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79" r:id="rId3"/>
    <p:sldId id="276" r:id="rId4"/>
    <p:sldId id="263" r:id="rId5"/>
    <p:sldId id="265" r:id="rId6"/>
    <p:sldId id="277" r:id="rId7"/>
    <p:sldId id="258" r:id="rId8"/>
    <p:sldId id="259" r:id="rId9"/>
    <p:sldId id="261" r:id="rId10"/>
    <p:sldId id="278" r:id="rId11"/>
    <p:sldId id="26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Thom" initials="HT" lastIdx="3" clrIdx="0">
    <p:extLst>
      <p:ext uri="{19B8F6BF-5375-455C-9EA6-DF929625EA0E}">
        <p15:presenceInfo xmlns:p15="http://schemas.microsoft.com/office/powerpoint/2012/main" userId="4898e5cc837f6c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453"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3B7BB-FB92-4FDA-95BA-2FFFC8557CB2}" type="datetimeFigureOut">
              <a:rPr lang="en-GB" smtClean="0"/>
              <a:t>22/10/2020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B52EA-295D-47F9-807D-EB9612F2CCD9}" type="slidenum">
              <a:rPr lang="en-GB" smtClean="0"/>
              <a:t>‹#›</a:t>
            </a:fld>
            <a:endParaRPr lang="en-GB"/>
          </a:p>
        </p:txBody>
      </p:sp>
    </p:spTree>
    <p:extLst>
      <p:ext uri="{BB962C8B-B14F-4D97-AF65-F5344CB8AC3E}">
        <p14:creationId xmlns:p14="http://schemas.microsoft.com/office/powerpoint/2010/main" val="196351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3539-8AED-4CC9-AD0A-42A890BB8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3A4BB79-D96B-49AC-9711-5B3AE61CD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C7E7A6-869D-4B96-944F-09967C0894FA}"/>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5" name="Footer Placeholder 4">
            <a:extLst>
              <a:ext uri="{FF2B5EF4-FFF2-40B4-BE49-F238E27FC236}">
                <a16:creationId xmlns:a16="http://schemas.microsoft.com/office/drawing/2014/main" id="{9AE9A630-6D83-43CE-938F-6D211AB7AD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20461E-E21E-47C8-9FD3-6AD1164F764F}"/>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1091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27AC-04D4-43E4-B513-09510FDDB8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E3C923-F95D-47F3-AF95-6F66757CA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2C2BC5-3C4F-49F1-9161-BF7DA284850E}"/>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5" name="Footer Placeholder 4">
            <a:extLst>
              <a:ext uri="{FF2B5EF4-FFF2-40B4-BE49-F238E27FC236}">
                <a16:creationId xmlns:a16="http://schemas.microsoft.com/office/drawing/2014/main" id="{BD72C19A-5557-40FD-AD5B-7A1E47B4D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24D16F-B32B-4462-8D9D-025E356A5BCC}"/>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1433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4EABF-2C23-47D0-9F48-A0F318C73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2517BD-3A8E-4BE5-8F7A-53492DF28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1EE02-1501-4979-BDFC-9469F81EA392}"/>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5" name="Footer Placeholder 4">
            <a:extLst>
              <a:ext uri="{FF2B5EF4-FFF2-40B4-BE49-F238E27FC236}">
                <a16:creationId xmlns:a16="http://schemas.microsoft.com/office/drawing/2014/main" id="{B636A668-6AE4-4ABC-B800-2E68E3CED2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7E0EB-1505-4D0A-87B4-84C1D5758D53}"/>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408931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 White and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7611533" y="-4233"/>
            <a:ext cx="4580467"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494400" y="2131200"/>
            <a:ext cx="7012800" cy="1468800"/>
          </a:xfrm>
        </p:spPr>
        <p:txBody>
          <a:bodyPr anchor="b"/>
          <a:lstStyle>
            <a:lvl1pPr algn="l">
              <a:defRPr sz="44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494400" y="3602037"/>
            <a:ext cx="7012800" cy="1752000"/>
          </a:xfrm>
        </p:spPr>
        <p:txBody>
          <a:bodyPr>
            <a:normAutofit/>
          </a:bodyPr>
          <a:lstStyle>
            <a:lvl1pPr marL="0" indent="0" algn="l">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42285A2A-2543-4985-B4AF-FC5591B81854}" type="slidenum">
              <a:rPr lang="en-GB" smtClean="0"/>
              <a:pPr>
                <a:defRPr/>
              </a:pPr>
              <a:t>‹#›</a:t>
            </a:fld>
            <a:endParaRPr lang="en-GB"/>
          </a:p>
        </p:txBody>
      </p:sp>
    </p:spTree>
    <p:extLst>
      <p:ext uri="{BB962C8B-B14F-4D97-AF65-F5344CB8AC3E}">
        <p14:creationId xmlns:p14="http://schemas.microsoft.com/office/powerpoint/2010/main" val="3458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5791-2323-4E38-9028-65A7BCF64E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B85D74-90EA-45D0-A1A3-CB74A5FB5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3A0A2C-7804-4C57-90E8-598A0D1D736D}"/>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5" name="Footer Placeholder 4">
            <a:extLst>
              <a:ext uri="{FF2B5EF4-FFF2-40B4-BE49-F238E27FC236}">
                <a16:creationId xmlns:a16="http://schemas.microsoft.com/office/drawing/2014/main" id="{9F8A862B-4805-468B-A478-95A21C8759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E4E5AF-8DF6-4AC9-B8CD-C079239AD865}"/>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367257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57AF-83EC-4A3D-9499-6C63560B9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6BF23B-25D5-4A34-ACD7-6CFA167F2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5CD72-909C-463A-A664-30CDD227CFDB}"/>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5" name="Footer Placeholder 4">
            <a:extLst>
              <a:ext uri="{FF2B5EF4-FFF2-40B4-BE49-F238E27FC236}">
                <a16:creationId xmlns:a16="http://schemas.microsoft.com/office/drawing/2014/main" id="{74C12837-9EFA-48BE-8CB7-B7A26BA9A2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4694ED-324F-46ED-BA64-5D008C0D9DDB}"/>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113978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9F48-101D-45AB-BD9F-FC1906FD1F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8467180-1B00-4AC5-8A11-6F6442953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87809A-AC6A-41CF-84C2-5FE64CF8F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58D9E3D-E9C9-430E-AC07-DC8567162F95}"/>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6" name="Footer Placeholder 5">
            <a:extLst>
              <a:ext uri="{FF2B5EF4-FFF2-40B4-BE49-F238E27FC236}">
                <a16:creationId xmlns:a16="http://schemas.microsoft.com/office/drawing/2014/main" id="{5B7F00B2-7B74-46BB-811F-07727C5BD1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47E44F-33C2-47D0-AF3B-F96E76B3F403}"/>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62179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5A6D-D434-4936-94D7-971D01F814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083498-22CF-48A6-8D3B-5071D0D37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92867-AE30-4CBE-AEEC-3F249E43E5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EF0F9F-D117-4FE1-BAC1-3C7964ACF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2CF67-2117-4D2A-BC95-80E4F9C1A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5FDDC3-C7C9-43A8-9DDA-12CF1BF67470}"/>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8" name="Footer Placeholder 7">
            <a:extLst>
              <a:ext uri="{FF2B5EF4-FFF2-40B4-BE49-F238E27FC236}">
                <a16:creationId xmlns:a16="http://schemas.microsoft.com/office/drawing/2014/main" id="{23C4A320-281F-44E2-9CC2-4BED34F8BC7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B6ED9F-997B-43F4-B833-EE39846E3114}"/>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19399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DFC2-C8AC-4FC8-B8AB-2A99A61B842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067B1C-0A7B-4B01-B353-19D73E5B2277}"/>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4" name="Footer Placeholder 3">
            <a:extLst>
              <a:ext uri="{FF2B5EF4-FFF2-40B4-BE49-F238E27FC236}">
                <a16:creationId xmlns:a16="http://schemas.microsoft.com/office/drawing/2014/main" id="{504D2B7B-B4CA-40DB-8BB5-D1F79DD6F9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4DCF98-7FCD-4568-89CC-C11D66766A84}"/>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25454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219DE-F475-4BC1-95C6-4F9D21E6908E}"/>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3" name="Footer Placeholder 2">
            <a:extLst>
              <a:ext uri="{FF2B5EF4-FFF2-40B4-BE49-F238E27FC236}">
                <a16:creationId xmlns:a16="http://schemas.microsoft.com/office/drawing/2014/main" id="{5C587F5E-DA99-4893-828D-9669A27EE7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ECAE5A-DB73-48DF-B3E2-51B00C950A25}"/>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326778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C20E-4145-4CE5-9AE8-4C464E46D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1552E8-A268-4D46-AF56-53E132DC4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D566C3-42BB-4FBD-AE1D-98A0C65B5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292ED-ED01-4D96-9F2A-0F625C008BC6}"/>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6" name="Footer Placeholder 5">
            <a:extLst>
              <a:ext uri="{FF2B5EF4-FFF2-40B4-BE49-F238E27FC236}">
                <a16:creationId xmlns:a16="http://schemas.microsoft.com/office/drawing/2014/main" id="{F6006EC8-8C1C-4373-ADE3-6A81C43565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4E61C6-FBBA-4D60-AAF1-C11B04679915}"/>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311063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70EE-2D63-4C7A-9569-6621E8E9B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ECE61B-20AA-477C-AC9E-CA6605DEC9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B44C0C-4828-47E7-BB7F-76C8CA1B8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F1C21-577A-4AC1-842F-645523CE55EE}"/>
              </a:ext>
            </a:extLst>
          </p:cNvPr>
          <p:cNvSpPr>
            <a:spLocks noGrp="1"/>
          </p:cNvSpPr>
          <p:nvPr>
            <p:ph type="dt" sz="half" idx="10"/>
          </p:nvPr>
        </p:nvSpPr>
        <p:spPr/>
        <p:txBody>
          <a:bodyPr/>
          <a:lstStyle/>
          <a:p>
            <a:fld id="{E3A12051-26C7-474D-8F04-A800F98F923D}" type="datetimeFigureOut">
              <a:rPr lang="en-GB" smtClean="0"/>
              <a:t>22/10/2020</a:t>
            </a:fld>
            <a:endParaRPr lang="en-GB"/>
          </a:p>
        </p:txBody>
      </p:sp>
      <p:sp>
        <p:nvSpPr>
          <p:cNvPr id="6" name="Footer Placeholder 5">
            <a:extLst>
              <a:ext uri="{FF2B5EF4-FFF2-40B4-BE49-F238E27FC236}">
                <a16:creationId xmlns:a16="http://schemas.microsoft.com/office/drawing/2014/main" id="{AFAD69E0-6D5A-4AD0-8A64-631073C136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216EE4-5420-404C-A9B7-CEE0FA8C29D1}"/>
              </a:ext>
            </a:extLst>
          </p:cNvPr>
          <p:cNvSpPr>
            <a:spLocks noGrp="1"/>
          </p:cNvSpPr>
          <p:nvPr>
            <p:ph type="sldNum" sz="quarter" idx="12"/>
          </p:nvPr>
        </p:nvSpPr>
        <p:spPr/>
        <p:txBody>
          <a:bodyPr/>
          <a:lstStyle/>
          <a:p>
            <a:fld id="{632E044A-8A5B-4C1C-81F1-FA3552C7E10A}" type="slidenum">
              <a:rPr lang="en-GB" smtClean="0"/>
              <a:t>‹#›</a:t>
            </a:fld>
            <a:endParaRPr lang="en-GB"/>
          </a:p>
        </p:txBody>
      </p:sp>
    </p:spTree>
    <p:extLst>
      <p:ext uri="{BB962C8B-B14F-4D97-AF65-F5344CB8AC3E}">
        <p14:creationId xmlns:p14="http://schemas.microsoft.com/office/powerpoint/2010/main" val="286734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C954F-B396-49F4-8D10-42BD1992C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4D389D-7929-493E-AA88-CFF1399BB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719EB5-3678-406D-A3C5-F3676058B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12051-26C7-474D-8F04-A800F98F923D}" type="datetimeFigureOut">
              <a:rPr lang="en-GB" smtClean="0"/>
              <a:t>22/10/2020</a:t>
            </a:fld>
            <a:endParaRPr lang="en-GB"/>
          </a:p>
        </p:txBody>
      </p:sp>
      <p:sp>
        <p:nvSpPr>
          <p:cNvPr id="5" name="Footer Placeholder 4">
            <a:extLst>
              <a:ext uri="{FF2B5EF4-FFF2-40B4-BE49-F238E27FC236}">
                <a16:creationId xmlns:a16="http://schemas.microsoft.com/office/drawing/2014/main" id="{97A8D0E4-8653-4E61-8F0E-C839A940B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8E5D9D-359B-4CC3-A7D4-1F385A73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E044A-8A5B-4C1C-81F1-FA3552C7E10A}" type="slidenum">
              <a:rPr lang="en-GB" smtClean="0"/>
              <a:t>‹#›</a:t>
            </a:fld>
            <a:endParaRPr lang="en-GB"/>
          </a:p>
        </p:txBody>
      </p:sp>
    </p:spTree>
    <p:extLst>
      <p:ext uri="{BB962C8B-B14F-4D97-AF65-F5344CB8AC3E}">
        <p14:creationId xmlns:p14="http://schemas.microsoft.com/office/powerpoint/2010/main" val="252018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FDFE9A4D-E959-4C2C-A918-4792DA915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412" y="355600"/>
            <a:ext cx="1054288" cy="956813"/>
          </a:xfrm>
          <a:prstGeom prst="rect">
            <a:avLst/>
          </a:prstGeom>
        </p:spPr>
      </p:pic>
      <p:sp>
        <p:nvSpPr>
          <p:cNvPr id="4" name="Title 1">
            <a:extLst>
              <a:ext uri="{FF2B5EF4-FFF2-40B4-BE49-F238E27FC236}">
                <a16:creationId xmlns:a16="http://schemas.microsoft.com/office/drawing/2014/main" id="{5B683716-E2FC-4E78-98C5-3DB2AAF2F9D5}"/>
              </a:ext>
            </a:extLst>
          </p:cNvPr>
          <p:cNvSpPr txBox="1">
            <a:spLocks/>
          </p:cNvSpPr>
          <p:nvPr/>
        </p:nvSpPr>
        <p:spPr>
          <a:xfrm>
            <a:off x="949920" y="1734959"/>
            <a:ext cx="6637896" cy="2353863"/>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4400" b="0" kern="1200">
                <a:solidFill>
                  <a:schemeClr val="tx1"/>
                </a:solidFill>
                <a:latin typeface="Rockwell" panose="02060603020205020403" pitchFamily="18" charset="77"/>
                <a:ea typeface="+mj-ea"/>
                <a:cs typeface="+mj-cs"/>
              </a:defRPr>
            </a:lvl1pPr>
          </a:lstStyle>
          <a:p>
            <a:r>
              <a:rPr lang="en-GB" dirty="0"/>
              <a:t>Uncertainty and Healthcare decision making: A dangerous combination?</a:t>
            </a:r>
          </a:p>
        </p:txBody>
      </p:sp>
      <p:sp>
        <p:nvSpPr>
          <p:cNvPr id="5" name="Subtitle 2">
            <a:extLst>
              <a:ext uri="{FF2B5EF4-FFF2-40B4-BE49-F238E27FC236}">
                <a16:creationId xmlns:a16="http://schemas.microsoft.com/office/drawing/2014/main" id="{BC5BAD69-749E-4153-8378-47C68225D238}"/>
              </a:ext>
            </a:extLst>
          </p:cNvPr>
          <p:cNvSpPr txBox="1">
            <a:spLocks/>
          </p:cNvSpPr>
          <p:nvPr/>
        </p:nvSpPr>
        <p:spPr>
          <a:xfrm>
            <a:off x="949920" y="4281714"/>
            <a:ext cx="6924080" cy="1473200"/>
          </a:xfrm>
          <a:prstGeom prst="rect">
            <a:avLst/>
          </a:prstGeom>
        </p:spPr>
        <p:txBody>
          <a:bodyPr vert="horz" lIns="91440" tIns="45720" rIns="91440" bIns="45720" rtlCol="0">
            <a:normAutofit lnSpcReduction="10000"/>
          </a:bodyPr>
          <a:lstStyle>
            <a:lvl1pPr marL="0" indent="0" algn="l" defTabSz="685800" rtl="0" eaLnBrk="1" latinLnBrk="0" hangingPunct="1">
              <a:lnSpc>
                <a:spcPct val="90000"/>
              </a:lnSpc>
              <a:spcBef>
                <a:spcPts val="750"/>
              </a:spcBef>
              <a:buSzPct val="85000"/>
              <a:buFont typeface="Wingdings" panose="05000000000000000000" pitchFamily="2" charset="2"/>
              <a:buNone/>
              <a:defRPr sz="2000" kern="1200">
                <a:solidFill>
                  <a:schemeClr val="tx1"/>
                </a:solidFill>
                <a:latin typeface="Arial" panose="020B0604020202020204" pitchFamily="34"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2pPr>
            <a:lvl3pPr marL="685800" indent="0" algn="ctr" defTabSz="685800" rtl="0" eaLnBrk="1" latinLnBrk="0" hangingPunct="1">
              <a:lnSpc>
                <a:spcPct val="90000"/>
              </a:lnSpc>
              <a:spcBef>
                <a:spcPts val="375"/>
              </a:spcBef>
              <a:buSzPct val="85000"/>
              <a:buFont typeface="Wingdings" panose="05000000000000000000" pitchFamily="2" charset="2"/>
              <a:buNone/>
              <a:defRPr sz="1350" kern="1200">
                <a:solidFill>
                  <a:schemeClr val="tx1"/>
                </a:solidFill>
                <a:latin typeface="Arial" panose="020B0604020202020204" pitchFamily="34" charset="0"/>
                <a:ea typeface="+mn-ea"/>
                <a:cs typeface="Arial" panose="020B0604020202020204" pitchFamily="34" charset="0"/>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4pPr>
            <a:lvl5pPr marL="1371600" indent="0" algn="ctr" defTabSz="685800" rtl="0" eaLnBrk="1" latinLnBrk="0" hangingPunct="1">
              <a:lnSpc>
                <a:spcPct val="90000"/>
              </a:lnSpc>
              <a:spcBef>
                <a:spcPts val="375"/>
              </a:spcBef>
              <a:buFont typeface="Courier New" panose="02070309020205020404" pitchFamily="49" charset="0"/>
              <a:buNone/>
              <a:defRPr sz="1200" kern="1200">
                <a:solidFill>
                  <a:schemeClr val="tx1"/>
                </a:solidFill>
                <a:latin typeface="Arial" panose="020B0604020202020204" pitchFamily="34" charset="0"/>
                <a:ea typeface="+mn-ea"/>
                <a:cs typeface="Arial" panose="020B0604020202020204"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GB" dirty="0"/>
              <a:t>22</a:t>
            </a:r>
            <a:r>
              <a:rPr lang="en-GB" baseline="30000" dirty="0"/>
              <a:t>nd</a:t>
            </a:r>
            <a:r>
              <a:rPr lang="en-GB" dirty="0"/>
              <a:t> October 2020</a:t>
            </a:r>
          </a:p>
          <a:p>
            <a:r>
              <a:rPr lang="en-GB" dirty="0"/>
              <a:t>Howard Thom</a:t>
            </a:r>
          </a:p>
          <a:p>
            <a:r>
              <a:rPr lang="en-GB" dirty="0"/>
              <a:t>Lecturer in Health Economics, University of Bristol</a:t>
            </a:r>
          </a:p>
          <a:p>
            <a:r>
              <a:rPr lang="en-GB" dirty="0"/>
              <a:t>Director, Clifton Insight</a:t>
            </a:r>
          </a:p>
        </p:txBody>
      </p:sp>
    </p:spTree>
    <p:extLst>
      <p:ext uri="{BB962C8B-B14F-4D97-AF65-F5344CB8AC3E}">
        <p14:creationId xmlns:p14="http://schemas.microsoft.com/office/powerpoint/2010/main" val="318780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776D-0EC5-426A-96F2-4772EACA4A1E}"/>
              </a:ext>
            </a:extLst>
          </p:cNvPr>
          <p:cNvSpPr>
            <a:spLocks noGrp="1"/>
          </p:cNvSpPr>
          <p:nvPr>
            <p:ph type="title"/>
          </p:nvPr>
        </p:nvSpPr>
        <p:spPr/>
        <p:txBody>
          <a:bodyPr/>
          <a:lstStyle/>
          <a:p>
            <a:r>
              <a:rPr lang="en-GB" dirty="0"/>
              <a:t>Scenario 2 results</a:t>
            </a:r>
          </a:p>
        </p:txBody>
      </p:sp>
      <p:sp>
        <p:nvSpPr>
          <p:cNvPr id="3" name="Content Placeholder 2">
            <a:extLst>
              <a:ext uri="{FF2B5EF4-FFF2-40B4-BE49-F238E27FC236}">
                <a16:creationId xmlns:a16="http://schemas.microsoft.com/office/drawing/2014/main" id="{A2CFDD19-5DA3-4C54-9BC1-DFB82E955341}"/>
              </a:ext>
            </a:extLst>
          </p:cNvPr>
          <p:cNvSpPr>
            <a:spLocks noGrp="1"/>
          </p:cNvSpPr>
          <p:nvPr>
            <p:ph idx="1"/>
          </p:nvPr>
        </p:nvSpPr>
        <p:spPr>
          <a:xfrm>
            <a:off x="838200" y="5191066"/>
            <a:ext cx="10515600" cy="985897"/>
          </a:xfrm>
        </p:spPr>
        <p:txBody>
          <a:bodyPr>
            <a:normAutofit/>
          </a:bodyPr>
          <a:lstStyle/>
          <a:p>
            <a:r>
              <a:rPr lang="en-GB" dirty="0"/>
              <a:t>Here you would just about reject treatment 2 if using deterministic, even though the probabilistic (correct) results are unequivocal</a:t>
            </a:r>
          </a:p>
        </p:txBody>
      </p:sp>
      <p:graphicFrame>
        <p:nvGraphicFramePr>
          <p:cNvPr id="4" name="Table 4">
            <a:extLst>
              <a:ext uri="{FF2B5EF4-FFF2-40B4-BE49-F238E27FC236}">
                <a16:creationId xmlns:a16="http://schemas.microsoft.com/office/drawing/2014/main" id="{02C8C484-25CB-4910-ADE7-118F542AF5DC}"/>
              </a:ext>
            </a:extLst>
          </p:cNvPr>
          <p:cNvGraphicFramePr>
            <a:graphicFrameLocks noGrp="1"/>
          </p:cNvGraphicFramePr>
          <p:nvPr/>
        </p:nvGraphicFramePr>
        <p:xfrm>
          <a:off x="1452690" y="174765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90417816"/>
                    </a:ext>
                  </a:extLst>
                </a:gridCol>
                <a:gridCol w="4064000">
                  <a:extLst>
                    <a:ext uri="{9D8B030D-6E8A-4147-A177-3AD203B41FA5}">
                      <a16:colId xmlns:a16="http://schemas.microsoft.com/office/drawing/2014/main" val="2841428686"/>
                    </a:ext>
                  </a:extLst>
                </a:gridCol>
              </a:tblGrid>
              <a:tr h="370840">
                <a:tc>
                  <a:txBody>
                    <a:bodyPr/>
                    <a:lstStyle/>
                    <a:p>
                      <a:pPr algn="l"/>
                      <a:endParaRPr lang="en-GB" dirty="0"/>
                    </a:p>
                  </a:txBody>
                  <a:tcPr/>
                </a:tc>
                <a:tc>
                  <a:txBody>
                    <a:bodyPr/>
                    <a:lstStyle/>
                    <a:p>
                      <a:pPr algn="ctr"/>
                      <a:r>
                        <a:rPr lang="en-GB" dirty="0"/>
                        <a:t>Mean (95% </a:t>
                      </a:r>
                      <a:r>
                        <a:rPr lang="en-GB" dirty="0" err="1"/>
                        <a:t>CrI</a:t>
                      </a:r>
                      <a:r>
                        <a:rPr lang="en-GB" dirty="0"/>
                        <a:t>)</a:t>
                      </a:r>
                    </a:p>
                  </a:txBody>
                  <a:tcPr/>
                </a:tc>
                <a:extLst>
                  <a:ext uri="{0D108BD9-81ED-4DB2-BD59-A6C34878D82A}">
                    <a16:rowId xmlns:a16="http://schemas.microsoft.com/office/drawing/2014/main" val="888159667"/>
                  </a:ext>
                </a:extLst>
              </a:tr>
              <a:tr h="370840">
                <a:tc>
                  <a:txBody>
                    <a:bodyPr/>
                    <a:lstStyle/>
                    <a:p>
                      <a:pPr algn="l"/>
                      <a:r>
                        <a:rPr lang="en-GB" b="0" dirty="0">
                          <a:solidFill>
                            <a:schemeClr val="tx1"/>
                          </a:solidFill>
                          <a:effectLst/>
                        </a:rPr>
                        <a:t>Incremental costs deterministic</a:t>
                      </a:r>
                    </a:p>
                  </a:txBody>
                  <a:tcPr marL="23813" marR="23813" marT="19050" marB="19050" anchor="ctr"/>
                </a:tc>
                <a:tc>
                  <a:txBody>
                    <a:bodyPr/>
                    <a:lstStyle/>
                    <a:p>
                      <a:pPr algn="ctr" fontAlgn="ctr"/>
                      <a:r>
                        <a:rPr lang="en-GB" sz="1800" b="0" i="0" u="none" strike="noStrike" dirty="0">
                          <a:solidFill>
                            <a:srgbClr val="000000"/>
                          </a:solidFill>
                          <a:effectLst/>
                          <a:latin typeface="+mn-lt"/>
                        </a:rPr>
                        <a:t>£10403</a:t>
                      </a:r>
                    </a:p>
                  </a:txBody>
                  <a:tcPr marL="4763" marR="4763" marT="4763" marB="0" anchor="ctr"/>
                </a:tc>
                <a:extLst>
                  <a:ext uri="{0D108BD9-81ED-4DB2-BD59-A6C34878D82A}">
                    <a16:rowId xmlns:a16="http://schemas.microsoft.com/office/drawing/2014/main" val="1773380880"/>
                  </a:ext>
                </a:extLst>
              </a:tr>
              <a:tr h="370840">
                <a:tc>
                  <a:txBody>
                    <a:bodyPr/>
                    <a:lstStyle/>
                    <a:p>
                      <a:pPr algn="l"/>
                      <a:r>
                        <a:rPr lang="en-GB" b="0" dirty="0">
                          <a:solidFill>
                            <a:schemeClr val="tx1"/>
                          </a:solidFill>
                          <a:effectLst/>
                        </a:rPr>
                        <a:t>Incremental effects deterministic</a:t>
                      </a:r>
                    </a:p>
                  </a:txBody>
                  <a:tcPr marL="23813" marR="23813" marT="19050" marB="19050" anchor="ctr"/>
                </a:tc>
                <a:tc>
                  <a:txBody>
                    <a:bodyPr/>
                    <a:lstStyle/>
                    <a:p>
                      <a:pPr algn="ctr" fontAlgn="ctr"/>
                      <a:r>
                        <a:rPr lang="en-GB" sz="1800" b="0" i="0" u="none" strike="noStrike" dirty="0">
                          <a:solidFill>
                            <a:srgbClr val="000000"/>
                          </a:solidFill>
                          <a:effectLst/>
                          <a:latin typeface="+mn-lt"/>
                        </a:rPr>
                        <a:t>0.33</a:t>
                      </a:r>
                    </a:p>
                  </a:txBody>
                  <a:tcPr marL="4763" marR="4763" marT="4763" marB="0" anchor="ctr"/>
                </a:tc>
                <a:extLst>
                  <a:ext uri="{0D108BD9-81ED-4DB2-BD59-A6C34878D82A}">
                    <a16:rowId xmlns:a16="http://schemas.microsoft.com/office/drawing/2014/main" val="2602249759"/>
                  </a:ext>
                </a:extLst>
              </a:tr>
              <a:tr h="370840">
                <a:tc>
                  <a:txBody>
                    <a:bodyPr/>
                    <a:lstStyle/>
                    <a:p>
                      <a:pPr algn="l"/>
                      <a:r>
                        <a:rPr lang="en-GB" b="0" dirty="0">
                          <a:solidFill>
                            <a:schemeClr val="tx1"/>
                          </a:solidFill>
                          <a:effectLst/>
                        </a:rPr>
                        <a:t>ICER deterministic</a:t>
                      </a:r>
                    </a:p>
                  </a:txBody>
                  <a:tcPr marL="23813" marR="23813" marT="19050" marB="19050" anchor="ctr">
                    <a:solidFill>
                      <a:srgbClr val="FF0000"/>
                    </a:solidFill>
                  </a:tcPr>
                </a:tc>
                <a:tc>
                  <a:txBody>
                    <a:bodyPr/>
                    <a:lstStyle/>
                    <a:p>
                      <a:pPr algn="ctr" fontAlgn="ctr"/>
                      <a:r>
                        <a:rPr lang="en-GB" sz="1800" b="0" i="0" u="none" strike="noStrike" dirty="0">
                          <a:solidFill>
                            <a:srgbClr val="000000"/>
                          </a:solidFill>
                          <a:effectLst/>
                          <a:latin typeface="+mn-lt"/>
                        </a:rPr>
                        <a:t>£31134</a:t>
                      </a:r>
                    </a:p>
                  </a:txBody>
                  <a:tcPr marL="4763" marR="4763" marT="4763" marB="0" anchor="ctr">
                    <a:solidFill>
                      <a:srgbClr val="FF0000"/>
                    </a:solidFill>
                  </a:tcPr>
                </a:tc>
                <a:extLst>
                  <a:ext uri="{0D108BD9-81ED-4DB2-BD59-A6C34878D82A}">
                    <a16:rowId xmlns:a16="http://schemas.microsoft.com/office/drawing/2014/main" val="3496583569"/>
                  </a:ext>
                </a:extLst>
              </a:tr>
              <a:tr h="370840">
                <a:tc>
                  <a:txBody>
                    <a:bodyPr/>
                    <a:lstStyle/>
                    <a:p>
                      <a:pPr algn="l"/>
                      <a:r>
                        <a:rPr lang="en-GB" b="0" dirty="0">
                          <a:solidFill>
                            <a:schemeClr val="tx1"/>
                          </a:solidFill>
                          <a:effectLst/>
                        </a:rPr>
                        <a:t>Incremental costs probabilistic</a:t>
                      </a:r>
                    </a:p>
                  </a:txBody>
                  <a:tcPr marL="23813" marR="23813" marT="19050" marB="19050" anchor="ctr"/>
                </a:tc>
                <a:tc>
                  <a:txBody>
                    <a:bodyPr/>
                    <a:lstStyle/>
                    <a:p>
                      <a:pPr algn="ctr" fontAlgn="ctr"/>
                      <a:r>
                        <a:rPr lang="en-GB" sz="1800" b="0" i="0" kern="1200" dirty="0">
                          <a:solidFill>
                            <a:schemeClr val="dk1"/>
                          </a:solidFill>
                          <a:effectLst/>
                          <a:latin typeface="+mn-lt"/>
                          <a:ea typeface="+mn-ea"/>
                          <a:cs typeface="+mn-cs"/>
                        </a:rPr>
                        <a:t>£2133 (926, 3523)</a:t>
                      </a:r>
                      <a:endParaRPr lang="en-GB" sz="1800" b="0"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2753037275"/>
                  </a:ext>
                </a:extLst>
              </a:tr>
              <a:tr h="370840">
                <a:tc>
                  <a:txBody>
                    <a:bodyPr/>
                    <a:lstStyle/>
                    <a:p>
                      <a:pPr algn="l"/>
                      <a:r>
                        <a:rPr lang="en-GB" b="0" dirty="0">
                          <a:solidFill>
                            <a:schemeClr val="tx1"/>
                          </a:solidFill>
                          <a:effectLst/>
                        </a:rPr>
                        <a:t>Incremental effects probabilistic</a:t>
                      </a:r>
                    </a:p>
                  </a:txBody>
                  <a:tcPr marL="23813" marR="23813" marT="19050" marB="19050" anchor="ctr"/>
                </a:tc>
                <a:tc>
                  <a:txBody>
                    <a:bodyPr/>
                    <a:lstStyle/>
                    <a:p>
                      <a:pPr algn="ctr" fontAlgn="ctr"/>
                      <a:r>
                        <a:rPr lang="en-GB" sz="1800" b="0" i="0" kern="1200" dirty="0">
                          <a:solidFill>
                            <a:schemeClr val="dk1"/>
                          </a:solidFill>
                          <a:effectLst/>
                          <a:latin typeface="+mn-lt"/>
                          <a:ea typeface="+mn-ea"/>
                          <a:cs typeface="+mn-cs"/>
                        </a:rPr>
                        <a:t>0.325 (0.11, 0.63)</a:t>
                      </a:r>
                      <a:endParaRPr lang="en-GB" sz="1800" b="0"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314445313"/>
                  </a:ext>
                </a:extLst>
              </a:tr>
              <a:tr h="370840">
                <a:tc>
                  <a:txBody>
                    <a:bodyPr/>
                    <a:lstStyle/>
                    <a:p>
                      <a:pPr algn="l"/>
                      <a:r>
                        <a:rPr lang="en-GB" b="0" dirty="0">
                          <a:solidFill>
                            <a:schemeClr val="tx1"/>
                          </a:solidFill>
                          <a:effectLst/>
                        </a:rPr>
                        <a:t>Incremental net benefit probabilistic</a:t>
                      </a:r>
                    </a:p>
                  </a:txBody>
                  <a:tcPr marL="23813" marR="23813" marT="19050" marB="19050" anchor="ctr"/>
                </a:tc>
                <a:tc>
                  <a:txBody>
                    <a:bodyPr/>
                    <a:lstStyle/>
                    <a:p>
                      <a:pPr algn="ctr" fontAlgn="ctr"/>
                      <a:r>
                        <a:rPr lang="en-GB" sz="1800" b="0" i="0" kern="1200" dirty="0">
                          <a:solidFill>
                            <a:schemeClr val="dk1"/>
                          </a:solidFill>
                          <a:effectLst/>
                          <a:latin typeface="+mn-lt"/>
                          <a:ea typeface="+mn-ea"/>
                          <a:cs typeface="+mn-cs"/>
                        </a:rPr>
                        <a:t>£4358 (398, 9646)</a:t>
                      </a:r>
                      <a:endParaRPr lang="en-GB" sz="1800" b="0"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677413070"/>
                  </a:ext>
                </a:extLst>
              </a:tr>
              <a:tr h="370840">
                <a:tc>
                  <a:txBody>
                    <a:bodyPr/>
                    <a:lstStyle/>
                    <a:p>
                      <a:pPr algn="l"/>
                      <a:r>
                        <a:rPr lang="en-GB" b="0" dirty="0">
                          <a:solidFill>
                            <a:schemeClr val="tx1"/>
                          </a:solidFill>
                          <a:effectLst/>
                        </a:rPr>
                        <a:t>ICER probabilistic</a:t>
                      </a:r>
                    </a:p>
                  </a:txBody>
                  <a:tcPr marL="23813" marR="23813" marT="19050" marB="19050" anchor="ctr">
                    <a:solidFill>
                      <a:srgbClr val="FF0000"/>
                    </a:solidFill>
                  </a:tcPr>
                </a:tc>
                <a:tc>
                  <a:txBody>
                    <a:bodyPr/>
                    <a:lstStyle/>
                    <a:p>
                      <a:pPr algn="ctr" fontAlgn="ctr"/>
                      <a:r>
                        <a:rPr lang="en-GB" sz="1800" b="0" i="0" u="none" strike="noStrike" dirty="0">
                          <a:solidFill>
                            <a:srgbClr val="000000"/>
                          </a:solidFill>
                          <a:effectLst/>
                          <a:latin typeface="+mn-lt"/>
                        </a:rPr>
                        <a:t>£6572</a:t>
                      </a:r>
                    </a:p>
                  </a:txBody>
                  <a:tcPr marL="4763" marR="4763" marT="4763" marB="0" anchor="ctr">
                    <a:solidFill>
                      <a:srgbClr val="FF0000"/>
                    </a:solidFill>
                  </a:tcPr>
                </a:tc>
                <a:extLst>
                  <a:ext uri="{0D108BD9-81ED-4DB2-BD59-A6C34878D82A}">
                    <a16:rowId xmlns:a16="http://schemas.microsoft.com/office/drawing/2014/main" val="579846619"/>
                  </a:ext>
                </a:extLst>
              </a:tr>
              <a:tr h="370840">
                <a:tc>
                  <a:txBody>
                    <a:bodyPr/>
                    <a:lstStyle/>
                    <a:p>
                      <a:pPr algn="l"/>
                      <a:r>
                        <a:rPr lang="en-GB" b="0">
                          <a:solidFill>
                            <a:schemeClr val="tx1"/>
                          </a:solidFill>
                          <a:effectLst/>
                        </a:rPr>
                        <a:t>CEAC</a:t>
                      </a:r>
                    </a:p>
                  </a:txBody>
                  <a:tcPr marL="23813" marR="23813" marT="19050" marB="19050" anchor="ctr">
                    <a:solidFill>
                      <a:srgbClr val="FF0000"/>
                    </a:solidFill>
                  </a:tcPr>
                </a:tc>
                <a:tc>
                  <a:txBody>
                    <a:bodyPr/>
                    <a:lstStyle/>
                    <a:p>
                      <a:pPr algn="ctr" fontAlgn="ctr"/>
                      <a:r>
                        <a:rPr lang="en-GB" sz="1800" b="0" i="0" u="none" strike="noStrike" dirty="0">
                          <a:solidFill>
                            <a:srgbClr val="000000"/>
                          </a:solidFill>
                          <a:effectLst/>
                          <a:latin typeface="+mn-lt"/>
                        </a:rPr>
                        <a:t>0.98</a:t>
                      </a:r>
                    </a:p>
                  </a:txBody>
                  <a:tcPr marL="4763" marR="4763" marT="4763" marB="0" anchor="ctr">
                    <a:solidFill>
                      <a:srgbClr val="FF0000"/>
                    </a:solidFill>
                  </a:tcPr>
                </a:tc>
                <a:extLst>
                  <a:ext uri="{0D108BD9-81ED-4DB2-BD59-A6C34878D82A}">
                    <a16:rowId xmlns:a16="http://schemas.microsoft.com/office/drawing/2014/main" val="3290295820"/>
                  </a:ext>
                </a:extLst>
              </a:tr>
            </a:tbl>
          </a:graphicData>
        </a:graphic>
      </p:graphicFrame>
    </p:spTree>
    <p:extLst>
      <p:ext uri="{BB962C8B-B14F-4D97-AF65-F5344CB8AC3E}">
        <p14:creationId xmlns:p14="http://schemas.microsoft.com/office/powerpoint/2010/main" val="274041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776D-0EC5-426A-96F2-4772EACA4A1E}"/>
              </a:ext>
            </a:extLst>
          </p:cNvPr>
          <p:cNvSpPr>
            <a:spLocks noGrp="1"/>
          </p:cNvSpPr>
          <p:nvPr>
            <p:ph type="title"/>
          </p:nvPr>
        </p:nvSpPr>
        <p:spPr/>
        <p:txBody>
          <a:bodyPr/>
          <a:lstStyle/>
          <a:p>
            <a:r>
              <a:rPr lang="en-GB" dirty="0"/>
              <a:t>Scenario 2 results</a:t>
            </a:r>
          </a:p>
        </p:txBody>
      </p:sp>
      <p:sp>
        <p:nvSpPr>
          <p:cNvPr id="3" name="Content Placeholder 2">
            <a:extLst>
              <a:ext uri="{FF2B5EF4-FFF2-40B4-BE49-F238E27FC236}">
                <a16:creationId xmlns:a16="http://schemas.microsoft.com/office/drawing/2014/main" id="{A2CFDD19-5DA3-4C54-9BC1-DFB82E955341}"/>
              </a:ext>
            </a:extLst>
          </p:cNvPr>
          <p:cNvSpPr>
            <a:spLocks noGrp="1"/>
          </p:cNvSpPr>
          <p:nvPr>
            <p:ph idx="1"/>
          </p:nvPr>
        </p:nvSpPr>
        <p:spPr>
          <a:xfrm>
            <a:off x="838200" y="5191066"/>
            <a:ext cx="10515600" cy="985897"/>
          </a:xfrm>
        </p:spPr>
        <p:txBody>
          <a:bodyPr>
            <a:normAutofit/>
          </a:bodyPr>
          <a:lstStyle/>
          <a:p>
            <a:r>
              <a:rPr lang="en-GB" dirty="0"/>
              <a:t>Here you would just about reject treatment 2 if using deterministic, even though the probabilistic (correct) results are unequivocal</a:t>
            </a:r>
          </a:p>
        </p:txBody>
      </p:sp>
      <p:graphicFrame>
        <p:nvGraphicFramePr>
          <p:cNvPr id="4" name="Table 4">
            <a:extLst>
              <a:ext uri="{FF2B5EF4-FFF2-40B4-BE49-F238E27FC236}">
                <a16:creationId xmlns:a16="http://schemas.microsoft.com/office/drawing/2014/main" id="{02C8C484-25CB-4910-ADE7-118F542AF5DC}"/>
              </a:ext>
            </a:extLst>
          </p:cNvPr>
          <p:cNvGraphicFramePr>
            <a:graphicFrameLocks noGrp="1"/>
          </p:cNvGraphicFramePr>
          <p:nvPr/>
        </p:nvGraphicFramePr>
        <p:xfrm>
          <a:off x="1452690" y="174765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90417816"/>
                    </a:ext>
                  </a:extLst>
                </a:gridCol>
                <a:gridCol w="4064000">
                  <a:extLst>
                    <a:ext uri="{9D8B030D-6E8A-4147-A177-3AD203B41FA5}">
                      <a16:colId xmlns:a16="http://schemas.microsoft.com/office/drawing/2014/main" val="2841428686"/>
                    </a:ext>
                  </a:extLst>
                </a:gridCol>
              </a:tblGrid>
              <a:tr h="370840">
                <a:tc>
                  <a:txBody>
                    <a:bodyPr/>
                    <a:lstStyle/>
                    <a:p>
                      <a:pPr algn="l"/>
                      <a:endParaRPr lang="en-GB" dirty="0"/>
                    </a:p>
                  </a:txBody>
                  <a:tcPr/>
                </a:tc>
                <a:tc>
                  <a:txBody>
                    <a:bodyPr/>
                    <a:lstStyle/>
                    <a:p>
                      <a:pPr algn="ctr"/>
                      <a:r>
                        <a:rPr lang="en-GB" dirty="0"/>
                        <a:t>Mean (95% </a:t>
                      </a:r>
                      <a:r>
                        <a:rPr lang="en-GB" dirty="0" err="1"/>
                        <a:t>CrI</a:t>
                      </a:r>
                      <a:r>
                        <a:rPr lang="en-GB" dirty="0"/>
                        <a:t>)</a:t>
                      </a:r>
                    </a:p>
                  </a:txBody>
                  <a:tcPr/>
                </a:tc>
                <a:extLst>
                  <a:ext uri="{0D108BD9-81ED-4DB2-BD59-A6C34878D82A}">
                    <a16:rowId xmlns:a16="http://schemas.microsoft.com/office/drawing/2014/main" val="888159667"/>
                  </a:ext>
                </a:extLst>
              </a:tr>
              <a:tr h="370840">
                <a:tc>
                  <a:txBody>
                    <a:bodyPr/>
                    <a:lstStyle/>
                    <a:p>
                      <a:pPr algn="l"/>
                      <a:r>
                        <a:rPr lang="en-GB" b="0" dirty="0">
                          <a:solidFill>
                            <a:schemeClr val="tx1"/>
                          </a:solidFill>
                          <a:effectLst/>
                        </a:rPr>
                        <a:t>Incremental costs deterministic</a:t>
                      </a:r>
                    </a:p>
                  </a:txBody>
                  <a:tcPr marL="23813" marR="23813" marT="19050" marB="19050" anchor="ctr"/>
                </a:tc>
                <a:tc>
                  <a:txBody>
                    <a:bodyPr/>
                    <a:lstStyle/>
                    <a:p>
                      <a:pPr algn="ctr" fontAlgn="ctr"/>
                      <a:r>
                        <a:rPr lang="en-GB" sz="1800" b="0" i="0" u="none" strike="noStrike" dirty="0">
                          <a:solidFill>
                            <a:srgbClr val="000000"/>
                          </a:solidFill>
                          <a:effectLst/>
                          <a:latin typeface="+mn-lt"/>
                        </a:rPr>
                        <a:t>£10403</a:t>
                      </a:r>
                    </a:p>
                  </a:txBody>
                  <a:tcPr marL="4763" marR="4763" marT="4763" marB="0" anchor="ctr"/>
                </a:tc>
                <a:extLst>
                  <a:ext uri="{0D108BD9-81ED-4DB2-BD59-A6C34878D82A}">
                    <a16:rowId xmlns:a16="http://schemas.microsoft.com/office/drawing/2014/main" val="1773380880"/>
                  </a:ext>
                </a:extLst>
              </a:tr>
              <a:tr h="370840">
                <a:tc>
                  <a:txBody>
                    <a:bodyPr/>
                    <a:lstStyle/>
                    <a:p>
                      <a:pPr algn="l"/>
                      <a:r>
                        <a:rPr lang="en-GB" b="0" dirty="0">
                          <a:solidFill>
                            <a:schemeClr val="tx1"/>
                          </a:solidFill>
                          <a:effectLst/>
                        </a:rPr>
                        <a:t>Incremental effects deterministic</a:t>
                      </a:r>
                    </a:p>
                  </a:txBody>
                  <a:tcPr marL="23813" marR="23813" marT="19050" marB="19050" anchor="ctr"/>
                </a:tc>
                <a:tc>
                  <a:txBody>
                    <a:bodyPr/>
                    <a:lstStyle/>
                    <a:p>
                      <a:pPr algn="ctr" fontAlgn="ctr"/>
                      <a:r>
                        <a:rPr lang="en-GB" sz="1800" b="0" i="0" u="none" strike="noStrike" dirty="0">
                          <a:solidFill>
                            <a:srgbClr val="000000"/>
                          </a:solidFill>
                          <a:effectLst/>
                          <a:latin typeface="+mn-lt"/>
                        </a:rPr>
                        <a:t>0.33</a:t>
                      </a:r>
                    </a:p>
                  </a:txBody>
                  <a:tcPr marL="4763" marR="4763" marT="4763" marB="0" anchor="ctr"/>
                </a:tc>
                <a:extLst>
                  <a:ext uri="{0D108BD9-81ED-4DB2-BD59-A6C34878D82A}">
                    <a16:rowId xmlns:a16="http://schemas.microsoft.com/office/drawing/2014/main" val="2602249759"/>
                  </a:ext>
                </a:extLst>
              </a:tr>
              <a:tr h="370840">
                <a:tc>
                  <a:txBody>
                    <a:bodyPr/>
                    <a:lstStyle/>
                    <a:p>
                      <a:pPr algn="l"/>
                      <a:r>
                        <a:rPr lang="en-GB" b="0" dirty="0">
                          <a:solidFill>
                            <a:schemeClr val="tx1"/>
                          </a:solidFill>
                          <a:effectLst/>
                        </a:rPr>
                        <a:t>ICER deterministic</a:t>
                      </a:r>
                    </a:p>
                  </a:txBody>
                  <a:tcPr marL="23813" marR="23813" marT="19050" marB="19050" anchor="ctr">
                    <a:solidFill>
                      <a:srgbClr val="FF0000"/>
                    </a:solidFill>
                  </a:tcPr>
                </a:tc>
                <a:tc>
                  <a:txBody>
                    <a:bodyPr/>
                    <a:lstStyle/>
                    <a:p>
                      <a:pPr algn="ctr" fontAlgn="ctr"/>
                      <a:r>
                        <a:rPr lang="en-GB" sz="1800" b="0" i="0" u="none" strike="noStrike" dirty="0">
                          <a:solidFill>
                            <a:srgbClr val="000000"/>
                          </a:solidFill>
                          <a:effectLst/>
                          <a:latin typeface="+mn-lt"/>
                        </a:rPr>
                        <a:t>£31134</a:t>
                      </a:r>
                    </a:p>
                  </a:txBody>
                  <a:tcPr marL="4763" marR="4763" marT="4763" marB="0" anchor="ctr">
                    <a:solidFill>
                      <a:srgbClr val="FF0000"/>
                    </a:solidFill>
                  </a:tcPr>
                </a:tc>
                <a:extLst>
                  <a:ext uri="{0D108BD9-81ED-4DB2-BD59-A6C34878D82A}">
                    <a16:rowId xmlns:a16="http://schemas.microsoft.com/office/drawing/2014/main" val="3496583569"/>
                  </a:ext>
                </a:extLst>
              </a:tr>
              <a:tr h="370840">
                <a:tc>
                  <a:txBody>
                    <a:bodyPr/>
                    <a:lstStyle/>
                    <a:p>
                      <a:pPr algn="l"/>
                      <a:r>
                        <a:rPr lang="en-GB" b="0" dirty="0">
                          <a:solidFill>
                            <a:schemeClr val="tx1"/>
                          </a:solidFill>
                          <a:effectLst/>
                        </a:rPr>
                        <a:t>Incremental costs probabilistic</a:t>
                      </a:r>
                    </a:p>
                  </a:txBody>
                  <a:tcPr marL="23813" marR="23813" marT="19050" marB="19050" anchor="ctr"/>
                </a:tc>
                <a:tc>
                  <a:txBody>
                    <a:bodyPr/>
                    <a:lstStyle/>
                    <a:p>
                      <a:pPr algn="ctr" fontAlgn="ctr"/>
                      <a:r>
                        <a:rPr lang="en-GB" sz="1800" b="0" i="0" kern="1200" dirty="0">
                          <a:solidFill>
                            <a:schemeClr val="dk1"/>
                          </a:solidFill>
                          <a:effectLst/>
                          <a:latin typeface="+mn-lt"/>
                          <a:ea typeface="+mn-ea"/>
                          <a:cs typeface="+mn-cs"/>
                        </a:rPr>
                        <a:t>£2133 (926, 3523)</a:t>
                      </a:r>
                      <a:endParaRPr lang="en-GB" sz="1800" b="0"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2753037275"/>
                  </a:ext>
                </a:extLst>
              </a:tr>
              <a:tr h="370840">
                <a:tc>
                  <a:txBody>
                    <a:bodyPr/>
                    <a:lstStyle/>
                    <a:p>
                      <a:pPr algn="l"/>
                      <a:r>
                        <a:rPr lang="en-GB" b="0" dirty="0">
                          <a:solidFill>
                            <a:schemeClr val="tx1"/>
                          </a:solidFill>
                          <a:effectLst/>
                        </a:rPr>
                        <a:t>Incremental effects probabilistic</a:t>
                      </a:r>
                    </a:p>
                  </a:txBody>
                  <a:tcPr marL="23813" marR="23813" marT="19050" marB="19050" anchor="ctr"/>
                </a:tc>
                <a:tc>
                  <a:txBody>
                    <a:bodyPr/>
                    <a:lstStyle/>
                    <a:p>
                      <a:pPr algn="ctr" fontAlgn="ctr"/>
                      <a:r>
                        <a:rPr lang="en-GB" sz="1800" b="0" i="0" kern="1200" dirty="0">
                          <a:solidFill>
                            <a:schemeClr val="dk1"/>
                          </a:solidFill>
                          <a:effectLst/>
                          <a:latin typeface="+mn-lt"/>
                          <a:ea typeface="+mn-ea"/>
                          <a:cs typeface="+mn-cs"/>
                        </a:rPr>
                        <a:t>0.325 (0.11, 0.63)</a:t>
                      </a:r>
                      <a:endParaRPr lang="en-GB" sz="1800" b="0"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314445313"/>
                  </a:ext>
                </a:extLst>
              </a:tr>
              <a:tr h="370840">
                <a:tc>
                  <a:txBody>
                    <a:bodyPr/>
                    <a:lstStyle/>
                    <a:p>
                      <a:pPr algn="l"/>
                      <a:r>
                        <a:rPr lang="en-GB" b="0" dirty="0">
                          <a:solidFill>
                            <a:schemeClr val="tx1"/>
                          </a:solidFill>
                          <a:effectLst/>
                        </a:rPr>
                        <a:t>Incremental net benefit probabilistic</a:t>
                      </a:r>
                    </a:p>
                  </a:txBody>
                  <a:tcPr marL="23813" marR="23813" marT="19050" marB="19050" anchor="ctr"/>
                </a:tc>
                <a:tc>
                  <a:txBody>
                    <a:bodyPr/>
                    <a:lstStyle/>
                    <a:p>
                      <a:pPr algn="ctr" fontAlgn="ctr"/>
                      <a:r>
                        <a:rPr lang="en-GB" sz="1800" b="0" i="0" kern="1200" dirty="0">
                          <a:solidFill>
                            <a:schemeClr val="dk1"/>
                          </a:solidFill>
                          <a:effectLst/>
                          <a:latin typeface="+mn-lt"/>
                          <a:ea typeface="+mn-ea"/>
                          <a:cs typeface="+mn-cs"/>
                        </a:rPr>
                        <a:t>£4358 (398, 9646)</a:t>
                      </a:r>
                      <a:endParaRPr lang="en-GB" sz="1800" b="0" i="0" u="none" strike="noStrike" dirty="0">
                        <a:solidFill>
                          <a:srgbClr val="000000"/>
                        </a:solidFill>
                        <a:effectLst/>
                        <a:latin typeface="+mn-lt"/>
                      </a:endParaRPr>
                    </a:p>
                  </a:txBody>
                  <a:tcPr marL="4763" marR="4763" marT="4763" marB="0" anchor="ctr"/>
                </a:tc>
                <a:extLst>
                  <a:ext uri="{0D108BD9-81ED-4DB2-BD59-A6C34878D82A}">
                    <a16:rowId xmlns:a16="http://schemas.microsoft.com/office/drawing/2014/main" val="3677413070"/>
                  </a:ext>
                </a:extLst>
              </a:tr>
              <a:tr h="370840">
                <a:tc>
                  <a:txBody>
                    <a:bodyPr/>
                    <a:lstStyle/>
                    <a:p>
                      <a:pPr algn="l"/>
                      <a:r>
                        <a:rPr lang="en-GB" b="0" dirty="0">
                          <a:solidFill>
                            <a:schemeClr val="tx1"/>
                          </a:solidFill>
                          <a:effectLst/>
                        </a:rPr>
                        <a:t>ICER probabilistic</a:t>
                      </a:r>
                    </a:p>
                  </a:txBody>
                  <a:tcPr marL="23813" marR="23813" marT="19050" marB="19050" anchor="ctr">
                    <a:solidFill>
                      <a:srgbClr val="FF0000"/>
                    </a:solidFill>
                  </a:tcPr>
                </a:tc>
                <a:tc>
                  <a:txBody>
                    <a:bodyPr/>
                    <a:lstStyle/>
                    <a:p>
                      <a:pPr algn="ctr" fontAlgn="ctr"/>
                      <a:r>
                        <a:rPr lang="en-GB" sz="1800" b="0" i="0" u="none" strike="noStrike" dirty="0">
                          <a:solidFill>
                            <a:srgbClr val="000000"/>
                          </a:solidFill>
                          <a:effectLst/>
                          <a:latin typeface="+mn-lt"/>
                        </a:rPr>
                        <a:t>£6572</a:t>
                      </a:r>
                    </a:p>
                  </a:txBody>
                  <a:tcPr marL="4763" marR="4763" marT="4763" marB="0" anchor="ctr">
                    <a:solidFill>
                      <a:srgbClr val="FF0000"/>
                    </a:solidFill>
                  </a:tcPr>
                </a:tc>
                <a:extLst>
                  <a:ext uri="{0D108BD9-81ED-4DB2-BD59-A6C34878D82A}">
                    <a16:rowId xmlns:a16="http://schemas.microsoft.com/office/drawing/2014/main" val="579846619"/>
                  </a:ext>
                </a:extLst>
              </a:tr>
              <a:tr h="370840">
                <a:tc>
                  <a:txBody>
                    <a:bodyPr/>
                    <a:lstStyle/>
                    <a:p>
                      <a:pPr algn="l"/>
                      <a:r>
                        <a:rPr lang="en-GB" b="0">
                          <a:solidFill>
                            <a:schemeClr val="tx1"/>
                          </a:solidFill>
                          <a:effectLst/>
                        </a:rPr>
                        <a:t>CEAC</a:t>
                      </a:r>
                    </a:p>
                  </a:txBody>
                  <a:tcPr marL="23813" marR="23813" marT="19050" marB="19050" anchor="ctr">
                    <a:solidFill>
                      <a:srgbClr val="FF0000"/>
                    </a:solidFill>
                  </a:tcPr>
                </a:tc>
                <a:tc>
                  <a:txBody>
                    <a:bodyPr/>
                    <a:lstStyle/>
                    <a:p>
                      <a:pPr algn="ctr" fontAlgn="ctr"/>
                      <a:r>
                        <a:rPr lang="en-GB" sz="1800" b="0" i="0" u="none" strike="noStrike" dirty="0">
                          <a:solidFill>
                            <a:srgbClr val="000000"/>
                          </a:solidFill>
                          <a:effectLst/>
                          <a:latin typeface="+mn-lt"/>
                        </a:rPr>
                        <a:t>0.98</a:t>
                      </a:r>
                    </a:p>
                  </a:txBody>
                  <a:tcPr marL="4763" marR="4763" marT="4763" marB="0" anchor="ctr">
                    <a:solidFill>
                      <a:srgbClr val="FF0000"/>
                    </a:solidFill>
                  </a:tcPr>
                </a:tc>
                <a:extLst>
                  <a:ext uri="{0D108BD9-81ED-4DB2-BD59-A6C34878D82A}">
                    <a16:rowId xmlns:a16="http://schemas.microsoft.com/office/drawing/2014/main" val="3290295820"/>
                  </a:ext>
                </a:extLst>
              </a:tr>
            </a:tbl>
          </a:graphicData>
        </a:graphic>
      </p:graphicFrame>
      <p:sp>
        <p:nvSpPr>
          <p:cNvPr id="5" name="TextBox 4">
            <a:extLst>
              <a:ext uri="{FF2B5EF4-FFF2-40B4-BE49-F238E27FC236}">
                <a16:creationId xmlns:a16="http://schemas.microsoft.com/office/drawing/2014/main" id="{4A9EE4BD-7C0C-474E-9E3D-A5A1620E488C}"/>
              </a:ext>
            </a:extLst>
          </p:cNvPr>
          <p:cNvSpPr txBox="1"/>
          <p:nvPr/>
        </p:nvSpPr>
        <p:spPr>
          <a:xfrm>
            <a:off x="2210267" y="3047104"/>
            <a:ext cx="9531077" cy="1015663"/>
          </a:xfrm>
          <a:prstGeom prst="rect">
            <a:avLst/>
          </a:prstGeom>
          <a:solidFill>
            <a:schemeClr val="bg1"/>
          </a:solidFill>
          <a:ln w="38100">
            <a:solidFill>
              <a:srgbClr val="FF0000"/>
            </a:solidFill>
          </a:ln>
        </p:spPr>
        <p:txBody>
          <a:bodyPr wrap="square" rtlCol="0">
            <a:spAutoFit/>
          </a:bodyPr>
          <a:lstStyle/>
          <a:p>
            <a:r>
              <a:rPr lang="en-GB" sz="3000" dirty="0"/>
              <a:t>And correlation, if doing one-by-one sensitivities, is a problem on top of this!</a:t>
            </a:r>
          </a:p>
        </p:txBody>
      </p:sp>
    </p:spTree>
    <p:extLst>
      <p:ext uri="{BB962C8B-B14F-4D97-AF65-F5344CB8AC3E}">
        <p14:creationId xmlns:p14="http://schemas.microsoft.com/office/powerpoint/2010/main" val="188313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1DAC-3F50-4565-A2E9-B9FBFFB73107}"/>
              </a:ext>
            </a:extLst>
          </p:cNvPr>
          <p:cNvSpPr>
            <a:spLocks noGrp="1"/>
          </p:cNvSpPr>
          <p:nvPr>
            <p:ph type="title"/>
          </p:nvPr>
        </p:nvSpPr>
        <p:spPr>
          <a:xfrm>
            <a:off x="838200" y="94962"/>
            <a:ext cx="10515600" cy="1325563"/>
          </a:xfrm>
        </p:spPr>
        <p:txBody>
          <a:bodyPr/>
          <a:lstStyle/>
          <a:p>
            <a:r>
              <a:rPr lang="en-GB" dirty="0"/>
              <a:t>What does this analysis show us?</a:t>
            </a:r>
          </a:p>
        </p:txBody>
      </p:sp>
      <p:sp>
        <p:nvSpPr>
          <p:cNvPr id="3" name="Content Placeholder 2">
            <a:extLst>
              <a:ext uri="{FF2B5EF4-FFF2-40B4-BE49-F238E27FC236}">
                <a16:creationId xmlns:a16="http://schemas.microsoft.com/office/drawing/2014/main" id="{298604BA-E973-40C0-8D2C-573A4AA91E33}"/>
              </a:ext>
            </a:extLst>
          </p:cNvPr>
          <p:cNvSpPr>
            <a:spLocks noGrp="1"/>
          </p:cNvSpPr>
          <p:nvPr>
            <p:ph idx="1"/>
          </p:nvPr>
        </p:nvSpPr>
        <p:spPr>
          <a:xfrm>
            <a:off x="599144" y="1226093"/>
            <a:ext cx="4923559" cy="4873337"/>
          </a:xfrm>
        </p:spPr>
        <p:txBody>
          <a:bodyPr>
            <a:normAutofit lnSpcReduction="10000"/>
          </a:bodyPr>
          <a:lstStyle/>
          <a:p>
            <a:r>
              <a:rPr lang="en-GB" dirty="0"/>
              <a:t>For non-linear models, never do deterministic analysis</a:t>
            </a:r>
          </a:p>
          <a:p>
            <a:r>
              <a:rPr lang="en-GB" dirty="0"/>
              <a:t>If computation is the problem, use R or C++, not Excel.</a:t>
            </a:r>
          </a:p>
          <a:p>
            <a:r>
              <a:rPr lang="en-GB" dirty="0"/>
              <a:t>To do threshold analysis, use recent method of Pieters 2020</a:t>
            </a:r>
          </a:p>
          <a:p>
            <a:pPr lvl="1"/>
            <a:r>
              <a:rPr lang="en-GB" dirty="0"/>
              <a:t>Works for non-linear models and correlated parameters</a:t>
            </a:r>
          </a:p>
          <a:p>
            <a:r>
              <a:rPr lang="en-GB" dirty="0"/>
              <a:t>To look at parameters one-by-one, do PSA and calculate EVPPI.</a:t>
            </a:r>
          </a:p>
          <a:p>
            <a:pPr lvl="1"/>
            <a:r>
              <a:rPr lang="en-GB" dirty="0"/>
              <a:t>Implemented in R through BCEA</a:t>
            </a:r>
          </a:p>
        </p:txBody>
      </p:sp>
      <p:pic>
        <p:nvPicPr>
          <p:cNvPr id="4" name="Picture 3">
            <a:extLst>
              <a:ext uri="{FF2B5EF4-FFF2-40B4-BE49-F238E27FC236}">
                <a16:creationId xmlns:a16="http://schemas.microsoft.com/office/drawing/2014/main" id="{8C1CB69C-12E8-4CB6-A832-3FB852BD025D}"/>
              </a:ext>
            </a:extLst>
          </p:cNvPr>
          <p:cNvPicPr>
            <a:picLocks noChangeAspect="1"/>
          </p:cNvPicPr>
          <p:nvPr/>
        </p:nvPicPr>
        <p:blipFill>
          <a:blip r:embed="rId2"/>
          <a:stretch>
            <a:fillRect/>
          </a:stretch>
        </p:blipFill>
        <p:spPr>
          <a:xfrm>
            <a:off x="5761759" y="1262495"/>
            <a:ext cx="5352985" cy="4329469"/>
          </a:xfrm>
          <a:prstGeom prst="rect">
            <a:avLst/>
          </a:prstGeom>
        </p:spPr>
      </p:pic>
      <p:sp>
        <p:nvSpPr>
          <p:cNvPr id="5" name="TextBox 4">
            <a:extLst>
              <a:ext uri="{FF2B5EF4-FFF2-40B4-BE49-F238E27FC236}">
                <a16:creationId xmlns:a16="http://schemas.microsoft.com/office/drawing/2014/main" id="{73A4A112-D746-441B-AF49-C4AB32E6196B}"/>
              </a:ext>
            </a:extLst>
          </p:cNvPr>
          <p:cNvSpPr txBox="1"/>
          <p:nvPr/>
        </p:nvSpPr>
        <p:spPr>
          <a:xfrm>
            <a:off x="417368" y="6214898"/>
            <a:ext cx="10936432" cy="1015663"/>
          </a:xfrm>
          <a:prstGeom prst="rect">
            <a:avLst/>
          </a:prstGeom>
          <a:noFill/>
        </p:spPr>
        <p:txBody>
          <a:bodyPr wrap="square" rtlCol="0">
            <a:spAutoFit/>
          </a:bodyPr>
          <a:lstStyle/>
          <a:p>
            <a:r>
              <a:rPr lang="en-GB" sz="1200" dirty="0"/>
              <a:t>Pieters Z, Strong M, Pitzer VE, </a:t>
            </a:r>
            <a:r>
              <a:rPr lang="en-GB" sz="1200" dirty="0" err="1"/>
              <a:t>Beutels</a:t>
            </a:r>
            <a:r>
              <a:rPr lang="en-GB" sz="1200" dirty="0"/>
              <a:t> P, </a:t>
            </a:r>
            <a:r>
              <a:rPr lang="en-GB" sz="1200" dirty="0" err="1"/>
              <a:t>Bilcke</a:t>
            </a:r>
            <a:r>
              <a:rPr lang="en-GB" sz="1200" dirty="0"/>
              <a:t> J. A Computationally Efficient Method for Probabilistic Parameter Threshold Analysis for Health Economic Evaluations. Med </a:t>
            </a:r>
            <a:r>
              <a:rPr lang="en-GB" sz="1200" dirty="0" err="1"/>
              <a:t>Decis</a:t>
            </a:r>
            <a:r>
              <a:rPr lang="en-GB" sz="1200" dirty="0"/>
              <a:t> Making. 2020; 40(5):669-79.</a:t>
            </a:r>
          </a:p>
          <a:p>
            <a:r>
              <a:rPr lang="en-GB" sz="1200" dirty="0" err="1"/>
              <a:t>Baio</a:t>
            </a:r>
            <a:r>
              <a:rPr lang="en-GB" sz="1200" dirty="0"/>
              <a:t> G, Berardi A, Heath A. Bayesian Cost-Effectiveness Analysis with the R package BCEA: Springer International Publishing; 2017.</a:t>
            </a:r>
          </a:p>
          <a:p>
            <a:endParaRPr lang="en-GB" sz="1200" dirty="0"/>
          </a:p>
          <a:p>
            <a:endParaRPr lang="en-GB" sz="1200" dirty="0"/>
          </a:p>
        </p:txBody>
      </p:sp>
    </p:spTree>
    <p:extLst>
      <p:ext uri="{BB962C8B-B14F-4D97-AF65-F5344CB8AC3E}">
        <p14:creationId xmlns:p14="http://schemas.microsoft.com/office/powerpoint/2010/main" val="3749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E107-D4B0-41E2-857A-907CF1AD70B2}"/>
              </a:ext>
            </a:extLst>
          </p:cNvPr>
          <p:cNvSpPr>
            <a:spLocks noGrp="1"/>
          </p:cNvSpPr>
          <p:nvPr>
            <p:ph type="title"/>
          </p:nvPr>
        </p:nvSpPr>
        <p:spPr/>
        <p:txBody>
          <a:bodyPr/>
          <a:lstStyle/>
          <a:p>
            <a:r>
              <a:rPr lang="en-GB" dirty="0"/>
              <a:t>Disclaimer</a:t>
            </a:r>
          </a:p>
        </p:txBody>
      </p:sp>
      <p:sp>
        <p:nvSpPr>
          <p:cNvPr id="3" name="Content Placeholder 2">
            <a:extLst>
              <a:ext uri="{FF2B5EF4-FFF2-40B4-BE49-F238E27FC236}">
                <a16:creationId xmlns:a16="http://schemas.microsoft.com/office/drawing/2014/main" id="{463249FD-E42E-4C29-AD83-1A64F4899A41}"/>
              </a:ext>
            </a:extLst>
          </p:cNvPr>
          <p:cNvSpPr>
            <a:spLocks noGrp="1"/>
          </p:cNvSpPr>
          <p:nvPr>
            <p:ph idx="1"/>
          </p:nvPr>
        </p:nvSpPr>
        <p:spPr>
          <a:xfrm>
            <a:off x="791441" y="2116570"/>
            <a:ext cx="10515600" cy="1325563"/>
          </a:xfrm>
        </p:spPr>
        <p:txBody>
          <a:bodyPr>
            <a:normAutofit fontScale="85000" lnSpcReduction="20000"/>
          </a:bodyPr>
          <a:lstStyle/>
          <a:p>
            <a:r>
              <a:rPr lang="en-GB" dirty="0"/>
              <a:t>The views presented are my own and I received no specific funding for the research presented.</a:t>
            </a:r>
          </a:p>
          <a:p>
            <a:r>
              <a:rPr lang="en-GB" dirty="0"/>
              <a:t>I have received personal consulting fees from Roche Holding AG, Pfizer Inc, Novartis Pharma AG, and Janssen </a:t>
            </a:r>
            <a:r>
              <a:rPr lang="en-GB" dirty="0" err="1"/>
              <a:t>Pharmaceutica</a:t>
            </a:r>
            <a:endParaRPr lang="en-GB" dirty="0"/>
          </a:p>
        </p:txBody>
      </p:sp>
    </p:spTree>
    <p:extLst>
      <p:ext uri="{BB962C8B-B14F-4D97-AF65-F5344CB8AC3E}">
        <p14:creationId xmlns:p14="http://schemas.microsoft.com/office/powerpoint/2010/main" val="304728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AF97-0A1D-4BE4-B970-41B215E0BC4E}"/>
              </a:ext>
            </a:extLst>
          </p:cNvPr>
          <p:cNvSpPr>
            <a:spLocks noGrp="1"/>
          </p:cNvSpPr>
          <p:nvPr>
            <p:ph type="title"/>
          </p:nvPr>
        </p:nvSpPr>
        <p:spPr/>
        <p:txBody>
          <a:bodyPr/>
          <a:lstStyle/>
          <a:p>
            <a:r>
              <a:rPr lang="en-GB" dirty="0"/>
              <a:t>Perspectives</a:t>
            </a:r>
          </a:p>
        </p:txBody>
      </p:sp>
      <p:sp>
        <p:nvSpPr>
          <p:cNvPr id="3" name="Content Placeholder 2">
            <a:extLst>
              <a:ext uri="{FF2B5EF4-FFF2-40B4-BE49-F238E27FC236}">
                <a16:creationId xmlns:a16="http://schemas.microsoft.com/office/drawing/2014/main" id="{512B8EFD-CF00-4024-A5E0-F1857D2E23F4}"/>
              </a:ext>
            </a:extLst>
          </p:cNvPr>
          <p:cNvSpPr>
            <a:spLocks noGrp="1"/>
          </p:cNvSpPr>
          <p:nvPr>
            <p:ph idx="1"/>
          </p:nvPr>
        </p:nvSpPr>
        <p:spPr>
          <a:xfrm>
            <a:off x="838200" y="1472334"/>
            <a:ext cx="10515600" cy="4351338"/>
          </a:xfrm>
        </p:spPr>
        <p:txBody>
          <a:bodyPr>
            <a:normAutofit fontScale="92500" lnSpcReduction="10000"/>
          </a:bodyPr>
          <a:lstStyle/>
          <a:p>
            <a:r>
              <a:rPr lang="en-GB" dirty="0"/>
              <a:t>Howard Thom, PhD.</a:t>
            </a:r>
          </a:p>
          <a:p>
            <a:pPr lvl="1"/>
            <a:r>
              <a:rPr lang="en-GB" dirty="0"/>
              <a:t>University of Bristol. Clifton Insight.</a:t>
            </a:r>
          </a:p>
          <a:p>
            <a:r>
              <a:rPr lang="en-GB" dirty="0"/>
              <a:t>Sabine Grimm, PhD.</a:t>
            </a:r>
          </a:p>
          <a:p>
            <a:pPr lvl="1"/>
            <a:r>
              <a:rPr lang="en-GB" dirty="0"/>
              <a:t>Maastricht University Medical Centre+</a:t>
            </a:r>
          </a:p>
          <a:p>
            <a:pPr lvl="1"/>
            <a:r>
              <a:rPr lang="en-GB" dirty="0"/>
              <a:t>Decision makers’ perspective, use of value of information</a:t>
            </a:r>
          </a:p>
          <a:p>
            <a:r>
              <a:rPr lang="en-GB" dirty="0"/>
              <a:t>Stephane </a:t>
            </a:r>
            <a:r>
              <a:rPr lang="en-GB" dirty="0" err="1"/>
              <a:t>Regnier</a:t>
            </a:r>
            <a:r>
              <a:rPr lang="en-GB" dirty="0"/>
              <a:t>, PhD.</a:t>
            </a:r>
          </a:p>
          <a:p>
            <a:pPr lvl="1"/>
            <a:r>
              <a:rPr lang="en-GB" dirty="0"/>
              <a:t>Novartis Pharma AG</a:t>
            </a:r>
          </a:p>
          <a:p>
            <a:pPr lvl="1"/>
            <a:r>
              <a:rPr lang="en-GB" dirty="0"/>
              <a:t>Value of ‘cure’, time horizon uncertainties</a:t>
            </a:r>
          </a:p>
          <a:p>
            <a:r>
              <a:rPr lang="en-GB" dirty="0"/>
              <a:t>Jeroen Jansen, PhD.</a:t>
            </a:r>
          </a:p>
          <a:p>
            <a:pPr lvl="1"/>
            <a:r>
              <a:rPr lang="en-GB" dirty="0"/>
              <a:t>University of California San Francisco. </a:t>
            </a:r>
            <a:r>
              <a:rPr lang="en-GB" dirty="0" err="1"/>
              <a:t>PrecisionHEOR</a:t>
            </a:r>
            <a:endParaRPr lang="en-GB" dirty="0"/>
          </a:p>
          <a:p>
            <a:pPr lvl="1"/>
            <a:r>
              <a:rPr lang="en-GB" dirty="0"/>
              <a:t>Individual variation in outcomes and appetite for risk</a:t>
            </a:r>
          </a:p>
          <a:p>
            <a:pPr lvl="1"/>
            <a:endParaRPr lang="en-GB" dirty="0"/>
          </a:p>
        </p:txBody>
      </p:sp>
    </p:spTree>
    <p:extLst>
      <p:ext uri="{BB962C8B-B14F-4D97-AF65-F5344CB8AC3E}">
        <p14:creationId xmlns:p14="http://schemas.microsoft.com/office/powerpoint/2010/main" val="155424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C1C8-3C95-41D5-8CA0-D318AF11A080}"/>
              </a:ext>
            </a:extLst>
          </p:cNvPr>
          <p:cNvSpPr>
            <a:spLocks noGrp="1"/>
          </p:cNvSpPr>
          <p:nvPr>
            <p:ph type="title"/>
          </p:nvPr>
        </p:nvSpPr>
        <p:spPr>
          <a:xfrm>
            <a:off x="649432" y="365125"/>
            <a:ext cx="10704368" cy="1325563"/>
          </a:xfrm>
        </p:spPr>
        <p:txBody>
          <a:bodyPr/>
          <a:lstStyle/>
          <a:p>
            <a:r>
              <a:rPr lang="en-GB" dirty="0"/>
              <a:t>My common issues with NICE and general HTA</a:t>
            </a:r>
          </a:p>
        </p:txBody>
      </p:sp>
      <p:sp>
        <p:nvSpPr>
          <p:cNvPr id="3" name="Content Placeholder 2">
            <a:extLst>
              <a:ext uri="{FF2B5EF4-FFF2-40B4-BE49-F238E27FC236}">
                <a16:creationId xmlns:a16="http://schemas.microsoft.com/office/drawing/2014/main" id="{4DEB4B72-B4F7-48FA-8A5B-D7949EFC82A4}"/>
              </a:ext>
            </a:extLst>
          </p:cNvPr>
          <p:cNvSpPr>
            <a:spLocks noGrp="1"/>
          </p:cNvSpPr>
          <p:nvPr>
            <p:ph idx="1"/>
          </p:nvPr>
        </p:nvSpPr>
        <p:spPr>
          <a:xfrm>
            <a:off x="838200" y="1584614"/>
            <a:ext cx="10515600" cy="4826577"/>
          </a:xfrm>
        </p:spPr>
        <p:txBody>
          <a:bodyPr>
            <a:normAutofit lnSpcReduction="10000"/>
          </a:bodyPr>
          <a:lstStyle/>
          <a:p>
            <a:r>
              <a:rPr lang="en-GB" dirty="0"/>
              <a:t>Effectiveness discussion revolves around point estimates and ‘significance’ – despite American Statistical Association 2016 statement on p-values</a:t>
            </a:r>
          </a:p>
          <a:p>
            <a:r>
              <a:rPr lang="en-GB" dirty="0"/>
              <a:t>Cost-effectiveness revolves around point estimates (typically the ICER) and disregards credible intervals or uncertainty </a:t>
            </a:r>
          </a:p>
          <a:p>
            <a:r>
              <a:rPr lang="en-GB" dirty="0"/>
              <a:t>Purely deterministic results are often used</a:t>
            </a:r>
          </a:p>
          <a:p>
            <a:pPr lvl="1"/>
            <a:r>
              <a:rPr lang="en-GB" dirty="0"/>
              <a:t>Particularly for sensitivity analyses</a:t>
            </a:r>
          </a:p>
          <a:p>
            <a:pPr lvl="1"/>
            <a:r>
              <a:rPr lang="en-GB" dirty="0"/>
              <a:t>These are questionable if model is non-linear (e.g. Markov) or if parameters are correlated</a:t>
            </a:r>
          </a:p>
          <a:p>
            <a:r>
              <a:rPr lang="en-GB" dirty="0"/>
              <a:t>Value of information (i.e. the payer uncertainty burden) is almost never considered</a:t>
            </a:r>
          </a:p>
          <a:p>
            <a:pPr lvl="1"/>
            <a:r>
              <a:rPr lang="en-GB" dirty="0"/>
              <a:t>Sabine to discuss further</a:t>
            </a:r>
          </a:p>
          <a:p>
            <a:pPr marL="0" indent="0">
              <a:buNone/>
            </a:pPr>
            <a:endParaRPr lang="en-GB" i="1" dirty="0"/>
          </a:p>
          <a:p>
            <a:endParaRPr lang="en-GB" dirty="0"/>
          </a:p>
        </p:txBody>
      </p:sp>
      <p:sp>
        <p:nvSpPr>
          <p:cNvPr id="5" name="TextBox 4">
            <a:extLst>
              <a:ext uri="{FF2B5EF4-FFF2-40B4-BE49-F238E27FC236}">
                <a16:creationId xmlns:a16="http://schemas.microsoft.com/office/drawing/2014/main" id="{69D9A600-09AE-46C3-8DB2-E06E16192658}"/>
              </a:ext>
            </a:extLst>
          </p:cNvPr>
          <p:cNvSpPr txBox="1"/>
          <p:nvPr/>
        </p:nvSpPr>
        <p:spPr>
          <a:xfrm>
            <a:off x="417368" y="6321484"/>
            <a:ext cx="10936432" cy="646331"/>
          </a:xfrm>
          <a:prstGeom prst="rect">
            <a:avLst/>
          </a:prstGeom>
          <a:noFill/>
        </p:spPr>
        <p:txBody>
          <a:bodyPr wrap="square" rtlCol="0">
            <a:spAutoFit/>
          </a:bodyPr>
          <a:lstStyle/>
          <a:p>
            <a:r>
              <a:rPr lang="en-GB" sz="1200" dirty="0"/>
              <a:t>American Statistical Association. AMERICAN STATISTICAL ASSOCIATION RELEASES STATEMENT ON STATISTICAL SIGNIFICANCE AND P-VALUES. Provides Principles to Improve the Conduct and Interpretation of Quantitative Science March 7, 2016 2016.</a:t>
            </a:r>
          </a:p>
          <a:p>
            <a:endParaRPr lang="en-GB" sz="1200" dirty="0"/>
          </a:p>
        </p:txBody>
      </p:sp>
      <p:sp>
        <p:nvSpPr>
          <p:cNvPr id="6" name="Rectangle 5">
            <a:extLst>
              <a:ext uri="{FF2B5EF4-FFF2-40B4-BE49-F238E27FC236}">
                <a16:creationId xmlns:a16="http://schemas.microsoft.com/office/drawing/2014/main" id="{915E5477-2475-4A57-AD81-ADCBCB501765}"/>
              </a:ext>
            </a:extLst>
          </p:cNvPr>
          <p:cNvSpPr/>
          <p:nvPr/>
        </p:nvSpPr>
        <p:spPr>
          <a:xfrm>
            <a:off x="867651" y="3579062"/>
            <a:ext cx="10456697" cy="142489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854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D7FB-67EF-499C-852B-17AAEC7D10C7}"/>
              </a:ext>
            </a:extLst>
          </p:cNvPr>
          <p:cNvSpPr>
            <a:spLocks noGrp="1"/>
          </p:cNvSpPr>
          <p:nvPr>
            <p:ph type="title"/>
          </p:nvPr>
        </p:nvSpPr>
        <p:spPr/>
        <p:txBody>
          <a:bodyPr/>
          <a:lstStyle/>
          <a:p>
            <a:r>
              <a:rPr lang="en-GB" dirty="0"/>
              <a:t>What does the NICE methods guide say?</a:t>
            </a:r>
          </a:p>
        </p:txBody>
      </p:sp>
      <p:sp>
        <p:nvSpPr>
          <p:cNvPr id="3" name="Content Placeholder 2">
            <a:extLst>
              <a:ext uri="{FF2B5EF4-FFF2-40B4-BE49-F238E27FC236}">
                <a16:creationId xmlns:a16="http://schemas.microsoft.com/office/drawing/2014/main" id="{F508A08E-8FBA-4938-AA3E-7306B5C3248B}"/>
              </a:ext>
            </a:extLst>
          </p:cNvPr>
          <p:cNvSpPr>
            <a:spLocks noGrp="1"/>
          </p:cNvSpPr>
          <p:nvPr>
            <p:ph idx="1"/>
          </p:nvPr>
        </p:nvSpPr>
        <p:spPr>
          <a:xfrm>
            <a:off x="838200" y="1690688"/>
            <a:ext cx="10515600" cy="4569980"/>
          </a:xfrm>
        </p:spPr>
        <p:txBody>
          <a:bodyPr>
            <a:normAutofit fontScale="77500" lnSpcReduction="20000"/>
          </a:bodyPr>
          <a:lstStyle/>
          <a:p>
            <a:r>
              <a:rPr lang="en-GB" dirty="0"/>
              <a:t>Guide to the methods of technology appraisal 2013</a:t>
            </a:r>
          </a:p>
          <a:p>
            <a:r>
              <a:rPr lang="en-GB" dirty="0"/>
              <a:t>Section 5.8 is on “Exploring Uncertainty”</a:t>
            </a:r>
          </a:p>
          <a:p>
            <a:pPr marL="0" indent="0">
              <a:buNone/>
            </a:pPr>
            <a:r>
              <a:rPr lang="en-GB" dirty="0"/>
              <a:t>“A third source of uncertainty arises from parameter precision, once the most appropriate sources of information have been identified (that is, the uncertainty around the mean health and cost inputs in the model). Distributions should be assigned to characterise the uncertainty associated with the (precision of) mean parameter values. </a:t>
            </a:r>
            <a:r>
              <a:rPr lang="en-GB" u="sng" dirty="0"/>
              <a:t>Probabilistic sensitivity analysis is preferred</a:t>
            </a:r>
            <a:r>
              <a:rPr lang="en-GB" dirty="0"/>
              <a:t>. This enables the uncertainty associated with parameters to be simultaneously reflected in the results of the model.</a:t>
            </a:r>
            <a:r>
              <a:rPr lang="en-GB" u="sng" dirty="0"/>
              <a:t> In non-linear decision models, probabilistic methods provide the best estimates of mean costs and outcomes.</a:t>
            </a:r>
            <a:r>
              <a:rPr lang="en-GB" dirty="0"/>
              <a:t> The mean value, distribution around the mean, and the source and rationale for the supporting evidence should be clearly described for each parameter included in the model.”</a:t>
            </a:r>
          </a:p>
          <a:p>
            <a:r>
              <a:rPr lang="en-GB" dirty="0"/>
              <a:t>Recommending but not mandating PSA (and ‘preferring’ it in Section 5.8.7) leads to many one-way sensitivity analyses using only deterministic analysis.</a:t>
            </a:r>
          </a:p>
          <a:p>
            <a:r>
              <a:rPr lang="en-GB" dirty="0"/>
              <a:t>Section </a:t>
            </a:r>
            <a:r>
              <a:rPr lang="en-GB" b="1" dirty="0"/>
              <a:t>5.8.11</a:t>
            </a:r>
            <a:r>
              <a:rPr lang="en-GB" dirty="0"/>
              <a:t> still presents univariate best/worst case sensitivity as an important way of identifying key parameters, despite the existence of better methods such as </a:t>
            </a:r>
            <a:r>
              <a:rPr lang="en-GB" dirty="0" err="1"/>
              <a:t>VoI</a:t>
            </a:r>
            <a:endParaRPr lang="en-GB" dirty="0"/>
          </a:p>
          <a:p>
            <a:r>
              <a:rPr lang="en-GB" dirty="0"/>
              <a:t>These recommendations are not always adhered to in technology appraisals.</a:t>
            </a:r>
          </a:p>
          <a:p>
            <a:endParaRPr lang="en-GB" dirty="0"/>
          </a:p>
          <a:p>
            <a:endParaRPr lang="en-GB" dirty="0"/>
          </a:p>
        </p:txBody>
      </p:sp>
    </p:spTree>
    <p:extLst>
      <p:ext uri="{BB962C8B-B14F-4D97-AF65-F5344CB8AC3E}">
        <p14:creationId xmlns:p14="http://schemas.microsoft.com/office/powerpoint/2010/main" val="127950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1C93-4109-4E80-B144-BF54E39B0BAB}"/>
              </a:ext>
            </a:extLst>
          </p:cNvPr>
          <p:cNvSpPr>
            <a:spLocks noGrp="1"/>
          </p:cNvSpPr>
          <p:nvPr>
            <p:ph type="title"/>
          </p:nvPr>
        </p:nvSpPr>
        <p:spPr>
          <a:xfrm>
            <a:off x="838200" y="365125"/>
            <a:ext cx="10515600" cy="606425"/>
          </a:xfrm>
        </p:spPr>
        <p:txBody>
          <a:bodyPr>
            <a:normAutofit fontScale="90000"/>
          </a:bodyPr>
          <a:lstStyle/>
          <a:p>
            <a:r>
              <a:rPr lang="en-GB" dirty="0"/>
              <a:t>Simulation study using simple Markov model</a:t>
            </a:r>
          </a:p>
        </p:txBody>
      </p:sp>
      <p:sp>
        <p:nvSpPr>
          <p:cNvPr id="3" name="Content Placeholder 2">
            <a:extLst>
              <a:ext uri="{FF2B5EF4-FFF2-40B4-BE49-F238E27FC236}">
                <a16:creationId xmlns:a16="http://schemas.microsoft.com/office/drawing/2014/main" id="{2B7F6A04-622E-4CF7-9859-398E78E6E4CB}"/>
              </a:ext>
            </a:extLst>
          </p:cNvPr>
          <p:cNvSpPr>
            <a:spLocks noGrp="1"/>
          </p:cNvSpPr>
          <p:nvPr>
            <p:ph idx="1"/>
          </p:nvPr>
        </p:nvSpPr>
        <p:spPr>
          <a:xfrm>
            <a:off x="838200" y="4350499"/>
            <a:ext cx="10515600" cy="2039910"/>
          </a:xfrm>
        </p:spPr>
        <p:txBody>
          <a:bodyPr>
            <a:normAutofit fontScale="77500" lnSpcReduction="20000"/>
          </a:bodyPr>
          <a:lstStyle/>
          <a:p>
            <a:r>
              <a:rPr lang="en-GB" dirty="0"/>
              <a:t>Two treatments</a:t>
            </a:r>
          </a:p>
          <a:p>
            <a:pPr lvl="1"/>
            <a:r>
              <a:rPr lang="en-GB" dirty="0"/>
              <a:t>One has lower mortality but higher adverse events and higher price</a:t>
            </a:r>
          </a:p>
          <a:p>
            <a:r>
              <a:rPr lang="en-GB" dirty="0"/>
              <a:t>6 month cycle length</a:t>
            </a:r>
          </a:p>
          <a:p>
            <a:r>
              <a:rPr lang="en-GB" dirty="0"/>
              <a:t>5 year time horizon (i.e. 10 cycles)</a:t>
            </a:r>
          </a:p>
          <a:p>
            <a:r>
              <a:rPr lang="en-GB" dirty="0"/>
              <a:t>Utilities and costs were pre-specified</a:t>
            </a:r>
          </a:p>
          <a:p>
            <a:r>
              <a:rPr lang="en-GB" dirty="0"/>
              <a:t>Explored 10,000 possible probabilities and log odds ratios for anomalous results</a:t>
            </a:r>
          </a:p>
          <a:p>
            <a:endParaRPr lang="en-GB" dirty="0"/>
          </a:p>
        </p:txBody>
      </p:sp>
      <p:sp>
        <p:nvSpPr>
          <p:cNvPr id="5" name="Rectangle 4">
            <a:extLst>
              <a:ext uri="{FF2B5EF4-FFF2-40B4-BE49-F238E27FC236}">
                <a16:creationId xmlns:a16="http://schemas.microsoft.com/office/drawing/2014/main" id="{486A4BB1-4DC5-4F27-AF91-6F2E2B2F7ED3}"/>
              </a:ext>
            </a:extLst>
          </p:cNvPr>
          <p:cNvSpPr/>
          <p:nvPr/>
        </p:nvSpPr>
        <p:spPr>
          <a:xfrm>
            <a:off x="3196938" y="1222739"/>
            <a:ext cx="1449531" cy="987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Otherwise healthy</a:t>
            </a:r>
          </a:p>
        </p:txBody>
      </p:sp>
      <p:sp>
        <p:nvSpPr>
          <p:cNvPr id="6" name="Rectangle 5">
            <a:extLst>
              <a:ext uri="{FF2B5EF4-FFF2-40B4-BE49-F238E27FC236}">
                <a16:creationId xmlns:a16="http://schemas.microsoft.com/office/drawing/2014/main" id="{B15A29D1-E46E-4F5E-8970-3A8E8B8810AA}"/>
              </a:ext>
            </a:extLst>
          </p:cNvPr>
          <p:cNvSpPr/>
          <p:nvPr/>
        </p:nvSpPr>
        <p:spPr>
          <a:xfrm>
            <a:off x="6096000" y="1220139"/>
            <a:ext cx="1449531" cy="987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Adverse event</a:t>
            </a:r>
          </a:p>
        </p:txBody>
      </p:sp>
      <p:sp>
        <p:nvSpPr>
          <p:cNvPr id="8" name="Rectangle 7">
            <a:extLst>
              <a:ext uri="{FF2B5EF4-FFF2-40B4-BE49-F238E27FC236}">
                <a16:creationId xmlns:a16="http://schemas.microsoft.com/office/drawing/2014/main" id="{3D1A6865-AEF6-4CFF-AB36-9F1EFD56CB31}"/>
              </a:ext>
            </a:extLst>
          </p:cNvPr>
          <p:cNvSpPr/>
          <p:nvPr/>
        </p:nvSpPr>
        <p:spPr>
          <a:xfrm>
            <a:off x="4646469" y="3191811"/>
            <a:ext cx="1449531" cy="987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Dead</a:t>
            </a:r>
          </a:p>
        </p:txBody>
      </p:sp>
      <p:cxnSp>
        <p:nvCxnSpPr>
          <p:cNvPr id="10" name="Straight Arrow Connector 9">
            <a:extLst>
              <a:ext uri="{FF2B5EF4-FFF2-40B4-BE49-F238E27FC236}">
                <a16:creationId xmlns:a16="http://schemas.microsoft.com/office/drawing/2014/main" id="{C5DB1B17-6B0B-4E31-BA8A-87244B3B7D5E}"/>
              </a:ext>
            </a:extLst>
          </p:cNvPr>
          <p:cNvCxnSpPr>
            <a:stCxn id="5" idx="2"/>
            <a:endCxn id="8" idx="0"/>
          </p:cNvCxnSpPr>
          <p:nvPr/>
        </p:nvCxnSpPr>
        <p:spPr>
          <a:xfrm>
            <a:off x="3921704" y="2209876"/>
            <a:ext cx="1449531" cy="98193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85F8B2-0EA5-41D6-B489-056A658D6943}"/>
              </a:ext>
            </a:extLst>
          </p:cNvPr>
          <p:cNvCxnSpPr>
            <a:cxnSpLocks/>
            <a:stCxn id="6" idx="2"/>
            <a:endCxn id="8" idx="0"/>
          </p:cNvCxnSpPr>
          <p:nvPr/>
        </p:nvCxnSpPr>
        <p:spPr>
          <a:xfrm flipH="1">
            <a:off x="5371235" y="2207276"/>
            <a:ext cx="1449531" cy="98453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13F0ED-1C33-4CDD-8E89-E1B9C5CE87EC}"/>
              </a:ext>
            </a:extLst>
          </p:cNvPr>
          <p:cNvCxnSpPr>
            <a:stCxn id="5" idx="3"/>
            <a:endCxn id="6" idx="1"/>
          </p:cNvCxnSpPr>
          <p:nvPr/>
        </p:nvCxnSpPr>
        <p:spPr>
          <a:xfrm flipV="1">
            <a:off x="4646469" y="1713708"/>
            <a:ext cx="1449531" cy="260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49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AB28-6C9E-4981-BA76-16D5CFC19153}"/>
              </a:ext>
            </a:extLst>
          </p:cNvPr>
          <p:cNvSpPr>
            <a:spLocks noGrp="1"/>
          </p:cNvSpPr>
          <p:nvPr>
            <p:ph type="title"/>
          </p:nvPr>
        </p:nvSpPr>
        <p:spPr>
          <a:xfrm>
            <a:off x="838200" y="365126"/>
            <a:ext cx="10515600" cy="674224"/>
          </a:xfrm>
        </p:spPr>
        <p:txBody>
          <a:bodyPr>
            <a:normAutofit fontScale="90000"/>
          </a:bodyPr>
          <a:lstStyle/>
          <a:p>
            <a:r>
              <a:rPr lang="en-GB" dirty="0"/>
              <a:t>Scenario 1 parameters</a:t>
            </a:r>
          </a:p>
        </p:txBody>
      </p:sp>
      <p:graphicFrame>
        <p:nvGraphicFramePr>
          <p:cNvPr id="4" name="Table 4">
            <a:extLst>
              <a:ext uri="{FF2B5EF4-FFF2-40B4-BE49-F238E27FC236}">
                <a16:creationId xmlns:a16="http://schemas.microsoft.com/office/drawing/2014/main" id="{4A161CF1-70EF-465D-8F0E-B2994C295E8C}"/>
              </a:ext>
            </a:extLst>
          </p:cNvPr>
          <p:cNvGraphicFramePr>
            <a:graphicFrameLocks noGrp="1"/>
          </p:cNvGraphicFramePr>
          <p:nvPr>
            <p:extLst>
              <p:ext uri="{D42A27DB-BD31-4B8C-83A1-F6EECF244321}">
                <p14:modId xmlns:p14="http://schemas.microsoft.com/office/powerpoint/2010/main" val="2793036459"/>
              </p:ext>
            </p:extLst>
          </p:nvPr>
        </p:nvGraphicFramePr>
        <p:xfrm>
          <a:off x="2344372" y="1486399"/>
          <a:ext cx="8128000" cy="4079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0767133"/>
                    </a:ext>
                  </a:extLst>
                </a:gridCol>
                <a:gridCol w="4064000">
                  <a:extLst>
                    <a:ext uri="{9D8B030D-6E8A-4147-A177-3AD203B41FA5}">
                      <a16:colId xmlns:a16="http://schemas.microsoft.com/office/drawing/2014/main" val="66996070"/>
                    </a:ext>
                  </a:extLst>
                </a:gridCol>
              </a:tblGrid>
              <a:tr h="370840">
                <a:tc>
                  <a:txBody>
                    <a:bodyPr/>
                    <a:lstStyle/>
                    <a:p>
                      <a:pPr algn="ctr"/>
                      <a:r>
                        <a:rPr lang="en-GB" dirty="0"/>
                        <a:t>Parameter</a:t>
                      </a:r>
                    </a:p>
                  </a:txBody>
                  <a:tcPr/>
                </a:tc>
                <a:tc>
                  <a:txBody>
                    <a:bodyPr/>
                    <a:lstStyle/>
                    <a:p>
                      <a:pPr algn="ctr"/>
                      <a:r>
                        <a:rPr lang="en-GB" dirty="0"/>
                        <a:t>Distribution</a:t>
                      </a:r>
                    </a:p>
                  </a:txBody>
                  <a:tcPr/>
                </a:tc>
                <a:extLst>
                  <a:ext uri="{0D108BD9-81ED-4DB2-BD59-A6C34878D82A}">
                    <a16:rowId xmlns:a16="http://schemas.microsoft.com/office/drawing/2014/main" val="1346820822"/>
                  </a:ext>
                </a:extLst>
              </a:tr>
              <a:tr h="370840">
                <a:tc>
                  <a:txBody>
                    <a:bodyPr/>
                    <a:lstStyle/>
                    <a:p>
                      <a:pPr algn="ctr"/>
                      <a:r>
                        <a:rPr lang="en-GB" dirty="0"/>
                        <a:t>Probability adverse event treatment 1</a:t>
                      </a:r>
                    </a:p>
                  </a:txBody>
                  <a:tcPr/>
                </a:tc>
                <a:tc>
                  <a:txBody>
                    <a:bodyPr/>
                    <a:lstStyle/>
                    <a:p>
                      <a:pPr algn="ctr"/>
                      <a:r>
                        <a:rPr lang="en-GB" dirty="0"/>
                        <a:t>Gamma(6, 100), mean = 0.06</a:t>
                      </a:r>
                    </a:p>
                  </a:txBody>
                  <a:tcPr/>
                </a:tc>
                <a:extLst>
                  <a:ext uri="{0D108BD9-81ED-4DB2-BD59-A6C34878D82A}">
                    <a16:rowId xmlns:a16="http://schemas.microsoft.com/office/drawing/2014/main" val="3929333150"/>
                  </a:ext>
                </a:extLst>
              </a:tr>
              <a:tr h="370840">
                <a:tc>
                  <a:txBody>
                    <a:bodyPr/>
                    <a:lstStyle/>
                    <a:p>
                      <a:pPr algn="ctr"/>
                      <a:r>
                        <a:rPr lang="en-GB" dirty="0"/>
                        <a:t>Probability death treatment 1</a:t>
                      </a:r>
                    </a:p>
                  </a:txBody>
                  <a:tcPr/>
                </a:tc>
                <a:tc>
                  <a:txBody>
                    <a:bodyPr/>
                    <a:lstStyle/>
                    <a:p>
                      <a:pPr algn="ctr"/>
                      <a:r>
                        <a:rPr lang="en-GB" dirty="0"/>
                        <a:t>Gamma(8.5, 100), mean = 0.085</a:t>
                      </a:r>
                    </a:p>
                  </a:txBody>
                  <a:tcPr/>
                </a:tc>
                <a:extLst>
                  <a:ext uri="{0D108BD9-81ED-4DB2-BD59-A6C34878D82A}">
                    <a16:rowId xmlns:a16="http://schemas.microsoft.com/office/drawing/2014/main" val="3349073715"/>
                  </a:ext>
                </a:extLst>
              </a:tr>
              <a:tr h="370840">
                <a:tc>
                  <a:txBody>
                    <a:bodyPr/>
                    <a:lstStyle/>
                    <a:p>
                      <a:pPr algn="ctr"/>
                      <a:r>
                        <a:rPr lang="en-GB" dirty="0"/>
                        <a:t>Log odds ratio AE treatment 2</a:t>
                      </a:r>
                    </a:p>
                  </a:txBody>
                  <a:tcPr/>
                </a:tc>
                <a:tc>
                  <a:txBody>
                    <a:bodyPr/>
                    <a:lstStyle/>
                    <a:p>
                      <a:pPr algn="ctr"/>
                      <a:r>
                        <a:rPr lang="en-GB" dirty="0"/>
                        <a:t>Normal(0.16, </a:t>
                      </a:r>
                      <a:r>
                        <a:rPr lang="en-GB" dirty="0" err="1"/>
                        <a:t>sd</a:t>
                      </a:r>
                      <a:r>
                        <a:rPr lang="en-GB" dirty="0"/>
                        <a:t>=0.2)</a:t>
                      </a:r>
                    </a:p>
                  </a:txBody>
                  <a:tcPr/>
                </a:tc>
                <a:extLst>
                  <a:ext uri="{0D108BD9-81ED-4DB2-BD59-A6C34878D82A}">
                    <a16:rowId xmlns:a16="http://schemas.microsoft.com/office/drawing/2014/main" val="3928710746"/>
                  </a:ext>
                </a:extLst>
              </a:tr>
              <a:tr h="370840">
                <a:tc>
                  <a:txBody>
                    <a:bodyPr/>
                    <a:lstStyle/>
                    <a:p>
                      <a:pPr algn="ctr"/>
                      <a:r>
                        <a:rPr lang="en-GB" dirty="0"/>
                        <a:t>Log odds ratio death treatment 2</a:t>
                      </a:r>
                    </a:p>
                  </a:txBody>
                  <a:tcPr/>
                </a:tc>
                <a:tc>
                  <a:txBody>
                    <a:bodyPr/>
                    <a:lstStyle/>
                    <a:p>
                      <a:pPr algn="ctr"/>
                      <a:r>
                        <a:rPr lang="en-GB" dirty="0"/>
                        <a:t>Normal(-0.30, </a:t>
                      </a:r>
                      <a:r>
                        <a:rPr lang="en-GB" dirty="0" err="1"/>
                        <a:t>sd</a:t>
                      </a:r>
                      <a:r>
                        <a:rPr lang="en-GB" dirty="0"/>
                        <a:t>=0.2)</a:t>
                      </a:r>
                    </a:p>
                  </a:txBody>
                  <a:tcPr/>
                </a:tc>
                <a:extLst>
                  <a:ext uri="{0D108BD9-81ED-4DB2-BD59-A6C34878D82A}">
                    <a16:rowId xmlns:a16="http://schemas.microsoft.com/office/drawing/2014/main" val="1245480987"/>
                  </a:ext>
                </a:extLst>
              </a:tr>
              <a:tr h="370840">
                <a:tc>
                  <a:txBody>
                    <a:bodyPr/>
                    <a:lstStyle/>
                    <a:p>
                      <a:pPr algn="ctr"/>
                      <a:r>
                        <a:rPr lang="en-GB" dirty="0"/>
                        <a:t>Utility healthy</a:t>
                      </a:r>
                    </a:p>
                  </a:txBody>
                  <a:tcPr/>
                </a:tc>
                <a:tc>
                  <a:txBody>
                    <a:bodyPr/>
                    <a:lstStyle/>
                    <a:p>
                      <a:pPr algn="ctr"/>
                      <a:r>
                        <a:rPr lang="en-GB" dirty="0"/>
                        <a:t>Normal(0.8, </a:t>
                      </a:r>
                      <a:r>
                        <a:rPr lang="en-GB" dirty="0" err="1"/>
                        <a:t>sd</a:t>
                      </a:r>
                      <a:r>
                        <a:rPr lang="en-GB" dirty="0"/>
                        <a:t>=0.05)</a:t>
                      </a:r>
                    </a:p>
                  </a:txBody>
                  <a:tcPr/>
                </a:tc>
                <a:extLst>
                  <a:ext uri="{0D108BD9-81ED-4DB2-BD59-A6C34878D82A}">
                    <a16:rowId xmlns:a16="http://schemas.microsoft.com/office/drawing/2014/main" val="1782681449"/>
                  </a:ext>
                </a:extLst>
              </a:tr>
              <a:tr h="370840">
                <a:tc>
                  <a:txBody>
                    <a:bodyPr/>
                    <a:lstStyle/>
                    <a:p>
                      <a:pPr algn="ctr"/>
                      <a:r>
                        <a:rPr lang="en-GB" dirty="0"/>
                        <a:t>Utility AE</a:t>
                      </a:r>
                    </a:p>
                  </a:txBody>
                  <a:tcPr/>
                </a:tc>
                <a:tc>
                  <a:txBody>
                    <a:bodyPr/>
                    <a:lstStyle/>
                    <a:p>
                      <a:pPr algn="ctr"/>
                      <a:r>
                        <a:rPr lang="en-GB" dirty="0"/>
                        <a:t>Normal(0.6, </a:t>
                      </a:r>
                      <a:r>
                        <a:rPr lang="en-GB" dirty="0" err="1"/>
                        <a:t>sd</a:t>
                      </a:r>
                      <a:r>
                        <a:rPr lang="en-GB" dirty="0"/>
                        <a:t>=0.1)</a:t>
                      </a:r>
                    </a:p>
                  </a:txBody>
                  <a:tcPr/>
                </a:tc>
                <a:extLst>
                  <a:ext uri="{0D108BD9-81ED-4DB2-BD59-A6C34878D82A}">
                    <a16:rowId xmlns:a16="http://schemas.microsoft.com/office/drawing/2014/main" val="2403376322"/>
                  </a:ext>
                </a:extLst>
              </a:tr>
              <a:tr h="370840">
                <a:tc>
                  <a:txBody>
                    <a:bodyPr/>
                    <a:lstStyle/>
                    <a:p>
                      <a:pPr algn="ctr"/>
                      <a:r>
                        <a:rPr lang="en-GB" dirty="0"/>
                        <a:t>Cost healthy</a:t>
                      </a:r>
                    </a:p>
                  </a:txBody>
                  <a:tcPr/>
                </a:tc>
                <a:tc>
                  <a:txBody>
                    <a:bodyPr/>
                    <a:lstStyle/>
                    <a:p>
                      <a:pPr algn="ctr"/>
                      <a:r>
                        <a:rPr lang="en-GB" dirty="0"/>
                        <a:t>Normal(1000, </a:t>
                      </a:r>
                      <a:r>
                        <a:rPr lang="en-GB" dirty="0" err="1"/>
                        <a:t>sd</a:t>
                      </a:r>
                      <a:r>
                        <a:rPr lang="en-GB" dirty="0"/>
                        <a:t>=100)</a:t>
                      </a:r>
                    </a:p>
                  </a:txBody>
                  <a:tcPr/>
                </a:tc>
                <a:extLst>
                  <a:ext uri="{0D108BD9-81ED-4DB2-BD59-A6C34878D82A}">
                    <a16:rowId xmlns:a16="http://schemas.microsoft.com/office/drawing/2014/main" val="867394039"/>
                  </a:ext>
                </a:extLst>
              </a:tr>
              <a:tr h="370840">
                <a:tc>
                  <a:txBody>
                    <a:bodyPr/>
                    <a:lstStyle/>
                    <a:p>
                      <a:pPr algn="ctr"/>
                      <a:r>
                        <a:rPr lang="en-GB" dirty="0"/>
                        <a:t>Cost AE</a:t>
                      </a:r>
                    </a:p>
                  </a:txBody>
                  <a:tcPr/>
                </a:tc>
                <a:tc>
                  <a:txBody>
                    <a:bodyPr/>
                    <a:lstStyle/>
                    <a:p>
                      <a:pPr algn="ctr"/>
                      <a:r>
                        <a:rPr lang="en-GB" dirty="0"/>
                        <a:t>Normal(2000, </a:t>
                      </a:r>
                      <a:r>
                        <a:rPr lang="en-GB" dirty="0" err="1"/>
                        <a:t>sd</a:t>
                      </a:r>
                      <a:r>
                        <a:rPr lang="en-GB" dirty="0"/>
                        <a:t>=250)</a:t>
                      </a:r>
                    </a:p>
                  </a:txBody>
                  <a:tcPr/>
                </a:tc>
                <a:extLst>
                  <a:ext uri="{0D108BD9-81ED-4DB2-BD59-A6C34878D82A}">
                    <a16:rowId xmlns:a16="http://schemas.microsoft.com/office/drawing/2014/main" val="1200553320"/>
                  </a:ext>
                </a:extLst>
              </a:tr>
              <a:tr h="370840">
                <a:tc>
                  <a:txBody>
                    <a:bodyPr/>
                    <a:lstStyle/>
                    <a:p>
                      <a:pPr algn="ctr"/>
                      <a:r>
                        <a:rPr lang="en-GB" dirty="0"/>
                        <a:t>Cost treatment 1</a:t>
                      </a:r>
                    </a:p>
                  </a:txBody>
                  <a:tcPr/>
                </a:tc>
                <a:tc>
                  <a:txBody>
                    <a:bodyPr/>
                    <a:lstStyle/>
                    <a:p>
                      <a:pPr algn="ctr"/>
                      <a:r>
                        <a:rPr lang="en-GB" dirty="0"/>
                        <a:t>Normal(9000, </a:t>
                      </a:r>
                      <a:r>
                        <a:rPr lang="en-GB" dirty="0" err="1"/>
                        <a:t>sd</a:t>
                      </a:r>
                      <a:r>
                        <a:rPr lang="en-GB" dirty="0"/>
                        <a:t>=100)</a:t>
                      </a:r>
                    </a:p>
                  </a:txBody>
                  <a:tcPr/>
                </a:tc>
                <a:extLst>
                  <a:ext uri="{0D108BD9-81ED-4DB2-BD59-A6C34878D82A}">
                    <a16:rowId xmlns:a16="http://schemas.microsoft.com/office/drawing/2014/main" val="3421288837"/>
                  </a:ext>
                </a:extLst>
              </a:tr>
              <a:tr h="370840">
                <a:tc>
                  <a:txBody>
                    <a:bodyPr/>
                    <a:lstStyle/>
                    <a:p>
                      <a:pPr algn="ctr"/>
                      <a:r>
                        <a:rPr lang="en-GB" dirty="0"/>
                        <a:t>Cost treatment 2</a:t>
                      </a:r>
                    </a:p>
                  </a:txBody>
                  <a:tcPr/>
                </a:tc>
                <a:tc>
                  <a:txBody>
                    <a:bodyPr/>
                    <a:lstStyle/>
                    <a:p>
                      <a:pPr algn="ctr"/>
                      <a:r>
                        <a:rPr lang="en-GB" dirty="0"/>
                        <a:t>Normal(10000, </a:t>
                      </a:r>
                      <a:r>
                        <a:rPr lang="en-GB" dirty="0" err="1"/>
                        <a:t>sd</a:t>
                      </a:r>
                      <a:r>
                        <a:rPr lang="en-GB" dirty="0"/>
                        <a:t>=500)</a:t>
                      </a:r>
                    </a:p>
                  </a:txBody>
                  <a:tcPr/>
                </a:tc>
                <a:extLst>
                  <a:ext uri="{0D108BD9-81ED-4DB2-BD59-A6C34878D82A}">
                    <a16:rowId xmlns:a16="http://schemas.microsoft.com/office/drawing/2014/main" val="3648014822"/>
                  </a:ext>
                </a:extLst>
              </a:tr>
            </a:tbl>
          </a:graphicData>
        </a:graphic>
      </p:graphicFrame>
    </p:spTree>
    <p:extLst>
      <p:ext uri="{BB962C8B-B14F-4D97-AF65-F5344CB8AC3E}">
        <p14:creationId xmlns:p14="http://schemas.microsoft.com/office/powerpoint/2010/main" val="249961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776D-0EC5-426A-96F2-4772EACA4A1E}"/>
              </a:ext>
            </a:extLst>
          </p:cNvPr>
          <p:cNvSpPr>
            <a:spLocks noGrp="1"/>
          </p:cNvSpPr>
          <p:nvPr>
            <p:ph type="title"/>
          </p:nvPr>
        </p:nvSpPr>
        <p:spPr/>
        <p:txBody>
          <a:bodyPr/>
          <a:lstStyle/>
          <a:p>
            <a:r>
              <a:rPr lang="en-GB" dirty="0"/>
              <a:t>Scenario 1 results</a:t>
            </a:r>
          </a:p>
        </p:txBody>
      </p:sp>
      <p:sp>
        <p:nvSpPr>
          <p:cNvPr id="3" name="Content Placeholder 2">
            <a:extLst>
              <a:ext uri="{FF2B5EF4-FFF2-40B4-BE49-F238E27FC236}">
                <a16:creationId xmlns:a16="http://schemas.microsoft.com/office/drawing/2014/main" id="{A2CFDD19-5DA3-4C54-9BC1-DFB82E955341}"/>
              </a:ext>
            </a:extLst>
          </p:cNvPr>
          <p:cNvSpPr>
            <a:spLocks noGrp="1"/>
          </p:cNvSpPr>
          <p:nvPr>
            <p:ph idx="1"/>
          </p:nvPr>
        </p:nvSpPr>
        <p:spPr>
          <a:xfrm>
            <a:off x="838200" y="5191067"/>
            <a:ext cx="10515600" cy="1116216"/>
          </a:xfrm>
        </p:spPr>
        <p:txBody>
          <a:bodyPr>
            <a:normAutofit fontScale="92500" lnSpcReduction="20000"/>
          </a:bodyPr>
          <a:lstStyle/>
          <a:p>
            <a:r>
              <a:rPr lang="en-GB" dirty="0"/>
              <a:t>You would have completely wrong decision (reject treatment 2) if you used the deterministic results</a:t>
            </a:r>
          </a:p>
          <a:p>
            <a:r>
              <a:rPr lang="en-GB" dirty="0"/>
              <a:t>Note high uncertainty indicated by CEAC and incremental net benefit</a:t>
            </a:r>
          </a:p>
        </p:txBody>
      </p:sp>
      <p:graphicFrame>
        <p:nvGraphicFramePr>
          <p:cNvPr id="4" name="Table 4">
            <a:extLst>
              <a:ext uri="{FF2B5EF4-FFF2-40B4-BE49-F238E27FC236}">
                <a16:creationId xmlns:a16="http://schemas.microsoft.com/office/drawing/2014/main" id="{02C8C484-25CB-4910-ADE7-118F542AF5DC}"/>
              </a:ext>
            </a:extLst>
          </p:cNvPr>
          <p:cNvGraphicFramePr>
            <a:graphicFrameLocks noGrp="1"/>
          </p:cNvGraphicFramePr>
          <p:nvPr/>
        </p:nvGraphicFramePr>
        <p:xfrm>
          <a:off x="1437104" y="1493078"/>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90417816"/>
                    </a:ext>
                  </a:extLst>
                </a:gridCol>
                <a:gridCol w="4064000">
                  <a:extLst>
                    <a:ext uri="{9D8B030D-6E8A-4147-A177-3AD203B41FA5}">
                      <a16:colId xmlns:a16="http://schemas.microsoft.com/office/drawing/2014/main" val="2841428686"/>
                    </a:ext>
                  </a:extLst>
                </a:gridCol>
              </a:tblGrid>
              <a:tr h="370840">
                <a:tc>
                  <a:txBody>
                    <a:bodyPr/>
                    <a:lstStyle/>
                    <a:p>
                      <a:pPr algn="l"/>
                      <a:endParaRPr lang="en-GB" dirty="0"/>
                    </a:p>
                  </a:txBody>
                  <a:tcPr/>
                </a:tc>
                <a:tc>
                  <a:txBody>
                    <a:bodyPr/>
                    <a:lstStyle/>
                    <a:p>
                      <a:pPr algn="ctr"/>
                      <a:r>
                        <a:rPr lang="en-GB" dirty="0"/>
                        <a:t>Mean (95% </a:t>
                      </a:r>
                      <a:r>
                        <a:rPr lang="en-GB" dirty="0" err="1"/>
                        <a:t>CrI</a:t>
                      </a:r>
                      <a:r>
                        <a:rPr lang="en-GB" dirty="0"/>
                        <a:t>)</a:t>
                      </a:r>
                    </a:p>
                  </a:txBody>
                  <a:tcPr/>
                </a:tc>
                <a:extLst>
                  <a:ext uri="{0D108BD9-81ED-4DB2-BD59-A6C34878D82A}">
                    <a16:rowId xmlns:a16="http://schemas.microsoft.com/office/drawing/2014/main" val="888159667"/>
                  </a:ext>
                </a:extLst>
              </a:tr>
              <a:tr h="370840">
                <a:tc>
                  <a:txBody>
                    <a:bodyPr/>
                    <a:lstStyle/>
                    <a:p>
                      <a:pPr algn="l"/>
                      <a:r>
                        <a:rPr lang="en-GB" b="0" dirty="0">
                          <a:solidFill>
                            <a:schemeClr val="tx1"/>
                          </a:solidFill>
                          <a:effectLst/>
                        </a:rPr>
                        <a:t>Incremental costs deterministic</a:t>
                      </a:r>
                    </a:p>
                  </a:txBody>
                  <a:tcPr marL="23813" marR="23813" marT="19050" marB="19050" anchor="ctr"/>
                </a:tc>
                <a:tc>
                  <a:txBody>
                    <a:bodyPr/>
                    <a:lstStyle/>
                    <a:p>
                      <a:pPr algn="ctr" rtl="0" fontAlgn="ctr"/>
                      <a:r>
                        <a:rPr lang="en-GB" sz="1800" b="0" i="0" u="none" strike="noStrike" dirty="0">
                          <a:solidFill>
                            <a:schemeClr val="tx1"/>
                          </a:solidFill>
                          <a:effectLst/>
                          <a:latin typeface="Calibri" panose="020F0502020204030204" pitchFamily="34" charset="0"/>
                        </a:rPr>
                        <a:t>£9644</a:t>
                      </a:r>
                    </a:p>
                  </a:txBody>
                  <a:tcPr marL="4763" marR="4763" marT="4763" marB="0" anchor="ctr"/>
                </a:tc>
                <a:extLst>
                  <a:ext uri="{0D108BD9-81ED-4DB2-BD59-A6C34878D82A}">
                    <a16:rowId xmlns:a16="http://schemas.microsoft.com/office/drawing/2014/main" val="1773380880"/>
                  </a:ext>
                </a:extLst>
              </a:tr>
              <a:tr h="370840">
                <a:tc>
                  <a:txBody>
                    <a:bodyPr/>
                    <a:lstStyle/>
                    <a:p>
                      <a:pPr algn="l"/>
                      <a:r>
                        <a:rPr lang="en-GB" b="0" dirty="0">
                          <a:solidFill>
                            <a:schemeClr val="tx1"/>
                          </a:solidFill>
                          <a:effectLst/>
                        </a:rPr>
                        <a:t>Incremental effects deterministic</a:t>
                      </a:r>
                    </a:p>
                  </a:txBody>
                  <a:tcPr marL="23813" marR="23813" marT="19050" marB="19050" anchor="ctr"/>
                </a:tc>
                <a:tc>
                  <a:txBody>
                    <a:bodyPr/>
                    <a:lstStyle/>
                    <a:p>
                      <a:pPr algn="ctr" rtl="0" fontAlgn="ctr"/>
                      <a:r>
                        <a:rPr lang="en-GB" sz="1800" b="0" i="0" u="none" strike="noStrike" dirty="0">
                          <a:solidFill>
                            <a:schemeClr val="tx1"/>
                          </a:solidFill>
                          <a:effectLst/>
                          <a:latin typeface="Calibri" panose="020F0502020204030204" pitchFamily="34" charset="0"/>
                        </a:rPr>
                        <a:t>0.07</a:t>
                      </a:r>
                    </a:p>
                  </a:txBody>
                  <a:tcPr marL="4763" marR="4763" marT="4763" marB="0" anchor="ctr"/>
                </a:tc>
                <a:extLst>
                  <a:ext uri="{0D108BD9-81ED-4DB2-BD59-A6C34878D82A}">
                    <a16:rowId xmlns:a16="http://schemas.microsoft.com/office/drawing/2014/main" val="2602249759"/>
                  </a:ext>
                </a:extLst>
              </a:tr>
              <a:tr h="370840">
                <a:tc>
                  <a:txBody>
                    <a:bodyPr/>
                    <a:lstStyle/>
                    <a:p>
                      <a:pPr algn="l"/>
                      <a:r>
                        <a:rPr lang="en-GB" b="0" dirty="0">
                          <a:solidFill>
                            <a:schemeClr val="tx1"/>
                          </a:solidFill>
                          <a:effectLst/>
                        </a:rPr>
                        <a:t>ICER deterministic</a:t>
                      </a:r>
                    </a:p>
                  </a:txBody>
                  <a:tcPr marL="23813" marR="23813" marT="19050" marB="19050" anchor="ctr">
                    <a:solidFill>
                      <a:srgbClr val="FF0000"/>
                    </a:solidFill>
                  </a:tcPr>
                </a:tc>
                <a:tc>
                  <a:txBody>
                    <a:bodyPr/>
                    <a:lstStyle/>
                    <a:p>
                      <a:pPr algn="ctr" rtl="0" fontAlgn="ctr"/>
                      <a:r>
                        <a:rPr lang="en-GB" sz="1800" b="0" i="0" u="none" strike="noStrike" dirty="0">
                          <a:solidFill>
                            <a:schemeClr val="tx1"/>
                          </a:solidFill>
                          <a:effectLst/>
                          <a:latin typeface="Calibri" panose="020F0502020204030204" pitchFamily="34" charset="0"/>
                        </a:rPr>
                        <a:t>£147150</a:t>
                      </a:r>
                    </a:p>
                  </a:txBody>
                  <a:tcPr marL="4763" marR="4763" marT="4763" marB="0" anchor="ctr">
                    <a:solidFill>
                      <a:srgbClr val="FF0000"/>
                    </a:solidFill>
                  </a:tcPr>
                </a:tc>
                <a:extLst>
                  <a:ext uri="{0D108BD9-81ED-4DB2-BD59-A6C34878D82A}">
                    <a16:rowId xmlns:a16="http://schemas.microsoft.com/office/drawing/2014/main" val="3496583569"/>
                  </a:ext>
                </a:extLst>
              </a:tr>
              <a:tr h="370840">
                <a:tc>
                  <a:txBody>
                    <a:bodyPr/>
                    <a:lstStyle/>
                    <a:p>
                      <a:pPr algn="l"/>
                      <a:r>
                        <a:rPr lang="en-GB" b="0" dirty="0">
                          <a:solidFill>
                            <a:schemeClr val="tx1"/>
                          </a:solidFill>
                          <a:effectLst/>
                        </a:rPr>
                        <a:t>Incremental costs probabilistic</a:t>
                      </a:r>
                    </a:p>
                  </a:txBody>
                  <a:tcPr marL="23813" marR="23813" marT="19050" marB="19050" anchor="ctr"/>
                </a:tc>
                <a:tc>
                  <a:txBody>
                    <a:bodyPr/>
                    <a:lstStyle/>
                    <a:p>
                      <a:pPr algn="ctr" rtl="0" fontAlgn="ctr"/>
                      <a:r>
                        <a:rPr lang="en-GB" sz="1800" b="0" i="0" kern="1200" dirty="0">
                          <a:solidFill>
                            <a:schemeClr val="dk1"/>
                          </a:solidFill>
                          <a:effectLst/>
                          <a:latin typeface="+mn-lt"/>
                          <a:ea typeface="+mn-ea"/>
                          <a:cs typeface="+mn-cs"/>
                        </a:rPr>
                        <a:t>£1390 (127, 2804)</a:t>
                      </a:r>
                      <a:endParaRPr lang="en-GB" sz="1800" b="0" i="0" u="none" strike="noStrike" dirty="0">
                        <a:solidFill>
                          <a:schemeClr val="tx1"/>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753037275"/>
                  </a:ext>
                </a:extLst>
              </a:tr>
              <a:tr h="370840">
                <a:tc>
                  <a:txBody>
                    <a:bodyPr/>
                    <a:lstStyle/>
                    <a:p>
                      <a:pPr algn="l"/>
                      <a:r>
                        <a:rPr lang="en-GB" b="0">
                          <a:solidFill>
                            <a:schemeClr val="tx1"/>
                          </a:solidFill>
                          <a:effectLst/>
                        </a:rPr>
                        <a:t>Incremental effects probabilistic</a:t>
                      </a:r>
                    </a:p>
                  </a:txBody>
                  <a:tcPr marL="23813" marR="23813" marT="19050" marB="19050" anchor="ctr"/>
                </a:tc>
                <a:tc>
                  <a:txBody>
                    <a:bodyPr/>
                    <a:lstStyle/>
                    <a:p>
                      <a:pPr algn="ctr" rtl="0" fontAlgn="ctr"/>
                      <a:r>
                        <a:rPr lang="en-GB" sz="1800" b="0" i="0" kern="1200" dirty="0">
                          <a:solidFill>
                            <a:schemeClr val="dk1"/>
                          </a:solidFill>
                          <a:effectLst/>
                          <a:latin typeface="+mn-lt"/>
                          <a:ea typeface="+mn-ea"/>
                          <a:cs typeface="+mn-cs"/>
                        </a:rPr>
                        <a:t>0.08 (-0.21, 0.39)</a:t>
                      </a:r>
                      <a:endParaRPr lang="en-GB" sz="1800" b="0" i="0" u="none" strike="noStrike" dirty="0">
                        <a:solidFill>
                          <a:schemeClr val="tx1"/>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314445313"/>
                  </a:ext>
                </a:extLst>
              </a:tr>
              <a:tr h="370840">
                <a:tc>
                  <a:txBody>
                    <a:bodyPr/>
                    <a:lstStyle/>
                    <a:p>
                      <a:pPr algn="l"/>
                      <a:r>
                        <a:rPr lang="en-GB" b="0" dirty="0">
                          <a:solidFill>
                            <a:schemeClr val="tx1"/>
                          </a:solidFill>
                          <a:effectLst/>
                        </a:rPr>
                        <a:t>Incremental net benefit probabilistic</a:t>
                      </a:r>
                    </a:p>
                  </a:txBody>
                  <a:tcPr marL="23813" marR="23813" marT="19050" marB="19050" anchor="ctr"/>
                </a:tc>
                <a:tc>
                  <a:txBody>
                    <a:bodyPr/>
                    <a:lstStyle/>
                    <a:p>
                      <a:pPr algn="ctr" rtl="0" fontAlgn="ctr"/>
                      <a:r>
                        <a:rPr lang="en-GB" sz="1800" b="0" i="0" kern="1200" dirty="0">
                          <a:solidFill>
                            <a:schemeClr val="dk1"/>
                          </a:solidFill>
                          <a:effectLst/>
                          <a:latin typeface="+mn-lt"/>
                          <a:ea typeface="+mn-ea"/>
                          <a:cs typeface="+mn-cs"/>
                        </a:rPr>
                        <a:t>£206 (-4814, 5728)</a:t>
                      </a:r>
                      <a:endParaRPr lang="en-GB" sz="1800" b="0" i="0" u="none" strike="noStrike" dirty="0">
                        <a:solidFill>
                          <a:schemeClr val="tx1"/>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019339261"/>
                  </a:ext>
                </a:extLst>
              </a:tr>
              <a:tr h="370840">
                <a:tc>
                  <a:txBody>
                    <a:bodyPr/>
                    <a:lstStyle/>
                    <a:p>
                      <a:pPr algn="l"/>
                      <a:r>
                        <a:rPr lang="en-GB" b="0" dirty="0">
                          <a:solidFill>
                            <a:schemeClr val="tx1"/>
                          </a:solidFill>
                          <a:effectLst/>
                        </a:rPr>
                        <a:t>ICER probabilistic</a:t>
                      </a:r>
                    </a:p>
                  </a:txBody>
                  <a:tcPr marL="23813" marR="23813" marT="19050" marB="19050" anchor="ctr">
                    <a:solidFill>
                      <a:srgbClr val="FF0000"/>
                    </a:solidFill>
                  </a:tcPr>
                </a:tc>
                <a:tc>
                  <a:txBody>
                    <a:bodyPr/>
                    <a:lstStyle/>
                    <a:p>
                      <a:pPr algn="ctr" rtl="0" fontAlgn="ctr"/>
                      <a:r>
                        <a:rPr lang="en-GB" sz="1800" b="0" i="0" u="none" strike="noStrike" dirty="0">
                          <a:solidFill>
                            <a:schemeClr val="tx1"/>
                          </a:solidFill>
                          <a:effectLst/>
                          <a:latin typeface="Calibri" panose="020F0502020204030204" pitchFamily="34" charset="0"/>
                        </a:rPr>
                        <a:t>£17421</a:t>
                      </a:r>
                    </a:p>
                  </a:txBody>
                  <a:tcPr marL="4763" marR="4763" marT="4763" marB="0" anchor="ctr">
                    <a:solidFill>
                      <a:srgbClr val="FF0000"/>
                    </a:solidFill>
                  </a:tcPr>
                </a:tc>
                <a:extLst>
                  <a:ext uri="{0D108BD9-81ED-4DB2-BD59-A6C34878D82A}">
                    <a16:rowId xmlns:a16="http://schemas.microsoft.com/office/drawing/2014/main" val="579846619"/>
                  </a:ext>
                </a:extLst>
              </a:tr>
              <a:tr h="370840">
                <a:tc>
                  <a:txBody>
                    <a:bodyPr/>
                    <a:lstStyle/>
                    <a:p>
                      <a:pPr algn="l"/>
                      <a:r>
                        <a:rPr lang="en-GB" b="0">
                          <a:solidFill>
                            <a:schemeClr val="tx1"/>
                          </a:solidFill>
                          <a:effectLst/>
                        </a:rPr>
                        <a:t>CEAC</a:t>
                      </a:r>
                    </a:p>
                  </a:txBody>
                  <a:tcPr marL="23813" marR="23813" marT="19050" marB="19050" anchor="ctr"/>
                </a:tc>
                <a:tc>
                  <a:txBody>
                    <a:bodyPr/>
                    <a:lstStyle/>
                    <a:p>
                      <a:pPr algn="ctr" rtl="0" fontAlgn="ctr"/>
                      <a:r>
                        <a:rPr lang="en-GB" sz="1800" b="0" i="0" u="none" strike="noStrike" dirty="0">
                          <a:solidFill>
                            <a:schemeClr val="tx1"/>
                          </a:solidFill>
                          <a:effectLst/>
                          <a:latin typeface="Calibri" panose="020F0502020204030204" pitchFamily="34" charset="0"/>
                        </a:rPr>
                        <a:t>0.52</a:t>
                      </a:r>
                    </a:p>
                  </a:txBody>
                  <a:tcPr marL="4763" marR="4763" marT="4763" marB="0" anchor="ctr"/>
                </a:tc>
                <a:extLst>
                  <a:ext uri="{0D108BD9-81ED-4DB2-BD59-A6C34878D82A}">
                    <a16:rowId xmlns:a16="http://schemas.microsoft.com/office/drawing/2014/main" val="3290295820"/>
                  </a:ext>
                </a:extLst>
              </a:tr>
            </a:tbl>
          </a:graphicData>
        </a:graphic>
      </p:graphicFrame>
    </p:spTree>
    <p:extLst>
      <p:ext uri="{BB962C8B-B14F-4D97-AF65-F5344CB8AC3E}">
        <p14:creationId xmlns:p14="http://schemas.microsoft.com/office/powerpoint/2010/main" val="39711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AB28-6C9E-4981-BA76-16D5CFC19153}"/>
              </a:ext>
            </a:extLst>
          </p:cNvPr>
          <p:cNvSpPr>
            <a:spLocks noGrp="1"/>
          </p:cNvSpPr>
          <p:nvPr>
            <p:ph type="title"/>
          </p:nvPr>
        </p:nvSpPr>
        <p:spPr>
          <a:xfrm>
            <a:off x="838200" y="365126"/>
            <a:ext cx="10515600" cy="674224"/>
          </a:xfrm>
        </p:spPr>
        <p:txBody>
          <a:bodyPr>
            <a:normAutofit fontScale="90000"/>
          </a:bodyPr>
          <a:lstStyle/>
          <a:p>
            <a:r>
              <a:rPr lang="en-GB" dirty="0"/>
              <a:t>Scenario 2 parameters</a:t>
            </a:r>
          </a:p>
        </p:txBody>
      </p:sp>
      <p:sp>
        <p:nvSpPr>
          <p:cNvPr id="3" name="Content Placeholder 2">
            <a:extLst>
              <a:ext uri="{FF2B5EF4-FFF2-40B4-BE49-F238E27FC236}">
                <a16:creationId xmlns:a16="http://schemas.microsoft.com/office/drawing/2014/main" id="{EFDC719D-2D2D-4B17-B41E-3B9AD32B7F1F}"/>
              </a:ext>
            </a:extLst>
          </p:cNvPr>
          <p:cNvSpPr>
            <a:spLocks noGrp="1"/>
          </p:cNvSpPr>
          <p:nvPr>
            <p:ph idx="1"/>
          </p:nvPr>
        </p:nvSpPr>
        <p:spPr>
          <a:xfrm>
            <a:off x="838200" y="5827170"/>
            <a:ext cx="10515600" cy="735999"/>
          </a:xfrm>
        </p:spPr>
        <p:txBody>
          <a:bodyPr>
            <a:normAutofit/>
          </a:bodyPr>
          <a:lstStyle/>
          <a:p>
            <a:r>
              <a:rPr lang="en-GB" dirty="0"/>
              <a:t>Slightly changed the first four parameters</a:t>
            </a:r>
          </a:p>
        </p:txBody>
      </p:sp>
      <p:graphicFrame>
        <p:nvGraphicFramePr>
          <p:cNvPr id="4" name="Table 4">
            <a:extLst>
              <a:ext uri="{FF2B5EF4-FFF2-40B4-BE49-F238E27FC236}">
                <a16:creationId xmlns:a16="http://schemas.microsoft.com/office/drawing/2014/main" id="{4A161CF1-70EF-465D-8F0E-B2994C295E8C}"/>
              </a:ext>
            </a:extLst>
          </p:cNvPr>
          <p:cNvGraphicFramePr>
            <a:graphicFrameLocks noGrp="1"/>
          </p:cNvGraphicFramePr>
          <p:nvPr>
            <p:extLst>
              <p:ext uri="{D42A27DB-BD31-4B8C-83A1-F6EECF244321}">
                <p14:modId xmlns:p14="http://schemas.microsoft.com/office/powerpoint/2010/main" val="2026668868"/>
              </p:ext>
            </p:extLst>
          </p:nvPr>
        </p:nvGraphicFramePr>
        <p:xfrm>
          <a:off x="2344372" y="1486399"/>
          <a:ext cx="8128000" cy="4079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0767133"/>
                    </a:ext>
                  </a:extLst>
                </a:gridCol>
                <a:gridCol w="4064000">
                  <a:extLst>
                    <a:ext uri="{9D8B030D-6E8A-4147-A177-3AD203B41FA5}">
                      <a16:colId xmlns:a16="http://schemas.microsoft.com/office/drawing/2014/main" val="66996070"/>
                    </a:ext>
                  </a:extLst>
                </a:gridCol>
              </a:tblGrid>
              <a:tr h="370840">
                <a:tc>
                  <a:txBody>
                    <a:bodyPr/>
                    <a:lstStyle/>
                    <a:p>
                      <a:pPr algn="ctr"/>
                      <a:r>
                        <a:rPr lang="en-GB" dirty="0"/>
                        <a:t>Parameter</a:t>
                      </a:r>
                    </a:p>
                  </a:txBody>
                  <a:tcPr/>
                </a:tc>
                <a:tc>
                  <a:txBody>
                    <a:bodyPr/>
                    <a:lstStyle/>
                    <a:p>
                      <a:pPr algn="ctr"/>
                      <a:r>
                        <a:rPr lang="en-GB" dirty="0"/>
                        <a:t>Distribution</a:t>
                      </a:r>
                    </a:p>
                  </a:txBody>
                  <a:tcPr/>
                </a:tc>
                <a:extLst>
                  <a:ext uri="{0D108BD9-81ED-4DB2-BD59-A6C34878D82A}">
                    <a16:rowId xmlns:a16="http://schemas.microsoft.com/office/drawing/2014/main" val="1346820822"/>
                  </a:ext>
                </a:extLst>
              </a:tr>
              <a:tr h="370840">
                <a:tc>
                  <a:txBody>
                    <a:bodyPr/>
                    <a:lstStyle/>
                    <a:p>
                      <a:pPr algn="ctr"/>
                      <a:r>
                        <a:rPr lang="en-GB" dirty="0"/>
                        <a:t>Probability adverse event treatment 1</a:t>
                      </a:r>
                    </a:p>
                  </a:txBody>
                  <a:tcPr/>
                </a:tc>
                <a:tc>
                  <a:txBody>
                    <a:bodyPr/>
                    <a:lstStyle/>
                    <a:p>
                      <a:pPr algn="ctr"/>
                      <a:r>
                        <a:rPr lang="en-GB" dirty="0"/>
                        <a:t>Gamma(12.7, 100), mean = 0.127</a:t>
                      </a:r>
                    </a:p>
                  </a:txBody>
                  <a:tcPr/>
                </a:tc>
                <a:extLst>
                  <a:ext uri="{0D108BD9-81ED-4DB2-BD59-A6C34878D82A}">
                    <a16:rowId xmlns:a16="http://schemas.microsoft.com/office/drawing/2014/main" val="3929333150"/>
                  </a:ext>
                </a:extLst>
              </a:tr>
              <a:tr h="370840">
                <a:tc>
                  <a:txBody>
                    <a:bodyPr/>
                    <a:lstStyle/>
                    <a:p>
                      <a:pPr algn="ctr"/>
                      <a:r>
                        <a:rPr lang="en-GB" dirty="0"/>
                        <a:t>Probability death treatment 1</a:t>
                      </a:r>
                    </a:p>
                  </a:txBody>
                  <a:tcPr/>
                </a:tc>
                <a:tc>
                  <a:txBody>
                    <a:bodyPr/>
                    <a:lstStyle/>
                    <a:p>
                      <a:pPr algn="ctr"/>
                      <a:r>
                        <a:rPr lang="en-GB" dirty="0"/>
                        <a:t>Gamma(6, 100), mean = 0.06</a:t>
                      </a:r>
                    </a:p>
                  </a:txBody>
                  <a:tcPr/>
                </a:tc>
                <a:extLst>
                  <a:ext uri="{0D108BD9-81ED-4DB2-BD59-A6C34878D82A}">
                    <a16:rowId xmlns:a16="http://schemas.microsoft.com/office/drawing/2014/main" val="3349073715"/>
                  </a:ext>
                </a:extLst>
              </a:tr>
              <a:tr h="370840">
                <a:tc>
                  <a:txBody>
                    <a:bodyPr/>
                    <a:lstStyle/>
                    <a:p>
                      <a:pPr algn="ctr"/>
                      <a:r>
                        <a:rPr lang="en-GB" dirty="0"/>
                        <a:t>Log odds ratio AE treatment 2</a:t>
                      </a:r>
                    </a:p>
                  </a:txBody>
                  <a:tcPr/>
                </a:tc>
                <a:tc>
                  <a:txBody>
                    <a:bodyPr/>
                    <a:lstStyle/>
                    <a:p>
                      <a:pPr algn="ctr"/>
                      <a:r>
                        <a:rPr lang="en-GB" dirty="0"/>
                        <a:t>Normal(0.22, </a:t>
                      </a:r>
                      <a:r>
                        <a:rPr lang="en-GB" dirty="0" err="1"/>
                        <a:t>sd</a:t>
                      </a:r>
                      <a:r>
                        <a:rPr lang="en-GB" dirty="0"/>
                        <a:t>=0.2)</a:t>
                      </a:r>
                    </a:p>
                  </a:txBody>
                  <a:tcPr/>
                </a:tc>
                <a:extLst>
                  <a:ext uri="{0D108BD9-81ED-4DB2-BD59-A6C34878D82A}">
                    <a16:rowId xmlns:a16="http://schemas.microsoft.com/office/drawing/2014/main" val="3928710746"/>
                  </a:ext>
                </a:extLst>
              </a:tr>
              <a:tr h="370840">
                <a:tc>
                  <a:txBody>
                    <a:bodyPr/>
                    <a:lstStyle/>
                    <a:p>
                      <a:pPr algn="ctr"/>
                      <a:r>
                        <a:rPr lang="en-GB" dirty="0"/>
                        <a:t>Log odds ratio death treatment 2</a:t>
                      </a:r>
                    </a:p>
                  </a:txBody>
                  <a:tcPr/>
                </a:tc>
                <a:tc>
                  <a:txBody>
                    <a:bodyPr/>
                    <a:lstStyle/>
                    <a:p>
                      <a:pPr algn="ctr"/>
                      <a:r>
                        <a:rPr lang="en-GB" dirty="0"/>
                        <a:t>Normal(-0.72, </a:t>
                      </a:r>
                      <a:r>
                        <a:rPr lang="en-GB" dirty="0" err="1"/>
                        <a:t>sd</a:t>
                      </a:r>
                      <a:r>
                        <a:rPr lang="en-GB" dirty="0"/>
                        <a:t>=0.2)</a:t>
                      </a:r>
                    </a:p>
                  </a:txBody>
                  <a:tcPr/>
                </a:tc>
                <a:extLst>
                  <a:ext uri="{0D108BD9-81ED-4DB2-BD59-A6C34878D82A}">
                    <a16:rowId xmlns:a16="http://schemas.microsoft.com/office/drawing/2014/main" val="1245480987"/>
                  </a:ext>
                </a:extLst>
              </a:tr>
              <a:tr h="370840">
                <a:tc>
                  <a:txBody>
                    <a:bodyPr/>
                    <a:lstStyle/>
                    <a:p>
                      <a:pPr algn="ctr"/>
                      <a:r>
                        <a:rPr lang="en-GB" dirty="0"/>
                        <a:t>Utility healthy</a:t>
                      </a:r>
                    </a:p>
                  </a:txBody>
                  <a:tcPr/>
                </a:tc>
                <a:tc>
                  <a:txBody>
                    <a:bodyPr/>
                    <a:lstStyle/>
                    <a:p>
                      <a:pPr algn="ctr"/>
                      <a:r>
                        <a:rPr lang="en-GB" dirty="0"/>
                        <a:t>Normal(0.8, </a:t>
                      </a:r>
                      <a:r>
                        <a:rPr lang="en-GB" dirty="0" err="1"/>
                        <a:t>sd</a:t>
                      </a:r>
                      <a:r>
                        <a:rPr lang="en-GB" dirty="0"/>
                        <a:t>=0.05)</a:t>
                      </a:r>
                    </a:p>
                  </a:txBody>
                  <a:tcPr/>
                </a:tc>
                <a:extLst>
                  <a:ext uri="{0D108BD9-81ED-4DB2-BD59-A6C34878D82A}">
                    <a16:rowId xmlns:a16="http://schemas.microsoft.com/office/drawing/2014/main" val="1782681449"/>
                  </a:ext>
                </a:extLst>
              </a:tr>
              <a:tr h="370840">
                <a:tc>
                  <a:txBody>
                    <a:bodyPr/>
                    <a:lstStyle/>
                    <a:p>
                      <a:pPr algn="ctr"/>
                      <a:r>
                        <a:rPr lang="en-GB" dirty="0"/>
                        <a:t>Utility AE</a:t>
                      </a:r>
                    </a:p>
                  </a:txBody>
                  <a:tcPr/>
                </a:tc>
                <a:tc>
                  <a:txBody>
                    <a:bodyPr/>
                    <a:lstStyle/>
                    <a:p>
                      <a:pPr algn="ctr"/>
                      <a:r>
                        <a:rPr lang="en-GB" dirty="0"/>
                        <a:t>Normal(0.6, </a:t>
                      </a:r>
                      <a:r>
                        <a:rPr lang="en-GB" dirty="0" err="1"/>
                        <a:t>sd</a:t>
                      </a:r>
                      <a:r>
                        <a:rPr lang="en-GB" dirty="0"/>
                        <a:t>=0.1)</a:t>
                      </a:r>
                    </a:p>
                  </a:txBody>
                  <a:tcPr/>
                </a:tc>
                <a:extLst>
                  <a:ext uri="{0D108BD9-81ED-4DB2-BD59-A6C34878D82A}">
                    <a16:rowId xmlns:a16="http://schemas.microsoft.com/office/drawing/2014/main" val="2403376322"/>
                  </a:ext>
                </a:extLst>
              </a:tr>
              <a:tr h="370840">
                <a:tc>
                  <a:txBody>
                    <a:bodyPr/>
                    <a:lstStyle/>
                    <a:p>
                      <a:pPr algn="ctr"/>
                      <a:r>
                        <a:rPr lang="en-GB" dirty="0"/>
                        <a:t>Cost healthy</a:t>
                      </a:r>
                    </a:p>
                  </a:txBody>
                  <a:tcPr/>
                </a:tc>
                <a:tc>
                  <a:txBody>
                    <a:bodyPr/>
                    <a:lstStyle/>
                    <a:p>
                      <a:pPr algn="ctr"/>
                      <a:r>
                        <a:rPr lang="en-GB" dirty="0"/>
                        <a:t>Normal(1000, </a:t>
                      </a:r>
                      <a:r>
                        <a:rPr lang="en-GB" dirty="0" err="1"/>
                        <a:t>sd</a:t>
                      </a:r>
                      <a:r>
                        <a:rPr lang="en-GB" dirty="0"/>
                        <a:t>=100)</a:t>
                      </a:r>
                    </a:p>
                  </a:txBody>
                  <a:tcPr/>
                </a:tc>
                <a:extLst>
                  <a:ext uri="{0D108BD9-81ED-4DB2-BD59-A6C34878D82A}">
                    <a16:rowId xmlns:a16="http://schemas.microsoft.com/office/drawing/2014/main" val="867394039"/>
                  </a:ext>
                </a:extLst>
              </a:tr>
              <a:tr h="370840">
                <a:tc>
                  <a:txBody>
                    <a:bodyPr/>
                    <a:lstStyle/>
                    <a:p>
                      <a:pPr algn="ctr"/>
                      <a:r>
                        <a:rPr lang="en-GB" dirty="0"/>
                        <a:t>Cost AE</a:t>
                      </a:r>
                    </a:p>
                  </a:txBody>
                  <a:tcPr/>
                </a:tc>
                <a:tc>
                  <a:txBody>
                    <a:bodyPr/>
                    <a:lstStyle/>
                    <a:p>
                      <a:pPr algn="ctr"/>
                      <a:r>
                        <a:rPr lang="en-GB" dirty="0"/>
                        <a:t>Normal(2000, </a:t>
                      </a:r>
                      <a:r>
                        <a:rPr lang="en-GB" dirty="0" err="1"/>
                        <a:t>sd</a:t>
                      </a:r>
                      <a:r>
                        <a:rPr lang="en-GB" dirty="0"/>
                        <a:t>=250)</a:t>
                      </a:r>
                    </a:p>
                  </a:txBody>
                  <a:tcPr/>
                </a:tc>
                <a:extLst>
                  <a:ext uri="{0D108BD9-81ED-4DB2-BD59-A6C34878D82A}">
                    <a16:rowId xmlns:a16="http://schemas.microsoft.com/office/drawing/2014/main" val="1200553320"/>
                  </a:ext>
                </a:extLst>
              </a:tr>
              <a:tr h="370840">
                <a:tc>
                  <a:txBody>
                    <a:bodyPr/>
                    <a:lstStyle/>
                    <a:p>
                      <a:pPr algn="ctr"/>
                      <a:r>
                        <a:rPr lang="en-GB" dirty="0"/>
                        <a:t>Cost treatment 1</a:t>
                      </a:r>
                    </a:p>
                  </a:txBody>
                  <a:tcPr/>
                </a:tc>
                <a:tc>
                  <a:txBody>
                    <a:bodyPr/>
                    <a:lstStyle/>
                    <a:p>
                      <a:pPr algn="ctr"/>
                      <a:r>
                        <a:rPr lang="en-GB" dirty="0"/>
                        <a:t>Normal(9000, </a:t>
                      </a:r>
                      <a:r>
                        <a:rPr lang="en-GB" dirty="0" err="1"/>
                        <a:t>sd</a:t>
                      </a:r>
                      <a:r>
                        <a:rPr lang="en-GB" dirty="0"/>
                        <a:t>=100)</a:t>
                      </a:r>
                    </a:p>
                  </a:txBody>
                  <a:tcPr/>
                </a:tc>
                <a:extLst>
                  <a:ext uri="{0D108BD9-81ED-4DB2-BD59-A6C34878D82A}">
                    <a16:rowId xmlns:a16="http://schemas.microsoft.com/office/drawing/2014/main" val="3421288837"/>
                  </a:ext>
                </a:extLst>
              </a:tr>
              <a:tr h="370840">
                <a:tc>
                  <a:txBody>
                    <a:bodyPr/>
                    <a:lstStyle/>
                    <a:p>
                      <a:pPr algn="ctr"/>
                      <a:r>
                        <a:rPr lang="en-GB" dirty="0"/>
                        <a:t>Cost treatment 2</a:t>
                      </a:r>
                    </a:p>
                  </a:txBody>
                  <a:tcPr/>
                </a:tc>
                <a:tc>
                  <a:txBody>
                    <a:bodyPr/>
                    <a:lstStyle/>
                    <a:p>
                      <a:pPr algn="ctr"/>
                      <a:r>
                        <a:rPr lang="en-GB" dirty="0"/>
                        <a:t>Normal(10000, </a:t>
                      </a:r>
                      <a:r>
                        <a:rPr lang="en-GB" dirty="0" err="1"/>
                        <a:t>sd</a:t>
                      </a:r>
                      <a:r>
                        <a:rPr lang="en-GB" dirty="0"/>
                        <a:t>=500)</a:t>
                      </a:r>
                    </a:p>
                  </a:txBody>
                  <a:tcPr/>
                </a:tc>
                <a:extLst>
                  <a:ext uri="{0D108BD9-81ED-4DB2-BD59-A6C34878D82A}">
                    <a16:rowId xmlns:a16="http://schemas.microsoft.com/office/drawing/2014/main" val="3648014822"/>
                  </a:ext>
                </a:extLst>
              </a:tr>
            </a:tbl>
          </a:graphicData>
        </a:graphic>
      </p:graphicFrame>
    </p:spTree>
    <p:extLst>
      <p:ext uri="{BB962C8B-B14F-4D97-AF65-F5344CB8AC3E}">
        <p14:creationId xmlns:p14="http://schemas.microsoft.com/office/powerpoint/2010/main" val="117981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12922</TotalTime>
  <Words>1171</Words>
  <Application>Microsoft Office PowerPoint</Application>
  <PresentationFormat>Widescreen</PresentationFormat>
  <Paragraphs>161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Rockwell</vt:lpstr>
      <vt:lpstr>Wingdings</vt:lpstr>
      <vt:lpstr>Office Theme</vt:lpstr>
      <vt:lpstr>PowerPoint Presentation</vt:lpstr>
      <vt:lpstr>Disclaimer</vt:lpstr>
      <vt:lpstr>Perspectives</vt:lpstr>
      <vt:lpstr>My common issues with NICE and general HTA</vt:lpstr>
      <vt:lpstr>What does the NICE methods guide say?</vt:lpstr>
      <vt:lpstr>Simulation study using simple Markov model</vt:lpstr>
      <vt:lpstr>Scenario 1 parameters</vt:lpstr>
      <vt:lpstr>Scenario 1 results</vt:lpstr>
      <vt:lpstr>Scenario 2 parameters</vt:lpstr>
      <vt:lpstr>Scenario 2 results</vt:lpstr>
      <vt:lpstr>Scenario 2 results</vt:lpstr>
      <vt:lpstr>What does this analysis show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Howard Thom</dc:creator>
  <cp:lastModifiedBy>Howard Thom</cp:lastModifiedBy>
  <cp:revision>123</cp:revision>
  <dcterms:created xsi:type="dcterms:W3CDTF">2020-06-24T15:40:13Z</dcterms:created>
  <dcterms:modified xsi:type="dcterms:W3CDTF">2020-10-22T19:51:51Z</dcterms:modified>
</cp:coreProperties>
</file>