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handoutMasterIdLst>
    <p:handoutMasterId r:id="rId36"/>
  </p:handoutMasterIdLst>
  <p:sldIdLst>
    <p:sldId id="267" r:id="rId2"/>
    <p:sldId id="359" r:id="rId3"/>
    <p:sldId id="369" r:id="rId4"/>
    <p:sldId id="367" r:id="rId5"/>
    <p:sldId id="368" r:id="rId6"/>
    <p:sldId id="360" r:id="rId7"/>
    <p:sldId id="361" r:id="rId8"/>
    <p:sldId id="362" r:id="rId9"/>
    <p:sldId id="363" r:id="rId10"/>
    <p:sldId id="366" r:id="rId11"/>
    <p:sldId id="373" r:id="rId12"/>
    <p:sldId id="375" r:id="rId13"/>
    <p:sldId id="387" r:id="rId14"/>
    <p:sldId id="344" r:id="rId15"/>
    <p:sldId id="348" r:id="rId16"/>
    <p:sldId id="346" r:id="rId17"/>
    <p:sldId id="352" r:id="rId18"/>
    <p:sldId id="349" r:id="rId19"/>
    <p:sldId id="347" r:id="rId20"/>
    <p:sldId id="350" r:id="rId21"/>
    <p:sldId id="341" r:id="rId22"/>
    <p:sldId id="388" r:id="rId23"/>
    <p:sldId id="355" r:id="rId24"/>
    <p:sldId id="288" r:id="rId25"/>
    <p:sldId id="376" r:id="rId26"/>
    <p:sldId id="382" r:id="rId27"/>
    <p:sldId id="384" r:id="rId28"/>
    <p:sldId id="383" r:id="rId29"/>
    <p:sldId id="385" r:id="rId30"/>
    <p:sldId id="354" r:id="rId31"/>
    <p:sldId id="353" r:id="rId32"/>
    <p:sldId id="381" r:id="rId33"/>
    <p:sldId id="386" r:id="rId34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7464"/>
    <a:srgbClr val="E89220"/>
    <a:srgbClr val="A574CE"/>
    <a:srgbClr val="52B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00" autoAdjust="0"/>
  </p:normalViewPr>
  <p:slideViewPr>
    <p:cSldViewPr showGuides="1">
      <p:cViewPr varScale="1">
        <p:scale>
          <a:sx n="61" d="100"/>
          <a:sy n="61" d="100"/>
        </p:scale>
        <p:origin x="136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35FBC-5C18-479B-93DE-19CDFD6DDD48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752E5B5-0E7E-46E8-BAA5-E86AB6F4F348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1. </a:t>
          </a:r>
        </a:p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Формирование команд. </a:t>
          </a:r>
        </a:p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Анализ проблемной ситуации</a:t>
          </a:r>
          <a:endParaRPr lang="ru-RU" sz="2000" b="1" dirty="0">
            <a:solidFill>
              <a:sysClr val="windowText" lastClr="000000"/>
            </a:solidFill>
          </a:endParaRPr>
        </a:p>
      </dgm:t>
    </dgm:pt>
    <dgm:pt modelId="{A3DE8C8E-CF04-4536-AA8F-0447A72899D4}" type="parTrans" cxnId="{20756EE1-335F-4839-9959-0E10F52F7743}">
      <dgm:prSet/>
      <dgm:spPr/>
      <dgm:t>
        <a:bodyPr/>
        <a:lstStyle/>
        <a:p>
          <a:endParaRPr lang="ru-RU"/>
        </a:p>
      </dgm:t>
    </dgm:pt>
    <dgm:pt modelId="{86C49676-3DDE-432F-9246-DA079DD6860A}" type="sibTrans" cxnId="{20756EE1-335F-4839-9959-0E10F52F7743}">
      <dgm:prSet/>
      <dgm:spPr/>
      <dgm:t>
        <a:bodyPr/>
        <a:lstStyle/>
        <a:p>
          <a:endParaRPr lang="ru-RU"/>
        </a:p>
      </dgm:t>
    </dgm:pt>
    <dgm:pt modelId="{8A583395-07CB-4FA0-B3BC-E56585F211B7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2. </a:t>
          </a:r>
        </a:p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Цель. Ожидаемые результаты</a:t>
          </a:r>
          <a:endParaRPr lang="ru-RU" sz="2000" b="1" dirty="0">
            <a:solidFill>
              <a:sysClr val="windowText" lastClr="000000"/>
            </a:solidFill>
          </a:endParaRPr>
        </a:p>
      </dgm:t>
    </dgm:pt>
    <dgm:pt modelId="{7F6D779B-7B75-4554-A648-7F02C637A538}" type="parTrans" cxnId="{EF0A5246-CB13-4B87-98A8-071EDCA42E4E}">
      <dgm:prSet/>
      <dgm:spPr/>
      <dgm:t>
        <a:bodyPr/>
        <a:lstStyle/>
        <a:p>
          <a:endParaRPr lang="ru-RU"/>
        </a:p>
      </dgm:t>
    </dgm:pt>
    <dgm:pt modelId="{BBA4CF9E-A3BB-4C77-900E-0EE06D2A11F1}" type="sibTrans" cxnId="{EF0A5246-CB13-4B87-98A8-071EDCA42E4E}">
      <dgm:prSet/>
      <dgm:spPr/>
      <dgm:t>
        <a:bodyPr/>
        <a:lstStyle/>
        <a:p>
          <a:endParaRPr lang="ru-RU"/>
        </a:p>
      </dgm:t>
    </dgm:pt>
    <dgm:pt modelId="{5CB600FB-10CA-47A0-9A3C-E3AE45359724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3. </a:t>
          </a:r>
        </a:p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Результаты анализа рынка. Задачи</a:t>
          </a:r>
          <a:endParaRPr lang="ru-RU" sz="2000" b="1" dirty="0">
            <a:solidFill>
              <a:sysClr val="windowText" lastClr="000000"/>
            </a:solidFill>
          </a:endParaRPr>
        </a:p>
      </dgm:t>
    </dgm:pt>
    <dgm:pt modelId="{C0AC9D72-2001-4CEC-BF5A-313E29C8EC59}" type="parTrans" cxnId="{A81D1C1C-740D-413F-B065-B0E7FAEBADF4}">
      <dgm:prSet/>
      <dgm:spPr/>
      <dgm:t>
        <a:bodyPr/>
        <a:lstStyle/>
        <a:p>
          <a:endParaRPr lang="ru-RU"/>
        </a:p>
      </dgm:t>
    </dgm:pt>
    <dgm:pt modelId="{2385EC5B-59EA-44C2-9B44-28940DED5F1D}" type="sibTrans" cxnId="{A81D1C1C-740D-413F-B065-B0E7FAEBADF4}">
      <dgm:prSet/>
      <dgm:spPr/>
      <dgm:t>
        <a:bodyPr/>
        <a:lstStyle/>
        <a:p>
          <a:endParaRPr lang="ru-RU"/>
        </a:p>
      </dgm:t>
    </dgm:pt>
    <dgm:pt modelId="{74705523-F270-4DAD-87DC-EF8191D90F11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4. </a:t>
          </a:r>
        </a:p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Работа в командах: ресурсы, инструменты, методы</a:t>
          </a:r>
          <a:endParaRPr lang="ru-RU" sz="2000" b="1" dirty="0">
            <a:solidFill>
              <a:sysClr val="windowText" lastClr="000000"/>
            </a:solidFill>
          </a:endParaRPr>
        </a:p>
      </dgm:t>
    </dgm:pt>
    <dgm:pt modelId="{08308FCE-708B-42A2-BBC6-5270BE49EBA6}" type="parTrans" cxnId="{64392B01-3EBB-497F-B630-BCA750252B7C}">
      <dgm:prSet/>
      <dgm:spPr/>
      <dgm:t>
        <a:bodyPr/>
        <a:lstStyle/>
        <a:p>
          <a:endParaRPr lang="ru-RU"/>
        </a:p>
      </dgm:t>
    </dgm:pt>
    <dgm:pt modelId="{0E46CA4E-7FF0-4C66-B040-E61FDD42E170}" type="sibTrans" cxnId="{64392B01-3EBB-497F-B630-BCA750252B7C}">
      <dgm:prSet/>
      <dgm:spPr/>
      <dgm:t>
        <a:bodyPr/>
        <a:lstStyle/>
        <a:p>
          <a:endParaRPr lang="ru-RU"/>
        </a:p>
      </dgm:t>
    </dgm:pt>
    <dgm:pt modelId="{14FC0FFD-D0D6-4B17-8C28-8346A8D42757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5. </a:t>
          </a:r>
        </a:p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Работа в командах: планирование </a:t>
          </a:r>
          <a:endParaRPr lang="ru-RU" sz="2000" b="1" dirty="0">
            <a:solidFill>
              <a:sysClr val="windowText" lastClr="000000"/>
            </a:solidFill>
          </a:endParaRPr>
        </a:p>
      </dgm:t>
    </dgm:pt>
    <dgm:pt modelId="{73F373F1-AB4B-4A19-99A0-67C612E5F8CC}" type="parTrans" cxnId="{E4F515E0-E89E-4E98-AEDC-CC8E0EA3D5A2}">
      <dgm:prSet/>
      <dgm:spPr/>
      <dgm:t>
        <a:bodyPr/>
        <a:lstStyle/>
        <a:p>
          <a:endParaRPr lang="ru-RU"/>
        </a:p>
      </dgm:t>
    </dgm:pt>
    <dgm:pt modelId="{E0A2E8E4-7FDB-4A0C-8854-240F7C9F6BF2}" type="sibTrans" cxnId="{E4F515E0-E89E-4E98-AEDC-CC8E0EA3D5A2}">
      <dgm:prSet/>
      <dgm:spPr/>
      <dgm:t>
        <a:bodyPr/>
        <a:lstStyle/>
        <a:p>
          <a:endParaRPr lang="ru-RU"/>
        </a:p>
      </dgm:t>
    </dgm:pt>
    <dgm:pt modelId="{E394B08F-E64C-40D8-A28E-A31C03C6F7A5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6. </a:t>
          </a:r>
        </a:p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Работа в командах: организация</a:t>
          </a:r>
          <a:endParaRPr lang="ru-RU" sz="2000" b="1" dirty="0">
            <a:solidFill>
              <a:sysClr val="windowText" lastClr="000000"/>
            </a:solidFill>
          </a:endParaRPr>
        </a:p>
      </dgm:t>
    </dgm:pt>
    <dgm:pt modelId="{39B36F9F-2FAC-43B3-9A62-C8FCAE1D7294}" type="parTrans" cxnId="{E0B42B66-F1C1-4A72-8512-5358865EAA1F}">
      <dgm:prSet/>
      <dgm:spPr/>
      <dgm:t>
        <a:bodyPr/>
        <a:lstStyle/>
        <a:p>
          <a:endParaRPr lang="ru-RU"/>
        </a:p>
      </dgm:t>
    </dgm:pt>
    <dgm:pt modelId="{A04936DD-C24F-405F-94D8-4E7B6803BFB1}" type="sibTrans" cxnId="{E0B42B66-F1C1-4A72-8512-5358865EAA1F}">
      <dgm:prSet/>
      <dgm:spPr/>
      <dgm:t>
        <a:bodyPr/>
        <a:lstStyle/>
        <a:p>
          <a:endParaRPr lang="ru-RU"/>
        </a:p>
      </dgm:t>
    </dgm:pt>
    <dgm:pt modelId="{AD8E904C-4BB7-4DDE-A795-193A5AA0CDEC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7. </a:t>
          </a:r>
        </a:p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Промежуточный отчет. Структура презентации проекта</a:t>
          </a:r>
          <a:endParaRPr lang="ru-RU" sz="2000" b="1" dirty="0">
            <a:solidFill>
              <a:sysClr val="windowText" lastClr="000000"/>
            </a:solidFill>
          </a:endParaRPr>
        </a:p>
      </dgm:t>
    </dgm:pt>
    <dgm:pt modelId="{76B30E3E-170B-44BB-8A33-5E57FBF86280}" type="parTrans" cxnId="{D95EED7B-C482-4C5A-9104-9977A31C2FC6}">
      <dgm:prSet/>
      <dgm:spPr/>
      <dgm:t>
        <a:bodyPr/>
        <a:lstStyle/>
        <a:p>
          <a:endParaRPr lang="ru-RU"/>
        </a:p>
      </dgm:t>
    </dgm:pt>
    <dgm:pt modelId="{4D7D488B-1DE4-4BB9-A2E4-2136DD41244F}" type="sibTrans" cxnId="{D95EED7B-C482-4C5A-9104-9977A31C2FC6}">
      <dgm:prSet/>
      <dgm:spPr/>
      <dgm:t>
        <a:bodyPr/>
        <a:lstStyle/>
        <a:p>
          <a:endParaRPr lang="ru-RU"/>
        </a:p>
      </dgm:t>
    </dgm:pt>
    <dgm:pt modelId="{45A6ABB8-3B6F-4D1A-B298-9FB52163597E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8. </a:t>
          </a:r>
        </a:p>
        <a:p>
          <a:pPr>
            <a:spcAft>
              <a:spcPts val="0"/>
            </a:spcAft>
          </a:pPr>
          <a:r>
            <a:rPr lang="ru-RU" sz="2000" b="1" dirty="0" smtClean="0">
              <a:solidFill>
                <a:sysClr val="windowText" lastClr="000000"/>
              </a:solidFill>
            </a:rPr>
            <a:t>Подготовка итоговой презентация проекта</a:t>
          </a:r>
          <a:endParaRPr lang="ru-RU" sz="2000" b="1" dirty="0">
            <a:solidFill>
              <a:sysClr val="windowText" lastClr="000000"/>
            </a:solidFill>
          </a:endParaRPr>
        </a:p>
      </dgm:t>
    </dgm:pt>
    <dgm:pt modelId="{38989053-8874-4A72-9234-3FA9A37A0A3B}" type="parTrans" cxnId="{C50DC4CD-F246-4FB1-A3AA-58E2578F4E95}">
      <dgm:prSet/>
      <dgm:spPr/>
      <dgm:t>
        <a:bodyPr/>
        <a:lstStyle/>
        <a:p>
          <a:endParaRPr lang="ru-RU"/>
        </a:p>
      </dgm:t>
    </dgm:pt>
    <dgm:pt modelId="{4920BE41-1BBC-499D-83E6-197920C9083A}" type="sibTrans" cxnId="{C50DC4CD-F246-4FB1-A3AA-58E2578F4E95}">
      <dgm:prSet/>
      <dgm:spPr/>
      <dgm:t>
        <a:bodyPr/>
        <a:lstStyle/>
        <a:p>
          <a:endParaRPr lang="ru-RU"/>
        </a:p>
      </dgm:t>
    </dgm:pt>
    <dgm:pt modelId="{1A693591-03C7-446A-9BBD-EB61562FC92A}" type="pres">
      <dgm:prSet presAssocID="{F9D35FBC-5C18-479B-93DE-19CDFD6DDD4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6405576C-591C-4162-8A1D-DCB117EAF6AB}" type="pres">
      <dgm:prSet presAssocID="{E752E5B5-0E7E-46E8-BAA5-E86AB6F4F348}" presName="compNode" presStyleCnt="0"/>
      <dgm:spPr/>
    </dgm:pt>
    <dgm:pt modelId="{DD716FA8-6783-45B8-AC57-0D76484EAB9E}" type="pres">
      <dgm:prSet presAssocID="{E752E5B5-0E7E-46E8-BAA5-E86AB6F4F348}" presName="dummyConnPt" presStyleCnt="0"/>
      <dgm:spPr/>
    </dgm:pt>
    <dgm:pt modelId="{7938B90B-6E8B-44E5-9B4A-C192D950618E}" type="pres">
      <dgm:prSet presAssocID="{E752E5B5-0E7E-46E8-BAA5-E86AB6F4F34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C0A062-92BA-495E-BA9E-408B50592542}" type="pres">
      <dgm:prSet presAssocID="{86C49676-3DDE-432F-9246-DA079DD6860A}" presName="sibTrans" presStyleLbl="bgSibTrans2D1" presStyleIdx="0" presStyleCnt="7"/>
      <dgm:spPr/>
      <dgm:t>
        <a:bodyPr/>
        <a:lstStyle/>
        <a:p>
          <a:endParaRPr lang="ru-RU"/>
        </a:p>
      </dgm:t>
    </dgm:pt>
    <dgm:pt modelId="{0BADA0C8-4D29-475E-81A3-DFFAE196C450}" type="pres">
      <dgm:prSet presAssocID="{8A583395-07CB-4FA0-B3BC-E56585F211B7}" presName="compNode" presStyleCnt="0"/>
      <dgm:spPr/>
    </dgm:pt>
    <dgm:pt modelId="{189B5603-0A2B-465F-90F1-DB1E6475CD74}" type="pres">
      <dgm:prSet presAssocID="{8A583395-07CB-4FA0-B3BC-E56585F211B7}" presName="dummyConnPt" presStyleCnt="0"/>
      <dgm:spPr/>
    </dgm:pt>
    <dgm:pt modelId="{7F2E14E2-9916-465E-BF88-8CF06FB41F9A}" type="pres">
      <dgm:prSet presAssocID="{8A583395-07CB-4FA0-B3BC-E56585F211B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58309F-44CD-4FEB-B3C8-35E27FE4D48C}" type="pres">
      <dgm:prSet presAssocID="{BBA4CF9E-A3BB-4C77-900E-0EE06D2A11F1}" presName="sibTrans" presStyleLbl="bgSibTrans2D1" presStyleIdx="1" presStyleCnt="7"/>
      <dgm:spPr/>
      <dgm:t>
        <a:bodyPr/>
        <a:lstStyle/>
        <a:p>
          <a:endParaRPr lang="ru-RU"/>
        </a:p>
      </dgm:t>
    </dgm:pt>
    <dgm:pt modelId="{A6A712B0-00A3-4A35-B232-C2A2E7FA4DCE}" type="pres">
      <dgm:prSet presAssocID="{5CB600FB-10CA-47A0-9A3C-E3AE45359724}" presName="compNode" presStyleCnt="0"/>
      <dgm:spPr/>
    </dgm:pt>
    <dgm:pt modelId="{91D2243C-13A2-43A2-BA6F-24D9E5E074E8}" type="pres">
      <dgm:prSet presAssocID="{5CB600FB-10CA-47A0-9A3C-E3AE45359724}" presName="dummyConnPt" presStyleCnt="0"/>
      <dgm:spPr/>
    </dgm:pt>
    <dgm:pt modelId="{B3A7E586-52F4-4AE4-B251-81FBAB389613}" type="pres">
      <dgm:prSet presAssocID="{5CB600FB-10CA-47A0-9A3C-E3AE4535972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CE966A-AE01-42B2-AF4E-69E2D0180FE0}" type="pres">
      <dgm:prSet presAssocID="{2385EC5B-59EA-44C2-9B44-28940DED5F1D}" presName="sibTrans" presStyleLbl="bgSibTrans2D1" presStyleIdx="2" presStyleCnt="7"/>
      <dgm:spPr/>
      <dgm:t>
        <a:bodyPr/>
        <a:lstStyle/>
        <a:p>
          <a:endParaRPr lang="ru-RU"/>
        </a:p>
      </dgm:t>
    </dgm:pt>
    <dgm:pt modelId="{7FC824B5-DF87-4BD9-8076-43C155ACEBEF}" type="pres">
      <dgm:prSet presAssocID="{74705523-F270-4DAD-87DC-EF8191D90F11}" presName="compNode" presStyleCnt="0"/>
      <dgm:spPr/>
    </dgm:pt>
    <dgm:pt modelId="{19CE6056-2B95-4566-8143-35752AF244DA}" type="pres">
      <dgm:prSet presAssocID="{74705523-F270-4DAD-87DC-EF8191D90F11}" presName="dummyConnPt" presStyleCnt="0"/>
      <dgm:spPr/>
    </dgm:pt>
    <dgm:pt modelId="{A66657DE-136E-477D-9F74-0FE7CBDE2533}" type="pres">
      <dgm:prSet presAssocID="{74705523-F270-4DAD-87DC-EF8191D90F1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5AC6E9-D188-4B41-BAE7-01F3470729B9}" type="pres">
      <dgm:prSet presAssocID="{0E46CA4E-7FF0-4C66-B040-E61FDD42E170}" presName="sibTrans" presStyleLbl="bgSibTrans2D1" presStyleIdx="3" presStyleCnt="7"/>
      <dgm:spPr/>
      <dgm:t>
        <a:bodyPr/>
        <a:lstStyle/>
        <a:p>
          <a:endParaRPr lang="ru-RU"/>
        </a:p>
      </dgm:t>
    </dgm:pt>
    <dgm:pt modelId="{8EF909E2-F3F9-485E-8C86-A55813CBC2B6}" type="pres">
      <dgm:prSet presAssocID="{14FC0FFD-D0D6-4B17-8C28-8346A8D42757}" presName="compNode" presStyleCnt="0"/>
      <dgm:spPr/>
    </dgm:pt>
    <dgm:pt modelId="{AA56DA4D-A850-4D03-B6D2-63F513AFBB6D}" type="pres">
      <dgm:prSet presAssocID="{14FC0FFD-D0D6-4B17-8C28-8346A8D42757}" presName="dummyConnPt" presStyleCnt="0"/>
      <dgm:spPr/>
    </dgm:pt>
    <dgm:pt modelId="{809E95AF-7F8E-465A-9895-804FCFC51373}" type="pres">
      <dgm:prSet presAssocID="{14FC0FFD-D0D6-4B17-8C28-8346A8D4275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F39FEF-DC05-4FDE-8BC6-B3406B946D37}" type="pres">
      <dgm:prSet presAssocID="{E0A2E8E4-7FDB-4A0C-8854-240F7C9F6BF2}" presName="sibTrans" presStyleLbl="bgSibTrans2D1" presStyleIdx="4" presStyleCnt="7"/>
      <dgm:spPr/>
      <dgm:t>
        <a:bodyPr/>
        <a:lstStyle/>
        <a:p>
          <a:endParaRPr lang="ru-RU"/>
        </a:p>
      </dgm:t>
    </dgm:pt>
    <dgm:pt modelId="{092E5BD3-B4B0-4B96-8DD2-E91F7B3E15EB}" type="pres">
      <dgm:prSet presAssocID="{E394B08F-E64C-40D8-A28E-A31C03C6F7A5}" presName="compNode" presStyleCnt="0"/>
      <dgm:spPr/>
    </dgm:pt>
    <dgm:pt modelId="{192AE602-CDC6-4F63-A9D1-6BFD3B5F85D0}" type="pres">
      <dgm:prSet presAssocID="{E394B08F-E64C-40D8-A28E-A31C03C6F7A5}" presName="dummyConnPt" presStyleCnt="0"/>
      <dgm:spPr/>
    </dgm:pt>
    <dgm:pt modelId="{2B25B1BB-503F-4BE4-8355-8A3012F7852E}" type="pres">
      <dgm:prSet presAssocID="{E394B08F-E64C-40D8-A28E-A31C03C6F7A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1D10A3-BC66-4E8F-A3FB-2F868DBD4026}" type="pres">
      <dgm:prSet presAssocID="{A04936DD-C24F-405F-94D8-4E7B6803BFB1}" presName="sibTrans" presStyleLbl="bgSibTrans2D1" presStyleIdx="5" presStyleCnt="7"/>
      <dgm:spPr/>
      <dgm:t>
        <a:bodyPr/>
        <a:lstStyle/>
        <a:p>
          <a:endParaRPr lang="ru-RU"/>
        </a:p>
      </dgm:t>
    </dgm:pt>
    <dgm:pt modelId="{E33FB653-A6EC-4A9D-86F3-4575672FF1EB}" type="pres">
      <dgm:prSet presAssocID="{AD8E904C-4BB7-4DDE-A795-193A5AA0CDEC}" presName="compNode" presStyleCnt="0"/>
      <dgm:spPr/>
    </dgm:pt>
    <dgm:pt modelId="{D39BB258-1709-49D6-919E-CA28EB4F0AF0}" type="pres">
      <dgm:prSet presAssocID="{AD8E904C-4BB7-4DDE-A795-193A5AA0CDEC}" presName="dummyConnPt" presStyleCnt="0"/>
      <dgm:spPr/>
    </dgm:pt>
    <dgm:pt modelId="{1ED9D1D6-FE4C-4D54-8BCD-BDB9411F703B}" type="pres">
      <dgm:prSet presAssocID="{AD8E904C-4BB7-4DDE-A795-193A5AA0CDE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C7D719-EA0E-4DA6-BC7C-5757762802A8}" type="pres">
      <dgm:prSet presAssocID="{4D7D488B-1DE4-4BB9-A2E4-2136DD41244F}" presName="sibTrans" presStyleLbl="bgSibTrans2D1" presStyleIdx="6" presStyleCnt="7"/>
      <dgm:spPr/>
      <dgm:t>
        <a:bodyPr/>
        <a:lstStyle/>
        <a:p>
          <a:endParaRPr lang="ru-RU"/>
        </a:p>
      </dgm:t>
    </dgm:pt>
    <dgm:pt modelId="{1393FA96-BFD6-43A5-9CE3-159DE0B4A076}" type="pres">
      <dgm:prSet presAssocID="{45A6ABB8-3B6F-4D1A-B298-9FB52163597E}" presName="compNode" presStyleCnt="0"/>
      <dgm:spPr/>
    </dgm:pt>
    <dgm:pt modelId="{99ADDB8C-E0FC-4ECB-AD72-3C72E877FDEA}" type="pres">
      <dgm:prSet presAssocID="{45A6ABB8-3B6F-4D1A-B298-9FB52163597E}" presName="dummyConnPt" presStyleCnt="0"/>
      <dgm:spPr/>
    </dgm:pt>
    <dgm:pt modelId="{4913F922-1DFE-4470-84EF-159A14DD25D1}" type="pres">
      <dgm:prSet presAssocID="{45A6ABB8-3B6F-4D1A-B298-9FB52163597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CABA89A-BB4B-4B91-AC50-1AD91B511856}" type="presOf" srcId="{86C49676-3DDE-432F-9246-DA079DD6860A}" destId="{74C0A062-92BA-495E-BA9E-408B50592542}" srcOrd="0" destOrd="0" presId="urn:microsoft.com/office/officeart/2005/8/layout/bProcess4"/>
    <dgm:cxn modelId="{D40F9DE0-C44A-455C-9F9A-D4FC61BBD36D}" type="presOf" srcId="{45A6ABB8-3B6F-4D1A-B298-9FB52163597E}" destId="{4913F922-1DFE-4470-84EF-159A14DD25D1}" srcOrd="0" destOrd="0" presId="urn:microsoft.com/office/officeart/2005/8/layout/bProcess4"/>
    <dgm:cxn modelId="{C50DC4CD-F246-4FB1-A3AA-58E2578F4E95}" srcId="{F9D35FBC-5C18-479B-93DE-19CDFD6DDD48}" destId="{45A6ABB8-3B6F-4D1A-B298-9FB52163597E}" srcOrd="7" destOrd="0" parTransId="{38989053-8874-4A72-9234-3FA9A37A0A3B}" sibTransId="{4920BE41-1BBC-499D-83E6-197920C9083A}"/>
    <dgm:cxn modelId="{E0B42B66-F1C1-4A72-8512-5358865EAA1F}" srcId="{F9D35FBC-5C18-479B-93DE-19CDFD6DDD48}" destId="{E394B08F-E64C-40D8-A28E-A31C03C6F7A5}" srcOrd="5" destOrd="0" parTransId="{39B36F9F-2FAC-43B3-9A62-C8FCAE1D7294}" sibTransId="{A04936DD-C24F-405F-94D8-4E7B6803BFB1}"/>
    <dgm:cxn modelId="{32F36347-F500-4B10-BD90-A9284B18FABC}" type="presOf" srcId="{E0A2E8E4-7FDB-4A0C-8854-240F7C9F6BF2}" destId="{79F39FEF-DC05-4FDE-8BC6-B3406B946D37}" srcOrd="0" destOrd="0" presId="urn:microsoft.com/office/officeart/2005/8/layout/bProcess4"/>
    <dgm:cxn modelId="{64392B01-3EBB-497F-B630-BCA750252B7C}" srcId="{F9D35FBC-5C18-479B-93DE-19CDFD6DDD48}" destId="{74705523-F270-4DAD-87DC-EF8191D90F11}" srcOrd="3" destOrd="0" parTransId="{08308FCE-708B-42A2-BBC6-5270BE49EBA6}" sibTransId="{0E46CA4E-7FF0-4C66-B040-E61FDD42E170}"/>
    <dgm:cxn modelId="{24C7D9D0-4D46-4200-9FF2-4DEC11DE5988}" type="presOf" srcId="{F9D35FBC-5C18-479B-93DE-19CDFD6DDD48}" destId="{1A693591-03C7-446A-9BBD-EB61562FC92A}" srcOrd="0" destOrd="0" presId="urn:microsoft.com/office/officeart/2005/8/layout/bProcess4"/>
    <dgm:cxn modelId="{FAAFC3B8-F5F7-4E4C-8624-3EC3A2362E56}" type="presOf" srcId="{14FC0FFD-D0D6-4B17-8C28-8346A8D42757}" destId="{809E95AF-7F8E-465A-9895-804FCFC51373}" srcOrd="0" destOrd="0" presId="urn:microsoft.com/office/officeart/2005/8/layout/bProcess4"/>
    <dgm:cxn modelId="{EF0A5246-CB13-4B87-98A8-071EDCA42E4E}" srcId="{F9D35FBC-5C18-479B-93DE-19CDFD6DDD48}" destId="{8A583395-07CB-4FA0-B3BC-E56585F211B7}" srcOrd="1" destOrd="0" parTransId="{7F6D779B-7B75-4554-A648-7F02C637A538}" sibTransId="{BBA4CF9E-A3BB-4C77-900E-0EE06D2A11F1}"/>
    <dgm:cxn modelId="{EAEB44DA-C6BD-4289-B737-EACAD6F733E5}" type="presOf" srcId="{E394B08F-E64C-40D8-A28E-A31C03C6F7A5}" destId="{2B25B1BB-503F-4BE4-8355-8A3012F7852E}" srcOrd="0" destOrd="0" presId="urn:microsoft.com/office/officeart/2005/8/layout/bProcess4"/>
    <dgm:cxn modelId="{F73067E9-4353-44B7-B3B4-F909A8BAA4F5}" type="presOf" srcId="{4D7D488B-1DE4-4BB9-A2E4-2136DD41244F}" destId="{78C7D719-EA0E-4DA6-BC7C-5757762802A8}" srcOrd="0" destOrd="0" presId="urn:microsoft.com/office/officeart/2005/8/layout/bProcess4"/>
    <dgm:cxn modelId="{929B8C84-7836-43F8-A7DE-7023609D8660}" type="presOf" srcId="{2385EC5B-59EA-44C2-9B44-28940DED5F1D}" destId="{37CE966A-AE01-42B2-AF4E-69E2D0180FE0}" srcOrd="0" destOrd="0" presId="urn:microsoft.com/office/officeart/2005/8/layout/bProcess4"/>
    <dgm:cxn modelId="{2C23C199-433E-433F-AEF6-C50734D323F6}" type="presOf" srcId="{5CB600FB-10CA-47A0-9A3C-E3AE45359724}" destId="{B3A7E586-52F4-4AE4-B251-81FBAB389613}" srcOrd="0" destOrd="0" presId="urn:microsoft.com/office/officeart/2005/8/layout/bProcess4"/>
    <dgm:cxn modelId="{E4F515E0-E89E-4E98-AEDC-CC8E0EA3D5A2}" srcId="{F9D35FBC-5C18-479B-93DE-19CDFD6DDD48}" destId="{14FC0FFD-D0D6-4B17-8C28-8346A8D42757}" srcOrd="4" destOrd="0" parTransId="{73F373F1-AB4B-4A19-99A0-67C612E5F8CC}" sibTransId="{E0A2E8E4-7FDB-4A0C-8854-240F7C9F6BF2}"/>
    <dgm:cxn modelId="{D95EED7B-C482-4C5A-9104-9977A31C2FC6}" srcId="{F9D35FBC-5C18-479B-93DE-19CDFD6DDD48}" destId="{AD8E904C-4BB7-4DDE-A795-193A5AA0CDEC}" srcOrd="6" destOrd="0" parTransId="{76B30E3E-170B-44BB-8A33-5E57FBF86280}" sibTransId="{4D7D488B-1DE4-4BB9-A2E4-2136DD41244F}"/>
    <dgm:cxn modelId="{6B3B8507-C64C-42E1-A6F6-976F73EA2078}" type="presOf" srcId="{BBA4CF9E-A3BB-4C77-900E-0EE06D2A11F1}" destId="{1558309F-44CD-4FEB-B3C8-35E27FE4D48C}" srcOrd="0" destOrd="0" presId="urn:microsoft.com/office/officeart/2005/8/layout/bProcess4"/>
    <dgm:cxn modelId="{D69C9FD1-E491-4183-8C7A-9A8DDB5914BE}" type="presOf" srcId="{8A583395-07CB-4FA0-B3BC-E56585F211B7}" destId="{7F2E14E2-9916-465E-BF88-8CF06FB41F9A}" srcOrd="0" destOrd="0" presId="urn:microsoft.com/office/officeart/2005/8/layout/bProcess4"/>
    <dgm:cxn modelId="{AC2C756A-DA0A-49B9-81CA-B054ED59B3FF}" type="presOf" srcId="{74705523-F270-4DAD-87DC-EF8191D90F11}" destId="{A66657DE-136E-477D-9F74-0FE7CBDE2533}" srcOrd="0" destOrd="0" presId="urn:microsoft.com/office/officeart/2005/8/layout/bProcess4"/>
    <dgm:cxn modelId="{37A185F9-379C-4FD5-AF03-78B45B4136DD}" type="presOf" srcId="{0E46CA4E-7FF0-4C66-B040-E61FDD42E170}" destId="{745AC6E9-D188-4B41-BAE7-01F3470729B9}" srcOrd="0" destOrd="0" presId="urn:microsoft.com/office/officeart/2005/8/layout/bProcess4"/>
    <dgm:cxn modelId="{A81D1C1C-740D-413F-B065-B0E7FAEBADF4}" srcId="{F9D35FBC-5C18-479B-93DE-19CDFD6DDD48}" destId="{5CB600FB-10CA-47A0-9A3C-E3AE45359724}" srcOrd="2" destOrd="0" parTransId="{C0AC9D72-2001-4CEC-BF5A-313E29C8EC59}" sibTransId="{2385EC5B-59EA-44C2-9B44-28940DED5F1D}"/>
    <dgm:cxn modelId="{3901A9CC-8021-4866-A526-179AB7A8139A}" type="presOf" srcId="{A04936DD-C24F-405F-94D8-4E7B6803BFB1}" destId="{BD1D10A3-BC66-4E8F-A3FB-2F868DBD4026}" srcOrd="0" destOrd="0" presId="urn:microsoft.com/office/officeart/2005/8/layout/bProcess4"/>
    <dgm:cxn modelId="{F4D03575-EC34-42C8-9A77-643A088451AC}" type="presOf" srcId="{AD8E904C-4BB7-4DDE-A795-193A5AA0CDEC}" destId="{1ED9D1D6-FE4C-4D54-8BCD-BDB9411F703B}" srcOrd="0" destOrd="0" presId="urn:microsoft.com/office/officeart/2005/8/layout/bProcess4"/>
    <dgm:cxn modelId="{20756EE1-335F-4839-9959-0E10F52F7743}" srcId="{F9D35FBC-5C18-479B-93DE-19CDFD6DDD48}" destId="{E752E5B5-0E7E-46E8-BAA5-E86AB6F4F348}" srcOrd="0" destOrd="0" parTransId="{A3DE8C8E-CF04-4536-AA8F-0447A72899D4}" sibTransId="{86C49676-3DDE-432F-9246-DA079DD6860A}"/>
    <dgm:cxn modelId="{2C9E03F9-C392-4D12-88DF-896EE7D633A5}" type="presOf" srcId="{E752E5B5-0E7E-46E8-BAA5-E86AB6F4F348}" destId="{7938B90B-6E8B-44E5-9B4A-C192D950618E}" srcOrd="0" destOrd="0" presId="urn:microsoft.com/office/officeart/2005/8/layout/bProcess4"/>
    <dgm:cxn modelId="{28DB24D3-6119-4F6F-89A3-CBEBD3C1D424}" type="presParOf" srcId="{1A693591-03C7-446A-9BBD-EB61562FC92A}" destId="{6405576C-591C-4162-8A1D-DCB117EAF6AB}" srcOrd="0" destOrd="0" presId="urn:microsoft.com/office/officeart/2005/8/layout/bProcess4"/>
    <dgm:cxn modelId="{008AE25F-E5EF-4192-8C4E-03EC3B4F7E1F}" type="presParOf" srcId="{6405576C-591C-4162-8A1D-DCB117EAF6AB}" destId="{DD716FA8-6783-45B8-AC57-0D76484EAB9E}" srcOrd="0" destOrd="0" presId="urn:microsoft.com/office/officeart/2005/8/layout/bProcess4"/>
    <dgm:cxn modelId="{CECE6707-1D01-4A0D-83F2-A32158B76A3F}" type="presParOf" srcId="{6405576C-591C-4162-8A1D-DCB117EAF6AB}" destId="{7938B90B-6E8B-44E5-9B4A-C192D950618E}" srcOrd="1" destOrd="0" presId="urn:microsoft.com/office/officeart/2005/8/layout/bProcess4"/>
    <dgm:cxn modelId="{9767A507-C37C-4C17-B933-1493F3A4F8E5}" type="presParOf" srcId="{1A693591-03C7-446A-9BBD-EB61562FC92A}" destId="{74C0A062-92BA-495E-BA9E-408B50592542}" srcOrd="1" destOrd="0" presId="urn:microsoft.com/office/officeart/2005/8/layout/bProcess4"/>
    <dgm:cxn modelId="{37C5D3E9-2AB1-481C-9BB3-E75C0698BBB6}" type="presParOf" srcId="{1A693591-03C7-446A-9BBD-EB61562FC92A}" destId="{0BADA0C8-4D29-475E-81A3-DFFAE196C450}" srcOrd="2" destOrd="0" presId="urn:microsoft.com/office/officeart/2005/8/layout/bProcess4"/>
    <dgm:cxn modelId="{CC44B19E-2A40-40E6-88A8-8ADC2A53A734}" type="presParOf" srcId="{0BADA0C8-4D29-475E-81A3-DFFAE196C450}" destId="{189B5603-0A2B-465F-90F1-DB1E6475CD74}" srcOrd="0" destOrd="0" presId="urn:microsoft.com/office/officeart/2005/8/layout/bProcess4"/>
    <dgm:cxn modelId="{80D6B535-5D6A-4685-98BD-634D100C5CF2}" type="presParOf" srcId="{0BADA0C8-4D29-475E-81A3-DFFAE196C450}" destId="{7F2E14E2-9916-465E-BF88-8CF06FB41F9A}" srcOrd="1" destOrd="0" presId="urn:microsoft.com/office/officeart/2005/8/layout/bProcess4"/>
    <dgm:cxn modelId="{F648D1BD-8A7B-4143-8CB4-B4FD8AD77137}" type="presParOf" srcId="{1A693591-03C7-446A-9BBD-EB61562FC92A}" destId="{1558309F-44CD-4FEB-B3C8-35E27FE4D48C}" srcOrd="3" destOrd="0" presId="urn:microsoft.com/office/officeart/2005/8/layout/bProcess4"/>
    <dgm:cxn modelId="{7417672B-7080-467F-B532-2538F4BB12C8}" type="presParOf" srcId="{1A693591-03C7-446A-9BBD-EB61562FC92A}" destId="{A6A712B0-00A3-4A35-B232-C2A2E7FA4DCE}" srcOrd="4" destOrd="0" presId="urn:microsoft.com/office/officeart/2005/8/layout/bProcess4"/>
    <dgm:cxn modelId="{7E60F8EC-BB19-4853-A005-BA0F646D7E32}" type="presParOf" srcId="{A6A712B0-00A3-4A35-B232-C2A2E7FA4DCE}" destId="{91D2243C-13A2-43A2-BA6F-24D9E5E074E8}" srcOrd="0" destOrd="0" presId="urn:microsoft.com/office/officeart/2005/8/layout/bProcess4"/>
    <dgm:cxn modelId="{CBF1610C-9EA3-4C89-8B11-C0DC74C17A87}" type="presParOf" srcId="{A6A712B0-00A3-4A35-B232-C2A2E7FA4DCE}" destId="{B3A7E586-52F4-4AE4-B251-81FBAB389613}" srcOrd="1" destOrd="0" presId="urn:microsoft.com/office/officeart/2005/8/layout/bProcess4"/>
    <dgm:cxn modelId="{BA59308F-09BD-435B-937E-C3E6E7635ECE}" type="presParOf" srcId="{1A693591-03C7-446A-9BBD-EB61562FC92A}" destId="{37CE966A-AE01-42B2-AF4E-69E2D0180FE0}" srcOrd="5" destOrd="0" presId="urn:microsoft.com/office/officeart/2005/8/layout/bProcess4"/>
    <dgm:cxn modelId="{F242E95F-80E3-4452-B5A6-2CB04A88391A}" type="presParOf" srcId="{1A693591-03C7-446A-9BBD-EB61562FC92A}" destId="{7FC824B5-DF87-4BD9-8076-43C155ACEBEF}" srcOrd="6" destOrd="0" presId="urn:microsoft.com/office/officeart/2005/8/layout/bProcess4"/>
    <dgm:cxn modelId="{9DFC1DF4-6209-483D-898D-D0AC77D65381}" type="presParOf" srcId="{7FC824B5-DF87-4BD9-8076-43C155ACEBEF}" destId="{19CE6056-2B95-4566-8143-35752AF244DA}" srcOrd="0" destOrd="0" presId="urn:microsoft.com/office/officeart/2005/8/layout/bProcess4"/>
    <dgm:cxn modelId="{5FA28325-9FD2-4A74-88E8-1FB902BBF35F}" type="presParOf" srcId="{7FC824B5-DF87-4BD9-8076-43C155ACEBEF}" destId="{A66657DE-136E-477D-9F74-0FE7CBDE2533}" srcOrd="1" destOrd="0" presId="urn:microsoft.com/office/officeart/2005/8/layout/bProcess4"/>
    <dgm:cxn modelId="{0E2C9A1E-109E-4A3F-A546-821B3BC3670A}" type="presParOf" srcId="{1A693591-03C7-446A-9BBD-EB61562FC92A}" destId="{745AC6E9-D188-4B41-BAE7-01F3470729B9}" srcOrd="7" destOrd="0" presId="urn:microsoft.com/office/officeart/2005/8/layout/bProcess4"/>
    <dgm:cxn modelId="{03A4C641-452A-4D42-9085-21BAFA50A0CA}" type="presParOf" srcId="{1A693591-03C7-446A-9BBD-EB61562FC92A}" destId="{8EF909E2-F3F9-485E-8C86-A55813CBC2B6}" srcOrd="8" destOrd="0" presId="urn:microsoft.com/office/officeart/2005/8/layout/bProcess4"/>
    <dgm:cxn modelId="{110493CF-493A-4175-BB74-11064CD4EFE6}" type="presParOf" srcId="{8EF909E2-F3F9-485E-8C86-A55813CBC2B6}" destId="{AA56DA4D-A850-4D03-B6D2-63F513AFBB6D}" srcOrd="0" destOrd="0" presId="urn:microsoft.com/office/officeart/2005/8/layout/bProcess4"/>
    <dgm:cxn modelId="{94B9DDF1-E3F8-41EF-A31E-0D0E2A0F1961}" type="presParOf" srcId="{8EF909E2-F3F9-485E-8C86-A55813CBC2B6}" destId="{809E95AF-7F8E-465A-9895-804FCFC51373}" srcOrd="1" destOrd="0" presId="urn:microsoft.com/office/officeart/2005/8/layout/bProcess4"/>
    <dgm:cxn modelId="{20862C4A-D7AC-479B-B287-4D4D93020932}" type="presParOf" srcId="{1A693591-03C7-446A-9BBD-EB61562FC92A}" destId="{79F39FEF-DC05-4FDE-8BC6-B3406B946D37}" srcOrd="9" destOrd="0" presId="urn:microsoft.com/office/officeart/2005/8/layout/bProcess4"/>
    <dgm:cxn modelId="{92A6813D-905F-4A8C-83F2-8BAC80933E69}" type="presParOf" srcId="{1A693591-03C7-446A-9BBD-EB61562FC92A}" destId="{092E5BD3-B4B0-4B96-8DD2-E91F7B3E15EB}" srcOrd="10" destOrd="0" presId="urn:microsoft.com/office/officeart/2005/8/layout/bProcess4"/>
    <dgm:cxn modelId="{01A7C19F-6D24-4A13-A3A3-96E830374EF9}" type="presParOf" srcId="{092E5BD3-B4B0-4B96-8DD2-E91F7B3E15EB}" destId="{192AE602-CDC6-4F63-A9D1-6BFD3B5F85D0}" srcOrd="0" destOrd="0" presId="urn:microsoft.com/office/officeart/2005/8/layout/bProcess4"/>
    <dgm:cxn modelId="{F861E205-A2C6-466B-942D-22DD51D98ED4}" type="presParOf" srcId="{092E5BD3-B4B0-4B96-8DD2-E91F7B3E15EB}" destId="{2B25B1BB-503F-4BE4-8355-8A3012F7852E}" srcOrd="1" destOrd="0" presId="urn:microsoft.com/office/officeart/2005/8/layout/bProcess4"/>
    <dgm:cxn modelId="{EC40127E-94E1-4A2C-BC50-3EAAA9B91FAE}" type="presParOf" srcId="{1A693591-03C7-446A-9BBD-EB61562FC92A}" destId="{BD1D10A3-BC66-4E8F-A3FB-2F868DBD4026}" srcOrd="11" destOrd="0" presId="urn:microsoft.com/office/officeart/2005/8/layout/bProcess4"/>
    <dgm:cxn modelId="{5AE411AF-5A47-442B-AACD-9FBB436E4F19}" type="presParOf" srcId="{1A693591-03C7-446A-9BBD-EB61562FC92A}" destId="{E33FB653-A6EC-4A9D-86F3-4575672FF1EB}" srcOrd="12" destOrd="0" presId="urn:microsoft.com/office/officeart/2005/8/layout/bProcess4"/>
    <dgm:cxn modelId="{85A54D77-7B0C-4C13-820C-FB537A53CC41}" type="presParOf" srcId="{E33FB653-A6EC-4A9D-86F3-4575672FF1EB}" destId="{D39BB258-1709-49D6-919E-CA28EB4F0AF0}" srcOrd="0" destOrd="0" presId="urn:microsoft.com/office/officeart/2005/8/layout/bProcess4"/>
    <dgm:cxn modelId="{66381950-05D2-41D2-8B7A-DC42F06BEC0C}" type="presParOf" srcId="{E33FB653-A6EC-4A9D-86F3-4575672FF1EB}" destId="{1ED9D1D6-FE4C-4D54-8BCD-BDB9411F703B}" srcOrd="1" destOrd="0" presId="urn:microsoft.com/office/officeart/2005/8/layout/bProcess4"/>
    <dgm:cxn modelId="{2AA13D08-866E-4A72-B6C5-92A45937F821}" type="presParOf" srcId="{1A693591-03C7-446A-9BBD-EB61562FC92A}" destId="{78C7D719-EA0E-4DA6-BC7C-5757762802A8}" srcOrd="13" destOrd="0" presId="urn:microsoft.com/office/officeart/2005/8/layout/bProcess4"/>
    <dgm:cxn modelId="{57356A2F-2058-48E9-BE76-4CCEE280BF73}" type="presParOf" srcId="{1A693591-03C7-446A-9BBD-EB61562FC92A}" destId="{1393FA96-BFD6-43A5-9CE3-159DE0B4A076}" srcOrd="14" destOrd="0" presId="urn:microsoft.com/office/officeart/2005/8/layout/bProcess4"/>
    <dgm:cxn modelId="{CE556BB7-07BE-4CD6-B020-0B60E745C3C6}" type="presParOf" srcId="{1393FA96-BFD6-43A5-9CE3-159DE0B4A076}" destId="{99ADDB8C-E0FC-4ECB-AD72-3C72E877FDEA}" srcOrd="0" destOrd="0" presId="urn:microsoft.com/office/officeart/2005/8/layout/bProcess4"/>
    <dgm:cxn modelId="{AC7C9F38-0561-495E-8A63-790234D8CA15}" type="presParOf" srcId="{1393FA96-BFD6-43A5-9CE3-159DE0B4A076}" destId="{4913F922-1DFE-4470-84EF-159A14DD25D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0A062-92BA-495E-BA9E-408B50592542}">
      <dsp:nvSpPr>
        <dsp:cNvPr id="0" name=""/>
        <dsp:cNvSpPr/>
      </dsp:nvSpPr>
      <dsp:spPr>
        <a:xfrm rot="5400000">
          <a:off x="-422674" y="1255326"/>
          <a:ext cx="1863471" cy="2247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8B90B-6E8B-44E5-9B4A-C192D950618E}">
      <dsp:nvSpPr>
        <dsp:cNvPr id="0" name=""/>
        <dsp:cNvSpPr/>
      </dsp:nvSpPr>
      <dsp:spPr>
        <a:xfrm>
          <a:off x="4602" y="63991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1.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Формирование команд.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Анализ проблемной ситуации</a:t>
          </a:r>
          <a:endParaRPr lang="ru-RU" sz="2000" b="1" kern="1200" dirty="0">
            <a:solidFill>
              <a:sysClr val="windowText" lastClr="000000"/>
            </a:solidFill>
          </a:endParaRPr>
        </a:p>
      </dsp:txBody>
      <dsp:txXfrm>
        <a:off x="48496" y="107885"/>
        <a:ext cx="2409941" cy="1410849"/>
      </dsp:txXfrm>
    </dsp:sp>
    <dsp:sp modelId="{1558309F-44CD-4FEB-B3C8-35E27FE4D48C}">
      <dsp:nvSpPr>
        <dsp:cNvPr id="0" name=""/>
        <dsp:cNvSpPr/>
      </dsp:nvSpPr>
      <dsp:spPr>
        <a:xfrm rot="5400000">
          <a:off x="-422674" y="3128623"/>
          <a:ext cx="1863471" cy="224795"/>
        </a:xfrm>
        <a:prstGeom prst="rect">
          <a:avLst/>
        </a:prstGeom>
        <a:solidFill>
          <a:schemeClr val="accent4">
            <a:hueOff val="-966759"/>
            <a:satOff val="14261"/>
            <a:lumOff val="-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E14E2-9916-465E-BF88-8CF06FB41F9A}">
      <dsp:nvSpPr>
        <dsp:cNvPr id="0" name=""/>
        <dsp:cNvSpPr/>
      </dsp:nvSpPr>
      <dsp:spPr>
        <a:xfrm>
          <a:off x="4602" y="1937289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828650"/>
            <a:satOff val="12224"/>
            <a:lumOff val="-9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2.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Цель. Ожидаемые результаты</a:t>
          </a:r>
          <a:endParaRPr lang="ru-RU" sz="2000" b="1" kern="1200" dirty="0">
            <a:solidFill>
              <a:sysClr val="windowText" lastClr="000000"/>
            </a:solidFill>
          </a:endParaRPr>
        </a:p>
      </dsp:txBody>
      <dsp:txXfrm>
        <a:off x="48496" y="1981183"/>
        <a:ext cx="2409941" cy="1410849"/>
      </dsp:txXfrm>
    </dsp:sp>
    <dsp:sp modelId="{37CE966A-AE01-42B2-AF4E-69E2D0180FE0}">
      <dsp:nvSpPr>
        <dsp:cNvPr id="0" name=""/>
        <dsp:cNvSpPr/>
      </dsp:nvSpPr>
      <dsp:spPr>
        <a:xfrm>
          <a:off x="513974" y="4065272"/>
          <a:ext cx="3312154" cy="224795"/>
        </a:xfrm>
        <a:prstGeom prst="rect">
          <a:avLst/>
        </a:prstGeom>
        <a:solidFill>
          <a:schemeClr val="accent4">
            <a:hueOff val="-1933517"/>
            <a:satOff val="28522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7E586-52F4-4AE4-B251-81FBAB389613}">
      <dsp:nvSpPr>
        <dsp:cNvPr id="0" name=""/>
        <dsp:cNvSpPr/>
      </dsp:nvSpPr>
      <dsp:spPr>
        <a:xfrm>
          <a:off x="4602" y="3810586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1657301"/>
            <a:satOff val="24448"/>
            <a:lumOff val="-18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3.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Результаты анализа рынка. Задачи</a:t>
          </a:r>
          <a:endParaRPr lang="ru-RU" sz="2000" b="1" kern="1200" dirty="0">
            <a:solidFill>
              <a:sysClr val="windowText" lastClr="000000"/>
            </a:solidFill>
          </a:endParaRPr>
        </a:p>
      </dsp:txBody>
      <dsp:txXfrm>
        <a:off x="48496" y="3854480"/>
        <a:ext cx="2409941" cy="1410849"/>
      </dsp:txXfrm>
    </dsp:sp>
    <dsp:sp modelId="{745AC6E9-D188-4B41-BAE7-01F3470729B9}">
      <dsp:nvSpPr>
        <dsp:cNvPr id="0" name=""/>
        <dsp:cNvSpPr/>
      </dsp:nvSpPr>
      <dsp:spPr>
        <a:xfrm rot="16200000">
          <a:off x="2899306" y="3128623"/>
          <a:ext cx="1863471" cy="224795"/>
        </a:xfrm>
        <a:prstGeom prst="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57DE-136E-477D-9F74-0FE7CBDE2533}">
      <dsp:nvSpPr>
        <dsp:cNvPr id="0" name=""/>
        <dsp:cNvSpPr/>
      </dsp:nvSpPr>
      <dsp:spPr>
        <a:xfrm>
          <a:off x="3326583" y="3810586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2485951"/>
            <a:satOff val="36672"/>
            <a:lumOff val="-2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4.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Работа в командах: ресурсы, инструменты, методы</a:t>
          </a:r>
          <a:endParaRPr lang="ru-RU" sz="2000" b="1" kern="1200" dirty="0">
            <a:solidFill>
              <a:sysClr val="windowText" lastClr="000000"/>
            </a:solidFill>
          </a:endParaRPr>
        </a:p>
      </dsp:txBody>
      <dsp:txXfrm>
        <a:off x="3370477" y="3854480"/>
        <a:ext cx="2409941" cy="1410849"/>
      </dsp:txXfrm>
    </dsp:sp>
    <dsp:sp modelId="{79F39FEF-DC05-4FDE-8BC6-B3406B946D37}">
      <dsp:nvSpPr>
        <dsp:cNvPr id="0" name=""/>
        <dsp:cNvSpPr/>
      </dsp:nvSpPr>
      <dsp:spPr>
        <a:xfrm rot="16200000">
          <a:off x="2899306" y="1255326"/>
          <a:ext cx="1863471" cy="224795"/>
        </a:xfrm>
        <a:prstGeom prst="rect">
          <a:avLst/>
        </a:prstGeom>
        <a:solidFill>
          <a:schemeClr val="accent4">
            <a:hueOff val="-3867035"/>
            <a:satOff val="57045"/>
            <a:lumOff val="-43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95AF-7F8E-465A-9895-804FCFC51373}">
      <dsp:nvSpPr>
        <dsp:cNvPr id="0" name=""/>
        <dsp:cNvSpPr/>
      </dsp:nvSpPr>
      <dsp:spPr>
        <a:xfrm>
          <a:off x="3326583" y="1937289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3314601"/>
            <a:satOff val="48895"/>
            <a:lumOff val="-36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5.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Работа в командах: планирование </a:t>
          </a:r>
          <a:endParaRPr lang="ru-RU" sz="2000" b="1" kern="1200" dirty="0">
            <a:solidFill>
              <a:sysClr val="windowText" lastClr="000000"/>
            </a:solidFill>
          </a:endParaRPr>
        </a:p>
      </dsp:txBody>
      <dsp:txXfrm>
        <a:off x="3370477" y="1981183"/>
        <a:ext cx="2409941" cy="1410849"/>
      </dsp:txXfrm>
    </dsp:sp>
    <dsp:sp modelId="{BD1D10A3-BC66-4E8F-A3FB-2F868DBD4026}">
      <dsp:nvSpPr>
        <dsp:cNvPr id="0" name=""/>
        <dsp:cNvSpPr/>
      </dsp:nvSpPr>
      <dsp:spPr>
        <a:xfrm>
          <a:off x="3835955" y="318677"/>
          <a:ext cx="3312154" cy="224795"/>
        </a:xfrm>
        <a:prstGeom prst="rect">
          <a:avLst/>
        </a:prstGeom>
        <a:solidFill>
          <a:schemeClr val="accent4">
            <a:hueOff val="-4833793"/>
            <a:satOff val="71306"/>
            <a:lumOff val="-5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5B1BB-503F-4BE4-8355-8A3012F7852E}">
      <dsp:nvSpPr>
        <dsp:cNvPr id="0" name=""/>
        <dsp:cNvSpPr/>
      </dsp:nvSpPr>
      <dsp:spPr>
        <a:xfrm>
          <a:off x="3326583" y="63991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4143251"/>
            <a:satOff val="61119"/>
            <a:lumOff val="-46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6.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Работа в командах: организация</a:t>
          </a:r>
          <a:endParaRPr lang="ru-RU" sz="2000" b="1" kern="1200" dirty="0">
            <a:solidFill>
              <a:sysClr val="windowText" lastClr="000000"/>
            </a:solidFill>
          </a:endParaRPr>
        </a:p>
      </dsp:txBody>
      <dsp:txXfrm>
        <a:off x="3370477" y="107885"/>
        <a:ext cx="2409941" cy="1410849"/>
      </dsp:txXfrm>
    </dsp:sp>
    <dsp:sp modelId="{78C7D719-EA0E-4DA6-BC7C-5757762802A8}">
      <dsp:nvSpPr>
        <dsp:cNvPr id="0" name=""/>
        <dsp:cNvSpPr/>
      </dsp:nvSpPr>
      <dsp:spPr>
        <a:xfrm rot="5400000">
          <a:off x="6221287" y="1255326"/>
          <a:ext cx="1863471" cy="224795"/>
        </a:xfrm>
        <a:prstGeom prst="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9D1D6-FE4C-4D54-8BCD-BDB9411F703B}">
      <dsp:nvSpPr>
        <dsp:cNvPr id="0" name=""/>
        <dsp:cNvSpPr/>
      </dsp:nvSpPr>
      <dsp:spPr>
        <a:xfrm>
          <a:off x="6648563" y="63991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4971901"/>
            <a:satOff val="73343"/>
            <a:lumOff val="-5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7.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Промежуточный отчет. Структура презентации проекта</a:t>
          </a:r>
          <a:endParaRPr lang="ru-RU" sz="2000" b="1" kern="1200" dirty="0">
            <a:solidFill>
              <a:sysClr val="windowText" lastClr="000000"/>
            </a:solidFill>
          </a:endParaRPr>
        </a:p>
      </dsp:txBody>
      <dsp:txXfrm>
        <a:off x="6692457" y="107885"/>
        <a:ext cx="2409941" cy="1410849"/>
      </dsp:txXfrm>
    </dsp:sp>
    <dsp:sp modelId="{4913F922-1DFE-4470-84EF-159A14DD25D1}">
      <dsp:nvSpPr>
        <dsp:cNvPr id="0" name=""/>
        <dsp:cNvSpPr/>
      </dsp:nvSpPr>
      <dsp:spPr>
        <a:xfrm>
          <a:off x="6648563" y="1937289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8.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 smtClean="0">
              <a:solidFill>
                <a:sysClr val="windowText" lastClr="000000"/>
              </a:solidFill>
            </a:rPr>
            <a:t>Подготовка итоговой презентация проекта</a:t>
          </a:r>
          <a:endParaRPr lang="ru-RU" sz="2000" b="1" kern="1200" dirty="0">
            <a:solidFill>
              <a:sysClr val="windowText" lastClr="000000"/>
            </a:solidFill>
          </a:endParaRPr>
        </a:p>
      </dsp:txBody>
      <dsp:txXfrm>
        <a:off x="6692457" y="1981183"/>
        <a:ext cx="2409941" cy="1410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5A121-5504-4CE7-8B8E-AFD33CD09DD3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CDCEB-45D3-4B5A-91CD-FBDCE2BD4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98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52D19-BD5B-474F-A6E7-7AE23A9D2BA9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F6843-C636-4579-8E3D-CD405CD45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75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F6843-C636-4579-8E3D-CD405CD45C3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0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1D5DAF-E97E-46DA-A93E-BD6F3FFEF64D}" type="datetime1">
              <a:rPr lang="ru-RU" smtClean="0"/>
              <a:t>29.10.2020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9284-6564-40AE-A1C4-5D72BE4CB115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725E00B-12DA-4BC4-A89F-8A81273B9111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6865-0E0B-4B83-B4B8-74A2C6FD99D4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6D14-A49A-413F-A335-5B09C5590DDB}" type="datetime1">
              <a:rPr lang="ru-RU" smtClean="0"/>
              <a:t>29.10.2020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E17944-C1BE-456F-8071-A0B8170654A9}" type="datetime1">
              <a:rPr lang="ru-RU" smtClean="0"/>
              <a:t>29.10.2020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4C9794-267E-4C62-A1F2-E8F8E5EE7FDC}" type="datetime1">
              <a:rPr lang="ru-RU" smtClean="0"/>
              <a:t>29.10.2020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9CB8-9036-4457-99B7-4B588F7795C5}" type="datetime1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9D60-EC06-4A54-8F31-90731ABAA221}" type="datetime1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FDF-6B21-4B53-88F5-2BC90FFD4177}" type="datetime1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386C9C-6BC0-45F7-8945-A16E34345B96}" type="datetime1">
              <a:rPr lang="ru-RU" smtClean="0"/>
              <a:t>29.10.2020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495863-5D58-48AC-A2BE-4D7726528F83}" type="datetime1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dirty="0" smtClean="0"/>
              <a:t>Практическое занятие 2: </a:t>
            </a:r>
            <a:r>
              <a:rPr lang="ru-RU" i="1" dirty="0" smtClean="0"/>
              <a:t>определение цели проекта и ожидаемых результатов</a:t>
            </a:r>
            <a:endParaRPr lang="ru-RU" sz="36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Похолков Ю.П., Червач М.Ю.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1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 (командное)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Проанализируйте существующие вызовы</a:t>
            </a:r>
          </a:p>
          <a:p>
            <a:r>
              <a:rPr lang="ru-RU" sz="2800" dirty="0" smtClean="0"/>
              <a:t>Определите противоречия</a:t>
            </a:r>
          </a:p>
          <a:p>
            <a:r>
              <a:rPr lang="ru-RU" sz="2800" b="1" dirty="0" smtClean="0">
                <a:solidFill>
                  <a:srgbClr val="C00000"/>
                </a:solidFill>
              </a:rPr>
              <a:t>Предложите несколько возможных тем проекта</a:t>
            </a:r>
            <a:r>
              <a:rPr lang="ru-RU" sz="2800" dirty="0" smtClean="0"/>
              <a:t>, учитывая, что проект должен отвечать следующим критериям: </a:t>
            </a:r>
          </a:p>
          <a:p>
            <a:pPr lvl="1"/>
            <a:r>
              <a:rPr lang="ru-RU" sz="2800" dirty="0" smtClean="0"/>
              <a:t>Междисциплинарный</a:t>
            </a:r>
          </a:p>
          <a:p>
            <a:pPr lvl="1"/>
            <a:r>
              <a:rPr lang="ru-RU" sz="2800" dirty="0"/>
              <a:t>Инженерный </a:t>
            </a:r>
          </a:p>
          <a:p>
            <a:pPr lvl="1"/>
            <a:r>
              <a:rPr lang="ru-RU" sz="2800" dirty="0" smtClean="0"/>
              <a:t>Социально-ориентированный</a:t>
            </a:r>
          </a:p>
          <a:p>
            <a:pPr lvl="1"/>
            <a:r>
              <a:rPr lang="ru-RU" sz="2800" dirty="0" smtClean="0"/>
              <a:t>Инновационный (результат – </a:t>
            </a:r>
            <a:r>
              <a:rPr lang="ru-RU" sz="2800" b="1" dirty="0" smtClean="0"/>
              <a:t>принципиально новое решение</a:t>
            </a:r>
            <a:r>
              <a:rPr lang="ru-RU" sz="2800" dirty="0" smtClean="0"/>
              <a:t>) 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907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Варианты тем для проекта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600" i="1" dirty="0" smtClean="0"/>
              <a:t>(студенты)</a:t>
            </a:r>
            <a:endParaRPr lang="ru-RU" sz="3600" i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64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ru-RU" dirty="0" smtClean="0"/>
              <a:t>Противоречия (примеры)</a:t>
            </a:r>
            <a:endParaRPr lang="ru-RU" sz="3600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Штриховая стрелка вправо 29"/>
          <p:cNvSpPr/>
          <p:nvPr/>
        </p:nvSpPr>
        <p:spPr>
          <a:xfrm>
            <a:off x="755576" y="1556791"/>
            <a:ext cx="3672408" cy="1656184"/>
          </a:xfrm>
          <a:prstGeom prst="stripedRightArrow">
            <a:avLst/>
          </a:prstGeom>
          <a:solidFill>
            <a:srgbClr val="6091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Желание (потребность) растущего общества получать электроэнергию</a:t>
            </a:r>
          </a:p>
        </p:txBody>
      </p:sp>
      <p:sp>
        <p:nvSpPr>
          <p:cNvPr id="31" name="Штриховая стрелка вправо 30"/>
          <p:cNvSpPr/>
          <p:nvPr/>
        </p:nvSpPr>
        <p:spPr>
          <a:xfrm rot="10800000">
            <a:off x="5029598" y="155679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19168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Истощаемость традиционных источников </a:t>
            </a:r>
            <a:r>
              <a:rPr lang="ru-RU" b="1" dirty="0" smtClean="0"/>
              <a:t>энергии</a:t>
            </a:r>
            <a:endParaRPr lang="ru-RU" b="1" dirty="0"/>
          </a:p>
        </p:txBody>
      </p:sp>
      <p:sp>
        <p:nvSpPr>
          <p:cNvPr id="33" name="Штриховая стрелка вправо 32"/>
          <p:cNvSpPr/>
          <p:nvPr/>
        </p:nvSpPr>
        <p:spPr>
          <a:xfrm>
            <a:off x="758915" y="3356992"/>
            <a:ext cx="3672408" cy="1656184"/>
          </a:xfrm>
          <a:prstGeom prst="striped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 smtClean="0">
                <a:solidFill>
                  <a:schemeClr val="tx1"/>
                </a:solidFill>
              </a:rPr>
              <a:t>Необходимость сохранять экологию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4" name="Штриховая стрелка вправо 33"/>
          <p:cNvSpPr/>
          <p:nvPr/>
        </p:nvSpPr>
        <p:spPr>
          <a:xfrm rot="10800000">
            <a:off x="5032937" y="3356993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5" name="Штриховая стрелка вправо 34"/>
          <p:cNvSpPr/>
          <p:nvPr/>
        </p:nvSpPr>
        <p:spPr>
          <a:xfrm>
            <a:off x="758915" y="5158071"/>
            <a:ext cx="3672408" cy="1656184"/>
          </a:xfrm>
          <a:prstGeom prst="stripedRightArrow">
            <a:avLst/>
          </a:prstGeom>
          <a:solidFill>
            <a:srgbClr val="B9B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 smtClean="0">
                <a:solidFill>
                  <a:schemeClr val="tx1"/>
                </a:solidFill>
              </a:rPr>
              <a:t>Необходимость общества экономить финансовые ресурсы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6" name="Штриховая стрелка вправо 35"/>
          <p:cNvSpPr/>
          <p:nvPr/>
        </p:nvSpPr>
        <p:spPr>
          <a:xfrm rot="10800000">
            <a:off x="5032937" y="515807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796136" y="37170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Небезопасные и «грязные» методы добычи энергии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96136" y="5524499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Затраты на разработку альтернативных методов добычи энергии</a:t>
            </a:r>
            <a:endParaRPr lang="ru-R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55976" y="2175247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55975" y="4005064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5755331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765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ru-RU" dirty="0" smtClean="0"/>
              <a:t>Противоречия</a:t>
            </a:r>
            <a:endParaRPr lang="ru-RU" sz="3600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Штриховая стрелка вправо 29"/>
          <p:cNvSpPr/>
          <p:nvPr/>
        </p:nvSpPr>
        <p:spPr>
          <a:xfrm>
            <a:off x="755576" y="1556791"/>
            <a:ext cx="3672408" cy="1656184"/>
          </a:xfrm>
          <a:prstGeom prst="stripedRightArrow">
            <a:avLst/>
          </a:prstGeom>
          <a:solidFill>
            <a:srgbClr val="6091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1" name="Штриховая стрелка вправо 30"/>
          <p:cNvSpPr/>
          <p:nvPr/>
        </p:nvSpPr>
        <p:spPr>
          <a:xfrm rot="10800000">
            <a:off x="5029598" y="155679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3" name="Штриховая стрелка вправо 32"/>
          <p:cNvSpPr/>
          <p:nvPr/>
        </p:nvSpPr>
        <p:spPr>
          <a:xfrm>
            <a:off x="758915" y="3356992"/>
            <a:ext cx="3672408" cy="1656184"/>
          </a:xfrm>
          <a:prstGeom prst="striped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4" name="Штриховая стрелка вправо 33"/>
          <p:cNvSpPr/>
          <p:nvPr/>
        </p:nvSpPr>
        <p:spPr>
          <a:xfrm rot="10800000">
            <a:off x="5032937" y="3356993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5" name="Штриховая стрелка вправо 34"/>
          <p:cNvSpPr/>
          <p:nvPr/>
        </p:nvSpPr>
        <p:spPr>
          <a:xfrm>
            <a:off x="758915" y="5158071"/>
            <a:ext cx="3672408" cy="1656184"/>
          </a:xfrm>
          <a:prstGeom prst="stripedRightArrow">
            <a:avLst/>
          </a:prstGeom>
          <a:solidFill>
            <a:srgbClr val="B9B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6" name="Штриховая стрелка вправо 35"/>
          <p:cNvSpPr/>
          <p:nvPr/>
        </p:nvSpPr>
        <p:spPr>
          <a:xfrm rot="10800000">
            <a:off x="5032937" y="515807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355976" y="2175247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55975" y="4005064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5755331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73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844824"/>
            <a:ext cx="8496944" cy="2448272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476672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r>
              <a:rPr lang="ru-RU" sz="4000" dirty="0" smtClean="0"/>
              <a:t>Сформулируйте цель проекта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 smtClean="0">
                <a:solidFill>
                  <a:srgbClr val="C00000"/>
                </a:solidFill>
              </a:rPr>
              <a:t>(командная работа – 10 мин, 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 smtClean="0">
                <a:solidFill>
                  <a:srgbClr val="C00000"/>
                </a:solidFill>
              </a:rPr>
              <a:t>презентация – 10 мин)</a:t>
            </a:r>
            <a:endParaRPr lang="ru-RU" sz="2800" i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4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dirty="0" smtClean="0"/>
              <a:t>Цель </a:t>
            </a:r>
            <a:r>
              <a:rPr lang="ru-RU" dirty="0" smtClean="0"/>
              <a:t>проекта </a:t>
            </a:r>
            <a:r>
              <a:rPr lang="ru-RU" sz="3600" i="1" dirty="0" smtClean="0">
                <a:solidFill>
                  <a:srgbClr val="C00000"/>
                </a:solidFill>
              </a:rPr>
              <a:t>(</a:t>
            </a:r>
            <a:r>
              <a:rPr lang="ru-RU" sz="3600" i="1" dirty="0">
                <a:solidFill>
                  <a:srgbClr val="C00000"/>
                </a:solidFill>
              </a:rPr>
              <a:t>по </a:t>
            </a:r>
            <a:r>
              <a:rPr lang="ru-RU" sz="3600" i="1" dirty="0" smtClean="0">
                <a:solidFill>
                  <a:srgbClr val="C00000"/>
                </a:solidFill>
              </a:rPr>
              <a:t>командам, общая)</a:t>
            </a:r>
            <a:endParaRPr lang="ru-RU" sz="3600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endParaRPr lang="en-US" sz="40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07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en-US" sz="3700" b="1" dirty="0" smtClean="0"/>
              <a:t>SMART-</a:t>
            </a:r>
            <a:r>
              <a:rPr lang="ru-RU" sz="3700" b="1" dirty="0" smtClean="0"/>
              <a:t>цель</a:t>
            </a:r>
            <a:endParaRPr lang="ru-RU" sz="3700" b="1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323528" y="1844824"/>
            <a:ext cx="8496944" cy="4320480"/>
            <a:chOff x="323528" y="1844824"/>
            <a:chExt cx="8496944" cy="432048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3528" y="1844824"/>
              <a:ext cx="2808312" cy="1440160"/>
            </a:xfrm>
            <a:prstGeom prst="rect">
              <a:avLst/>
            </a:prstGeom>
            <a:solidFill>
              <a:srgbClr val="52B2C8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SPECIFIC</a:t>
              </a:r>
              <a:r>
                <a:rPr lang="en-US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Конкретная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475656" y="3284984"/>
              <a:ext cx="2808312" cy="1440160"/>
            </a:xfrm>
            <a:prstGeom prst="rect">
              <a:avLst/>
            </a:prstGeom>
            <a:solidFill>
              <a:srgbClr val="A574CE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MEASURABLE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Измеримая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203848" y="4725144"/>
              <a:ext cx="2808312" cy="1440160"/>
            </a:xfrm>
            <a:prstGeom prst="rect">
              <a:avLst/>
            </a:prstGeom>
            <a:solidFill>
              <a:srgbClr val="E8922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ACHIEVABLE</a:t>
              </a:r>
              <a:r>
                <a:rPr lang="en-US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Достижимая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860032" y="3284984"/>
              <a:ext cx="2808312" cy="14401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RELEVANT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Актуальная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012160" y="1844824"/>
              <a:ext cx="2808312" cy="1440160"/>
            </a:xfrm>
            <a:prstGeom prst="rect">
              <a:avLst/>
            </a:prstGeom>
            <a:solidFill>
              <a:srgbClr val="D2746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TIME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-</a:t>
              </a:r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BOUND</a:t>
              </a:r>
              <a:r>
                <a:rPr lang="en-US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Ограниченная 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во времени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1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en-US" sz="3700" b="1" dirty="0" smtClean="0"/>
              <a:t>SMART-</a:t>
            </a:r>
            <a:r>
              <a:rPr lang="ru-RU" sz="3700" b="1" dirty="0" smtClean="0"/>
              <a:t>цель</a:t>
            </a:r>
            <a:r>
              <a:rPr lang="en-US" sz="3700" b="1" dirty="0" smtClean="0"/>
              <a:t/>
            </a:r>
            <a:br>
              <a:rPr lang="en-US" sz="3700" b="1" dirty="0" smtClean="0"/>
            </a:br>
            <a:r>
              <a:rPr lang="ru-RU" sz="3700" i="1" dirty="0"/>
              <a:t>(примеры)</a:t>
            </a:r>
            <a:endParaRPr lang="ru-RU" sz="3700" b="1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49195"/>
              </p:ext>
            </p:extLst>
          </p:nvPr>
        </p:nvGraphicFramePr>
        <p:xfrm>
          <a:off x="0" y="1155144"/>
          <a:ext cx="9180512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Цель «до»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Цель «после»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Specific</a:t>
                      </a:r>
                    </a:p>
                    <a:p>
                      <a:r>
                        <a:rPr lang="ru-RU" sz="2000" b="1" dirty="0" smtClean="0"/>
                        <a:t>Конкретная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Я хочу быть миллионером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 25 годам я должен</a:t>
                      </a:r>
                      <a:r>
                        <a:rPr lang="ru-RU" sz="2000" baseline="0" dirty="0" smtClean="0"/>
                        <a:t> зарабатывать не менее 500 тыс. руб. в месяц 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Measurable</a:t>
                      </a:r>
                    </a:p>
                    <a:p>
                      <a:r>
                        <a:rPr lang="ru-RU" sz="2000" b="1" dirty="0" smtClean="0"/>
                        <a:t>Измеримая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Создать инновационную</a:t>
                      </a:r>
                      <a:r>
                        <a:rPr lang="ru-RU" sz="2000" baseline="0" dirty="0" smtClean="0"/>
                        <a:t> бурильную установку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-//-</a:t>
                      </a:r>
                      <a:r>
                        <a:rPr lang="ru-RU" sz="2000" baseline="0" dirty="0" smtClean="0"/>
                        <a:t>, обеспечивающую возможность бурения на глубину 5 км при </a:t>
                      </a:r>
                      <a:r>
                        <a:rPr lang="en-US" sz="2000" baseline="0" dirty="0" smtClean="0"/>
                        <a:t>t </a:t>
                      </a:r>
                      <a:r>
                        <a:rPr lang="ru-RU" sz="2000" baseline="0" dirty="0" smtClean="0"/>
                        <a:t>250-300⁰С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Achievable</a:t>
                      </a:r>
                      <a:endParaRPr lang="ru-RU" sz="2000" dirty="0" smtClean="0"/>
                    </a:p>
                    <a:p>
                      <a:r>
                        <a:rPr lang="ru-RU" sz="2000" b="1" dirty="0" smtClean="0"/>
                        <a:t>Достижимая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Создать </a:t>
                      </a:r>
                      <a:r>
                        <a:rPr lang="ru-RU" sz="2000" dirty="0" err="1" smtClean="0"/>
                        <a:t>ГеоТЭС</a:t>
                      </a:r>
                      <a:r>
                        <a:rPr lang="ru-RU" sz="2000" dirty="0" smtClean="0"/>
                        <a:t> в рамках курса МПиИД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Разработать концепцию</a:t>
                      </a:r>
                      <a:r>
                        <a:rPr lang="ru-RU" sz="2000" baseline="0" dirty="0" smtClean="0"/>
                        <a:t>/ проект </a:t>
                      </a:r>
                      <a:r>
                        <a:rPr lang="ru-RU" sz="2000" baseline="0" dirty="0" err="1" smtClean="0"/>
                        <a:t>ГеоТЭС</a:t>
                      </a:r>
                      <a:r>
                        <a:rPr lang="ru-RU" sz="2000" baseline="0" dirty="0" smtClean="0"/>
                        <a:t> в рамках курса МПиИД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Relevant</a:t>
                      </a:r>
                      <a:endParaRPr lang="ru-RU" sz="2000" dirty="0" smtClean="0"/>
                    </a:p>
                    <a:p>
                      <a:r>
                        <a:rPr lang="ru-RU" sz="2000" b="1" dirty="0" smtClean="0"/>
                        <a:t>Актуальная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Определить</a:t>
                      </a:r>
                      <a:r>
                        <a:rPr lang="ru-RU" sz="2000" baseline="0" dirty="0" smtClean="0"/>
                        <a:t> оптимальное местоположение для </a:t>
                      </a:r>
                      <a:r>
                        <a:rPr lang="ru-RU" sz="2000" baseline="0" dirty="0" err="1" smtClean="0"/>
                        <a:t>ГеоТЭС</a:t>
                      </a:r>
                      <a:r>
                        <a:rPr lang="ru-RU" sz="2000" baseline="0" dirty="0" smtClean="0"/>
                        <a:t> на территории Австралии/ Антарктиды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Определить</a:t>
                      </a:r>
                      <a:r>
                        <a:rPr lang="ru-RU" sz="2000" baseline="0" dirty="0" smtClean="0"/>
                        <a:t> оптимальное местоположение для </a:t>
                      </a:r>
                      <a:r>
                        <a:rPr lang="ru-RU" sz="2000" baseline="0" dirty="0" err="1" smtClean="0"/>
                        <a:t>ГеоТЭС</a:t>
                      </a:r>
                      <a:r>
                        <a:rPr lang="ru-RU" sz="2000" baseline="0" dirty="0" smtClean="0"/>
                        <a:t> на территории РФ</a:t>
                      </a:r>
                      <a:endParaRPr lang="ru-RU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Time-bound</a:t>
                      </a:r>
                      <a:endParaRPr lang="ru-RU" sz="2000" dirty="0" smtClean="0"/>
                    </a:p>
                    <a:p>
                      <a:r>
                        <a:rPr lang="ru-RU" sz="2000" b="1" dirty="0" smtClean="0"/>
                        <a:t>Ограниченная во времени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Разработать концепцию </a:t>
                      </a:r>
                      <a:r>
                        <a:rPr lang="ru-RU" sz="2000" dirty="0" err="1" smtClean="0"/>
                        <a:t>ГеоТЭС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Разработать концепцию </a:t>
                      </a:r>
                      <a:r>
                        <a:rPr lang="ru-RU" sz="2000" dirty="0" err="1" smtClean="0"/>
                        <a:t>ГеоТЭС</a:t>
                      </a:r>
                      <a:r>
                        <a:rPr lang="ru-RU" sz="2000" dirty="0" smtClean="0"/>
                        <a:t> в срок</a:t>
                      </a:r>
                      <a:r>
                        <a:rPr lang="ru-RU" sz="2000" baseline="0" dirty="0" smtClean="0"/>
                        <a:t> до 28 декабря</a:t>
                      </a:r>
                      <a:endParaRPr lang="ru-RU" sz="2000" dirty="0" smtClean="0"/>
                    </a:p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674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844824"/>
            <a:ext cx="8496944" cy="2808312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404664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r>
              <a:rPr lang="ru-RU" sz="4000" dirty="0" smtClean="0"/>
              <a:t>Уточните цель проекта согласно методике </a:t>
            </a:r>
            <a:r>
              <a:rPr lang="en-US" sz="4000" dirty="0" smtClean="0"/>
              <a:t>SMART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 smtClean="0">
                <a:solidFill>
                  <a:srgbClr val="C00000"/>
                </a:solidFill>
              </a:rPr>
              <a:t>(дискуссия – 10 мин)</a:t>
            </a:r>
            <a:endParaRPr lang="ru-RU" sz="2800" i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427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Уточненная цель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39890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endParaRPr lang="en-US" sz="36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344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024271888"/>
              </p:ext>
            </p:extLst>
          </p:nvPr>
        </p:nvGraphicFramePr>
        <p:xfrm>
          <a:off x="0" y="1484784"/>
          <a:ext cx="9150896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практик</a:t>
            </a:r>
            <a:endParaRPr lang="ru-RU" dirty="0"/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24" name="Облако 23"/>
          <p:cNvSpPr/>
          <p:nvPr/>
        </p:nvSpPr>
        <p:spPr>
          <a:xfrm>
            <a:off x="1547664" y="2708920"/>
            <a:ext cx="2232248" cy="79208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ysClr val="windowText" lastClr="000000"/>
                </a:solidFill>
              </a:rPr>
              <a:t>Выбор темы, постановка цели</a:t>
            </a:r>
            <a:endParaRPr lang="ru-RU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Облако 24"/>
          <p:cNvSpPr/>
          <p:nvPr/>
        </p:nvSpPr>
        <p:spPr>
          <a:xfrm>
            <a:off x="1100520" y="4576176"/>
            <a:ext cx="2376264" cy="79208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ysClr val="windowText" lastClr="000000"/>
                </a:solidFill>
              </a:rPr>
              <a:t>Лит.</a:t>
            </a:r>
            <a:r>
              <a:rPr 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ru-RU" sz="1600" dirty="0" smtClean="0">
                <a:solidFill>
                  <a:sysClr val="windowText" lastClr="000000"/>
                </a:solidFill>
              </a:rPr>
              <a:t>обзор: анализ рынка</a:t>
            </a:r>
            <a:r>
              <a:rPr lang="en-US" sz="1600" dirty="0" smtClean="0">
                <a:solidFill>
                  <a:sysClr val="windowText" lastClr="000000"/>
                </a:solidFill>
              </a:rPr>
              <a:t>, </a:t>
            </a:r>
            <a:r>
              <a:rPr lang="ru-RU" sz="1600" dirty="0" smtClean="0">
                <a:solidFill>
                  <a:sysClr val="windowText" lastClr="000000"/>
                </a:solidFill>
              </a:rPr>
              <a:t>соц. </a:t>
            </a:r>
            <a:r>
              <a:rPr lang="ru-RU" sz="1600" dirty="0" err="1" smtClean="0">
                <a:solidFill>
                  <a:sysClr val="windowText" lastClr="000000"/>
                </a:solidFill>
              </a:rPr>
              <a:t>последств</a:t>
            </a:r>
            <a:r>
              <a:rPr lang="ru-RU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7" name="Облако 26"/>
          <p:cNvSpPr/>
          <p:nvPr/>
        </p:nvSpPr>
        <p:spPr>
          <a:xfrm>
            <a:off x="7524328" y="2852936"/>
            <a:ext cx="2077778" cy="79208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ysClr val="windowText" lastClr="000000"/>
                </a:solidFill>
              </a:rPr>
              <a:t>Презентация</a:t>
            </a:r>
            <a:endParaRPr lang="ru-RU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Облако 9"/>
          <p:cNvSpPr/>
          <p:nvPr/>
        </p:nvSpPr>
        <p:spPr>
          <a:xfrm>
            <a:off x="7349535" y="4797152"/>
            <a:ext cx="2077778" cy="79208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ysClr val="windowText" lastClr="000000"/>
                </a:solidFill>
              </a:rPr>
              <a:t>Зачет: выступление</a:t>
            </a:r>
            <a:endParaRPr lang="ru-RU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0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844824"/>
            <a:ext cx="8496944" cy="2952328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260648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 smtClean="0"/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r>
              <a:rPr lang="ru-RU" sz="4000" dirty="0" smtClean="0"/>
              <a:t>Сформулируйте ожидаемые результаты проекта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 smtClean="0">
                <a:solidFill>
                  <a:srgbClr val="C00000"/>
                </a:solidFill>
              </a:rPr>
              <a:t>(командная работа – 20 мин, 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 smtClean="0">
                <a:solidFill>
                  <a:srgbClr val="C00000"/>
                </a:solidFill>
              </a:rPr>
              <a:t>презентация – 20 мин)</a:t>
            </a:r>
            <a:endParaRPr lang="ru-RU" sz="2800" i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278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Ожидаемые результаты </a:t>
            </a:r>
            <a:r>
              <a:rPr lang="ru-RU" sz="3700" b="1" dirty="0" smtClean="0"/>
              <a:t>проекта</a:t>
            </a:r>
            <a:r>
              <a:rPr lang="ru-RU" sz="3600" i="1" dirty="0" smtClean="0">
                <a:solidFill>
                  <a:srgbClr val="C00000"/>
                </a:solidFill>
              </a:rPr>
              <a:t> (по командам)</a:t>
            </a:r>
            <a:endParaRPr lang="ru-RU" sz="3600" i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000" i="1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000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843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Ожидаемые результаты </a:t>
            </a:r>
            <a:r>
              <a:rPr lang="ru-RU" sz="3700" b="1" dirty="0" smtClean="0"/>
              <a:t>проекта </a:t>
            </a:r>
            <a:r>
              <a:rPr lang="ru-RU" sz="3200" i="1" dirty="0" smtClean="0">
                <a:solidFill>
                  <a:srgbClr val="C00000"/>
                </a:solidFill>
              </a:rPr>
              <a:t>(пример)</a:t>
            </a:r>
            <a:endParaRPr lang="ru-RU" sz="3200" i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820472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Описание существующих аналогов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, обоснование актуальности проекта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Проектное решение по размещению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ГеоТЭС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Проектное решение по применяемым бурильным установкам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Технологическое и экономическое обоснование </a:t>
            </a:r>
            <a:r>
              <a:rPr lang="ru-RU" sz="2200" b="1" dirty="0" smtClean="0">
                <a:latin typeface="Calibri" pitchFamily="34" charset="0"/>
                <a:cs typeface="Calibri" pitchFamily="34" charset="0"/>
              </a:rPr>
              <a:t>традиционной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схемы получения электроэнергии из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источников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Технологическое и экономическое обоснование </a:t>
            </a:r>
            <a:r>
              <a:rPr lang="ru-RU" sz="2200" b="1" dirty="0" smtClean="0">
                <a:latin typeface="Calibri" pitchFamily="34" charset="0"/>
                <a:cs typeface="Calibri" pitchFamily="34" charset="0"/>
              </a:rPr>
              <a:t>инновационной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схемы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получения электроэнергии из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источников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Обоснование экологических, социальных и экономических последствий создания и эксплуатации проектируемой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(обе схемы)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Сравнительный анализ традиционной и инновационной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схем, обоснование выбора одной из них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2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Задание </a:t>
            </a:r>
            <a:br>
              <a:rPr lang="ru-RU" sz="3700" b="1" dirty="0" smtClean="0"/>
            </a:br>
            <a:r>
              <a:rPr lang="ru-RU" sz="3700" b="1" dirty="0" smtClean="0"/>
              <a:t>к практическому занятию №3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800" b="1" dirty="0">
                <a:latin typeface="Calibri" pitchFamily="34" charset="0"/>
                <a:cs typeface="Calibri" pitchFamily="34" charset="0"/>
              </a:rPr>
              <a:t>Сформулировать ожидаемые результаты проекта</a:t>
            </a:r>
          </a:p>
          <a:p>
            <a:pPr marL="514350" indent="-51435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Провести краткий литературный обзор и анализ рынка:</a:t>
            </a:r>
          </a:p>
          <a:p>
            <a:pPr marL="777240" lvl="1" indent="-457200">
              <a:buClr>
                <a:schemeClr val="accent2">
                  <a:lumMod val="50000"/>
                </a:schemeClr>
              </a:buClr>
              <a:buSzPct val="100000"/>
            </a:pPr>
            <a:r>
              <a:rPr lang="ru-RU" sz="2500" dirty="0" smtClean="0">
                <a:latin typeface="Calibri" pitchFamily="34" charset="0"/>
                <a:cs typeface="Calibri" pitchFamily="34" charset="0"/>
              </a:rPr>
              <a:t>История вопроса (проблемной ситуации); существующие </a:t>
            </a:r>
            <a:r>
              <a:rPr lang="ru-RU" sz="2500" dirty="0">
                <a:latin typeface="Calibri" pitchFamily="34" charset="0"/>
                <a:cs typeface="Calibri" pitchFamily="34" charset="0"/>
              </a:rPr>
              <a:t>разработки по проблеме</a:t>
            </a:r>
          </a:p>
          <a:p>
            <a:pPr marL="777240" lvl="1" indent="-457200">
              <a:buClr>
                <a:schemeClr val="accent2">
                  <a:lumMod val="50000"/>
                </a:schemeClr>
              </a:buClr>
              <a:buSzPct val="100000"/>
            </a:pPr>
            <a:r>
              <a:rPr lang="ru-RU" sz="2500" dirty="0" smtClean="0">
                <a:latin typeface="Calibri" pitchFamily="34" charset="0"/>
                <a:cs typeface="Calibri" pitchFamily="34" charset="0"/>
              </a:rPr>
              <a:t>Сравнение существующих методов по параметру «</a:t>
            </a:r>
            <a:r>
              <a:rPr lang="ru-RU" sz="2500" dirty="0" err="1" smtClean="0">
                <a:latin typeface="Calibri" pitchFamily="34" charset="0"/>
                <a:cs typeface="Calibri" pitchFamily="34" charset="0"/>
              </a:rPr>
              <a:t>экологичность</a:t>
            </a:r>
            <a:r>
              <a:rPr lang="ru-RU" sz="2500" dirty="0" smtClean="0">
                <a:latin typeface="Calibri" pitchFamily="34" charset="0"/>
                <a:cs typeface="Calibri" pitchFamily="34" charset="0"/>
              </a:rPr>
              <a:t>», потенциальные экологические преимущества/недостатки от реализации проекта</a:t>
            </a:r>
          </a:p>
          <a:p>
            <a:pPr marL="777240" lvl="1" indent="-457200">
              <a:buClr>
                <a:schemeClr val="accent2">
                  <a:lumMod val="50000"/>
                </a:schemeClr>
              </a:buClr>
              <a:buSzPct val="100000"/>
            </a:pPr>
            <a:r>
              <a:rPr lang="ru-RU" sz="2500" dirty="0">
                <a:latin typeface="Calibri" pitchFamily="34" charset="0"/>
                <a:cs typeface="Calibri" pitchFamily="34" charset="0"/>
              </a:rPr>
              <a:t>Сравнение существующих методов по параметру </a:t>
            </a:r>
            <a:r>
              <a:rPr lang="ru-RU" sz="2500" dirty="0" smtClean="0">
                <a:latin typeface="Calibri" pitchFamily="34" charset="0"/>
                <a:cs typeface="Calibri" pitchFamily="34" charset="0"/>
              </a:rPr>
              <a:t>«рентабельность/экономическая целесообразность»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AutoNum type="arabicPeriod"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97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участие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Ожидаемые результаты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400" i="1" dirty="0" smtClean="0">
                <a:latin typeface="Calibri" pitchFamily="34" charset="0"/>
                <a:cs typeface="Calibri" pitchFamily="34" charset="0"/>
              </a:rPr>
              <a:t>Проектное 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решение по местоположению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и методам бурения (на основе сравнительной таблицы)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400" i="1" dirty="0" smtClean="0">
                <a:latin typeface="Calibri" pitchFamily="34" charset="0"/>
                <a:cs typeface="Calibri" pitchFamily="34" charset="0"/>
              </a:rPr>
              <a:t>Сравнительная таблица: традиционный и альтернативный методы (на основе критериев: экономический, технологический (КПД, условия использования, место расположения), экологический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Схема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петротермальной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и ее описание: технологический процесс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400" i="1" dirty="0" smtClean="0">
                <a:latin typeface="Calibri" pitchFamily="34" charset="0"/>
                <a:cs typeface="Calibri" pitchFamily="34" charset="0"/>
              </a:rPr>
              <a:t>Оценка экологический и социальных последствий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000" i="1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000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86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ru-RU" dirty="0" smtClean="0"/>
              <a:t>Противоречия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«Зеленый</a:t>
            </a:r>
            <a:r>
              <a:rPr lang="ru-RU" dirty="0"/>
              <a:t>» кампус ТПУ</a:t>
            </a: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Штриховая стрелка вправо 29"/>
          <p:cNvSpPr/>
          <p:nvPr/>
        </p:nvSpPr>
        <p:spPr>
          <a:xfrm>
            <a:off x="755576" y="1556791"/>
            <a:ext cx="3672408" cy="1656184"/>
          </a:xfrm>
          <a:prstGeom prst="stripedRightArrow">
            <a:avLst/>
          </a:prstGeom>
          <a:solidFill>
            <a:srgbClr val="6091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 smtClean="0">
                <a:solidFill>
                  <a:schemeClr val="tx1"/>
                </a:solidFill>
              </a:rPr>
              <a:t>Желание общества оказать позитивное влияние на экологию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1" name="Штриховая стрелка вправо 30"/>
          <p:cNvSpPr/>
          <p:nvPr/>
        </p:nvSpPr>
        <p:spPr>
          <a:xfrm rot="10800000">
            <a:off x="5029598" y="155679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19168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Большие затраты на финансирование проекта</a:t>
            </a:r>
            <a:endParaRPr lang="ru-RU" b="1" dirty="0"/>
          </a:p>
        </p:txBody>
      </p:sp>
      <p:sp>
        <p:nvSpPr>
          <p:cNvPr id="33" name="Штриховая стрелка вправо 32"/>
          <p:cNvSpPr/>
          <p:nvPr/>
        </p:nvSpPr>
        <p:spPr>
          <a:xfrm>
            <a:off x="758915" y="3356992"/>
            <a:ext cx="3672408" cy="1656184"/>
          </a:xfrm>
          <a:prstGeom prst="striped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600" b="1" dirty="0" smtClean="0">
                <a:solidFill>
                  <a:schemeClr val="tx1"/>
                </a:solidFill>
              </a:rPr>
              <a:t>Потребность в автономном обеспечении вуза тепловой, электрической энергией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4" name="Штриховая стрелка вправо 33"/>
          <p:cNvSpPr/>
          <p:nvPr/>
        </p:nvSpPr>
        <p:spPr>
          <a:xfrm rot="10800000">
            <a:off x="5032937" y="3356993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5" name="Штриховая стрелка вправо 34"/>
          <p:cNvSpPr/>
          <p:nvPr/>
        </p:nvSpPr>
        <p:spPr>
          <a:xfrm>
            <a:off x="758915" y="5158071"/>
            <a:ext cx="3672408" cy="1656184"/>
          </a:xfrm>
          <a:prstGeom prst="stripedRightArrow">
            <a:avLst/>
          </a:prstGeom>
          <a:solidFill>
            <a:srgbClr val="B9B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6" name="Штриховая стрелка вправо 35"/>
          <p:cNvSpPr/>
          <p:nvPr/>
        </p:nvSpPr>
        <p:spPr>
          <a:xfrm rot="10800000">
            <a:off x="5032937" y="515807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796136" y="37170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Высокая стоимость ресурсосберегающих технологий</a:t>
            </a:r>
            <a:endParaRPr lang="ru-R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55976" y="2175247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55975" y="4005064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5755331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883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ru-RU" dirty="0" smtClean="0"/>
              <a:t>Противоречия</a:t>
            </a:r>
            <a:r>
              <a:rPr lang="en-US" dirty="0" smtClean="0"/>
              <a:t> (</a:t>
            </a:r>
            <a:r>
              <a:rPr lang="ru-RU" dirty="0" smtClean="0"/>
              <a:t>теплица)</a:t>
            </a:r>
            <a:endParaRPr lang="ru-RU" sz="3600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Штриховая стрелка вправо 29"/>
          <p:cNvSpPr/>
          <p:nvPr/>
        </p:nvSpPr>
        <p:spPr>
          <a:xfrm>
            <a:off x="755576" y="1556791"/>
            <a:ext cx="3672408" cy="1656184"/>
          </a:xfrm>
          <a:prstGeom prst="stripedRightArrow">
            <a:avLst/>
          </a:prstGeom>
          <a:solidFill>
            <a:srgbClr val="6091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 smtClean="0">
                <a:solidFill>
                  <a:schemeClr val="tx1"/>
                </a:solidFill>
              </a:rPr>
              <a:t>Улучшение экономики города и появление новых рабочих мест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1" name="Штриховая стрелка вправо 30"/>
          <p:cNvSpPr/>
          <p:nvPr/>
        </p:nvSpPr>
        <p:spPr>
          <a:xfrm rot="10800000">
            <a:off x="5029598" y="1556792"/>
            <a:ext cx="3672408" cy="1656184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1916832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Отсутствие конкурентно-способной среды и недостаток рабочих мест</a:t>
            </a:r>
            <a:endParaRPr lang="ru-RU" b="1" dirty="0"/>
          </a:p>
        </p:txBody>
      </p:sp>
      <p:sp>
        <p:nvSpPr>
          <p:cNvPr id="33" name="Штриховая стрелка вправо 32"/>
          <p:cNvSpPr/>
          <p:nvPr/>
        </p:nvSpPr>
        <p:spPr>
          <a:xfrm>
            <a:off x="758915" y="3356992"/>
            <a:ext cx="3672408" cy="1656184"/>
          </a:xfrm>
          <a:prstGeom prst="striped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 smtClean="0">
                <a:solidFill>
                  <a:schemeClr val="tx1"/>
                </a:solidFill>
              </a:rPr>
              <a:t>Вторичное использование производственных площадей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4" name="Штриховая стрелка вправо 33"/>
          <p:cNvSpPr/>
          <p:nvPr/>
        </p:nvSpPr>
        <p:spPr>
          <a:xfrm rot="10800000">
            <a:off x="5032937" y="3356993"/>
            <a:ext cx="3672408" cy="1656184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5" name="Штриховая стрелка вправо 34"/>
          <p:cNvSpPr/>
          <p:nvPr/>
        </p:nvSpPr>
        <p:spPr>
          <a:xfrm>
            <a:off x="758915" y="5158071"/>
            <a:ext cx="3672408" cy="1656184"/>
          </a:xfrm>
          <a:prstGeom prst="stripedRightArrow">
            <a:avLst/>
          </a:prstGeom>
          <a:solidFill>
            <a:srgbClr val="B9B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 err="1" smtClean="0">
                <a:solidFill>
                  <a:schemeClr val="tx1"/>
                </a:solidFill>
              </a:rPr>
              <a:t>Импортозамещение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6" name="Штриховая стрелка вправо 35"/>
          <p:cNvSpPr/>
          <p:nvPr/>
        </p:nvSpPr>
        <p:spPr>
          <a:xfrm rot="10800000">
            <a:off x="5032937" y="5158072"/>
            <a:ext cx="3672408" cy="1656184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796136" y="37170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Обилие неиспользуемых рабочих площадей 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96136" y="566298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Отсутствие собственной продукции (томатов)</a:t>
            </a:r>
            <a:endParaRPr lang="ru-R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55976" y="2175247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55975" y="4005064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5755331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VS.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686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Уточненная цель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323528" y="4077072"/>
            <a:ext cx="8496944" cy="2448272"/>
            <a:chOff x="323528" y="1844824"/>
            <a:chExt cx="8496944" cy="432048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3528" y="1844824"/>
              <a:ext cx="2808312" cy="1440160"/>
            </a:xfrm>
            <a:prstGeom prst="rect">
              <a:avLst/>
            </a:prstGeom>
            <a:solidFill>
              <a:srgbClr val="52B2C8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SPECIFIC</a:t>
              </a:r>
              <a:r>
                <a:rPr lang="en-US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Конкретная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475656" y="3284984"/>
              <a:ext cx="2808312" cy="1440160"/>
            </a:xfrm>
            <a:prstGeom prst="rect">
              <a:avLst/>
            </a:prstGeom>
            <a:solidFill>
              <a:srgbClr val="A574CE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MEASURABLE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Измеримая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203848" y="4725144"/>
              <a:ext cx="2808312" cy="1440160"/>
            </a:xfrm>
            <a:prstGeom prst="rect">
              <a:avLst/>
            </a:prstGeom>
            <a:solidFill>
              <a:srgbClr val="E8922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ACHIEVABLE</a:t>
              </a:r>
              <a:r>
                <a:rPr lang="en-US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Достижимая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860032" y="3284984"/>
              <a:ext cx="2808312" cy="14401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RELEVANT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Актуальная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012160" y="1844824"/>
              <a:ext cx="2808312" cy="1440160"/>
            </a:xfrm>
            <a:prstGeom prst="rect">
              <a:avLst/>
            </a:prstGeom>
            <a:solidFill>
              <a:srgbClr val="D2746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TIME</a:t>
              </a:r>
              <a:r>
                <a:rPr lang="ru-RU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-</a:t>
              </a:r>
              <a:r>
                <a:rPr lang="en-US" sz="27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BOUND</a:t>
              </a:r>
              <a:r>
                <a:rPr lang="en-US" sz="2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0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Огранич</a:t>
              </a:r>
              <a:r>
                <a:rPr lang="ru-RU" sz="20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. </a:t>
              </a:r>
              <a:r>
                <a:rPr lang="ru-RU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во времени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323528" y="1628800"/>
            <a:ext cx="8208912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800" i="1" dirty="0">
                <a:latin typeface="Calibri" pitchFamily="34" charset="0"/>
                <a:cs typeface="Calibri" pitchFamily="34" charset="0"/>
              </a:rPr>
              <a:t>Разработка </a:t>
            </a:r>
            <a:r>
              <a:rPr lang="ru-RU" sz="2800" i="1" dirty="0" smtClean="0">
                <a:latin typeface="Calibri" pitchFamily="34" charset="0"/>
                <a:cs typeface="Calibri" pitchFamily="34" charset="0"/>
              </a:rPr>
              <a:t>комплекса 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мероприятий по повышению </a:t>
            </a:r>
            <a:r>
              <a:rPr lang="ru-RU" sz="2800" i="1" dirty="0" err="1" smtClean="0">
                <a:latin typeface="Calibri" pitchFamily="34" charset="0"/>
                <a:cs typeface="Calibri" pitchFamily="34" charset="0"/>
              </a:rPr>
              <a:t>ресурсоэффетивности</a:t>
            </a:r>
            <a:r>
              <a:rPr lang="ru-RU" sz="2800" i="1" dirty="0" smtClean="0">
                <a:latin typeface="Calibri" pitchFamily="34" charset="0"/>
                <a:cs typeface="Calibri" pitchFamily="34" charset="0"/>
              </a:rPr>
              <a:t> (?) 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ТПУ в рамках создания </a:t>
            </a:r>
            <a:r>
              <a:rPr lang="ru-RU" sz="2800" i="1" dirty="0" smtClean="0">
                <a:latin typeface="Calibri" pitchFamily="34" charset="0"/>
                <a:cs typeface="Calibri" pitchFamily="34" charset="0"/>
              </a:rPr>
              <a:t>проекта «Зеленого 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кампуса</a:t>
            </a:r>
            <a:r>
              <a:rPr lang="ru-RU" sz="2800" i="1" dirty="0" smtClean="0">
                <a:latin typeface="Calibri" pitchFamily="34" charset="0"/>
                <a:cs typeface="Calibri" pitchFamily="34" charset="0"/>
              </a:rPr>
              <a:t>» (до конца  курса </a:t>
            </a:r>
            <a:r>
              <a:rPr lang="ru-RU" sz="2800" i="1" dirty="0" err="1" smtClean="0">
                <a:latin typeface="Calibri" pitchFamily="34" charset="0"/>
                <a:cs typeface="Calibri" pitchFamily="34" charset="0"/>
              </a:rPr>
              <a:t>МПиИД</a:t>
            </a:r>
            <a:r>
              <a:rPr lang="ru-RU" sz="2800" i="1" dirty="0" smtClean="0">
                <a:latin typeface="Calibri" pitchFamily="34" charset="0"/>
                <a:cs typeface="Calibri" pitchFamily="34" charset="0"/>
              </a:rPr>
              <a:t>) </a:t>
            </a:r>
            <a:endParaRPr lang="ru-RU" sz="28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Уточненная цель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39890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рамках курса </a:t>
            </a:r>
            <a:r>
              <a:rPr lang="ru-RU" sz="3200" i="1" dirty="0" err="1" smtClean="0">
                <a:latin typeface="Calibri" pitchFamily="34" charset="0"/>
                <a:cs typeface="Calibri" pitchFamily="34" charset="0"/>
              </a:rPr>
              <a:t>МПиИД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 спроектировать тепличный комплекс 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с энергосберегающими технологиями для климатических условий Томской области,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обеспечивающий 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существенный (достаточный) выпуск свежей высококачественной, конкурентоспособной продукции на внутренний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рынок</a:t>
            </a:r>
            <a:endParaRPr lang="en-US" sz="32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628800"/>
            <a:ext cx="8496944" cy="2952328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476672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3200" b="1" dirty="0" smtClean="0"/>
          </a:p>
          <a:p>
            <a:pPr marL="0" indent="0" algn="ctr">
              <a:buFont typeface="Wingdings"/>
              <a:buNone/>
            </a:pPr>
            <a:endParaRPr lang="ru-RU" sz="3200" b="1" dirty="0" smtClean="0"/>
          </a:p>
          <a:p>
            <a:pPr marL="0" indent="0" algn="ctr">
              <a:buFont typeface="Wingdings"/>
              <a:buNone/>
            </a:pPr>
            <a:endParaRPr lang="ru-RU" sz="3200" b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5400" b="1" dirty="0" smtClean="0"/>
              <a:t>Результаты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5400" b="1" dirty="0" smtClean="0"/>
              <a:t>анкетирования</a:t>
            </a:r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endParaRPr lang="ru-RU" sz="4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Ожидаемые результаты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820472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Описание существующих аналогов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, обоснование актуальности проекта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Проектное решение по размещению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ГеоТЭС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Проектное решение по применяемым бурильным установкам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Технологическое и экономическое обоснование </a:t>
            </a:r>
            <a:r>
              <a:rPr lang="ru-RU" sz="2200" b="1" dirty="0" smtClean="0">
                <a:latin typeface="Calibri" pitchFamily="34" charset="0"/>
                <a:cs typeface="Calibri" pitchFamily="34" charset="0"/>
              </a:rPr>
              <a:t>традиционной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схемы получения электроэнергии из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источников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Технологическое и экономическое обоснование </a:t>
            </a:r>
            <a:r>
              <a:rPr lang="ru-RU" sz="2200" b="1" dirty="0" smtClean="0">
                <a:latin typeface="Calibri" pitchFamily="34" charset="0"/>
                <a:cs typeface="Calibri" pitchFamily="34" charset="0"/>
              </a:rPr>
              <a:t>инновационной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схемы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получения электроэнергии из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источников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Обоснование экологических, социальных и экономических последствий создания и эксплуатации проектируемой </a:t>
            </a:r>
            <a:r>
              <a:rPr lang="ru-RU" sz="2200" dirty="0" err="1" smtClean="0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(обе схемы)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Сравнительный анализ традиционной и инновационной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схем, обоснование выбора одной из них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2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Уточненная цель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2420888"/>
            <a:ext cx="8153400" cy="31683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В срок до 23 декабря 2017 г. разработать проект (концепцию) создания экологически и экономически целесообразной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петротермальной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на территории РФ.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тем для проекта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/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Преобразование тепловой энергии в электрическую 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Транспорт на основе магнитной энергии 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Системы хранения электроэнергии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 smtClean="0"/>
              <a:t>Принципиально новый </a:t>
            </a:r>
            <a:r>
              <a:rPr lang="ru-RU" dirty="0"/>
              <a:t>источник энергии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 smtClean="0"/>
              <a:t>«Зеленый» </a:t>
            </a:r>
            <a:r>
              <a:rPr lang="ru-RU" dirty="0"/>
              <a:t>кампус ТПУ (</a:t>
            </a:r>
            <a:r>
              <a:rPr lang="ru-RU" dirty="0" err="1"/>
              <a:t>ресурсоэффективность</a:t>
            </a:r>
            <a:r>
              <a:rPr lang="ru-RU" dirty="0"/>
              <a:t>, собственная энергия, соц</a:t>
            </a:r>
            <a:r>
              <a:rPr lang="ru-RU" dirty="0" smtClean="0"/>
              <a:t>. проекты</a:t>
            </a:r>
            <a:r>
              <a:rPr lang="ru-RU" dirty="0"/>
              <a:t>)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тем для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Поиск и фиксация сигналов надвигающихся геодинамических событий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 smtClean="0"/>
              <a:t>Транспорт </a:t>
            </a:r>
            <a:r>
              <a:rPr lang="ru-RU" dirty="0"/>
              <a:t>на основе магнитной </a:t>
            </a:r>
            <a:r>
              <a:rPr lang="ru-RU" dirty="0" smtClean="0"/>
              <a:t>энергии</a:t>
            </a:r>
            <a:endParaRPr lang="en-US" dirty="0" smtClean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Безопасное водородное топливо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 smtClean="0"/>
              <a:t>Высокорентабельный способ </a:t>
            </a:r>
            <a:r>
              <a:rPr lang="ru-RU" dirty="0"/>
              <a:t>бурения </a:t>
            </a:r>
            <a:r>
              <a:rPr lang="ru-RU" dirty="0" smtClean="0"/>
              <a:t>подземных тоннелей (твердые породы)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 smtClean="0"/>
              <a:t>Очистка океана от пластика/тяжелых отходов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 smtClean="0"/>
              <a:t>«Чистые» города – борьба с загрязнением воздуха, почвы, воды</a:t>
            </a:r>
          </a:p>
          <a:p>
            <a:pPr marL="0" lvl="0" indent="0">
              <a:buClr>
                <a:schemeClr val="tx1"/>
              </a:buClr>
              <a:buSzPct val="100000"/>
              <a:buNone/>
            </a:pPr>
            <a:endParaRPr lang="ru-RU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56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Последовательность работ в проекте. </a:t>
            </a:r>
            <a:br>
              <a:rPr lang="ru-RU" sz="3600" dirty="0" smtClean="0"/>
            </a:br>
            <a:r>
              <a:rPr lang="ru-RU" sz="3600" dirty="0" smtClean="0"/>
              <a:t>Результаты </a:t>
            </a:r>
            <a:r>
              <a:rPr lang="ru-RU" sz="3600" dirty="0" smtClean="0"/>
              <a:t>анкетирования </a:t>
            </a:r>
            <a:r>
              <a:rPr lang="ru-RU" sz="3600" i="1" dirty="0" smtClean="0">
                <a:solidFill>
                  <a:srgbClr val="C00000"/>
                </a:solidFill>
              </a:rPr>
              <a:t>(2020)</a:t>
            </a:r>
            <a:endParaRPr lang="ru-RU" sz="3600" i="1" dirty="0">
              <a:solidFill>
                <a:srgbClr val="C00000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32149128"/>
              </p:ext>
            </p:extLst>
          </p:nvPr>
        </p:nvGraphicFramePr>
        <p:xfrm>
          <a:off x="107504" y="1601512"/>
          <a:ext cx="468052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Номер этапа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Наименования этапов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работ (результат анкетирования)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Постановка цели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Анализ проблемной ситуации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Постановка задач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Планирование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Исследование рынка (маркетинг)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Выбор инструментов и методов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Анализ и выбор </a:t>
                      </a:r>
                      <a:r>
                        <a:rPr lang="ru-RU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необх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ресурсов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Описание ожидаемых результатов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Оценка социальных</a:t>
                      </a:r>
                      <a:r>
                        <a:rPr lang="ru-RU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п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оследствий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Организация выполнения работ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Оценка результатов проекта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Внедрение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Последовательность работ в проекте. </a:t>
            </a:r>
            <a:br>
              <a:rPr lang="ru-RU" sz="3600" dirty="0" smtClean="0"/>
            </a:br>
            <a:r>
              <a:rPr lang="ru-RU" sz="3600" dirty="0" smtClean="0"/>
              <a:t>Результаты анкетирования</a:t>
            </a:r>
            <a:endParaRPr lang="ru-RU" sz="3600" dirty="0"/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Объект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30977789"/>
              </p:ext>
            </p:extLst>
          </p:nvPr>
        </p:nvGraphicFramePr>
        <p:xfrm>
          <a:off x="107504" y="1628800"/>
          <a:ext cx="8928992" cy="5090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77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Номер этапа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Наименования этапов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работ (результат анкетирования)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Наименования этапов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работ  </a:t>
                      </a:r>
                      <a:r>
                        <a:rPr lang="ru-RU" baseline="0" dirty="0" smtClean="0">
                          <a:solidFill>
                            <a:srgbClr val="C00000"/>
                          </a:solidFill>
                        </a:rPr>
                        <a:t>(предлагаемая последовательность)</a:t>
                      </a:r>
                      <a:endParaRPr lang="ru-RU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Постановка цели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Анализ проблемной ситуации</a:t>
                      </a:r>
                      <a:endParaRPr lang="ru-RU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Анализ проблемной ситуации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Постановка цели</a:t>
                      </a:r>
                      <a:endParaRPr lang="ru-RU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Постановка задач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none" strike="noStrike" dirty="0" smtClean="0">
                          <a:effectLst/>
                        </a:rPr>
                        <a:t>Описание ожидаемых результатов</a:t>
                      </a:r>
                      <a:endParaRPr lang="ru-RU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Планирование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Исследование рынка (маркетинг)</a:t>
                      </a:r>
                      <a:endParaRPr lang="ru-RU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Исследование рынка (маркетинг)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none" strike="noStrike" dirty="0" smtClean="0">
                          <a:effectLst/>
                        </a:rPr>
                        <a:t>Оценка социальных</a:t>
                      </a:r>
                      <a:r>
                        <a:rPr lang="ru-RU" sz="2000" b="1" u="none" strike="noStrike" baseline="0" dirty="0" smtClean="0">
                          <a:effectLst/>
                        </a:rPr>
                        <a:t> п</a:t>
                      </a:r>
                      <a:r>
                        <a:rPr lang="ru-RU" sz="2000" b="1" u="none" strike="noStrike" dirty="0" smtClean="0">
                          <a:effectLst/>
                        </a:rPr>
                        <a:t>оследствий</a:t>
                      </a:r>
                      <a:endParaRPr lang="ru-RU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Выбор инструментов и методов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Постановка задач</a:t>
                      </a:r>
                      <a:endParaRPr lang="ru-RU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Анализ и выбор </a:t>
                      </a:r>
                      <a:r>
                        <a:rPr lang="ru-RU" sz="2000" u="none" strike="noStrike" dirty="0" err="1" smtClean="0">
                          <a:effectLst/>
                        </a:rPr>
                        <a:t>необх</a:t>
                      </a:r>
                      <a:r>
                        <a:rPr lang="ru-RU" sz="2000" u="none" strike="noStrike" dirty="0" smtClean="0">
                          <a:effectLst/>
                        </a:rPr>
                        <a:t>. ресурсов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Выбор инструментов и методов</a:t>
                      </a:r>
                      <a:endParaRPr lang="ru-RU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Описание ожидаемых результатов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Анализ и выбор </a:t>
                      </a:r>
                      <a:r>
                        <a:rPr lang="ru-RU" sz="2000" u="none" strike="noStrike" dirty="0" err="1" smtClean="0">
                          <a:effectLst/>
                        </a:rPr>
                        <a:t>необх</a:t>
                      </a:r>
                      <a:r>
                        <a:rPr lang="ru-RU" sz="2000" u="none" strike="noStrike" dirty="0" smtClean="0">
                          <a:effectLst/>
                        </a:rPr>
                        <a:t>. ресурсов</a:t>
                      </a:r>
                      <a:endParaRPr lang="ru-RU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Оценка социальных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п</a:t>
                      </a:r>
                      <a:r>
                        <a:rPr lang="ru-RU" sz="2000" u="none" strike="noStrike" dirty="0" smtClean="0">
                          <a:effectLst/>
                        </a:rPr>
                        <a:t>оследствий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 smtClean="0">
                          <a:effectLst/>
                        </a:rPr>
                        <a:t>Планирование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Организация выполнения работ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Организация выполнения работ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 smtClean="0">
                          <a:effectLst/>
                        </a:rPr>
                        <a:t>Оценка результатов проекта</a:t>
                      </a:r>
                      <a:endParaRPr lang="ru-RU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Внедрение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Внедрение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smtClean="0">
                          <a:effectLst/>
                        </a:rPr>
                        <a:t>Оценка результатов проекта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707904" y="3501008"/>
            <a:ext cx="1152128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707904" y="3861048"/>
            <a:ext cx="1152128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707904" y="3140968"/>
            <a:ext cx="1152128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628800"/>
            <a:ext cx="8496944" cy="2952328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16632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3200" b="1" dirty="0" smtClean="0"/>
          </a:p>
          <a:p>
            <a:pPr marL="0" indent="0" algn="ctr">
              <a:buFont typeface="Wingdings"/>
              <a:buNone/>
            </a:pPr>
            <a:endParaRPr lang="ru-RU" sz="3200" b="1" dirty="0" smtClean="0"/>
          </a:p>
          <a:p>
            <a:pPr marL="0" indent="0" algn="ctr">
              <a:buFont typeface="Wingdings"/>
              <a:buNone/>
            </a:pPr>
            <a:endParaRPr lang="ru-RU" sz="3200" b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5400" b="1" dirty="0" smtClean="0"/>
              <a:t>Анализ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5400" b="1" dirty="0" smtClean="0"/>
              <a:t>проблемной ситуации, противоречия</a:t>
            </a:r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endParaRPr lang="ru-RU" sz="4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Анализ проблемной ситуации.</a:t>
            </a:r>
            <a:br>
              <a:rPr lang="ru-RU" sz="3700" b="1" dirty="0" smtClean="0"/>
            </a:br>
            <a:r>
              <a:rPr lang="ru-RU" sz="3700" b="1" dirty="0" smtClean="0"/>
              <a:t>Большие вызовы</a:t>
            </a:r>
            <a:r>
              <a:rPr lang="ru-RU" sz="2800" b="1" dirty="0" smtClean="0"/>
              <a:t>*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 smtClean="0">
                <a:latin typeface="Calibri" pitchFamily="34" charset="0"/>
                <a:cs typeface="Calibri" pitchFamily="34" charset="0"/>
              </a:rPr>
              <a:t>Здоровье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100" dirty="0" smtClean="0">
                <a:latin typeface="Calibri" pitchFamily="34" charset="0"/>
                <a:cs typeface="Calibri" pitchFamily="34" charset="0"/>
              </a:rPr>
              <a:t>демографические изменения </a:t>
            </a:r>
            <a:r>
              <a:rPr lang="ru-RU" sz="2100" dirty="0"/>
              <a:t>и качество жизни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; 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 smtClean="0"/>
              <a:t>Пищевая </a:t>
            </a:r>
            <a:r>
              <a:rPr lang="ru-RU" sz="2100" dirty="0"/>
              <a:t>безопасность, устойчивое развитие сельского хозяйства и </a:t>
            </a:r>
            <a:r>
              <a:rPr lang="ru-RU" sz="2100" dirty="0" err="1"/>
              <a:t>биоэкономики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; 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 smtClean="0"/>
              <a:t>Безопасная</a:t>
            </a:r>
            <a:r>
              <a:rPr lang="ru-RU" sz="2100" dirty="0"/>
              <a:t>, чистая и эффективная энергетика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; 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 smtClean="0"/>
              <a:t>Интеллектуальный</a:t>
            </a:r>
            <a:r>
              <a:rPr lang="ru-RU" sz="2100" dirty="0"/>
              <a:t>, экологически чистый и интегрированный транспорт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;</a:t>
            </a:r>
            <a:endParaRPr lang="ru-RU" sz="21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 smtClean="0"/>
              <a:t>Изменение </a:t>
            </a:r>
            <a:r>
              <a:rPr lang="ru-RU" sz="2100" dirty="0"/>
              <a:t>климата, эффективное использование ресурсов и сырья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; 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 smtClean="0"/>
              <a:t>Открытое</a:t>
            </a:r>
            <a:r>
              <a:rPr lang="ru-RU" sz="2100" dirty="0"/>
              <a:t>, инновационное и </a:t>
            </a:r>
            <a:r>
              <a:rPr lang="ru-RU" sz="2100" dirty="0" smtClean="0"/>
              <a:t>рефлективное общество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; 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 smtClean="0"/>
              <a:t>Безопасное </a:t>
            </a:r>
            <a:r>
              <a:rPr lang="ru-RU" sz="2100" dirty="0"/>
              <a:t>общество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sz="2000" dirty="0" smtClean="0"/>
              <a:t> </a:t>
            </a:r>
          </a:p>
          <a:p>
            <a:pPr>
              <a:lnSpc>
                <a:spcPct val="13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endParaRPr lang="ru-RU" sz="1000" dirty="0" smtClean="0"/>
          </a:p>
          <a:p>
            <a:pPr marL="0" indent="0">
              <a:buNone/>
            </a:pPr>
            <a:r>
              <a:rPr lang="ru-RU" sz="1700" i="1" dirty="0" smtClean="0">
                <a:latin typeface="Calibri" pitchFamily="34" charset="0"/>
                <a:cs typeface="Calibri" pitchFamily="34" charset="0"/>
              </a:rPr>
              <a:t>*определены в рамках </a:t>
            </a:r>
            <a:r>
              <a:rPr lang="ru-RU" sz="1700" i="1" dirty="0" smtClean="0"/>
              <a:t>программы </a:t>
            </a:r>
            <a:r>
              <a:rPr lang="ru-RU" sz="1700" i="1" dirty="0"/>
              <a:t>Европейского Союза по научным исследованиям и инновациям </a:t>
            </a:r>
            <a:r>
              <a:rPr lang="ru-RU" sz="1700" i="1" dirty="0" smtClean="0"/>
              <a:t>«Горизонт 2020» (на</a:t>
            </a:r>
            <a:r>
              <a:rPr lang="ru-RU" sz="1700" i="1" dirty="0"/>
              <a:t> 2014—2020 </a:t>
            </a:r>
            <a:r>
              <a:rPr lang="ru-RU" sz="1700" i="1" dirty="0" err="1" smtClean="0"/>
              <a:t>г.г</a:t>
            </a:r>
            <a:r>
              <a:rPr lang="ru-RU" sz="1700" i="1" dirty="0" smtClean="0"/>
              <a:t>.)</a:t>
            </a:r>
            <a:endParaRPr lang="en-US" sz="17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21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Большие </a:t>
            </a:r>
            <a:r>
              <a:rPr lang="ru-RU" sz="3700" b="1" dirty="0"/>
              <a:t>вызовы для общества, государства и </a:t>
            </a:r>
            <a:r>
              <a:rPr lang="ru-RU" sz="3700" b="1" dirty="0" smtClean="0"/>
              <a:t>науки*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b="1" dirty="0"/>
              <a:t>И</a:t>
            </a:r>
            <a:r>
              <a:rPr lang="ru-RU" sz="2200" b="1" dirty="0" smtClean="0"/>
              <a:t>счерпание </a:t>
            </a:r>
            <a:r>
              <a:rPr lang="ru-RU" sz="2200" b="1" dirty="0"/>
              <a:t>возможностей экономического роста России</a:t>
            </a:r>
            <a:r>
              <a:rPr lang="ru-RU" sz="2200" dirty="0"/>
              <a:t>, основанного на экстенсивной эксплуатации сырьевых </a:t>
            </a:r>
            <a:r>
              <a:rPr lang="ru-RU" sz="2200" dirty="0" smtClean="0"/>
              <a:t>ресурсов;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b="1" dirty="0"/>
              <a:t>Д</a:t>
            </a:r>
            <a:r>
              <a:rPr lang="ru-RU" sz="2200" b="1" dirty="0" smtClean="0"/>
              <a:t>емографический </a:t>
            </a:r>
            <a:r>
              <a:rPr lang="ru-RU" sz="2200" b="1" dirty="0"/>
              <a:t>переход</a:t>
            </a:r>
            <a:r>
              <a:rPr lang="ru-RU" sz="2200" dirty="0"/>
              <a:t>, обусловленный увеличением продолжительности жизни людей, изменением их образа жизни, и связанное с этим </a:t>
            </a:r>
            <a:r>
              <a:rPr lang="ru-RU" sz="2200" b="1" dirty="0"/>
              <a:t>старение </a:t>
            </a:r>
            <a:r>
              <a:rPr lang="ru-RU" sz="2200" b="1" dirty="0" smtClean="0"/>
              <a:t>населения</a:t>
            </a:r>
            <a:r>
              <a:rPr lang="ru-RU" sz="2200" dirty="0"/>
              <a:t>;</a:t>
            </a:r>
            <a:endParaRPr lang="ru-RU" sz="2200" dirty="0" smtClean="0"/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b="1" dirty="0"/>
              <a:t>В</a:t>
            </a:r>
            <a:r>
              <a:rPr lang="ru-RU" sz="2200" b="1" dirty="0" smtClean="0"/>
              <a:t>озрастание </a:t>
            </a:r>
            <a:r>
              <a:rPr lang="ru-RU" sz="2200" b="1" dirty="0"/>
              <a:t>антропогенных нагрузок на окружающую среду </a:t>
            </a:r>
            <a:r>
              <a:rPr lang="ru-RU" sz="2200" dirty="0"/>
              <a:t>до масштабов, угрожающих воспроизводству природных </a:t>
            </a:r>
            <a:r>
              <a:rPr lang="ru-RU" sz="2200" dirty="0" smtClean="0"/>
              <a:t>ресурсов;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b="1" dirty="0"/>
              <a:t>П</a:t>
            </a:r>
            <a:r>
              <a:rPr lang="ru-RU" sz="2200" b="1" dirty="0" smtClean="0"/>
              <a:t>отребность </a:t>
            </a:r>
            <a:r>
              <a:rPr lang="ru-RU" sz="2200" b="1" dirty="0"/>
              <a:t>в обеспечении продовольственной безопасности и продовольственной независимости России</a:t>
            </a:r>
            <a:r>
              <a:rPr lang="ru-RU" sz="2200" dirty="0"/>
              <a:t>, конкурентоспособности отечественной продукции на мировых рынках </a:t>
            </a:r>
            <a:r>
              <a:rPr lang="ru-RU" sz="2200" dirty="0" smtClean="0"/>
              <a:t>продовольствия; 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ru-RU" sz="2000" i="1" dirty="0" smtClean="0">
                <a:latin typeface="Calibri" pitchFamily="34" charset="0"/>
                <a:cs typeface="Calibri" pitchFamily="34" charset="0"/>
              </a:rPr>
              <a:t>*определены в рамках </a:t>
            </a:r>
            <a:r>
              <a:rPr lang="ru-RU" sz="2000" i="1" dirty="0"/>
              <a:t>Стратегии научно-технологического </a:t>
            </a:r>
            <a:r>
              <a:rPr lang="ru-RU" sz="2000" i="1" dirty="0" smtClean="0"/>
              <a:t>развития РФ</a:t>
            </a:r>
            <a:endParaRPr lang="ru-RU" sz="2000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37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 smtClean="0"/>
              <a:t>Большие </a:t>
            </a:r>
            <a:r>
              <a:rPr lang="ru-RU" sz="3700" b="1" dirty="0"/>
              <a:t>вызовы для общества, государства и </a:t>
            </a:r>
            <a:r>
              <a:rPr lang="ru-RU" sz="3700" b="1" dirty="0" smtClean="0"/>
              <a:t>науки*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5"/>
            </a:pPr>
            <a:r>
              <a:rPr lang="ru-RU" sz="2200" dirty="0"/>
              <a:t>К</a:t>
            </a:r>
            <a:r>
              <a:rPr lang="ru-RU" sz="2200" dirty="0" smtClean="0"/>
              <a:t>ачественное </a:t>
            </a:r>
            <a:r>
              <a:rPr lang="ru-RU" sz="2200" b="1" dirty="0"/>
              <a:t>изменение характера глобальных и локальных энергетических </a:t>
            </a:r>
            <a:r>
              <a:rPr lang="ru-RU" sz="2200" b="1" dirty="0" smtClean="0"/>
              <a:t>систем</a:t>
            </a:r>
            <a:r>
              <a:rPr lang="ru-RU" sz="2200" dirty="0" smtClean="0"/>
              <a:t>;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5"/>
            </a:pPr>
            <a:r>
              <a:rPr lang="ru-RU" sz="2200" dirty="0"/>
              <a:t>Н</a:t>
            </a:r>
            <a:r>
              <a:rPr lang="ru-RU" sz="2200" dirty="0" smtClean="0"/>
              <a:t>овые</a:t>
            </a:r>
            <a:r>
              <a:rPr lang="ru-RU" sz="2200" b="1" dirty="0" smtClean="0"/>
              <a:t> </a:t>
            </a:r>
            <a:r>
              <a:rPr lang="ru-RU" sz="2200" b="1" dirty="0"/>
              <a:t>внешние угрозы национальной безопасности</a:t>
            </a:r>
            <a:r>
              <a:rPr lang="ru-RU" sz="2200" dirty="0"/>
              <a:t> (в том числе военные угрозы, угрозы утраты национальной и культурной идентичности российских граждан</a:t>
            </a:r>
            <a:r>
              <a:rPr lang="ru-RU" sz="2200" dirty="0" smtClean="0"/>
              <a:t>);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5"/>
            </a:pPr>
            <a:r>
              <a:rPr lang="ru-RU" sz="2200" dirty="0"/>
              <a:t>Н</a:t>
            </a:r>
            <a:r>
              <a:rPr lang="ru-RU" sz="2200" dirty="0" smtClean="0"/>
              <a:t>еобходимость </a:t>
            </a:r>
            <a:r>
              <a:rPr lang="ru-RU" sz="2200" b="1" dirty="0"/>
              <a:t>эффективного освоения и использования пространства</a:t>
            </a:r>
            <a:r>
              <a:rPr lang="ru-RU" sz="2200" dirty="0"/>
              <a:t>, в том числе путем преодоления диспропорций в социально-экономическом развитии территории </a:t>
            </a:r>
            <a:r>
              <a:rPr lang="ru-RU" sz="2200" dirty="0" smtClean="0"/>
              <a:t>страны; укрепление </a:t>
            </a:r>
            <a:r>
              <a:rPr lang="ru-RU" sz="2200" dirty="0"/>
              <a:t>позиций России в области </a:t>
            </a:r>
            <a:r>
              <a:rPr lang="ru-RU" sz="2200" b="1" dirty="0"/>
              <a:t>экономического, научного и военного освоения космического и воздушного пространства, Мирового океана, Арктики и Антарктики</a:t>
            </a:r>
            <a:r>
              <a:rPr lang="ru-RU" sz="2200" dirty="0"/>
              <a:t>.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2000" i="1" dirty="0" smtClean="0">
                <a:latin typeface="Calibri" pitchFamily="34" charset="0"/>
                <a:cs typeface="Calibri" pitchFamily="34" charset="0"/>
              </a:rPr>
              <a:t>*определены в рамках </a:t>
            </a:r>
            <a:r>
              <a:rPr lang="ru-RU" sz="2000" i="1" dirty="0"/>
              <a:t>Стратегии научно-технологического </a:t>
            </a:r>
            <a:r>
              <a:rPr lang="ru-RU" sz="2000" i="1" dirty="0" smtClean="0"/>
              <a:t>развития Российской </a:t>
            </a:r>
            <a:r>
              <a:rPr lang="ru-RU" sz="2000" i="1" dirty="0"/>
              <a:t>Федерации</a:t>
            </a:r>
            <a:endParaRPr lang="ru-RU" sz="2000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967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6339</TotalTime>
  <Words>1318</Words>
  <Application>Microsoft Office PowerPoint</Application>
  <PresentationFormat>Экран (4:3)</PresentationFormat>
  <Paragraphs>291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Calibri</vt:lpstr>
      <vt:lpstr>Tw Cen MT</vt:lpstr>
      <vt:lpstr>Wingdings</vt:lpstr>
      <vt:lpstr>Wingdings 2</vt:lpstr>
      <vt:lpstr>Обычная</vt:lpstr>
      <vt:lpstr>Практическое занятие 2: определение цели проекта и ожидаемых результатов</vt:lpstr>
      <vt:lpstr>Содержание практик</vt:lpstr>
      <vt:lpstr>Презентация PowerPoint</vt:lpstr>
      <vt:lpstr>Последовательность работ в проекте.  Результаты анкетирования (2020)</vt:lpstr>
      <vt:lpstr>Последовательность работ в проекте.  Результаты анкетирования</vt:lpstr>
      <vt:lpstr>Презентация PowerPoint</vt:lpstr>
      <vt:lpstr>Анализ проблемной ситуации. Большие вызовы*</vt:lpstr>
      <vt:lpstr>Большие вызовы для общества, государства и науки*</vt:lpstr>
      <vt:lpstr>Большие вызовы для общества, государства и науки*</vt:lpstr>
      <vt:lpstr>Задание 1 (командное) </vt:lpstr>
      <vt:lpstr>Варианты тем для проекта (студенты)</vt:lpstr>
      <vt:lpstr>Противоречия (примеры)</vt:lpstr>
      <vt:lpstr>Противоречия</vt:lpstr>
      <vt:lpstr>Презентация PowerPoint</vt:lpstr>
      <vt:lpstr>Цель проекта (по командам, общая)</vt:lpstr>
      <vt:lpstr>SMART-цель</vt:lpstr>
      <vt:lpstr>SMART-цель (примеры)</vt:lpstr>
      <vt:lpstr>Презентация PowerPoint</vt:lpstr>
      <vt:lpstr>Уточненная цель проекта</vt:lpstr>
      <vt:lpstr>Презентация PowerPoint</vt:lpstr>
      <vt:lpstr>Ожидаемые результаты проекта (по командам)</vt:lpstr>
      <vt:lpstr>Ожидаемые результаты проекта (пример)</vt:lpstr>
      <vt:lpstr>Задание  к практическому занятию №3</vt:lpstr>
      <vt:lpstr>Спасибо за участие</vt:lpstr>
      <vt:lpstr>Ожидаемые результаты проекта</vt:lpstr>
      <vt:lpstr>Противоречия  «Зеленый» кампус ТПУ</vt:lpstr>
      <vt:lpstr>Противоречия (теплица)</vt:lpstr>
      <vt:lpstr>Уточненная цель проекта</vt:lpstr>
      <vt:lpstr>Уточненная цель проекта</vt:lpstr>
      <vt:lpstr>Ожидаемые результаты проекта</vt:lpstr>
      <vt:lpstr>Уточненная цель проекта</vt:lpstr>
      <vt:lpstr>Варианты тем для проекта </vt:lpstr>
      <vt:lpstr>Варианты тем для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проектной и исследовательской деятельности</dc:title>
  <dc:creator>Юрий Похолков</dc:creator>
  <cp:lastModifiedBy>Maria Chervach</cp:lastModifiedBy>
  <cp:revision>150</cp:revision>
  <cp:lastPrinted>2017-11-02T04:35:12Z</cp:lastPrinted>
  <dcterms:created xsi:type="dcterms:W3CDTF">2017-10-21T15:05:58Z</dcterms:created>
  <dcterms:modified xsi:type="dcterms:W3CDTF">2020-10-29T05:17:08Z</dcterms:modified>
</cp:coreProperties>
</file>