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5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</p:sldIdLst>
  <p:sldSz cx="9144000" cy="6858000" type="screen4x3"/>
  <p:notesSz cx="6858000" cy="9144000"/>
  <p:custDataLst>
    <p:tags r:id="rId7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7.wmf"/><Relationship Id="rId4" Type="http://schemas.openxmlformats.org/officeDocument/2006/relationships/image" Target="../media/image9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18.wmf"/><Relationship Id="rId1" Type="http://schemas.openxmlformats.org/officeDocument/2006/relationships/image" Target="../media/image123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18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10" Type="http://schemas.openxmlformats.org/officeDocument/2006/relationships/image" Target="../media/image153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38.wmf"/><Relationship Id="rId1" Type="http://schemas.openxmlformats.org/officeDocument/2006/relationships/image" Target="../media/image168.wmf"/><Relationship Id="rId4" Type="http://schemas.openxmlformats.org/officeDocument/2006/relationships/image" Target="../media/image14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4" Type="http://schemas.openxmlformats.org/officeDocument/2006/relationships/image" Target="../media/image17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4" Type="http://schemas.openxmlformats.org/officeDocument/2006/relationships/image" Target="../media/image179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4" Type="http://schemas.openxmlformats.org/officeDocument/2006/relationships/image" Target="../media/image18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4" Type="http://schemas.openxmlformats.org/officeDocument/2006/relationships/image" Target="../media/image19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4" Type="http://schemas.openxmlformats.org/officeDocument/2006/relationships/image" Target="../media/image20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4" Type="http://schemas.openxmlformats.org/officeDocument/2006/relationships/image" Target="../media/image21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4" Type="http://schemas.openxmlformats.org/officeDocument/2006/relationships/image" Target="../media/image232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3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2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0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3" Type="http://schemas.openxmlformats.org/officeDocument/2006/relationships/image" Target="../media/image249.wmf"/><Relationship Id="rId7" Type="http://schemas.openxmlformats.org/officeDocument/2006/relationships/image" Target="../media/image253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Relationship Id="rId9" Type="http://schemas.openxmlformats.org/officeDocument/2006/relationships/image" Target="../media/image25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4" Type="http://schemas.openxmlformats.org/officeDocument/2006/relationships/image" Target="../media/image259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4" Type="http://schemas.openxmlformats.org/officeDocument/2006/relationships/image" Target="../media/image272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4.wmf"/><Relationship Id="rId1" Type="http://schemas.openxmlformats.org/officeDocument/2006/relationships/image" Target="../media/image273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6.wmf"/><Relationship Id="rId1" Type="http://schemas.openxmlformats.org/officeDocument/2006/relationships/image" Target="../media/image275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8.wmf"/><Relationship Id="rId1" Type="http://schemas.openxmlformats.org/officeDocument/2006/relationships/image" Target="../media/image27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05B18-BF97-4F72-9D2E-A5F71C7C190E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F1701-C66F-41FA-A0D2-51BD1FE82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90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558E-6388-4157-8EFF-27FCE2EC5B98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C5B-FFC2-4E2E-8BD0-EB860F430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B57B-9C84-45FB-9023-599E5DC52D1F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C5B-FFC2-4E2E-8BD0-EB860F430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1B94-D0B7-47B6-B5CA-E9B9AEAE0396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C5B-FFC2-4E2E-8BD0-EB860F430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543800" cy="874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04925"/>
            <a:ext cx="4076700" cy="4943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304925"/>
            <a:ext cx="4076700" cy="4943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7A14D-4DB5-447B-8598-A803AA3D58CF}" type="datetime1">
              <a:rPr lang="en-US" smtClean="0"/>
              <a:pPr>
                <a:defRPr/>
              </a:pPr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DD92D-178F-4DDD-B30C-6AA9C1F9A1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43615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543800" cy="874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04925"/>
            <a:ext cx="4076700" cy="4943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304925"/>
            <a:ext cx="4076700" cy="2395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3852863"/>
            <a:ext cx="4076700" cy="2395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12539-A782-4B69-A1A5-5FA8CDFE47D1}" type="datetime1">
              <a:rPr lang="en-US" smtClean="0"/>
              <a:pPr>
                <a:defRPr/>
              </a:pPr>
              <a:t>9/6/2018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120F5-D4FD-40E3-AF6E-DC2CA3B65C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964143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AB6A-B51A-47E9-9E08-02F6DF968894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C5B-FFC2-4E2E-8BD0-EB860F430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80C9-CB4F-47D3-AC6D-4B0F632CB2AF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C5B-FFC2-4E2E-8BD0-EB860F430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142B-CF9F-4C79-AEC8-8FE0ED431541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C5B-FFC2-4E2E-8BD0-EB860F430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4400-71BC-4EB8-B543-2A90E13AA398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C5B-FFC2-4E2E-8BD0-EB860F430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7691-145B-4864-BC0F-CF9C75B35D75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C5B-FFC2-4E2E-8BD0-EB860F430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C1EC-FED7-4947-A041-585FB170CA30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C5B-FFC2-4E2E-8BD0-EB860F430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65B1-00B1-436D-A384-C07564122A25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C5B-FFC2-4E2E-8BD0-EB860F430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D373-181C-4CCE-B4B5-1AC91D3A7C4B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C5B-FFC2-4E2E-8BD0-EB860F430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5B728-8A54-4FCB-AC48-C99D940F51BA}" type="datetime1">
              <a:rPr lang="en-US" smtClean="0"/>
              <a:pPr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CCC5B-FFC2-4E2E-8BD0-EB860F430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2.png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2.png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2.png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oleObject" Target="../embeddings/oleObject60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9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2.bin"/><Relationship Id="rId11" Type="http://schemas.openxmlformats.org/officeDocument/2006/relationships/oleObject" Target="../embeddings/oleObject97.bin"/><Relationship Id="rId5" Type="http://schemas.openxmlformats.org/officeDocument/2006/relationships/image" Target="../media/image109.e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1.bin"/><Relationship Id="rId9" Type="http://schemas.openxmlformats.org/officeDocument/2006/relationships/oleObject" Target="../embeddings/oleObject9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0.bin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99.bin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6.bin"/><Relationship Id="rId9" Type="http://schemas.openxmlformats.org/officeDocument/2006/relationships/oleObject" Target="../embeddings/oleObject12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5.bin"/><Relationship Id="rId5" Type="http://schemas.openxmlformats.org/officeDocument/2006/relationships/oleObject" Target="../embeddings/oleObject124.bin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3.bin"/><Relationship Id="rId9" Type="http://schemas.openxmlformats.org/officeDocument/2006/relationships/oleObject" Target="../embeddings/oleObject12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2.bin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37.bin"/><Relationship Id="rId5" Type="http://schemas.openxmlformats.org/officeDocument/2006/relationships/oleObject" Target="../embeddings/oleObject136.bin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5.bin"/><Relationship Id="rId9" Type="http://schemas.openxmlformats.org/officeDocument/2006/relationships/oleObject" Target="../embeddings/oleObject14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oleObject" Target="../embeddings/oleObject151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45.bin"/><Relationship Id="rId12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4.bin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3.bin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2.bin"/><Relationship Id="rId9" Type="http://schemas.openxmlformats.org/officeDocument/2006/relationships/oleObject" Target="../embeddings/oleObject14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55.bin"/><Relationship Id="rId12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54.bin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3.bin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2.bin"/><Relationship Id="rId9" Type="http://schemas.openxmlformats.org/officeDocument/2006/relationships/oleObject" Target="../embeddings/oleObject15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63.bin"/><Relationship Id="rId5" Type="http://schemas.openxmlformats.org/officeDocument/2006/relationships/oleObject" Target="../embeddings/oleObject162.bin"/><Relationship Id="rId4" Type="http://schemas.openxmlformats.org/officeDocument/2006/relationships/oleObject" Target="../embeddings/oleObject16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68.bin"/><Relationship Id="rId5" Type="http://schemas.openxmlformats.org/officeDocument/2006/relationships/oleObject" Target="../embeddings/oleObject167.bin"/><Relationship Id="rId4" Type="http://schemas.openxmlformats.org/officeDocument/2006/relationships/oleObject" Target="../embeddings/oleObject16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72.bin"/><Relationship Id="rId5" Type="http://schemas.openxmlformats.org/officeDocument/2006/relationships/oleObject" Target="../embeddings/oleObject171.bin"/><Relationship Id="rId4" Type="http://schemas.openxmlformats.org/officeDocument/2006/relationships/oleObject" Target="../embeddings/oleObject17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76.bin"/><Relationship Id="rId5" Type="http://schemas.openxmlformats.org/officeDocument/2006/relationships/oleObject" Target="../embeddings/oleObject175.bin"/><Relationship Id="rId4" Type="http://schemas.openxmlformats.org/officeDocument/2006/relationships/oleObject" Target="../embeddings/oleObject17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80.bin"/><Relationship Id="rId5" Type="http://schemas.openxmlformats.org/officeDocument/2006/relationships/oleObject" Target="../embeddings/oleObject179.bin"/><Relationship Id="rId4" Type="http://schemas.openxmlformats.org/officeDocument/2006/relationships/oleObject" Target="../embeddings/oleObject17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oleObject" Target="../embeddings/oleObject183.bin"/><Relationship Id="rId4" Type="http://schemas.openxmlformats.org/officeDocument/2006/relationships/oleObject" Target="../embeddings/oleObject18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86.bin"/><Relationship Id="rId5" Type="http://schemas.openxmlformats.org/officeDocument/2006/relationships/oleObject" Target="../embeddings/oleObject185.bin"/><Relationship Id="rId4" Type="http://schemas.openxmlformats.org/officeDocument/2006/relationships/oleObject" Target="../embeddings/oleObject18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89.bin"/><Relationship Id="rId5" Type="http://schemas.openxmlformats.org/officeDocument/2006/relationships/oleObject" Target="../embeddings/oleObject188.bin"/><Relationship Id="rId4" Type="http://schemas.openxmlformats.org/officeDocument/2006/relationships/oleObject" Target="../embeddings/oleObject18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93.bin"/><Relationship Id="rId5" Type="http://schemas.openxmlformats.org/officeDocument/2006/relationships/oleObject" Target="../embeddings/oleObject192.bin"/><Relationship Id="rId4" Type="http://schemas.openxmlformats.org/officeDocument/2006/relationships/oleObject" Target="../embeddings/oleObject19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97.bin"/><Relationship Id="rId5" Type="http://schemas.openxmlformats.org/officeDocument/2006/relationships/oleObject" Target="../embeddings/oleObject196.bin"/><Relationship Id="rId4" Type="http://schemas.openxmlformats.org/officeDocument/2006/relationships/oleObject" Target="../embeddings/oleObject19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02.bin"/><Relationship Id="rId5" Type="http://schemas.openxmlformats.org/officeDocument/2006/relationships/oleObject" Target="../embeddings/oleObject201.bin"/><Relationship Id="rId4" Type="http://schemas.openxmlformats.org/officeDocument/2006/relationships/oleObject" Target="../embeddings/oleObject20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06.bin"/><Relationship Id="rId5" Type="http://schemas.openxmlformats.org/officeDocument/2006/relationships/oleObject" Target="../embeddings/oleObject205.bin"/><Relationship Id="rId4" Type="http://schemas.openxmlformats.org/officeDocument/2006/relationships/oleObject" Target="../embeddings/oleObject20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09.bin"/><Relationship Id="rId5" Type="http://schemas.openxmlformats.org/officeDocument/2006/relationships/oleObject" Target="../embeddings/oleObject208.bin"/><Relationship Id="rId10" Type="http://schemas.openxmlformats.org/officeDocument/2006/relationships/oleObject" Target="../embeddings/oleObject213.bin"/><Relationship Id="rId4" Type="http://schemas.openxmlformats.org/officeDocument/2006/relationships/oleObject" Target="../embeddings/oleObject207.bin"/><Relationship Id="rId9" Type="http://schemas.openxmlformats.org/officeDocument/2006/relationships/oleObject" Target="../embeddings/oleObject21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16.bin"/><Relationship Id="rId5" Type="http://schemas.openxmlformats.org/officeDocument/2006/relationships/oleObject" Target="../embeddings/oleObject215.bin"/><Relationship Id="rId4" Type="http://schemas.openxmlformats.org/officeDocument/2006/relationships/oleObject" Target="../embeddings/oleObject214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2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2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20.bin"/><Relationship Id="rId5" Type="http://schemas.openxmlformats.org/officeDocument/2006/relationships/oleObject" Target="../embeddings/oleObject219.bin"/><Relationship Id="rId4" Type="http://schemas.openxmlformats.org/officeDocument/2006/relationships/oleObject" Target="../embeddings/oleObject218.bin"/><Relationship Id="rId9" Type="http://schemas.openxmlformats.org/officeDocument/2006/relationships/oleObject" Target="../embeddings/oleObject223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oleObject" Target="../embeddings/oleObject225.bin"/><Relationship Id="rId4" Type="http://schemas.openxmlformats.org/officeDocument/2006/relationships/oleObject" Target="../embeddings/oleObject22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oleObject" Target="../embeddings/oleObject227.bin"/><Relationship Id="rId4" Type="http://schemas.openxmlformats.org/officeDocument/2006/relationships/oleObject" Target="../embeddings/oleObject226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30.bin"/><Relationship Id="rId5" Type="http://schemas.openxmlformats.org/officeDocument/2006/relationships/oleObject" Target="../embeddings/oleObject229.bin"/><Relationship Id="rId4" Type="http://schemas.openxmlformats.org/officeDocument/2006/relationships/oleObject" Target="../embeddings/oleObject22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2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33.bin"/><Relationship Id="rId5" Type="http://schemas.openxmlformats.org/officeDocument/2006/relationships/oleObject" Target="../embeddings/oleObject232.bin"/><Relationship Id="rId4" Type="http://schemas.openxmlformats.org/officeDocument/2006/relationships/oleObject" Target="../embeddings/oleObject231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oleObject" Target="../embeddings/oleObject235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38.bin"/><Relationship Id="rId5" Type="http://schemas.openxmlformats.org/officeDocument/2006/relationships/oleObject" Target="../embeddings/oleObject237.bin"/><Relationship Id="rId4" Type="http://schemas.openxmlformats.org/officeDocument/2006/relationships/oleObject" Target="../embeddings/oleObject236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41.bin"/><Relationship Id="rId5" Type="http://schemas.openxmlformats.org/officeDocument/2006/relationships/oleObject" Target="../embeddings/oleObject240.bin"/><Relationship Id="rId4" Type="http://schemas.openxmlformats.org/officeDocument/2006/relationships/oleObject" Target="../embeddings/oleObject23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oleObject" Target="../embeddings/oleObject242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oleObject" Target="../embeddings/oleObject243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46.bin"/><Relationship Id="rId5" Type="http://schemas.openxmlformats.org/officeDocument/2006/relationships/oleObject" Target="../embeddings/oleObject245.bin"/><Relationship Id="rId4" Type="http://schemas.openxmlformats.org/officeDocument/2006/relationships/oleObject" Target="../embeddings/oleObject244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249.bin"/><Relationship Id="rId5" Type="http://schemas.openxmlformats.org/officeDocument/2006/relationships/oleObject" Target="../embeddings/oleObject248.bin"/><Relationship Id="rId4" Type="http://schemas.openxmlformats.org/officeDocument/2006/relationships/oleObject" Target="../embeddings/oleObject247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253.bin"/><Relationship Id="rId12" Type="http://schemas.openxmlformats.org/officeDocument/2006/relationships/oleObject" Target="../embeddings/oleObject2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252.bin"/><Relationship Id="rId11" Type="http://schemas.openxmlformats.org/officeDocument/2006/relationships/oleObject" Target="../embeddings/oleObject257.bin"/><Relationship Id="rId5" Type="http://schemas.openxmlformats.org/officeDocument/2006/relationships/oleObject" Target="../embeddings/oleObject251.bin"/><Relationship Id="rId10" Type="http://schemas.openxmlformats.org/officeDocument/2006/relationships/oleObject" Target="../embeddings/oleObject256.bin"/><Relationship Id="rId4" Type="http://schemas.openxmlformats.org/officeDocument/2006/relationships/oleObject" Target="../embeddings/oleObject250.bin"/><Relationship Id="rId9" Type="http://schemas.openxmlformats.org/officeDocument/2006/relationships/oleObject" Target="../embeddings/oleObject255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3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2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261.bin"/><Relationship Id="rId5" Type="http://schemas.openxmlformats.org/officeDocument/2006/relationships/oleObject" Target="../embeddings/oleObject260.bin"/><Relationship Id="rId4" Type="http://schemas.openxmlformats.org/officeDocument/2006/relationships/oleObject" Target="../embeddings/oleObject259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266.bin"/><Relationship Id="rId5" Type="http://schemas.openxmlformats.org/officeDocument/2006/relationships/oleObject" Target="../embeddings/oleObject265.bin"/><Relationship Id="rId4" Type="http://schemas.openxmlformats.org/officeDocument/2006/relationships/oleObject" Target="../embeddings/oleObject264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2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269.bin"/><Relationship Id="rId5" Type="http://schemas.openxmlformats.org/officeDocument/2006/relationships/oleObject" Target="../embeddings/oleObject268.bin"/><Relationship Id="rId4" Type="http://schemas.openxmlformats.org/officeDocument/2006/relationships/oleObject" Target="../embeddings/oleObject267.bin"/><Relationship Id="rId9" Type="http://schemas.openxmlformats.org/officeDocument/2006/relationships/oleObject" Target="../embeddings/oleObject272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27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275.bin"/><Relationship Id="rId5" Type="http://schemas.openxmlformats.org/officeDocument/2006/relationships/oleObject" Target="../embeddings/oleObject274.bin"/><Relationship Id="rId4" Type="http://schemas.openxmlformats.org/officeDocument/2006/relationships/oleObject" Target="../embeddings/oleObject273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5" Type="http://schemas.openxmlformats.org/officeDocument/2006/relationships/oleObject" Target="../embeddings/oleObject278.bin"/><Relationship Id="rId4" Type="http://schemas.openxmlformats.org/officeDocument/2006/relationships/oleObject" Target="../embeddings/oleObject27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5" Type="http://schemas.openxmlformats.org/officeDocument/2006/relationships/oleObject" Target="../embeddings/oleObject280.bin"/><Relationship Id="rId4" Type="http://schemas.openxmlformats.org/officeDocument/2006/relationships/oleObject" Target="../embeddings/oleObject279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5" Type="http://schemas.openxmlformats.org/officeDocument/2006/relationships/oleObject" Target="../embeddings/oleObject282.bin"/><Relationship Id="rId4" Type="http://schemas.openxmlformats.org/officeDocument/2006/relationships/oleObject" Target="../embeddings/oleObject281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4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atematika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2362200" cy="2362200"/>
          </a:xfrm>
          <a:prstGeom prst="rect">
            <a:avLst/>
          </a:prstGeom>
          <a:effectLst>
            <a:outerShdw dist="2159000" dir="21540000" sx="13000" sy="13000" algn="ctr" rotWithShape="0">
              <a:schemeClr val="bg1">
                <a:alpha val="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924800" cy="169545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BARISAN DAN DERET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48072" y="1447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1591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0" y="0"/>
              <a:ext cx="9144000" cy="12954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000" y="152400"/>
              <a:ext cx="4700016" cy="914400"/>
            </a:xfrm>
            <a:prstGeom prst="rect">
              <a:avLst/>
            </a:prstGeom>
          </p:spPr>
        </p:pic>
        <p:sp>
          <p:nvSpPr>
            <p:cNvPr id="11" name="Right Triangle 10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C5B-FFC2-4E2E-8BD0-EB860F4306FE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429000" y="3681759"/>
            <a:ext cx="5029200" cy="2338041"/>
            <a:chOff x="0" y="2133600"/>
            <a:chExt cx="5029200" cy="2338041"/>
          </a:xfrm>
        </p:grpSpPr>
        <p:sp>
          <p:nvSpPr>
            <p:cNvPr id="15" name="Title 1"/>
            <p:cNvSpPr txBox="1">
              <a:spLocks/>
            </p:cNvSpPr>
            <p:nvPr/>
          </p:nvSpPr>
          <p:spPr>
            <a:xfrm>
              <a:off x="0" y="2296418"/>
              <a:ext cx="4824536" cy="2175223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01600" prst="riblet"/>
            </a:sp3d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/>
              </a:r>
              <a:br>
                <a:rPr kumimoji="0" 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</a:br>
              <a:r>
                <a:rPr kumimoji="0" 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Jurusan Teknik Komputer dan Informatika</a:t>
              </a:r>
              <a:br>
                <a:rPr kumimoji="0" 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</a:br>
              <a:r>
                <a:rPr kumimoji="0" 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(POLBAN)</a:t>
              </a:r>
              <a:endParaRPr kumimoji="0" lang="id-ID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2133600"/>
              <a:ext cx="50292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prstClr val="black"/>
                  </a:solidFill>
                </a:rPr>
                <a:t>MATEMATIKA TERAPAN 2</a:t>
              </a:r>
            </a:p>
            <a:p>
              <a:pPr algn="ctr"/>
              <a:r>
                <a:rPr lang="en-US" sz="3200" b="1" dirty="0" smtClean="0">
                  <a:solidFill>
                    <a:prstClr val="black"/>
                  </a:solidFill>
                </a:rPr>
                <a:t>16TIN3043</a:t>
              </a:r>
              <a:endParaRPr lang="en-US" sz="32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358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jtk-header-v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15" name="Right Triangle 14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136"/>
            <a:ext cx="5029200" cy="8382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Deret</a:t>
            </a:r>
            <a:r>
              <a:rPr lang="en-US" altLang="en-US" b="1" dirty="0"/>
              <a:t> </a:t>
            </a:r>
            <a:r>
              <a:rPr lang="en-US" altLang="en-US" b="1" dirty="0" err="1"/>
              <a:t>Tak</a:t>
            </a:r>
            <a:r>
              <a:rPr lang="en-US" altLang="en-US" b="1" dirty="0"/>
              <a:t> </a:t>
            </a:r>
            <a:r>
              <a:rPr lang="en-US" altLang="en-US" b="1" dirty="0" err="1"/>
              <a:t>Hingga</a:t>
            </a:r>
            <a:endParaRPr lang="en-US" altLang="en-US" b="1" dirty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93863"/>
            <a:ext cx="8305800" cy="8842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Bentuk deret tak hingga dinotasikan dengan notasi sigma, sebagai berikut: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16ED054-C486-4A70-9A7E-5A43548E7DC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270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44525" y="2457450"/>
            <a:ext cx="102457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45" name="Rectangle 5"/>
          <p:cNvSpPr>
            <a:spLocks noChangeArrowheads="1"/>
          </p:cNvSpPr>
          <p:nvPr/>
        </p:nvSpPr>
        <p:spPr bwMode="auto">
          <a:xfrm>
            <a:off x="990600" y="3244850"/>
            <a:ext cx="40449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/>
              <a:t>dengan a</a:t>
            </a:r>
            <a:r>
              <a:rPr lang="en-US" altLang="en-US" baseline="-25000"/>
              <a:t>n</a:t>
            </a:r>
            <a:r>
              <a:rPr lang="en-US" altLang="en-US"/>
              <a:t> adalah suku ke-n.</a:t>
            </a:r>
          </a:p>
        </p:txBody>
      </p:sp>
      <p:sp>
        <p:nvSpPr>
          <p:cNvPr id="100361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16252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1" name="Right Triangle 20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5486400" cy="990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000" b="1" dirty="0" err="1"/>
              <a:t>Barisan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Jumlah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Parsial</a:t>
            </a:r>
            <a:endParaRPr lang="en-US" altLang="en-US" sz="4000" b="1" dirty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AA11528C-D830-471C-9AB5-7B5C9207F5B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685800" y="1600200"/>
            <a:ext cx="77898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fi-FI" altLang="en-US">
                <a:cs typeface="Times New Roman" panose="02020603050405020304" pitchFamily="18" charset="0"/>
              </a:rPr>
              <a:t>Misalkan S</a:t>
            </a:r>
            <a:r>
              <a:rPr lang="fi-FI" altLang="en-US" baseline="-30000">
                <a:cs typeface="Times New Roman" panose="02020603050405020304" pitchFamily="18" charset="0"/>
              </a:rPr>
              <a:t>n</a:t>
            </a:r>
            <a:r>
              <a:rPr lang="fi-FI" altLang="en-US">
                <a:cs typeface="Times New Roman" panose="02020603050405020304" pitchFamily="18" charset="0"/>
              </a:rPr>
              <a:t> menyatakan jumlah parsial ke-n suku deret </a:t>
            </a:r>
            <a:endParaRPr lang="fi-FI" altLang="en-US"/>
          </a:p>
        </p:txBody>
      </p:sp>
      <p:sp>
        <p:nvSpPr>
          <p:cNvPr id="728068" name="Rectangle 4"/>
          <p:cNvSpPr>
            <a:spLocks noChangeArrowheads="1"/>
          </p:cNvSpPr>
          <p:nvPr/>
        </p:nvSpPr>
        <p:spPr bwMode="auto">
          <a:xfrm>
            <a:off x="1455738" y="2028825"/>
            <a:ext cx="12049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fi-FI" altLang="en-US">
                <a:cs typeface="Times New Roman" panose="02020603050405020304" pitchFamily="18" charset="0"/>
              </a:rPr>
              <a:t>, maka</a:t>
            </a:r>
            <a:r>
              <a:rPr lang="en-US" altLang="en-US"/>
              <a:t> </a:t>
            </a:r>
          </a:p>
        </p:txBody>
      </p:sp>
      <p:graphicFrame>
        <p:nvGraphicFramePr>
          <p:cNvPr id="728069" name="Object 5"/>
          <p:cNvGraphicFramePr>
            <a:graphicFrameLocks noChangeAspect="1"/>
          </p:cNvGraphicFramePr>
          <p:nvPr/>
        </p:nvGraphicFramePr>
        <p:xfrm>
          <a:off x="819150" y="1828800"/>
          <a:ext cx="676275" cy="762000"/>
        </p:xfrm>
        <a:graphic>
          <a:graphicData uri="http://schemas.openxmlformats.org/presentationml/2006/ole">
            <p:oleObj spid="_x0000_s18434" name="Equation" r:id="rId4" imgW="355446" imgH="431613" progId="Equation.3">
              <p:embed/>
            </p:oleObj>
          </a:graphicData>
        </a:graphic>
      </p:graphicFrame>
      <p:sp>
        <p:nvSpPr>
          <p:cNvPr id="728070" name="Rectangle 6"/>
          <p:cNvSpPr>
            <a:spLocks noChangeArrowheads="1"/>
          </p:cNvSpPr>
          <p:nvPr/>
        </p:nvSpPr>
        <p:spPr bwMode="auto">
          <a:xfrm>
            <a:off x="685800" y="4464050"/>
            <a:ext cx="7537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Barisan</a:t>
            </a:r>
            <a:r>
              <a:rPr lang="en-US" altLang="en-US"/>
              <a:t> {S</a:t>
            </a:r>
            <a:r>
              <a:rPr lang="en-US" altLang="en-US" baseline="-25000"/>
              <a:t>n</a:t>
            </a:r>
            <a:r>
              <a:rPr lang="en-US" altLang="en-US"/>
              <a:t>}</a:t>
            </a:r>
            <a:r>
              <a:rPr lang="sv-SE" altLang="en-US"/>
              <a:t>, dinamakan barisan jumlah parsial deret</a:t>
            </a:r>
            <a:r>
              <a:rPr lang="en-US" altLang="en-US"/>
              <a:t> </a:t>
            </a:r>
          </a:p>
        </p:txBody>
      </p:sp>
      <p:sp>
        <p:nvSpPr>
          <p:cNvPr id="7180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28072" name="Object 8"/>
          <p:cNvGraphicFramePr>
            <a:graphicFrameLocks noChangeAspect="1"/>
          </p:cNvGraphicFramePr>
          <p:nvPr/>
        </p:nvGraphicFramePr>
        <p:xfrm>
          <a:off x="8077200" y="4205288"/>
          <a:ext cx="677863" cy="823912"/>
        </p:xfrm>
        <a:graphic>
          <a:graphicData uri="http://schemas.openxmlformats.org/presentationml/2006/ole">
            <p:oleObj spid="_x0000_s18435" r:id="rId5" imgW="355446" imgH="431613" progId="Equation.3">
              <p:embed/>
            </p:oleObj>
          </a:graphicData>
        </a:graphic>
      </p:graphicFrame>
      <p:sp>
        <p:nvSpPr>
          <p:cNvPr id="728073" name="Rectangle 9"/>
          <p:cNvSpPr>
            <a:spLocks noChangeArrowheads="1"/>
          </p:cNvSpPr>
          <p:nvPr/>
        </p:nvSpPr>
        <p:spPr bwMode="auto">
          <a:xfrm>
            <a:off x="704850" y="5029200"/>
            <a:ext cx="73961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Dari jumlah parsial ini di dapat bahwa S</a:t>
            </a:r>
            <a:r>
              <a:rPr lang="sv-SE" altLang="en-US" baseline="-25000"/>
              <a:t>n</a:t>
            </a:r>
            <a:r>
              <a:rPr lang="sv-SE" altLang="en-US"/>
              <a:t> – S</a:t>
            </a:r>
            <a:r>
              <a:rPr lang="sv-SE" altLang="en-US" baseline="-25000"/>
              <a:t>n-1</a:t>
            </a:r>
            <a:r>
              <a:rPr lang="sv-SE" altLang="en-US"/>
              <a:t> = a</a:t>
            </a:r>
            <a:r>
              <a:rPr lang="sv-SE" altLang="en-US" baseline="-25000"/>
              <a:t>n</a:t>
            </a:r>
            <a:r>
              <a:rPr lang="sv-SE" altLang="en-US"/>
              <a:t>.</a:t>
            </a:r>
            <a:r>
              <a:rPr lang="en-US" altLang="en-US"/>
              <a:t> </a:t>
            </a:r>
          </a:p>
        </p:txBody>
      </p:sp>
      <p:sp>
        <p:nvSpPr>
          <p:cNvPr id="728074" name="Rectangle 10"/>
          <p:cNvSpPr>
            <a:spLocks noChangeArrowheads="1"/>
          </p:cNvSpPr>
          <p:nvPr/>
        </p:nvSpPr>
        <p:spPr bwMode="auto">
          <a:xfrm>
            <a:off x="1998663" y="2362200"/>
            <a:ext cx="48021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pt-BR" altLang="en-US"/>
              <a:t>S</a:t>
            </a:r>
            <a:r>
              <a:rPr lang="pt-BR" altLang="en-US" baseline="-25000"/>
              <a:t>1</a:t>
            </a:r>
            <a:r>
              <a:rPr lang="pt-BR" altLang="en-US"/>
              <a:t>  = a</a:t>
            </a:r>
            <a:r>
              <a:rPr lang="pt-BR" altLang="en-US" baseline="-25000"/>
              <a:t>1</a:t>
            </a:r>
            <a:endParaRPr lang="en-US" altLang="en-US" baseline="-25000"/>
          </a:p>
          <a:p>
            <a:pPr algn="l" eaLnBrk="1" hangingPunct="1"/>
            <a:r>
              <a:rPr lang="pt-BR" altLang="en-US"/>
              <a:t>S</a:t>
            </a:r>
            <a:r>
              <a:rPr lang="pt-BR" altLang="en-US" baseline="-25000"/>
              <a:t>2 </a:t>
            </a:r>
            <a:r>
              <a:rPr lang="pt-BR" altLang="en-US"/>
              <a:t> = a</a:t>
            </a:r>
            <a:r>
              <a:rPr lang="pt-BR" altLang="en-US" baseline="-25000"/>
              <a:t>1</a:t>
            </a:r>
            <a:r>
              <a:rPr lang="pt-BR" altLang="en-US"/>
              <a:t> + a</a:t>
            </a:r>
            <a:r>
              <a:rPr lang="pt-BR" altLang="en-US" baseline="-25000"/>
              <a:t>2</a:t>
            </a:r>
            <a:endParaRPr lang="en-US" altLang="en-US" baseline="-25000"/>
          </a:p>
          <a:p>
            <a:pPr algn="l" eaLnBrk="1" hangingPunct="1"/>
            <a:r>
              <a:rPr lang="pt-BR" altLang="en-US"/>
              <a:t>.</a:t>
            </a:r>
            <a:endParaRPr lang="en-US" altLang="en-US"/>
          </a:p>
          <a:p>
            <a:pPr algn="l" eaLnBrk="1" hangingPunct="1"/>
            <a:r>
              <a:rPr lang="pt-BR" altLang="en-US"/>
              <a:t>.</a:t>
            </a:r>
            <a:endParaRPr lang="en-US" altLang="en-US"/>
          </a:p>
          <a:p>
            <a:pPr algn="l" eaLnBrk="1" hangingPunct="1"/>
            <a:r>
              <a:rPr lang="pt-BR" altLang="en-US"/>
              <a:t>.</a:t>
            </a:r>
          </a:p>
          <a:p>
            <a:pPr algn="l" eaLnBrk="1" hangingPunct="1"/>
            <a:r>
              <a:rPr lang="pt-BR" altLang="en-US"/>
              <a:t>S</a:t>
            </a:r>
            <a:r>
              <a:rPr lang="pt-BR" altLang="en-US" baseline="-25000"/>
              <a:t>n</a:t>
            </a:r>
            <a:r>
              <a:rPr lang="pt-BR" altLang="en-US"/>
              <a:t> = a</a:t>
            </a:r>
            <a:r>
              <a:rPr lang="pt-BR" altLang="en-US" baseline="-25000"/>
              <a:t>1</a:t>
            </a:r>
            <a:r>
              <a:rPr lang="pt-BR" altLang="en-US"/>
              <a:t> + a</a:t>
            </a:r>
            <a:r>
              <a:rPr lang="pt-BR" altLang="en-US" baseline="-25000"/>
              <a:t>2</a:t>
            </a:r>
            <a:r>
              <a:rPr lang="pt-BR" altLang="en-US"/>
              <a:t> + a</a:t>
            </a:r>
            <a:r>
              <a:rPr lang="pt-BR" altLang="en-US" baseline="-25000"/>
              <a:t>3</a:t>
            </a:r>
            <a:r>
              <a:rPr lang="pt-BR" altLang="en-US"/>
              <a:t> + a</a:t>
            </a:r>
            <a:r>
              <a:rPr lang="pt-BR" altLang="en-US" baseline="-25000"/>
              <a:t>4</a:t>
            </a:r>
            <a:r>
              <a:rPr lang="pt-BR" altLang="en-US"/>
              <a:t> + …+ a</a:t>
            </a:r>
            <a:r>
              <a:rPr lang="pt-BR" altLang="en-US" baseline="-25000"/>
              <a:t>n</a:t>
            </a:r>
            <a:r>
              <a:rPr lang="pt-BR" altLang="en-US"/>
              <a:t> =</a:t>
            </a:r>
            <a:r>
              <a:rPr lang="en-US" altLang="en-US"/>
              <a:t> </a:t>
            </a:r>
          </a:p>
        </p:txBody>
      </p:sp>
      <p:sp>
        <p:nvSpPr>
          <p:cNvPr id="7183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28076" name="Object 12"/>
          <p:cNvGraphicFramePr>
            <a:graphicFrameLocks noChangeAspect="1"/>
          </p:cNvGraphicFramePr>
          <p:nvPr/>
        </p:nvGraphicFramePr>
        <p:xfrm>
          <a:off x="6700838" y="3765550"/>
          <a:ext cx="614362" cy="747713"/>
        </p:xfrm>
        <a:graphic>
          <a:graphicData uri="http://schemas.openxmlformats.org/presentationml/2006/ole">
            <p:oleObj spid="_x0000_s18436" r:id="rId6" imgW="355446" imgH="43161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86886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" dur="1000"/>
                                        <p:tgtEl>
                                          <p:spTgt spid="72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1000"/>
                                        <p:tgtEl>
                                          <p:spTgt spid="7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1000"/>
                                        <p:tgtEl>
                                          <p:spTgt spid="7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7" grpId="0"/>
      <p:bldP spid="728068" grpId="0"/>
      <p:bldP spid="728070" grpId="0"/>
      <p:bldP spid="728073" grpId="0"/>
      <p:bldP spid="7280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18" name="Right Triangle 17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664" y="28136"/>
            <a:ext cx="7543800" cy="87471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800" b="1" dirty="0" err="1"/>
              <a:t>Kekonvergenan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Deret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Tak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Hingga</a:t>
            </a:r>
            <a:endParaRPr lang="en-US" altLang="en-US" sz="2800" b="1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5A07DB9-77A2-4FE8-BD44-7DA53402836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29091" name="Rectangle 3"/>
          <p:cNvSpPr>
            <a:spLocks noChangeArrowheads="1"/>
          </p:cNvSpPr>
          <p:nvPr/>
        </p:nvSpPr>
        <p:spPr bwMode="auto">
          <a:xfrm>
            <a:off x="852488" y="1644650"/>
            <a:ext cx="25320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Deret tak hingga </a:t>
            </a:r>
          </a:p>
        </p:txBody>
      </p:sp>
      <p:sp>
        <p:nvSpPr>
          <p:cNvPr id="8200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29093" name="Object 5"/>
          <p:cNvGraphicFramePr>
            <a:graphicFrameLocks noChangeAspect="1"/>
          </p:cNvGraphicFramePr>
          <p:nvPr/>
        </p:nvGraphicFramePr>
        <p:xfrm>
          <a:off x="3286125" y="1447800"/>
          <a:ext cx="614363" cy="747713"/>
        </p:xfrm>
        <a:graphic>
          <a:graphicData uri="http://schemas.openxmlformats.org/presentationml/2006/ole">
            <p:oleObj spid="_x0000_s19458" r:id="rId4" imgW="355446" imgH="431613" progId="Equation.3">
              <p:embed/>
            </p:oleObj>
          </a:graphicData>
        </a:graphic>
      </p:graphicFrame>
      <p:sp>
        <p:nvSpPr>
          <p:cNvPr id="729094" name="Rectangle 6"/>
          <p:cNvSpPr>
            <a:spLocks noChangeArrowheads="1"/>
          </p:cNvSpPr>
          <p:nvPr/>
        </p:nvSpPr>
        <p:spPr bwMode="auto">
          <a:xfrm>
            <a:off x="3976688" y="1644650"/>
            <a:ext cx="402748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 i="1"/>
              <a:t>konvergen</a:t>
            </a:r>
            <a:r>
              <a:rPr lang="en-US" altLang="en-US"/>
              <a:t> dan mempunyai</a:t>
            </a:r>
          </a:p>
        </p:txBody>
      </p:sp>
      <p:sp>
        <p:nvSpPr>
          <p:cNvPr id="729095" name="Rectangle 7"/>
          <p:cNvSpPr>
            <a:spLocks noChangeArrowheads="1"/>
          </p:cNvSpPr>
          <p:nvPr/>
        </p:nvSpPr>
        <p:spPr bwMode="auto">
          <a:xfrm>
            <a:off x="868363" y="2133600"/>
            <a:ext cx="72850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jumlah S jika barisan jumlah-jumlah parsialnya {S</a:t>
            </a:r>
            <a:r>
              <a:rPr lang="en-US" altLang="en-US" baseline="-25000"/>
              <a:t>n</a:t>
            </a:r>
            <a:r>
              <a:rPr lang="en-US" altLang="en-US"/>
              <a:t>}</a:t>
            </a:r>
          </a:p>
        </p:txBody>
      </p:sp>
      <p:sp>
        <p:nvSpPr>
          <p:cNvPr id="729096" name="Rectangle 8"/>
          <p:cNvSpPr>
            <a:spLocks noChangeArrowheads="1"/>
          </p:cNvSpPr>
          <p:nvPr/>
        </p:nvSpPr>
        <p:spPr bwMode="auto">
          <a:xfrm>
            <a:off x="881063" y="2589426"/>
            <a:ext cx="26704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b="1" i="1" dirty="0" err="1"/>
              <a:t>konvergen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S. </a:t>
            </a: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869950" y="3200400"/>
            <a:ext cx="8127674" cy="51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dirty="0" err="1" smtClean="0"/>
              <a:t>Sebaliknya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apabila</a:t>
            </a:r>
            <a:r>
              <a:rPr lang="en-US" altLang="en-US" dirty="0" smtClean="0"/>
              <a:t> {</a:t>
            </a:r>
            <a:r>
              <a:rPr lang="en-US" altLang="en-US" dirty="0" err="1" smtClean="0"/>
              <a:t>S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} </a:t>
            </a:r>
            <a:r>
              <a:rPr lang="en-US" altLang="en-US" b="1" i="1" dirty="0" err="1" smtClean="0"/>
              <a:t>divergen</a:t>
            </a:r>
            <a:r>
              <a:rPr lang="en-US" altLang="en-US" dirty="0" smtClean="0"/>
              <a:t>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 smtClean="0"/>
              <a:t>deret</a:t>
            </a:r>
            <a:r>
              <a:rPr lang="en-US" altLang="en-US" dirty="0" smtClean="0"/>
              <a:t> </a:t>
            </a:r>
            <a:r>
              <a:rPr lang="en-US" altLang="en-US" b="1" i="1" dirty="0" err="1"/>
              <a:t>divergen</a:t>
            </a:r>
            <a:r>
              <a:rPr lang="en-US" altLang="en-US" b="1" i="1" dirty="0"/>
              <a:t>.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1701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72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72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72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72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/>
      <p:bldP spid="729094" grpId="0"/>
      <p:bldP spid="729095" grpId="0"/>
      <p:bldP spid="729096" grpId="0"/>
      <p:bldP spid="7290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jtk-header-v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18" name="Right Triangle 17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4724400" cy="990600"/>
          </a:xfrm>
        </p:spPr>
        <p:txBody>
          <a:bodyPr/>
          <a:lstStyle/>
          <a:p>
            <a:pPr algn="l" eaLnBrk="1" hangingPunct="1"/>
            <a:r>
              <a:rPr lang="pt-BR" altLang="en-US" b="1" dirty="0"/>
              <a:t>Deret Geometri</a:t>
            </a:r>
            <a:endParaRPr lang="en-US" altLang="en-US" b="1" dirty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4925"/>
            <a:ext cx="8305800" cy="44291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Bentuk umum deret geometri adalah</a:t>
            </a:r>
            <a:r>
              <a:rPr lang="en-US" dirty="0"/>
              <a:t> 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1233D538-D130-44EC-9754-DDBBF7D1556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301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93888"/>
            <a:ext cx="99822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1066800" y="2797175"/>
            <a:ext cx="21209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pt-BR" altLang="en-US"/>
              <a:t>dengan a </a:t>
            </a: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pt-BR" altLang="en-US"/>
              <a:t> 0. 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595313" y="3190875"/>
            <a:ext cx="800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en-US" dirty="0" smtClean="0"/>
              <a:t>●	</a:t>
            </a:r>
            <a:r>
              <a:rPr kumimoji="1" lang="pt-BR" altLang="en-US" dirty="0" smtClean="0"/>
              <a:t>Jumlah </a:t>
            </a:r>
            <a:r>
              <a:rPr kumimoji="1" lang="pt-BR" altLang="en-US" dirty="0"/>
              <a:t>parsial deret ini adalah</a:t>
            </a:r>
            <a:endParaRPr kumimoji="1" lang="en-US" altLang="en-US" dirty="0"/>
          </a:p>
        </p:txBody>
      </p:sp>
      <p:pic>
        <p:nvPicPr>
          <p:cNvPr id="73011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55988"/>
            <a:ext cx="100584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0120" name="Rectangle 8"/>
          <p:cNvSpPr>
            <a:spLocks noChangeArrowheads="1"/>
          </p:cNvSpPr>
          <p:nvPr/>
        </p:nvSpPr>
        <p:spPr bwMode="auto">
          <a:xfrm>
            <a:off x="1033463" y="4254500"/>
            <a:ext cx="36369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pt-BR" altLang="en-US"/>
              <a:t>dan dapat ditulis sebagai</a:t>
            </a:r>
            <a:r>
              <a:rPr lang="en-US" altLang="en-US"/>
              <a:t> </a:t>
            </a:r>
          </a:p>
        </p:txBody>
      </p:sp>
      <p:pic>
        <p:nvPicPr>
          <p:cNvPr id="73012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3913" y="4090988"/>
            <a:ext cx="1097280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98029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0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73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7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7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7" grpId="0"/>
      <p:bldP spid="730118" grpId="0"/>
      <p:bldP spid="7301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3" name="Right Triangle 22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162800" cy="990600"/>
          </a:xfrm>
        </p:spPr>
        <p:txBody>
          <a:bodyPr/>
          <a:lstStyle/>
          <a:p>
            <a:pPr algn="l" eaLnBrk="1" hangingPunct="1"/>
            <a:r>
              <a:rPr lang="pt-BR" altLang="en-US" b="1" dirty="0"/>
              <a:t>Sifat Deret</a:t>
            </a:r>
            <a:r>
              <a:rPr lang="en-US" altLang="en-US" b="1" dirty="0"/>
              <a:t> </a:t>
            </a:r>
            <a:r>
              <a:rPr lang="en-US" altLang="en-US" b="1" dirty="0" err="1"/>
              <a:t>Geometri</a:t>
            </a:r>
            <a:endParaRPr lang="en-US" altLang="en-US" b="1" dirty="0"/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546100" y="1771650"/>
            <a:ext cx="1219200" cy="457200"/>
          </a:xfrm>
        </p:spPr>
        <p:txBody>
          <a:bodyPr rtlCol="0">
            <a:normAutofit lnSpcReduction="10000"/>
          </a:bodyPr>
          <a:lstStyle/>
          <a:p>
            <a:pPr marL="571500" indent="-57150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sv-SE"/>
              <a:t>1. Jika</a:t>
            </a:r>
            <a:endParaRPr lang="en-US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AA7AB946-022D-4E90-B40A-DE3958BFDFE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311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733550"/>
            <a:ext cx="11466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1141" name="Rectangle 5"/>
          <p:cNvSpPr>
            <a:spLocks noChangeArrowheads="1"/>
          </p:cNvSpPr>
          <p:nvPr/>
        </p:nvSpPr>
        <p:spPr bwMode="auto">
          <a:xfrm>
            <a:off x="2290763" y="1709738"/>
            <a:ext cx="59420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maka barisan {r</a:t>
            </a:r>
            <a:r>
              <a:rPr lang="sv-SE" altLang="en-US" baseline="30000"/>
              <a:t>n</a:t>
            </a:r>
            <a:r>
              <a:rPr lang="sv-SE" altLang="en-US"/>
              <a:t>} konvergen ke 0 karena</a:t>
            </a:r>
            <a:r>
              <a:rPr lang="en-US" altLang="en-US"/>
              <a:t> </a:t>
            </a:r>
          </a:p>
        </p:txBody>
      </p:sp>
      <p:pic>
        <p:nvPicPr>
          <p:cNvPr id="73114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5188"/>
            <a:ext cx="119634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1143" name="Rectangle 7"/>
          <p:cNvSpPr>
            <a:spLocks noChangeArrowheads="1"/>
          </p:cNvSpPr>
          <p:nvPr/>
        </p:nvSpPr>
        <p:spPr bwMode="auto">
          <a:xfrm>
            <a:off x="2338388" y="2159000"/>
            <a:ext cx="42116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maka deretnya konvergen ke</a:t>
            </a:r>
            <a:r>
              <a:rPr lang="en-US" altLang="en-US"/>
              <a:t> </a:t>
            </a:r>
          </a:p>
        </p:txBody>
      </p:sp>
      <p:sp>
        <p:nvSpPr>
          <p:cNvPr id="9228" name="Rectangle 8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1145" name="Object 9"/>
          <p:cNvGraphicFramePr>
            <a:graphicFrameLocks noChangeAspect="1"/>
          </p:cNvGraphicFramePr>
          <p:nvPr/>
        </p:nvGraphicFramePr>
        <p:xfrm>
          <a:off x="6481763" y="2043113"/>
          <a:ext cx="590550" cy="719137"/>
        </p:xfrm>
        <a:graphic>
          <a:graphicData uri="http://schemas.openxmlformats.org/presentationml/2006/ole">
            <p:oleObj spid="_x0000_s20482" name="Equation" r:id="rId6" imgW="304668" imgH="368140" progId="Equation.3">
              <p:embed/>
            </p:oleObj>
          </a:graphicData>
        </a:graphic>
      </p:graphicFrame>
      <p:sp>
        <p:nvSpPr>
          <p:cNvPr id="731146" name="Rectangle 10"/>
          <p:cNvSpPr>
            <a:spLocks noChangeArrowheads="1"/>
          </p:cNvSpPr>
          <p:nvPr/>
        </p:nvSpPr>
        <p:spPr bwMode="auto">
          <a:xfrm>
            <a:off x="501650" y="2890838"/>
            <a:ext cx="11858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sv-SE" altLang="en-US"/>
              <a:t>2. Jika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en-US"/>
              <a:t>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en-US"/>
          </a:p>
        </p:txBody>
      </p:sp>
      <p:sp>
        <p:nvSpPr>
          <p:cNvPr id="731147" name="Rectangle 11"/>
          <p:cNvSpPr>
            <a:spLocks noChangeArrowheads="1"/>
          </p:cNvSpPr>
          <p:nvPr/>
        </p:nvSpPr>
        <p:spPr bwMode="auto">
          <a:xfrm>
            <a:off x="2211388" y="2833688"/>
            <a:ext cx="50212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maka barisan {r</a:t>
            </a:r>
            <a:r>
              <a:rPr lang="sv-SE" altLang="en-US" baseline="30000"/>
              <a:t>n</a:t>
            </a:r>
            <a:r>
              <a:rPr lang="sv-SE" altLang="en-US"/>
              <a:t>} divergen karena</a:t>
            </a:r>
            <a:r>
              <a:rPr lang="en-US" altLang="en-US"/>
              <a:t> </a:t>
            </a:r>
          </a:p>
        </p:txBody>
      </p:sp>
      <p:sp>
        <p:nvSpPr>
          <p:cNvPr id="731148" name="Rectangle 12"/>
          <p:cNvSpPr>
            <a:spLocks noChangeArrowheads="1"/>
          </p:cNvSpPr>
          <p:nvPr/>
        </p:nvSpPr>
        <p:spPr bwMode="auto">
          <a:xfrm>
            <a:off x="838200" y="3321050"/>
            <a:ext cx="41417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maka deretnya juga divergen</a:t>
            </a:r>
            <a:endParaRPr lang="en-US" altLang="en-US"/>
          </a:p>
        </p:txBody>
      </p:sp>
      <p:pic>
        <p:nvPicPr>
          <p:cNvPr id="731149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76550"/>
            <a:ext cx="1143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1150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5975" y="2817813"/>
            <a:ext cx="115411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30097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3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3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3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3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1" grpId="0"/>
      <p:bldP spid="731143" grpId="0"/>
      <p:bldP spid="731146" grpId="0"/>
      <p:bldP spid="731147" grpId="0"/>
      <p:bldP spid="7311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3" name="Right Triangle 22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543800" cy="990600"/>
          </a:xfrm>
        </p:spPr>
        <p:txBody>
          <a:bodyPr/>
          <a:lstStyle/>
          <a:p>
            <a:pPr algn="l" eaLnBrk="1" hangingPunct="1"/>
            <a:r>
              <a:rPr lang="en-US" altLang="en-US" sz="2800" b="1" dirty="0" err="1"/>
              <a:t>Contoh</a:t>
            </a:r>
            <a:r>
              <a:rPr lang="en-US" altLang="en-US" sz="2800" b="1" dirty="0"/>
              <a:t> </a:t>
            </a:r>
            <a:br>
              <a:rPr lang="en-US" altLang="en-US" sz="2800" b="1" dirty="0"/>
            </a:br>
            <a:r>
              <a:rPr lang="en-US" altLang="en-US" sz="2800" b="1" dirty="0"/>
              <a:t>(</a:t>
            </a:r>
            <a:r>
              <a:rPr lang="en-US" altLang="en-US" sz="2800" b="1" dirty="0" err="1"/>
              <a:t>Selidiki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kekonvergenannya</a:t>
            </a:r>
            <a:r>
              <a:rPr lang="en-US" altLang="en-US" sz="2800" b="1" dirty="0"/>
              <a:t>)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4DB80CB-678E-4F4B-9425-AE521CD0192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2164" name="Object 4"/>
          <p:cNvGraphicFramePr>
            <a:graphicFrameLocks noChangeAspect="1"/>
          </p:cNvGraphicFramePr>
          <p:nvPr/>
        </p:nvGraphicFramePr>
        <p:xfrm>
          <a:off x="1143000" y="1524000"/>
          <a:ext cx="2743200" cy="628650"/>
        </p:xfrm>
        <a:graphic>
          <a:graphicData uri="http://schemas.openxmlformats.org/presentationml/2006/ole">
            <p:oleObj spid="_x0000_s21506" r:id="rId4" imgW="1701800" imgH="393700" progId="Equation.3">
              <p:embed/>
            </p:oleObj>
          </a:graphicData>
        </a:graphic>
      </p:graphicFrame>
      <p:sp>
        <p:nvSpPr>
          <p:cNvPr id="732165" name="Rectangle 5"/>
          <p:cNvSpPr>
            <a:spLocks noChangeArrowheads="1"/>
          </p:cNvSpPr>
          <p:nvPr/>
        </p:nvSpPr>
        <p:spPr bwMode="auto">
          <a:xfrm>
            <a:off x="609600" y="1587500"/>
            <a:ext cx="4699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b="1">
                <a:solidFill>
                  <a:schemeClr val="tx2"/>
                </a:solidFill>
              </a:rPr>
              <a:t>1.</a:t>
            </a:r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1100138" y="2127250"/>
            <a:ext cx="313848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fi-FI" altLang="en-US"/>
              <a:t>Jawab: </a:t>
            </a:r>
            <a:endParaRPr lang="en-US" altLang="en-US"/>
          </a:p>
          <a:p>
            <a:pPr algn="l"/>
            <a:r>
              <a:rPr lang="fi-FI" altLang="en-US"/>
              <a:t>Kalau kita perhatikan </a:t>
            </a:r>
          </a:p>
        </p:txBody>
      </p:sp>
      <p:pic>
        <p:nvPicPr>
          <p:cNvPr id="73216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797175"/>
            <a:ext cx="105918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2168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00425" y="2819400"/>
            <a:ext cx="104394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216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0625" y="3417888"/>
            <a:ext cx="112014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2170" name="Rectangle 10"/>
          <p:cNvSpPr>
            <a:spLocks noChangeArrowheads="1"/>
          </p:cNvSpPr>
          <p:nvPr/>
        </p:nvSpPr>
        <p:spPr bwMode="auto">
          <a:xfrm>
            <a:off x="1098550" y="4048125"/>
            <a:ext cx="65071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fi-FI" altLang="en-US"/>
              <a:t>Sehingga kita peroleh jumlah parsial ke-n-nya</a:t>
            </a:r>
            <a:r>
              <a:rPr lang="en-US" altLang="en-US"/>
              <a:t> </a:t>
            </a:r>
          </a:p>
        </p:txBody>
      </p:sp>
      <p:pic>
        <p:nvPicPr>
          <p:cNvPr id="732171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445000"/>
            <a:ext cx="10668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2172" name="Rectangle 12"/>
          <p:cNvSpPr>
            <a:spLocks noChangeArrowheads="1"/>
          </p:cNvSpPr>
          <p:nvPr/>
        </p:nvSpPr>
        <p:spPr bwMode="auto">
          <a:xfrm>
            <a:off x="1090613" y="4818063"/>
            <a:ext cx="8112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fi-FI" altLang="en-US"/>
              <a:t>Dan</a:t>
            </a:r>
            <a:r>
              <a:rPr lang="en-US" altLang="en-US"/>
              <a:t> </a:t>
            </a:r>
          </a:p>
        </p:txBody>
      </p:sp>
      <p:pic>
        <p:nvPicPr>
          <p:cNvPr id="732173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85800" y="4978400"/>
            <a:ext cx="107045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2174" name="Rectangle 14"/>
          <p:cNvSpPr>
            <a:spLocks noChangeArrowheads="1"/>
          </p:cNvSpPr>
          <p:nvPr/>
        </p:nvSpPr>
        <p:spPr bwMode="auto">
          <a:xfrm>
            <a:off x="1066800" y="5522913"/>
            <a:ext cx="72675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fi-FI" altLang="en-US"/>
              <a:t>Jadi karena barisan jumlah-jumlah parsialnya </a:t>
            </a:r>
          </a:p>
          <a:p>
            <a:pPr algn="just" eaLnBrk="1" hangingPunct="1"/>
            <a:r>
              <a:rPr lang="fi-FI" altLang="en-US"/>
              <a:t>konvergen ke 1, maka deret di atas juga konvergen.</a:t>
            </a:r>
          </a:p>
        </p:txBody>
      </p:sp>
    </p:spTree>
    <p:extLst>
      <p:ext uri="{BB962C8B-B14F-4D97-AF65-F5344CB8AC3E}">
        <p14:creationId xmlns:p14="http://schemas.microsoft.com/office/powerpoint/2010/main" xmlns="" val="245406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3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3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732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732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732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3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732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732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732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732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732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732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5" grpId="0"/>
      <p:bldP spid="732166" grpId="0"/>
      <p:bldP spid="732170" grpId="0"/>
      <p:bldP spid="732172" grpId="0"/>
      <p:bldP spid="7321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2" name="Right Triangle 21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181600" cy="6397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b="1" dirty="0" err="1"/>
              <a:t>Contoh</a:t>
            </a:r>
            <a:r>
              <a:rPr lang="en-US" altLang="en-US" b="1" dirty="0"/>
              <a:t> (2)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AE5D0D0-D684-4E2E-ADA6-5C8BAF93420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2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3188" name="Object 4"/>
          <p:cNvGraphicFramePr>
            <a:graphicFrameLocks noChangeAspect="1"/>
          </p:cNvGraphicFramePr>
          <p:nvPr/>
        </p:nvGraphicFramePr>
        <p:xfrm>
          <a:off x="917575" y="1352550"/>
          <a:ext cx="1171575" cy="787400"/>
        </p:xfrm>
        <a:graphic>
          <a:graphicData uri="http://schemas.openxmlformats.org/presentationml/2006/ole">
            <p:oleObj spid="_x0000_s22530" r:id="rId4" imgW="634725" imgH="431613" progId="Equation.3">
              <p:embed/>
            </p:oleObj>
          </a:graphicData>
        </a:graphic>
      </p:graphicFrame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476250" y="1476375"/>
            <a:ext cx="4508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2.</a:t>
            </a:r>
          </a:p>
        </p:txBody>
      </p:sp>
      <p:sp>
        <p:nvSpPr>
          <p:cNvPr id="733190" name="Rectangle 6"/>
          <p:cNvSpPr>
            <a:spLocks noChangeArrowheads="1"/>
          </p:cNvSpPr>
          <p:nvPr/>
        </p:nvSpPr>
        <p:spPr bwMode="auto">
          <a:xfrm>
            <a:off x="846138" y="2190750"/>
            <a:ext cx="313848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fi-FI" altLang="en-US"/>
              <a:t>Jawab: </a:t>
            </a:r>
            <a:endParaRPr lang="en-US" altLang="en-US"/>
          </a:p>
          <a:p>
            <a:pPr algn="l"/>
            <a:r>
              <a:rPr lang="fi-FI" altLang="en-US"/>
              <a:t>Kalau kita perhatikan </a:t>
            </a:r>
          </a:p>
        </p:txBody>
      </p:sp>
      <p:sp>
        <p:nvSpPr>
          <p:cNvPr id="733191" name="Rectangle 7"/>
          <p:cNvSpPr>
            <a:spLocks noChangeArrowheads="1"/>
          </p:cNvSpPr>
          <p:nvPr/>
        </p:nvSpPr>
        <p:spPr bwMode="auto">
          <a:xfrm>
            <a:off x="822325" y="4419600"/>
            <a:ext cx="8112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fi-FI" altLang="en-US"/>
              <a:t>Dan</a:t>
            </a:r>
            <a:r>
              <a:rPr lang="en-US" altLang="en-US"/>
              <a:t> </a:t>
            </a:r>
          </a:p>
        </p:txBody>
      </p:sp>
      <p:sp>
        <p:nvSpPr>
          <p:cNvPr id="733192" name="Rectangle 8"/>
          <p:cNvSpPr>
            <a:spLocks noChangeArrowheads="1"/>
          </p:cNvSpPr>
          <p:nvPr/>
        </p:nvSpPr>
        <p:spPr bwMode="auto">
          <a:xfrm>
            <a:off x="876300" y="5522913"/>
            <a:ext cx="7643813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fi-FI" altLang="en-US"/>
              <a:t>Jadi karena barisan jumlah parsialnya konvergen ke 1, </a:t>
            </a:r>
          </a:p>
          <a:p>
            <a:pPr algn="just" eaLnBrk="1" hangingPunct="1"/>
            <a:r>
              <a:rPr lang="fi-FI" altLang="en-US"/>
              <a:t>maka deret di atas juga konvergen.</a:t>
            </a:r>
          </a:p>
        </p:txBody>
      </p:sp>
      <p:pic>
        <p:nvPicPr>
          <p:cNvPr id="73319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43200"/>
            <a:ext cx="104394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33194" name="Rectangle 10"/>
          <p:cNvSpPr>
            <a:spLocks noChangeArrowheads="1"/>
          </p:cNvSpPr>
          <p:nvPr/>
        </p:nvSpPr>
        <p:spPr bwMode="auto">
          <a:xfrm>
            <a:off x="838200" y="3314700"/>
            <a:ext cx="73294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fi-FI" altLang="en-US"/>
              <a:t>Dari sini kita peroleh bahwa jumlah parsial ke-n-nya</a:t>
            </a:r>
            <a:r>
              <a:rPr lang="en-US" altLang="en-US"/>
              <a:t> </a:t>
            </a:r>
          </a:p>
        </p:txBody>
      </p:sp>
      <p:pic>
        <p:nvPicPr>
          <p:cNvPr id="73319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14750"/>
            <a:ext cx="11430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3319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939925" y="4672013"/>
            <a:ext cx="12226925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33197" name="Rectangle 13"/>
          <p:cNvSpPr>
            <a:spLocks noChangeArrowheads="1"/>
          </p:cNvSpPr>
          <p:nvPr/>
        </p:nvSpPr>
        <p:spPr bwMode="auto">
          <a:xfrm>
            <a:off x="2093913" y="1568450"/>
            <a:ext cx="2146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fi-FI" altLang="en-US"/>
              <a:t>(Deret Kolaps)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3649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3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3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9" grpId="0"/>
      <p:bldP spid="733190" grpId="0"/>
      <p:bldP spid="733191" grpId="0"/>
      <p:bldP spid="733192" grpId="0"/>
      <p:bldP spid="733194" grpId="0"/>
      <p:bldP spid="7331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1" name="Right Triangle 20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4953000" cy="7159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b="1" dirty="0" err="1"/>
              <a:t>Contoh</a:t>
            </a:r>
            <a:r>
              <a:rPr lang="en-US" altLang="en-US" b="1" dirty="0"/>
              <a:t> (3)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F50F9EC-3BD0-49C7-8DB5-9EF03C01021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22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476250" y="1323975"/>
            <a:ext cx="450850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3.</a:t>
            </a:r>
          </a:p>
        </p:txBody>
      </p:sp>
      <p:sp>
        <p:nvSpPr>
          <p:cNvPr id="734213" name="Rectangle 5"/>
          <p:cNvSpPr>
            <a:spLocks noChangeArrowheads="1"/>
          </p:cNvSpPr>
          <p:nvPr/>
        </p:nvSpPr>
        <p:spPr bwMode="auto">
          <a:xfrm>
            <a:off x="846138" y="2038350"/>
            <a:ext cx="339883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fi-FI" altLang="en-US"/>
              <a:t>Jawab: </a:t>
            </a:r>
            <a:endParaRPr lang="en-US" altLang="en-US"/>
          </a:p>
          <a:p>
            <a:pPr algn="l"/>
            <a:r>
              <a:rPr lang="fi-FI" altLang="en-US"/>
              <a:t>Dari sini kita dapatkan</a:t>
            </a:r>
            <a:r>
              <a:rPr lang="en-US" altLang="en-US"/>
              <a:t> </a:t>
            </a:r>
            <a:r>
              <a:rPr lang="fi-FI" altLang="en-US"/>
              <a:t> </a:t>
            </a:r>
          </a:p>
        </p:txBody>
      </p:sp>
      <p:sp>
        <p:nvSpPr>
          <p:cNvPr id="734214" name="Rectangle 6"/>
          <p:cNvSpPr>
            <a:spLocks noChangeArrowheads="1"/>
          </p:cNvSpPr>
          <p:nvPr/>
        </p:nvSpPr>
        <p:spPr bwMode="auto">
          <a:xfrm>
            <a:off x="876300" y="5354638"/>
            <a:ext cx="73342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fi-FI" altLang="en-US"/>
              <a:t>Sehingga akan kita dapatkan limit untuk S</a:t>
            </a:r>
            <a:r>
              <a:rPr lang="fi-FI" altLang="en-US" baseline="-25000"/>
              <a:t>n</a:t>
            </a:r>
            <a:r>
              <a:rPr lang="fi-FI" altLang="en-US"/>
              <a:t> untuk n </a:t>
            </a:r>
          </a:p>
          <a:p>
            <a:pPr algn="just" eaLnBrk="1" hangingPunct="1"/>
            <a:r>
              <a:rPr lang="fi-FI" altLang="en-US"/>
              <a:t>menuju tak hingga harganya adalah tak hingga juga.</a:t>
            </a:r>
          </a:p>
          <a:p>
            <a:pPr algn="just" eaLnBrk="1" hangingPunct="1"/>
            <a:r>
              <a:rPr lang="en-US" altLang="en-US"/>
              <a:t>Jadi deret harmonik di atas adalah deret divergen. </a:t>
            </a:r>
            <a:endParaRPr lang="fi-FI" altLang="en-US"/>
          </a:p>
        </p:txBody>
      </p:sp>
      <p:graphicFrame>
        <p:nvGraphicFramePr>
          <p:cNvPr id="734215" name="Object 7"/>
          <p:cNvGraphicFramePr>
            <a:graphicFrameLocks noChangeAspect="1"/>
          </p:cNvGraphicFramePr>
          <p:nvPr/>
        </p:nvGraphicFramePr>
        <p:xfrm>
          <a:off x="1090613" y="1219200"/>
          <a:ext cx="585787" cy="823913"/>
        </p:xfrm>
        <a:graphic>
          <a:graphicData uri="http://schemas.openxmlformats.org/presentationml/2006/ole">
            <p:oleObj spid="_x0000_s23554" r:id="rId4" imgW="304668" imgH="431613" progId="Equation.3">
              <p:embed/>
            </p:oleObj>
          </a:graphicData>
        </a:graphic>
      </p:graphicFrame>
      <p:pic>
        <p:nvPicPr>
          <p:cNvPr id="73421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22550"/>
            <a:ext cx="116586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3421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0538" y="3282950"/>
            <a:ext cx="11882437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34218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98913"/>
            <a:ext cx="118872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34219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660900"/>
            <a:ext cx="11811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34220" name="Rectangle 12"/>
          <p:cNvSpPr>
            <a:spLocks noChangeArrowheads="1"/>
          </p:cNvSpPr>
          <p:nvPr/>
        </p:nvSpPr>
        <p:spPr bwMode="auto">
          <a:xfrm>
            <a:off x="1905000" y="1450975"/>
            <a:ext cx="25542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fi-FI" altLang="en-US"/>
              <a:t>(Deret Harmonik)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05932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734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734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734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3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/>
      <p:bldP spid="734213" grpId="0"/>
      <p:bldP spid="734214" grpId="0"/>
      <p:bldP spid="7342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36" name="Right Triangle 35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543800" cy="87471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sv-SE" altLang="en-US" sz="3200" b="1" dirty="0"/>
              <a:t>Uji kedivergenan </a:t>
            </a:r>
            <a:r>
              <a:rPr lang="sv-SE" altLang="en-US" sz="3200" b="1" dirty="0" smtClean="0"/>
              <a:t>dengan</a:t>
            </a:r>
            <a:br>
              <a:rPr lang="sv-SE" altLang="en-US" sz="3200" b="1" dirty="0" smtClean="0"/>
            </a:br>
            <a:r>
              <a:rPr lang="sv-SE" altLang="en-US" sz="3200" b="1" dirty="0" smtClean="0"/>
              <a:t>suku </a:t>
            </a:r>
            <a:r>
              <a:rPr lang="sv-SE" altLang="en-US" sz="3200" b="1" dirty="0"/>
              <a:t>ke-n</a:t>
            </a:r>
            <a:r>
              <a:rPr lang="sv-SE" altLang="en-US" sz="3200" dirty="0"/>
              <a:t>.</a:t>
            </a:r>
            <a:r>
              <a:rPr lang="en-US" altLang="en-US" sz="3200" dirty="0"/>
              <a:t> </a:t>
            </a:r>
          </a:p>
        </p:txBody>
      </p:sp>
      <p:sp>
        <p:nvSpPr>
          <p:cNvPr id="13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41450"/>
            <a:ext cx="4073525" cy="49434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en-US"/>
              <a:t>Apabila</a:t>
            </a:r>
            <a:r>
              <a:rPr lang="en-US" altLang="en-US"/>
              <a:t> </a:t>
            </a: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9D5BF89-D79D-458F-90F5-EBEE9CF696B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35236" name="Object 4"/>
          <p:cNvGraphicFramePr>
            <a:graphicFrameLocks noChangeAspect="1"/>
          </p:cNvGraphicFramePr>
          <p:nvPr/>
        </p:nvGraphicFramePr>
        <p:xfrm>
          <a:off x="1676400" y="1295400"/>
          <a:ext cx="676275" cy="762000"/>
        </p:xfrm>
        <a:graphic>
          <a:graphicData uri="http://schemas.openxmlformats.org/presentationml/2006/ole">
            <p:oleObj spid="_x0000_s24578" name="Equation" r:id="rId4" imgW="380835" imgH="431613" progId="Equation.3">
              <p:embed/>
            </p:oleObj>
          </a:graphicData>
        </a:graphic>
      </p:graphicFrame>
      <p:sp>
        <p:nvSpPr>
          <p:cNvPr id="735237" name="Rectangle 5"/>
          <p:cNvSpPr>
            <a:spLocks noChangeArrowheads="1"/>
          </p:cNvSpPr>
          <p:nvPr/>
        </p:nvSpPr>
        <p:spPr bwMode="auto">
          <a:xfrm>
            <a:off x="2305050" y="1430338"/>
            <a:ext cx="16891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konvergen</a:t>
            </a:r>
            <a:r>
              <a:rPr lang="en-US" altLang="en-US"/>
              <a:t> </a:t>
            </a:r>
          </a:p>
        </p:txBody>
      </p:sp>
      <p:sp>
        <p:nvSpPr>
          <p:cNvPr id="735238" name="Rectangle 6"/>
          <p:cNvSpPr>
            <a:spLocks noChangeArrowheads="1"/>
          </p:cNvSpPr>
          <p:nvPr/>
        </p:nvSpPr>
        <p:spPr bwMode="auto">
          <a:xfrm>
            <a:off x="3748088" y="1433513"/>
            <a:ext cx="10144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maka</a:t>
            </a:r>
            <a:r>
              <a:rPr lang="en-US" altLang="en-US"/>
              <a:t> </a:t>
            </a:r>
          </a:p>
        </p:txBody>
      </p:sp>
      <p:sp>
        <p:nvSpPr>
          <p:cNvPr id="13329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5240" name="Object 8"/>
          <p:cNvGraphicFramePr>
            <a:graphicFrameLocks noChangeAspect="1"/>
          </p:cNvGraphicFramePr>
          <p:nvPr/>
        </p:nvGraphicFramePr>
        <p:xfrm>
          <a:off x="4581525" y="1455738"/>
          <a:ext cx="914400" cy="573087"/>
        </p:xfrm>
        <a:graphic>
          <a:graphicData uri="http://schemas.openxmlformats.org/presentationml/2006/ole">
            <p:oleObj spid="_x0000_s24579" name="Equation" r:id="rId5" imgW="406048" imgH="253780" progId="Equation.3">
              <p:embed/>
            </p:oleObj>
          </a:graphicData>
        </a:graphic>
      </p:graphicFrame>
      <p:sp>
        <p:nvSpPr>
          <p:cNvPr id="735241" name="Rectangle 9"/>
          <p:cNvSpPr>
            <a:spLocks noChangeArrowheads="1"/>
          </p:cNvSpPr>
          <p:nvPr/>
        </p:nvSpPr>
        <p:spPr bwMode="auto">
          <a:xfrm>
            <a:off x="5367338" y="1438275"/>
            <a:ext cx="20558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= 0, ekivalen</a:t>
            </a:r>
            <a:r>
              <a:rPr lang="en-US" altLang="en-US"/>
              <a:t> </a:t>
            </a:r>
          </a:p>
        </p:txBody>
      </p:sp>
      <p:sp>
        <p:nvSpPr>
          <p:cNvPr id="13331" name="Rectangle 1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5243" name="Object 11"/>
          <p:cNvGraphicFramePr>
            <a:graphicFrameLocks noChangeAspect="1"/>
          </p:cNvGraphicFramePr>
          <p:nvPr/>
        </p:nvGraphicFramePr>
        <p:xfrm>
          <a:off x="533400" y="2000250"/>
          <a:ext cx="914400" cy="573088"/>
        </p:xfrm>
        <a:graphic>
          <a:graphicData uri="http://schemas.openxmlformats.org/presentationml/2006/ole">
            <p:oleObj spid="_x0000_s24580" name="Equation" r:id="rId6" imgW="406048" imgH="253780" progId="Equation.3">
              <p:embed/>
            </p:oleObj>
          </a:graphicData>
        </a:graphic>
      </p:graphicFrame>
      <p:sp>
        <p:nvSpPr>
          <p:cNvPr id="735244" name="Rectangle 12"/>
          <p:cNvSpPr>
            <a:spLocks noChangeArrowheads="1"/>
          </p:cNvSpPr>
          <p:nvPr/>
        </p:nvSpPr>
        <p:spPr bwMode="auto">
          <a:xfrm>
            <a:off x="1381125" y="2001838"/>
            <a:ext cx="3668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sv-SE" altLang="en-US"/>
              <a:t> 0 maka deret divergen.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735245" name="Rectangle 13"/>
          <p:cNvSpPr>
            <a:spLocks noChangeArrowheads="1"/>
          </p:cNvSpPr>
          <p:nvPr/>
        </p:nvSpPr>
        <p:spPr bwMode="auto">
          <a:xfrm>
            <a:off x="519113" y="2657475"/>
            <a:ext cx="13493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/>
              <a:t>Contoh:</a:t>
            </a:r>
            <a:r>
              <a:rPr lang="en-US" altLang="en-US"/>
              <a:t> </a:t>
            </a:r>
          </a:p>
        </p:txBody>
      </p:sp>
      <p:sp>
        <p:nvSpPr>
          <p:cNvPr id="735246" name="Rectangle 14"/>
          <p:cNvSpPr>
            <a:spLocks noChangeArrowheads="1"/>
          </p:cNvSpPr>
          <p:nvPr/>
        </p:nvSpPr>
        <p:spPr bwMode="auto">
          <a:xfrm>
            <a:off x="1676400" y="2654300"/>
            <a:ext cx="24161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/>
              <a:t>Buktikan bahwa</a:t>
            </a:r>
            <a:r>
              <a:rPr lang="en-US" altLang="en-US"/>
              <a:t> </a:t>
            </a:r>
          </a:p>
        </p:txBody>
      </p:sp>
      <p:graphicFrame>
        <p:nvGraphicFramePr>
          <p:cNvPr id="735247" name="Object 15"/>
          <p:cNvGraphicFramePr>
            <a:graphicFrameLocks noChangeAspect="1"/>
          </p:cNvGraphicFramePr>
          <p:nvPr/>
        </p:nvGraphicFramePr>
        <p:xfrm>
          <a:off x="3886200" y="2381250"/>
          <a:ext cx="1828800" cy="893763"/>
        </p:xfrm>
        <a:graphic>
          <a:graphicData uri="http://schemas.openxmlformats.org/presentationml/2006/ole">
            <p:oleObj spid="_x0000_s24581" name="Equation" r:id="rId7" imgW="876300" imgH="431800" progId="Equation.3">
              <p:embed/>
            </p:oleObj>
          </a:graphicData>
        </a:graphic>
      </p:graphicFrame>
      <p:sp>
        <p:nvSpPr>
          <p:cNvPr id="735248" name="Rectangle 16"/>
          <p:cNvSpPr>
            <a:spLocks noChangeArrowheads="1"/>
          </p:cNvSpPr>
          <p:nvPr/>
        </p:nvSpPr>
        <p:spPr bwMode="auto">
          <a:xfrm>
            <a:off x="5816600" y="2659063"/>
            <a:ext cx="15382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/>
              <a:t>divergen.</a:t>
            </a:r>
            <a:r>
              <a:rPr lang="en-US" altLang="en-US"/>
              <a:t> </a:t>
            </a:r>
          </a:p>
        </p:txBody>
      </p:sp>
      <p:sp>
        <p:nvSpPr>
          <p:cNvPr id="735249" name="Rectangle 17"/>
          <p:cNvSpPr>
            <a:spLocks noChangeArrowheads="1"/>
          </p:cNvSpPr>
          <p:nvPr/>
        </p:nvSpPr>
        <p:spPr bwMode="auto">
          <a:xfrm>
            <a:off x="557213" y="3273425"/>
            <a:ext cx="9636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/>
              <a:t>Bukti</a:t>
            </a:r>
            <a:r>
              <a:rPr lang="en-US" altLang="en-US"/>
              <a:t> </a:t>
            </a:r>
          </a:p>
        </p:txBody>
      </p:sp>
      <p:graphicFrame>
        <p:nvGraphicFramePr>
          <p:cNvPr id="735250" name="Object 18"/>
          <p:cNvGraphicFramePr>
            <a:graphicFrameLocks noChangeAspect="1"/>
          </p:cNvGraphicFramePr>
          <p:nvPr/>
        </p:nvGraphicFramePr>
        <p:xfrm>
          <a:off x="557213" y="3563938"/>
          <a:ext cx="2143125" cy="863600"/>
        </p:xfrm>
        <a:graphic>
          <a:graphicData uri="http://schemas.openxmlformats.org/presentationml/2006/ole">
            <p:oleObj spid="_x0000_s24582" name="Equation" r:id="rId8" imgW="1002865" imgH="406224" progId="Equation.3">
              <p:embed/>
            </p:oleObj>
          </a:graphicData>
        </a:graphic>
      </p:graphicFrame>
      <p:sp>
        <p:nvSpPr>
          <p:cNvPr id="735251" name="Rectangle 19"/>
          <p:cNvSpPr>
            <a:spLocks noChangeArrowheads="1"/>
          </p:cNvSpPr>
          <p:nvPr/>
        </p:nvSpPr>
        <p:spPr bwMode="auto">
          <a:xfrm>
            <a:off x="2709863" y="3787775"/>
            <a:ext cx="495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/>
              <a:t>=</a:t>
            </a:r>
            <a:r>
              <a:rPr lang="en-US" altLang="en-US"/>
              <a:t> </a:t>
            </a:r>
          </a:p>
        </p:txBody>
      </p:sp>
      <p:graphicFrame>
        <p:nvGraphicFramePr>
          <p:cNvPr id="735252" name="Object 20"/>
          <p:cNvGraphicFramePr>
            <a:graphicFrameLocks noChangeAspect="1"/>
          </p:cNvGraphicFramePr>
          <p:nvPr/>
        </p:nvGraphicFramePr>
        <p:xfrm>
          <a:off x="3024188" y="3600450"/>
          <a:ext cx="1990725" cy="1252538"/>
        </p:xfrm>
        <a:graphic>
          <a:graphicData uri="http://schemas.openxmlformats.org/presentationml/2006/ole">
            <p:oleObj spid="_x0000_s24583" name="Equation" r:id="rId9" imgW="850531" imgH="533169" progId="Equation.3">
              <p:embed/>
            </p:oleObj>
          </a:graphicData>
        </a:graphic>
      </p:graphicFrame>
      <p:graphicFrame>
        <p:nvGraphicFramePr>
          <p:cNvPr id="735253" name="Object 21"/>
          <p:cNvGraphicFramePr>
            <a:graphicFrameLocks noChangeAspect="1"/>
          </p:cNvGraphicFramePr>
          <p:nvPr/>
        </p:nvGraphicFramePr>
        <p:xfrm>
          <a:off x="5410200" y="3614738"/>
          <a:ext cx="284163" cy="809625"/>
        </p:xfrm>
        <a:graphic>
          <a:graphicData uri="http://schemas.openxmlformats.org/presentationml/2006/ole">
            <p:oleObj spid="_x0000_s24584" name="Equation" r:id="rId10" imgW="126835" imgH="355138" progId="Equation.3">
              <p:embed/>
            </p:oleObj>
          </a:graphicData>
        </a:graphic>
      </p:graphicFrame>
      <p:sp>
        <p:nvSpPr>
          <p:cNvPr id="735254" name="Rectangle 22"/>
          <p:cNvSpPr>
            <a:spLocks noChangeArrowheads="1"/>
          </p:cNvSpPr>
          <p:nvPr/>
        </p:nvSpPr>
        <p:spPr bwMode="auto">
          <a:xfrm>
            <a:off x="4972050" y="3797300"/>
            <a:ext cx="495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/>
              <a:t>=</a:t>
            </a:r>
            <a:r>
              <a:rPr lang="en-US" altLang="en-US"/>
              <a:t> </a:t>
            </a:r>
          </a:p>
        </p:txBody>
      </p:sp>
      <p:sp>
        <p:nvSpPr>
          <p:cNvPr id="735255" name="Rectangle 23"/>
          <p:cNvSpPr>
            <a:spLocks noChangeArrowheads="1"/>
          </p:cNvSpPr>
          <p:nvPr/>
        </p:nvSpPr>
        <p:spPr bwMode="auto">
          <a:xfrm>
            <a:off x="5757863" y="3814763"/>
            <a:ext cx="16764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(Tidak Nol)</a:t>
            </a:r>
          </a:p>
        </p:txBody>
      </p:sp>
      <p:sp>
        <p:nvSpPr>
          <p:cNvPr id="735256" name="Rectangle 24"/>
          <p:cNvSpPr>
            <a:spLocks noChangeArrowheads="1"/>
          </p:cNvSpPr>
          <p:nvPr/>
        </p:nvSpPr>
        <p:spPr bwMode="auto">
          <a:xfrm>
            <a:off x="571500" y="5019675"/>
            <a:ext cx="290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/>
              <a:t>Jadi terbukti bahwa </a:t>
            </a:r>
          </a:p>
        </p:txBody>
      </p:sp>
      <p:sp>
        <p:nvSpPr>
          <p:cNvPr id="735257" name="Rectangle 25"/>
          <p:cNvSpPr>
            <a:spLocks noChangeArrowheads="1"/>
          </p:cNvSpPr>
          <p:nvPr/>
        </p:nvSpPr>
        <p:spPr bwMode="auto">
          <a:xfrm>
            <a:off x="5486400" y="5033963"/>
            <a:ext cx="15382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/>
              <a:t>divergen.</a:t>
            </a:r>
            <a:r>
              <a:rPr lang="en-US" altLang="en-US"/>
              <a:t> </a:t>
            </a:r>
          </a:p>
        </p:txBody>
      </p:sp>
      <p:sp>
        <p:nvSpPr>
          <p:cNvPr id="13342" name="Rectangle 2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5259" name="Object 27"/>
          <p:cNvGraphicFramePr>
            <a:graphicFrameLocks noChangeAspect="1"/>
          </p:cNvGraphicFramePr>
          <p:nvPr/>
        </p:nvGraphicFramePr>
        <p:xfrm>
          <a:off x="3429000" y="4781550"/>
          <a:ext cx="1828800" cy="895350"/>
        </p:xfrm>
        <a:graphic>
          <a:graphicData uri="http://schemas.openxmlformats.org/presentationml/2006/ole">
            <p:oleObj spid="_x0000_s24585" name="Equation" r:id="rId11" imgW="8763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00781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352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3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73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8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35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735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0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735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735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735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3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3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3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3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3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5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5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35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35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352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3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35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35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352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35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35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352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73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7" grpId="0"/>
      <p:bldP spid="735238" grpId="0"/>
      <p:bldP spid="735241" grpId="0"/>
      <p:bldP spid="735244" grpId="0"/>
      <p:bldP spid="735245" grpId="0"/>
      <p:bldP spid="735246" grpId="0"/>
      <p:bldP spid="735248" grpId="0"/>
      <p:bldP spid="735249" grpId="0"/>
      <p:bldP spid="735251" grpId="0"/>
      <p:bldP spid="735254" grpId="0"/>
      <p:bldP spid="735255" grpId="0"/>
      <p:bldP spid="735256" grpId="0"/>
      <p:bldP spid="7352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8" name="Right Triangle 27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Triangle 28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4876800" cy="6397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b="1" dirty="0" err="1"/>
              <a:t>Masalah</a:t>
            </a:r>
            <a:r>
              <a:rPr lang="en-US" altLang="en-US" b="1" dirty="0"/>
              <a:t> </a:t>
            </a:r>
            <a:r>
              <a:rPr lang="en-US" altLang="en-US" b="1" dirty="0" err="1"/>
              <a:t>Baru</a:t>
            </a:r>
            <a:r>
              <a:rPr lang="en-US" altLang="en-US" b="1" dirty="0"/>
              <a:t> 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877888" y="1460500"/>
            <a:ext cx="4114800" cy="5334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/>
              <a:t>Dalam banyak kasus bahwa </a:t>
            </a:r>
            <a:endParaRPr lang="en-US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EB97F66-82EF-4C97-B839-67B587A7660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347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6261" name="Object 5"/>
          <p:cNvGraphicFramePr>
            <a:graphicFrameLocks noChangeAspect="1"/>
          </p:cNvGraphicFramePr>
          <p:nvPr/>
        </p:nvGraphicFramePr>
        <p:xfrm>
          <a:off x="4800600" y="1447800"/>
          <a:ext cx="1428750" cy="631825"/>
        </p:xfrm>
        <a:graphic>
          <a:graphicData uri="http://schemas.openxmlformats.org/presentationml/2006/ole">
            <p:oleObj spid="_x0000_s25602" name="Equation" r:id="rId4" imgW="634680" imgH="279360" progId="">
              <p:embed/>
            </p:oleObj>
          </a:graphicData>
        </a:graphic>
      </p:graphicFrame>
      <p:sp>
        <p:nvSpPr>
          <p:cNvPr id="736262" name="Rectangle 6"/>
          <p:cNvSpPr>
            <a:spLocks noChangeArrowheads="1"/>
          </p:cNvSpPr>
          <p:nvPr/>
        </p:nvSpPr>
        <p:spPr bwMode="auto">
          <a:xfrm>
            <a:off x="6142037" y="1447800"/>
            <a:ext cx="23161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 dirty="0" smtClean="0"/>
              <a:t>, </a:t>
            </a:r>
            <a:r>
              <a:rPr lang="de-DE" altLang="en-US" dirty="0"/>
              <a:t>tetapi dari sini</a:t>
            </a:r>
            <a:endParaRPr lang="en-US" altLang="en-US" dirty="0"/>
          </a:p>
        </p:txBody>
      </p:sp>
      <p:sp>
        <p:nvSpPr>
          <p:cNvPr id="736263" name="Rectangle 7"/>
          <p:cNvSpPr>
            <a:spLocks noChangeArrowheads="1"/>
          </p:cNvSpPr>
          <p:nvPr/>
        </p:nvSpPr>
        <p:spPr bwMode="auto">
          <a:xfrm>
            <a:off x="733425" y="1857375"/>
            <a:ext cx="73152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/>
              <a:t>kita sangat sulit menentukan apakah deret tersebut konvergen atau divergen.</a:t>
            </a:r>
            <a:r>
              <a:rPr lang="en-US" altLang="en-US"/>
              <a:t> </a:t>
            </a:r>
          </a:p>
        </p:txBody>
      </p:sp>
      <p:sp>
        <p:nvSpPr>
          <p:cNvPr id="736264" name="Rectangle 8"/>
          <p:cNvSpPr>
            <a:spLocks noChangeArrowheads="1"/>
          </p:cNvSpPr>
          <p:nvPr/>
        </p:nvSpPr>
        <p:spPr bwMode="auto">
          <a:xfrm>
            <a:off x="727075" y="2651125"/>
            <a:ext cx="45942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/>
              <a:t>Sebagai contoh deret harmonik, </a:t>
            </a:r>
          </a:p>
        </p:txBody>
      </p:sp>
      <p:sp>
        <p:nvSpPr>
          <p:cNvPr id="14351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6266" name="Object 10"/>
          <p:cNvGraphicFramePr>
            <a:graphicFrameLocks noChangeAspect="1"/>
          </p:cNvGraphicFramePr>
          <p:nvPr/>
        </p:nvGraphicFramePr>
        <p:xfrm>
          <a:off x="1706563" y="3184525"/>
          <a:ext cx="533400" cy="685800"/>
        </p:xfrm>
        <a:graphic>
          <a:graphicData uri="http://schemas.openxmlformats.org/presentationml/2006/ole">
            <p:oleObj spid="_x0000_s25603" name="Equation" r:id="rId5" imgW="330057" imgH="431613" progId="Equation.3">
              <p:embed/>
            </p:oleObj>
          </a:graphicData>
        </a:graphic>
      </p:graphicFrame>
      <p:sp>
        <p:nvSpPr>
          <p:cNvPr id="736267" name="Rectangle 11"/>
          <p:cNvSpPr>
            <a:spLocks noChangeArrowheads="1"/>
          </p:cNvSpPr>
          <p:nvPr/>
        </p:nvSpPr>
        <p:spPr bwMode="auto">
          <a:xfrm>
            <a:off x="2206625" y="3308350"/>
            <a:ext cx="9763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/>
              <a:t>=1 + </a:t>
            </a:r>
          </a:p>
        </p:txBody>
      </p:sp>
      <p:sp>
        <p:nvSpPr>
          <p:cNvPr id="14353" name="Rectangle 12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6269" name="Object 13"/>
          <p:cNvGraphicFramePr>
            <a:graphicFrameLocks noChangeAspect="1"/>
          </p:cNvGraphicFramePr>
          <p:nvPr/>
        </p:nvGraphicFramePr>
        <p:xfrm>
          <a:off x="3059113" y="3141663"/>
          <a:ext cx="4438650" cy="790575"/>
        </p:xfrm>
        <a:graphic>
          <a:graphicData uri="http://schemas.openxmlformats.org/presentationml/2006/ole">
            <p:oleObj spid="_x0000_s25604" name="Equation" r:id="rId6" imgW="1981200" imgH="355600" progId="Equation.3">
              <p:embed/>
            </p:oleObj>
          </a:graphicData>
        </a:graphic>
      </p:graphicFrame>
      <p:sp>
        <p:nvSpPr>
          <p:cNvPr id="736270" name="Rectangle 14"/>
          <p:cNvSpPr>
            <a:spLocks noChangeArrowheads="1"/>
          </p:cNvSpPr>
          <p:nvPr/>
        </p:nvSpPr>
        <p:spPr bwMode="auto">
          <a:xfrm>
            <a:off x="7416800" y="3322638"/>
            <a:ext cx="1066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/>
              <a:t>+ . . .</a:t>
            </a:r>
            <a:r>
              <a:rPr lang="en-US" altLang="en-US"/>
              <a:t> </a:t>
            </a:r>
          </a:p>
        </p:txBody>
      </p:sp>
      <p:sp>
        <p:nvSpPr>
          <p:cNvPr id="736271" name="Rectangle 15"/>
          <p:cNvSpPr>
            <a:spLocks noChangeArrowheads="1"/>
          </p:cNvSpPr>
          <p:nvPr/>
        </p:nvSpPr>
        <p:spPr bwMode="auto">
          <a:xfrm>
            <a:off x="757238" y="3924300"/>
            <a:ext cx="18970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/>
              <a:t>Jelas bahwa </a:t>
            </a:r>
          </a:p>
        </p:txBody>
      </p:sp>
      <p:graphicFrame>
        <p:nvGraphicFramePr>
          <p:cNvPr id="736272" name="Object 16"/>
          <p:cNvGraphicFramePr>
            <a:graphicFrameLocks noChangeAspect="1"/>
          </p:cNvGraphicFramePr>
          <p:nvPr/>
        </p:nvGraphicFramePr>
        <p:xfrm>
          <a:off x="2492375" y="3917950"/>
          <a:ext cx="990600" cy="620713"/>
        </p:xfrm>
        <a:graphic>
          <a:graphicData uri="http://schemas.openxmlformats.org/presentationml/2006/ole">
            <p:oleObj spid="_x0000_s25605" name="Equation" r:id="rId7" imgW="406048" imgH="253780" progId="Equation.3">
              <p:embed/>
            </p:oleObj>
          </a:graphicData>
        </a:graphic>
      </p:graphicFrame>
      <p:sp>
        <p:nvSpPr>
          <p:cNvPr id="736273" name="Rectangle 17"/>
          <p:cNvSpPr>
            <a:spLocks noChangeArrowheads="1"/>
          </p:cNvSpPr>
          <p:nvPr/>
        </p:nvSpPr>
        <p:spPr bwMode="auto">
          <a:xfrm>
            <a:off x="3392488" y="3929063"/>
            <a:ext cx="57388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/>
              <a:t>= 0, tetapi deret harmonik adalah</a:t>
            </a:r>
            <a:endParaRPr lang="en-US" altLang="en-US"/>
          </a:p>
        </p:txBody>
      </p:sp>
      <p:sp>
        <p:nvSpPr>
          <p:cNvPr id="736274" name="Rectangle 18"/>
          <p:cNvSpPr>
            <a:spLocks noChangeArrowheads="1"/>
          </p:cNvSpPr>
          <p:nvPr/>
        </p:nvSpPr>
        <p:spPr bwMode="auto">
          <a:xfrm>
            <a:off x="749300" y="4532313"/>
            <a:ext cx="29876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/>
              <a:t>deret yang divergen.</a:t>
            </a:r>
            <a:endParaRPr lang="en-US" altLang="en-US"/>
          </a:p>
        </p:txBody>
      </p:sp>
      <p:sp>
        <p:nvSpPr>
          <p:cNvPr id="736275" name="Rectangle 19"/>
          <p:cNvSpPr>
            <a:spLocks noChangeArrowheads="1"/>
          </p:cNvSpPr>
          <p:nvPr/>
        </p:nvSpPr>
        <p:spPr bwMode="auto">
          <a:xfrm>
            <a:off x="749300" y="5057775"/>
            <a:ext cx="80343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/>
              <a:t>Oleh karena itu perlu dilakukan uji-uji untuk deret positif.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543438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73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3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73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73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73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73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73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73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73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36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36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736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6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2" grpId="0"/>
      <p:bldP spid="736263" grpId="0"/>
      <p:bldP spid="736264" grpId="0"/>
      <p:bldP spid="736267" grpId="0"/>
      <p:bldP spid="736270" grpId="0"/>
      <p:bldP spid="736271" grpId="0"/>
      <p:bldP spid="736273" grpId="0"/>
      <p:bldP spid="736274" grpId="0"/>
      <p:bldP spid="7362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1" name="Right Triangle 20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9687"/>
            <a:ext cx="2590800" cy="874713"/>
          </a:xfrm>
        </p:spPr>
        <p:txBody>
          <a:bodyPr/>
          <a:lstStyle/>
          <a:p>
            <a:pPr eaLnBrk="1" hangingPunct="1"/>
            <a:r>
              <a:rPr lang="en-US" altLang="en-US" b="1" dirty="0" err="1"/>
              <a:t>Barisan</a:t>
            </a:r>
            <a:r>
              <a:rPr lang="en-US" altLang="en-US" b="1" dirty="0"/>
              <a:t> 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71600"/>
            <a:ext cx="8043862" cy="4343400"/>
          </a:xfrm>
        </p:spPr>
        <p:txBody>
          <a:bodyPr rtlCol="0">
            <a:normAutofit fontScale="85000" lnSpcReduction="20000"/>
          </a:bodyPr>
          <a:lstStyle/>
          <a:p>
            <a:pPr marL="495300" indent="-495300" eaLnBrk="1" fontAlgn="auto" hangingPunct="1">
              <a:spcAft>
                <a:spcPts val="0"/>
              </a:spcAft>
              <a:defRPr/>
            </a:pPr>
            <a:r>
              <a:rPr lang="en-US" b="1" dirty="0" err="1"/>
              <a:t>Definisi</a:t>
            </a:r>
            <a:endParaRPr lang="en-US" b="1" dirty="0"/>
          </a:p>
          <a:p>
            <a:pPr marL="495300" indent="-4953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. </a:t>
            </a:r>
            <a:endParaRPr lang="pt-BR" dirty="0"/>
          </a:p>
          <a:p>
            <a:pPr marL="495300" indent="-4953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dirty="0"/>
              <a:t>	Notasi: f: N </a:t>
            </a: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  R</a:t>
            </a:r>
          </a:p>
          <a:p>
            <a:pPr marL="495300" indent="-4953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dirty="0"/>
              <a:t>                   n  </a:t>
            </a:r>
            <a:r>
              <a:rPr lang="pt-BR" dirty="0">
                <a:sym typeface="Wingdings" pitchFamily="2" charset="2"/>
              </a:rPr>
              <a:t>    </a:t>
            </a:r>
            <a:r>
              <a:rPr lang="pt-BR" dirty="0"/>
              <a:t>f(n ) = a</a:t>
            </a:r>
            <a:r>
              <a:rPr lang="pt-BR" baseline="-25000" dirty="0"/>
              <a:t>n </a:t>
            </a:r>
            <a:endParaRPr lang="pt-BR" dirty="0">
              <a:solidFill>
                <a:srgbClr val="FF3300"/>
              </a:solidFill>
            </a:endParaRPr>
          </a:p>
          <a:p>
            <a:pPr marL="495300" indent="-4953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dirty="0"/>
              <a:t>	Fungsi tersebut dikenal sebagai </a:t>
            </a:r>
            <a:r>
              <a:rPr lang="pt-BR" i="1" dirty="0"/>
              <a:t>barisan bilangan Riil </a:t>
            </a:r>
            <a:r>
              <a:rPr lang="pt-BR" dirty="0"/>
              <a:t>{a</a:t>
            </a:r>
            <a:r>
              <a:rPr lang="pt-BR" baseline="-25000" dirty="0"/>
              <a:t>n</a:t>
            </a:r>
            <a:r>
              <a:rPr lang="pt-BR" dirty="0"/>
              <a:t>} dengan a</a:t>
            </a:r>
            <a:r>
              <a:rPr lang="pt-BR" baseline="-25000" dirty="0"/>
              <a:t>n</a:t>
            </a:r>
            <a:r>
              <a:rPr lang="pt-BR" dirty="0"/>
              <a:t> adalah suku ke-n.</a:t>
            </a:r>
          </a:p>
          <a:p>
            <a:pPr marL="495300" indent="-495300" eaLnBrk="1" fontAlgn="auto" hangingPunct="1">
              <a:spcAft>
                <a:spcPts val="0"/>
              </a:spcAft>
              <a:defRPr/>
            </a:pP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:</a:t>
            </a:r>
          </a:p>
          <a:p>
            <a:pPr marL="908050" lvl="1" indent="-436563" eaLnBrk="1" fontAlgn="auto" hangingPunct="1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dirty="0" err="1"/>
              <a:t>bentuk</a:t>
            </a:r>
            <a:r>
              <a:rPr lang="en-US" i="1" dirty="0"/>
              <a:t> </a:t>
            </a:r>
            <a:r>
              <a:rPr lang="en-US" i="1" dirty="0" err="1"/>
              <a:t>eksplisit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-n</a:t>
            </a:r>
          </a:p>
          <a:p>
            <a:pPr marL="908050" lvl="1" indent="-436563" eaLnBrk="1" fontAlgn="auto" hangingPunct="1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barisannya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berhingga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. </a:t>
            </a:r>
          </a:p>
          <a:p>
            <a:pPr marL="908050" lvl="1" indent="-436563" eaLnBrk="1" fontAlgn="auto" hangingPunct="1"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dirty="0" err="1"/>
              <a:t>bentuk</a:t>
            </a:r>
            <a:r>
              <a:rPr lang="en-US" dirty="0"/>
              <a:t>  </a:t>
            </a:r>
            <a:r>
              <a:rPr lang="en-US" dirty="0" err="1"/>
              <a:t>rekursi</a:t>
            </a:r>
            <a:endParaRPr lang="en-US" dirty="0"/>
          </a:p>
        </p:txBody>
      </p:sp>
      <p:graphicFrame>
        <p:nvGraphicFramePr>
          <p:cNvPr id="719878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294313" y="5565775"/>
          <a:ext cx="2284412" cy="835025"/>
        </p:xfrm>
        <a:graphic>
          <a:graphicData uri="http://schemas.openxmlformats.org/presentationml/2006/ole">
            <p:oleObj spid="_x0000_s12290" name="Equation" r:id="rId4" imgW="1180588" imgH="431613" progId="Equation.3">
              <p:embed/>
            </p:oleObj>
          </a:graphicData>
        </a:graphic>
      </p:graphicFrame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97ED320-4EEA-4618-993A-A3275E22DE9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198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546725"/>
            <a:ext cx="94488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8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710238"/>
            <a:ext cx="16002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62200" y="3121025"/>
            <a:ext cx="304800" cy="155575"/>
            <a:chOff x="1612" y="1842"/>
            <a:chExt cx="192" cy="98"/>
          </a:xfrm>
        </p:grpSpPr>
        <p:sp>
          <p:nvSpPr>
            <p:cNvPr id="1035" name="Line 8"/>
            <p:cNvSpPr>
              <a:spLocks noChangeShapeType="1"/>
            </p:cNvSpPr>
            <p:nvPr/>
          </p:nvSpPr>
          <p:spPr bwMode="auto">
            <a:xfrm>
              <a:off x="1612" y="189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6" name="Line 9"/>
            <p:cNvSpPr>
              <a:spLocks noChangeShapeType="1"/>
            </p:cNvSpPr>
            <p:nvPr/>
          </p:nvSpPr>
          <p:spPr bwMode="auto">
            <a:xfrm flipV="1">
              <a:off x="1612" y="184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37" name="Group 10"/>
            <p:cNvGrpSpPr>
              <a:grpSpLocks/>
            </p:cNvGrpSpPr>
            <p:nvPr/>
          </p:nvGrpSpPr>
          <p:grpSpPr bwMode="auto">
            <a:xfrm>
              <a:off x="1746" y="1844"/>
              <a:ext cx="48" cy="96"/>
              <a:chOff x="3408" y="480"/>
              <a:chExt cx="48" cy="96"/>
            </a:xfrm>
          </p:grpSpPr>
          <p:sp>
            <p:nvSpPr>
              <p:cNvPr id="1038" name="Line 11"/>
              <p:cNvSpPr>
                <a:spLocks noChangeShapeType="1"/>
              </p:cNvSpPr>
              <p:nvPr/>
            </p:nvSpPr>
            <p:spPr bwMode="auto">
              <a:xfrm>
                <a:off x="3408" y="480"/>
                <a:ext cx="48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39" name="Line 12"/>
              <p:cNvSpPr>
                <a:spLocks noChangeShapeType="1"/>
              </p:cNvSpPr>
              <p:nvPr/>
            </p:nvSpPr>
            <p:spPr bwMode="auto">
              <a:xfrm flipH="1">
                <a:off x="3408" y="528"/>
                <a:ext cx="48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84186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1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7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500"/>
                                        <p:tgtEl>
                                          <p:spTgt spid="71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1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4" grpId="0"/>
      <p:bldP spid="7198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7" name="Right Triangle 26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1"/>
            <a:ext cx="7086600" cy="7620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Uji</a:t>
            </a:r>
            <a:r>
              <a:rPr lang="en-US" altLang="en-US" b="1" dirty="0"/>
              <a:t> </a:t>
            </a:r>
            <a:r>
              <a:rPr lang="en-US" altLang="en-US" b="1" dirty="0" err="1"/>
              <a:t>Deret</a:t>
            </a:r>
            <a:r>
              <a:rPr lang="en-US" altLang="en-US" b="1" dirty="0"/>
              <a:t> </a:t>
            </a:r>
            <a:r>
              <a:rPr lang="en-US" altLang="en-US" b="1" dirty="0" err="1"/>
              <a:t>Positif</a:t>
            </a:r>
            <a:endParaRPr lang="en-US" altLang="en-US" b="1" dirty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0725" y="1460500"/>
            <a:ext cx="2195513" cy="39052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1. Tes Integral  </a:t>
            </a: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B899E34-3F2E-4B78-9AF5-AEBEF90C8EC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37284" name="Rectangle 4"/>
          <p:cNvSpPr>
            <a:spLocks noChangeArrowheads="1"/>
          </p:cNvSpPr>
          <p:nvPr/>
        </p:nvSpPr>
        <p:spPr bwMode="auto">
          <a:xfrm>
            <a:off x="914400" y="1971675"/>
            <a:ext cx="75834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Misalkan fungsi f kontinu monoton turun dan f(x) &gt; 0 pada selang [1,</a:t>
            </a:r>
            <a:r>
              <a:rPr lang="en-US" altLang="en-US">
                <a:sym typeface="Symbol" panose="05050102010706020507" pitchFamily="18" charset="2"/>
              </a:rPr>
              <a:t></a:t>
            </a:r>
            <a:r>
              <a:rPr lang="en-US" altLang="en-US"/>
              <a:t>)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737285" name="Rectangle 5"/>
          <p:cNvSpPr>
            <a:spLocks noChangeArrowheads="1"/>
          </p:cNvSpPr>
          <p:nvPr/>
        </p:nvSpPr>
        <p:spPr bwMode="auto">
          <a:xfrm>
            <a:off x="990600" y="2695575"/>
            <a:ext cx="3606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a. Jika integral tak wajar</a:t>
            </a:r>
            <a:r>
              <a:rPr lang="en-US" altLang="en-US"/>
              <a:t> </a:t>
            </a:r>
          </a:p>
        </p:txBody>
      </p:sp>
      <p:sp>
        <p:nvSpPr>
          <p:cNvPr id="737286" name="Rectangle 6"/>
          <p:cNvSpPr>
            <a:spLocks noChangeArrowheads="1"/>
          </p:cNvSpPr>
          <p:nvPr/>
        </p:nvSpPr>
        <p:spPr bwMode="auto">
          <a:xfrm>
            <a:off x="990600" y="3663950"/>
            <a:ext cx="36131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b. Jika integral tak wajar</a:t>
            </a:r>
            <a:r>
              <a:rPr lang="en-US" altLang="en-US"/>
              <a:t> </a:t>
            </a:r>
          </a:p>
        </p:txBody>
      </p:sp>
      <p:sp>
        <p:nvSpPr>
          <p:cNvPr id="15374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7288" name="Object 8"/>
          <p:cNvGraphicFramePr>
            <a:graphicFrameLocks noChangeAspect="1"/>
          </p:cNvGraphicFramePr>
          <p:nvPr/>
        </p:nvGraphicFramePr>
        <p:xfrm>
          <a:off x="4443413" y="2543175"/>
          <a:ext cx="1133475" cy="681038"/>
        </p:xfrm>
        <a:graphic>
          <a:graphicData uri="http://schemas.openxmlformats.org/presentationml/2006/ole">
            <p:oleObj spid="_x0000_s26626" name="Equation" r:id="rId4" imgW="571252" imgH="342751" progId="Equation.3">
              <p:embed/>
            </p:oleObj>
          </a:graphicData>
        </a:graphic>
      </p:graphicFrame>
      <p:sp>
        <p:nvSpPr>
          <p:cNvPr id="737289" name="Rectangle 9"/>
          <p:cNvSpPr>
            <a:spLocks noChangeArrowheads="1"/>
          </p:cNvSpPr>
          <p:nvPr/>
        </p:nvSpPr>
        <p:spPr bwMode="auto">
          <a:xfrm>
            <a:off x="5526088" y="2681288"/>
            <a:ext cx="34131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konvergen, maka deret </a:t>
            </a:r>
          </a:p>
        </p:txBody>
      </p:sp>
      <p:sp>
        <p:nvSpPr>
          <p:cNvPr id="15376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7291" name="Object 11"/>
          <p:cNvGraphicFramePr>
            <a:graphicFrameLocks noChangeAspect="1"/>
          </p:cNvGraphicFramePr>
          <p:nvPr/>
        </p:nvGraphicFramePr>
        <p:xfrm>
          <a:off x="1376363" y="2933700"/>
          <a:ext cx="838200" cy="803275"/>
        </p:xfrm>
        <a:graphic>
          <a:graphicData uri="http://schemas.openxmlformats.org/presentationml/2006/ole">
            <p:oleObj spid="_x0000_s26627" name="Equation" r:id="rId5" imgW="444307" imgH="431613" progId="Equation.3">
              <p:embed/>
            </p:oleObj>
          </a:graphicData>
        </a:graphic>
      </p:graphicFrame>
      <p:sp>
        <p:nvSpPr>
          <p:cNvPr id="737292" name="Rectangle 12"/>
          <p:cNvSpPr>
            <a:spLocks noChangeArrowheads="1"/>
          </p:cNvSpPr>
          <p:nvPr/>
        </p:nvSpPr>
        <p:spPr bwMode="auto">
          <a:xfrm>
            <a:off x="2252663" y="3130550"/>
            <a:ext cx="17859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konvergen.</a:t>
            </a:r>
            <a:r>
              <a:rPr lang="en-US" altLang="en-US"/>
              <a:t> </a:t>
            </a:r>
          </a:p>
        </p:txBody>
      </p:sp>
      <p:sp>
        <p:nvSpPr>
          <p:cNvPr id="737293" name="Rectangle 13"/>
          <p:cNvSpPr>
            <a:spLocks noChangeArrowheads="1"/>
          </p:cNvSpPr>
          <p:nvPr/>
        </p:nvSpPr>
        <p:spPr bwMode="auto">
          <a:xfrm>
            <a:off x="5592763" y="3663950"/>
            <a:ext cx="31654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divergen, maka deret </a:t>
            </a:r>
          </a:p>
        </p:txBody>
      </p:sp>
      <p:graphicFrame>
        <p:nvGraphicFramePr>
          <p:cNvPr id="737294" name="Object 14"/>
          <p:cNvGraphicFramePr>
            <a:graphicFrameLocks noChangeAspect="1"/>
          </p:cNvGraphicFramePr>
          <p:nvPr/>
        </p:nvGraphicFramePr>
        <p:xfrm>
          <a:off x="1404938" y="3924300"/>
          <a:ext cx="762000" cy="730250"/>
        </p:xfrm>
        <a:graphic>
          <a:graphicData uri="http://schemas.openxmlformats.org/presentationml/2006/ole">
            <p:oleObj spid="_x0000_s26628" name="Equation" r:id="rId6" imgW="444307" imgH="431613" progId="Equation.3">
              <p:embed/>
            </p:oleObj>
          </a:graphicData>
        </a:graphic>
      </p:graphicFrame>
      <p:sp>
        <p:nvSpPr>
          <p:cNvPr id="737295" name="Rectangle 15"/>
          <p:cNvSpPr>
            <a:spLocks noChangeArrowheads="1"/>
          </p:cNvSpPr>
          <p:nvPr/>
        </p:nvSpPr>
        <p:spPr bwMode="auto">
          <a:xfrm>
            <a:off x="2185988" y="4059238"/>
            <a:ext cx="153828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divergen.</a:t>
            </a:r>
            <a:r>
              <a:rPr lang="en-US" altLang="en-US"/>
              <a:t> </a:t>
            </a:r>
          </a:p>
        </p:txBody>
      </p:sp>
      <p:sp>
        <p:nvSpPr>
          <p:cNvPr id="15380" name="Rectangle 16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7297" name="Object 17"/>
          <p:cNvGraphicFramePr>
            <a:graphicFrameLocks noChangeAspect="1"/>
          </p:cNvGraphicFramePr>
          <p:nvPr/>
        </p:nvGraphicFramePr>
        <p:xfrm>
          <a:off x="4405313" y="3500438"/>
          <a:ext cx="1219200" cy="731837"/>
        </p:xfrm>
        <a:graphic>
          <a:graphicData uri="http://schemas.openxmlformats.org/presentationml/2006/ole">
            <p:oleObj spid="_x0000_s26629" name="Equation" r:id="rId7" imgW="571252" imgH="342751" progId="Equation.3">
              <p:embed/>
            </p:oleObj>
          </a:graphicData>
        </a:graphic>
      </p:graphicFrame>
      <p:sp>
        <p:nvSpPr>
          <p:cNvPr id="15381" name="Rectangle 1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88023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3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37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37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372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7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7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72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7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37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37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3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37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7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72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3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37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37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72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3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3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37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37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72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3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37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7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7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3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4" grpId="0"/>
      <p:bldP spid="737285" grpId="0"/>
      <p:bldP spid="737286" grpId="0"/>
      <p:bldP spid="737289" grpId="0"/>
      <p:bldP spid="737292" grpId="0"/>
      <p:bldP spid="737293" grpId="0"/>
      <p:bldP spid="7372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35" name="Right Triangle 34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1988"/>
            <a:ext cx="4191000" cy="7159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>
          <a:xfrm>
            <a:off x="663575" y="1582738"/>
            <a:ext cx="4495800" cy="5969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sv-SE"/>
              <a:t>1. Selidiki kekonvergenan dari 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D1B5282-4833-465C-9E28-A85A07A9C9D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401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8309" name="Object 5"/>
          <p:cNvGraphicFramePr>
            <a:graphicFrameLocks noChangeAspect="1"/>
          </p:cNvGraphicFramePr>
          <p:nvPr/>
        </p:nvGraphicFramePr>
        <p:xfrm>
          <a:off x="4953000" y="1295400"/>
          <a:ext cx="1219200" cy="930275"/>
        </p:xfrm>
        <a:graphic>
          <a:graphicData uri="http://schemas.openxmlformats.org/presentationml/2006/ole">
            <p:oleObj spid="_x0000_s27650" r:id="rId4" imgW="558558" imgH="431613" progId="Equation.3">
              <p:embed/>
            </p:oleObj>
          </a:graphicData>
        </a:graphic>
      </p:graphicFrame>
      <p:sp>
        <p:nvSpPr>
          <p:cNvPr id="738310" name="Rectangle 6"/>
          <p:cNvSpPr>
            <a:spLocks noChangeArrowheads="1"/>
          </p:cNvSpPr>
          <p:nvPr/>
        </p:nvSpPr>
        <p:spPr bwMode="auto">
          <a:xfrm>
            <a:off x="1016000" y="2286000"/>
            <a:ext cx="2641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Jawab. Kita ambil</a:t>
            </a:r>
            <a:r>
              <a:rPr lang="en-US" altLang="en-US"/>
              <a:t> </a:t>
            </a:r>
          </a:p>
        </p:txBody>
      </p:sp>
      <p:sp>
        <p:nvSpPr>
          <p:cNvPr id="16403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8312" name="Object 8"/>
          <p:cNvGraphicFramePr>
            <a:graphicFrameLocks noChangeAspect="1"/>
          </p:cNvGraphicFramePr>
          <p:nvPr/>
        </p:nvGraphicFramePr>
        <p:xfrm>
          <a:off x="3505200" y="2159000"/>
          <a:ext cx="1752600" cy="584200"/>
        </p:xfrm>
        <a:graphic>
          <a:graphicData uri="http://schemas.openxmlformats.org/presentationml/2006/ole">
            <p:oleObj spid="_x0000_s27651" r:id="rId5" imgW="710891" imgH="241195" progId="Equation.3">
              <p:embed/>
            </p:oleObj>
          </a:graphicData>
        </a:graphic>
      </p:graphicFrame>
      <p:sp>
        <p:nvSpPr>
          <p:cNvPr id="738313" name="Rectangle 9"/>
          <p:cNvSpPr>
            <a:spLocks noChangeArrowheads="1"/>
          </p:cNvSpPr>
          <p:nvPr/>
        </p:nvSpPr>
        <p:spPr bwMode="auto">
          <a:xfrm>
            <a:off x="5029200" y="2289175"/>
            <a:ext cx="16700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, sehingga</a:t>
            </a:r>
            <a:r>
              <a:rPr lang="en-US" altLang="en-US"/>
              <a:t> </a:t>
            </a:r>
          </a:p>
        </p:txBody>
      </p:sp>
      <p:sp>
        <p:nvSpPr>
          <p:cNvPr id="16405" name="Rectangle 10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8315" name="Object 11"/>
          <p:cNvGraphicFramePr>
            <a:graphicFrameLocks noChangeAspect="1"/>
          </p:cNvGraphicFramePr>
          <p:nvPr/>
        </p:nvGraphicFramePr>
        <p:xfrm>
          <a:off x="1006475" y="2667000"/>
          <a:ext cx="1371600" cy="758825"/>
        </p:xfrm>
        <a:graphic>
          <a:graphicData uri="http://schemas.openxmlformats.org/presentationml/2006/ole">
            <p:oleObj spid="_x0000_s27652" r:id="rId6" imgW="622030" imgH="342751" progId="Equation.3">
              <p:embed/>
            </p:oleObj>
          </a:graphicData>
        </a:graphic>
      </p:graphicFrame>
      <p:graphicFrame>
        <p:nvGraphicFramePr>
          <p:cNvPr id="738316" name="Object 12"/>
          <p:cNvGraphicFramePr>
            <a:graphicFrameLocks noChangeAspect="1"/>
          </p:cNvGraphicFramePr>
          <p:nvPr/>
        </p:nvGraphicFramePr>
        <p:xfrm>
          <a:off x="2628900" y="2643188"/>
          <a:ext cx="1866900" cy="757237"/>
        </p:xfrm>
        <a:graphic>
          <a:graphicData uri="http://schemas.openxmlformats.org/presentationml/2006/ole">
            <p:oleObj spid="_x0000_s27653" r:id="rId7" imgW="850531" imgH="342751" progId="Equation.3">
              <p:embed/>
            </p:oleObj>
          </a:graphicData>
        </a:graphic>
      </p:graphicFrame>
      <p:graphicFrame>
        <p:nvGraphicFramePr>
          <p:cNvPr id="738317" name="Object 13"/>
          <p:cNvGraphicFramePr>
            <a:graphicFrameLocks noChangeAspect="1"/>
          </p:cNvGraphicFramePr>
          <p:nvPr/>
        </p:nvGraphicFramePr>
        <p:xfrm>
          <a:off x="4778375" y="2635250"/>
          <a:ext cx="2476500" cy="762000"/>
        </p:xfrm>
        <a:graphic>
          <a:graphicData uri="http://schemas.openxmlformats.org/presentationml/2006/ole">
            <p:oleObj spid="_x0000_s27654" r:id="rId8" imgW="1117115" imgH="342751" progId="Equation.3">
              <p:embed/>
            </p:oleObj>
          </a:graphicData>
        </a:graphic>
      </p:graphicFrame>
      <p:graphicFrame>
        <p:nvGraphicFramePr>
          <p:cNvPr id="738318" name="Object 14"/>
          <p:cNvGraphicFramePr>
            <a:graphicFrameLocks noChangeAspect="1"/>
          </p:cNvGraphicFramePr>
          <p:nvPr/>
        </p:nvGraphicFramePr>
        <p:xfrm>
          <a:off x="2705100" y="3341688"/>
          <a:ext cx="1714500" cy="796925"/>
        </p:xfrm>
        <a:graphic>
          <a:graphicData uri="http://schemas.openxmlformats.org/presentationml/2006/ole">
            <p:oleObj spid="_x0000_s27655" r:id="rId9" imgW="800100" imgH="368300" progId="Equation.3">
              <p:embed/>
            </p:oleObj>
          </a:graphicData>
        </a:graphic>
      </p:graphicFrame>
      <p:graphicFrame>
        <p:nvGraphicFramePr>
          <p:cNvPr id="738319" name="Object 15"/>
          <p:cNvGraphicFramePr>
            <a:graphicFrameLocks noChangeAspect="1"/>
          </p:cNvGraphicFramePr>
          <p:nvPr/>
        </p:nvGraphicFramePr>
        <p:xfrm>
          <a:off x="4749800" y="3257550"/>
          <a:ext cx="2579688" cy="1065213"/>
        </p:xfrm>
        <a:graphic>
          <a:graphicData uri="http://schemas.openxmlformats.org/presentationml/2006/ole">
            <p:oleObj spid="_x0000_s27656" name="Equation" r:id="rId10" imgW="1167893" imgH="482391" progId="Equation.3">
              <p:embed/>
            </p:oleObj>
          </a:graphicData>
        </a:graphic>
      </p:graphicFrame>
      <p:graphicFrame>
        <p:nvGraphicFramePr>
          <p:cNvPr id="738320" name="Object 16"/>
          <p:cNvGraphicFramePr>
            <a:graphicFrameLocks noChangeAspect="1"/>
          </p:cNvGraphicFramePr>
          <p:nvPr/>
        </p:nvGraphicFramePr>
        <p:xfrm>
          <a:off x="7626350" y="3348038"/>
          <a:ext cx="527050" cy="842962"/>
        </p:xfrm>
        <a:graphic>
          <a:graphicData uri="http://schemas.openxmlformats.org/presentationml/2006/ole">
            <p:oleObj spid="_x0000_s27657" r:id="rId11" imgW="241195" imgH="380835" progId="Equation.3">
              <p:embed/>
            </p:oleObj>
          </a:graphicData>
        </a:graphic>
      </p:graphicFrame>
      <p:sp>
        <p:nvSpPr>
          <p:cNvPr id="738321" name="Rectangle 17"/>
          <p:cNvSpPr>
            <a:spLocks noChangeArrowheads="1"/>
          </p:cNvSpPr>
          <p:nvPr/>
        </p:nvSpPr>
        <p:spPr bwMode="auto">
          <a:xfrm>
            <a:off x="2286000" y="2863850"/>
            <a:ext cx="495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sv-SE" altLang="en-US">
                <a:cs typeface="Times New Roman" panose="02020603050405020304" pitchFamily="18" charset="0"/>
              </a:rPr>
              <a:t>= </a:t>
            </a:r>
            <a:endParaRPr lang="sv-SE" altLang="en-US"/>
          </a:p>
        </p:txBody>
      </p:sp>
      <p:sp>
        <p:nvSpPr>
          <p:cNvPr id="738322" name="Rectangle 18"/>
          <p:cNvSpPr>
            <a:spLocks noChangeArrowheads="1"/>
          </p:cNvSpPr>
          <p:nvPr/>
        </p:nvSpPr>
        <p:spPr bwMode="auto">
          <a:xfrm>
            <a:off x="4327525" y="2851150"/>
            <a:ext cx="6826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sv-SE" altLang="en-US">
                <a:cs typeface="Times New Roman" panose="02020603050405020304" pitchFamily="18" charset="0"/>
              </a:rPr>
              <a:t> =  </a:t>
            </a:r>
            <a:endParaRPr lang="sv-SE" altLang="en-US"/>
          </a:p>
        </p:txBody>
      </p:sp>
      <p:sp>
        <p:nvSpPr>
          <p:cNvPr id="738323" name="Rectangle 19"/>
          <p:cNvSpPr>
            <a:spLocks noChangeArrowheads="1"/>
          </p:cNvSpPr>
          <p:nvPr/>
        </p:nvSpPr>
        <p:spPr bwMode="auto">
          <a:xfrm>
            <a:off x="2178050" y="3581400"/>
            <a:ext cx="5889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sv-SE" altLang="en-US">
                <a:cs typeface="Times New Roman" panose="02020603050405020304" pitchFamily="18" charset="0"/>
              </a:rPr>
              <a:t> = </a:t>
            </a:r>
            <a:endParaRPr lang="sv-SE" altLang="en-US"/>
          </a:p>
        </p:txBody>
      </p:sp>
      <p:sp>
        <p:nvSpPr>
          <p:cNvPr id="738324" name="Rectangle 20"/>
          <p:cNvSpPr>
            <a:spLocks noChangeArrowheads="1"/>
          </p:cNvSpPr>
          <p:nvPr/>
        </p:nvSpPr>
        <p:spPr bwMode="auto">
          <a:xfrm>
            <a:off x="4267200" y="3581400"/>
            <a:ext cx="495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sv-SE" altLang="en-US">
                <a:cs typeface="Times New Roman" panose="02020603050405020304" pitchFamily="18" charset="0"/>
              </a:rPr>
              <a:t> =</a:t>
            </a:r>
            <a:endParaRPr lang="sv-SE" altLang="en-US"/>
          </a:p>
        </p:txBody>
      </p:sp>
      <p:sp>
        <p:nvSpPr>
          <p:cNvPr id="738325" name="Rectangle 21"/>
          <p:cNvSpPr>
            <a:spLocks noChangeArrowheads="1"/>
          </p:cNvSpPr>
          <p:nvPr/>
        </p:nvSpPr>
        <p:spPr bwMode="auto">
          <a:xfrm>
            <a:off x="7259638" y="3581400"/>
            <a:ext cx="5889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sv-SE" altLang="en-US">
                <a:cs typeface="Times New Roman" panose="02020603050405020304" pitchFamily="18" charset="0"/>
              </a:rPr>
              <a:t>=  </a:t>
            </a:r>
            <a:endParaRPr lang="sv-SE" altLang="en-US"/>
          </a:p>
        </p:txBody>
      </p:sp>
      <p:sp>
        <p:nvSpPr>
          <p:cNvPr id="738326" name="Rectangle 22"/>
          <p:cNvSpPr>
            <a:spLocks noChangeArrowheads="1"/>
          </p:cNvSpPr>
          <p:nvPr/>
        </p:nvSpPr>
        <p:spPr bwMode="auto">
          <a:xfrm>
            <a:off x="1035050" y="4456113"/>
            <a:ext cx="18113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>
                <a:cs typeface="Times New Roman" panose="02020603050405020304" pitchFamily="18" charset="0"/>
              </a:rPr>
              <a:t>Jadi karena </a:t>
            </a:r>
            <a:endParaRPr lang="sv-SE" altLang="en-US"/>
          </a:p>
        </p:txBody>
      </p:sp>
      <p:graphicFrame>
        <p:nvGraphicFramePr>
          <p:cNvPr id="738327" name="Object 23"/>
          <p:cNvGraphicFramePr>
            <a:graphicFrameLocks noChangeAspect="1"/>
          </p:cNvGraphicFramePr>
          <p:nvPr/>
        </p:nvGraphicFramePr>
        <p:xfrm>
          <a:off x="2736850" y="4243388"/>
          <a:ext cx="1460500" cy="808037"/>
        </p:xfrm>
        <a:graphic>
          <a:graphicData uri="http://schemas.openxmlformats.org/presentationml/2006/ole">
            <p:oleObj spid="_x0000_s27658" r:id="rId12" imgW="622030" imgH="342751" progId="Equation.3">
              <p:embed/>
            </p:oleObj>
          </a:graphicData>
        </a:graphic>
      </p:graphicFrame>
      <p:sp>
        <p:nvSpPr>
          <p:cNvPr id="738328" name="Rectangle 24"/>
          <p:cNvSpPr>
            <a:spLocks noChangeArrowheads="1"/>
          </p:cNvSpPr>
          <p:nvPr/>
        </p:nvSpPr>
        <p:spPr bwMode="auto">
          <a:xfrm>
            <a:off x="4057650" y="4456113"/>
            <a:ext cx="27098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>
                <a:cs typeface="Times New Roman" panose="02020603050405020304" pitchFamily="18" charset="0"/>
              </a:rPr>
              <a:t> konvergen, maka</a:t>
            </a:r>
            <a:r>
              <a:rPr lang="en-US" altLang="en-US"/>
              <a:t> </a:t>
            </a:r>
          </a:p>
        </p:txBody>
      </p:sp>
      <p:graphicFrame>
        <p:nvGraphicFramePr>
          <p:cNvPr id="738329" name="Object 25"/>
          <p:cNvGraphicFramePr>
            <a:graphicFrameLocks noChangeAspect="1"/>
          </p:cNvGraphicFramePr>
          <p:nvPr/>
        </p:nvGraphicFramePr>
        <p:xfrm>
          <a:off x="6673850" y="4137025"/>
          <a:ext cx="1219200" cy="930275"/>
        </p:xfrm>
        <a:graphic>
          <a:graphicData uri="http://schemas.openxmlformats.org/presentationml/2006/ole">
            <p:oleObj spid="_x0000_s27659" r:id="rId13" imgW="558558" imgH="431613" progId="Equation.3">
              <p:embed/>
            </p:oleObj>
          </a:graphicData>
        </a:graphic>
      </p:graphicFrame>
      <p:sp>
        <p:nvSpPr>
          <p:cNvPr id="738330" name="Rectangle 26"/>
          <p:cNvSpPr>
            <a:spLocks noChangeArrowheads="1"/>
          </p:cNvSpPr>
          <p:nvPr/>
        </p:nvSpPr>
        <p:spPr bwMode="auto">
          <a:xfrm>
            <a:off x="1084263" y="5019675"/>
            <a:ext cx="23733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>
                <a:cs typeface="Times New Roman" panose="02020603050405020304" pitchFamily="18" charset="0"/>
              </a:rPr>
              <a:t>juga konvergen.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8041220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383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3830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3830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3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3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3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3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7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73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73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7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3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3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3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3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3000"/>
                                        <p:tgtEl>
                                          <p:spTgt spid="73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3000"/>
                                        <p:tgtEl>
                                          <p:spTgt spid="73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3000"/>
                                        <p:tgtEl>
                                          <p:spTgt spid="73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3000"/>
                                        <p:tgtEl>
                                          <p:spTgt spid="73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3000"/>
                                        <p:tgtEl>
                                          <p:spTgt spid="73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6" grpId="0"/>
      <p:bldP spid="738307" grpId="0"/>
      <p:bldP spid="738310" grpId="0"/>
      <p:bldP spid="738313" grpId="0"/>
      <p:bldP spid="738321" grpId="0"/>
      <p:bldP spid="738322" grpId="0"/>
      <p:bldP spid="738323" grpId="0"/>
      <p:bldP spid="738324" grpId="0"/>
      <p:bldP spid="738325" grpId="0"/>
      <p:bldP spid="738326" grpId="0"/>
      <p:bldP spid="738328" grpId="0"/>
      <p:bldP spid="7383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31" name="Right Triangle 30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41910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idx="1"/>
          </p:nvPr>
        </p:nvSpPr>
        <p:spPr>
          <a:xfrm>
            <a:off x="663575" y="1582738"/>
            <a:ext cx="4495800" cy="5969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sv-SE"/>
              <a:t>2. Selidiki kekonvergenan dari 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594B4AD7-D6F5-46C9-827C-2340DFFF8B7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7422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9333" name="Rectangle 5"/>
          <p:cNvSpPr>
            <a:spLocks noChangeArrowheads="1"/>
          </p:cNvSpPr>
          <p:nvPr/>
        </p:nvSpPr>
        <p:spPr bwMode="auto">
          <a:xfrm>
            <a:off x="1016000" y="2286000"/>
            <a:ext cx="2641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Jawab. Kita ambil</a:t>
            </a:r>
            <a:r>
              <a:rPr lang="en-US" altLang="en-US"/>
              <a:t> </a:t>
            </a:r>
          </a:p>
        </p:txBody>
      </p:sp>
      <p:sp>
        <p:nvSpPr>
          <p:cNvPr id="17424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9335" name="Rectangle 7"/>
          <p:cNvSpPr>
            <a:spLocks noChangeArrowheads="1"/>
          </p:cNvSpPr>
          <p:nvPr/>
        </p:nvSpPr>
        <p:spPr bwMode="auto">
          <a:xfrm>
            <a:off x="5029200" y="2289175"/>
            <a:ext cx="16700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, sehingga</a:t>
            </a:r>
            <a:r>
              <a:rPr lang="en-US" altLang="en-US"/>
              <a:t> </a:t>
            </a:r>
          </a:p>
        </p:txBody>
      </p:sp>
      <p:sp>
        <p:nvSpPr>
          <p:cNvPr id="17426" name="Rectangle 8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9337" name="Rectangle 9"/>
          <p:cNvSpPr>
            <a:spLocks noChangeArrowheads="1"/>
          </p:cNvSpPr>
          <p:nvPr/>
        </p:nvSpPr>
        <p:spPr bwMode="auto">
          <a:xfrm>
            <a:off x="1035050" y="4640263"/>
            <a:ext cx="18113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>
                <a:cs typeface="Times New Roman" panose="02020603050405020304" pitchFamily="18" charset="0"/>
              </a:rPr>
              <a:t>Jadi karena </a:t>
            </a:r>
            <a:endParaRPr lang="sv-SE" altLang="en-US"/>
          </a:p>
        </p:txBody>
      </p:sp>
      <p:sp>
        <p:nvSpPr>
          <p:cNvPr id="739338" name="Rectangle 10"/>
          <p:cNvSpPr>
            <a:spLocks noChangeArrowheads="1"/>
          </p:cNvSpPr>
          <p:nvPr/>
        </p:nvSpPr>
        <p:spPr bwMode="auto">
          <a:xfrm>
            <a:off x="3886200" y="4640263"/>
            <a:ext cx="24622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>
                <a:cs typeface="Times New Roman" panose="02020603050405020304" pitchFamily="18" charset="0"/>
              </a:rPr>
              <a:t> divergen, maka</a:t>
            </a:r>
            <a:r>
              <a:rPr lang="en-US" altLang="en-US"/>
              <a:t> </a:t>
            </a:r>
          </a:p>
        </p:txBody>
      </p:sp>
      <p:sp>
        <p:nvSpPr>
          <p:cNvPr id="739339" name="Rectangle 11"/>
          <p:cNvSpPr>
            <a:spLocks noChangeArrowheads="1"/>
          </p:cNvSpPr>
          <p:nvPr/>
        </p:nvSpPr>
        <p:spPr bwMode="auto">
          <a:xfrm>
            <a:off x="1084263" y="5203825"/>
            <a:ext cx="21256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>
                <a:cs typeface="Times New Roman" panose="02020603050405020304" pitchFamily="18" charset="0"/>
              </a:rPr>
              <a:t>juga divergen.</a:t>
            </a:r>
            <a:endParaRPr lang="en-US" altLang="en-US"/>
          </a:p>
        </p:txBody>
      </p:sp>
      <p:graphicFrame>
        <p:nvGraphicFramePr>
          <p:cNvPr id="739340" name="Object 12"/>
          <p:cNvGraphicFramePr>
            <a:graphicFrameLocks noChangeAspect="1"/>
          </p:cNvGraphicFramePr>
          <p:nvPr/>
        </p:nvGraphicFramePr>
        <p:xfrm>
          <a:off x="4953000" y="1398588"/>
          <a:ext cx="914400" cy="735012"/>
        </p:xfrm>
        <a:graphic>
          <a:graphicData uri="http://schemas.openxmlformats.org/presentationml/2006/ole">
            <p:oleObj spid="_x0000_s28674" name="Equation" r:id="rId4" imgW="533169" imgH="431613" progId="Equation.3">
              <p:embed/>
            </p:oleObj>
          </a:graphicData>
        </a:graphic>
      </p:graphicFrame>
      <p:sp>
        <p:nvSpPr>
          <p:cNvPr id="17430" name="Rectangle 1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9342" name="Object 14"/>
          <p:cNvGraphicFramePr>
            <a:graphicFrameLocks noChangeAspect="1"/>
          </p:cNvGraphicFramePr>
          <p:nvPr/>
        </p:nvGraphicFramePr>
        <p:xfrm>
          <a:off x="3505200" y="2133600"/>
          <a:ext cx="1524000" cy="717550"/>
        </p:xfrm>
        <a:graphic>
          <a:graphicData uri="http://schemas.openxmlformats.org/presentationml/2006/ole">
            <p:oleObj spid="_x0000_s28675" r:id="rId5" imgW="825500" imgH="393700" progId="Equation.3">
              <p:embed/>
            </p:oleObj>
          </a:graphicData>
        </a:graphic>
      </p:graphicFrame>
      <p:sp>
        <p:nvSpPr>
          <p:cNvPr id="17431" name="Rectangle 1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9344" name="Object 16"/>
          <p:cNvGraphicFramePr>
            <a:graphicFrameLocks noChangeAspect="1"/>
          </p:cNvGraphicFramePr>
          <p:nvPr/>
        </p:nvGraphicFramePr>
        <p:xfrm>
          <a:off x="990600" y="2895600"/>
          <a:ext cx="2667000" cy="758825"/>
        </p:xfrm>
        <a:graphic>
          <a:graphicData uri="http://schemas.openxmlformats.org/presentationml/2006/ole">
            <p:oleObj spid="_x0000_s28676" r:id="rId6" imgW="1371600" imgH="393700" progId="Equation.3">
              <p:embed/>
            </p:oleObj>
          </a:graphicData>
        </a:graphic>
      </p:graphicFrame>
      <p:sp>
        <p:nvSpPr>
          <p:cNvPr id="17432" name="Rectangle 1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9346" name="Object 18"/>
          <p:cNvGraphicFramePr>
            <a:graphicFrameLocks noChangeAspect="1"/>
          </p:cNvGraphicFramePr>
          <p:nvPr/>
        </p:nvGraphicFramePr>
        <p:xfrm>
          <a:off x="3657600" y="2894013"/>
          <a:ext cx="1981200" cy="779462"/>
        </p:xfrm>
        <a:graphic>
          <a:graphicData uri="http://schemas.openxmlformats.org/presentationml/2006/ole">
            <p:oleObj spid="_x0000_s28677" r:id="rId7" imgW="990170" imgH="393529" progId="Equation.3">
              <p:embed/>
            </p:oleObj>
          </a:graphicData>
        </a:graphic>
      </p:graphicFrame>
      <p:sp>
        <p:nvSpPr>
          <p:cNvPr id="17433" name="Rectangle 1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39348" name="Object 20"/>
          <p:cNvGraphicFramePr>
            <a:graphicFrameLocks noChangeAspect="1"/>
          </p:cNvGraphicFramePr>
          <p:nvPr/>
        </p:nvGraphicFramePr>
        <p:xfrm>
          <a:off x="2041525" y="3703638"/>
          <a:ext cx="4740275" cy="531812"/>
        </p:xfrm>
        <a:graphic>
          <a:graphicData uri="http://schemas.openxmlformats.org/presentationml/2006/ole">
            <p:oleObj spid="_x0000_s28678" r:id="rId8" imgW="2463800" imgH="279400" progId="Equation.3">
              <p:embed/>
            </p:oleObj>
          </a:graphicData>
        </a:graphic>
      </p:graphicFrame>
      <p:graphicFrame>
        <p:nvGraphicFramePr>
          <p:cNvPr id="739349" name="Object 21"/>
          <p:cNvGraphicFramePr>
            <a:graphicFrameLocks noChangeAspect="1"/>
          </p:cNvGraphicFramePr>
          <p:nvPr/>
        </p:nvGraphicFramePr>
        <p:xfrm>
          <a:off x="2819400" y="4413250"/>
          <a:ext cx="1066800" cy="768350"/>
        </p:xfrm>
        <a:graphic>
          <a:graphicData uri="http://schemas.openxmlformats.org/presentationml/2006/ole">
            <p:oleObj spid="_x0000_s28679" r:id="rId9" imgW="545863" imgH="393529" progId="Equation.3">
              <p:embed/>
            </p:oleObj>
          </a:graphicData>
        </a:graphic>
      </p:graphicFrame>
      <p:graphicFrame>
        <p:nvGraphicFramePr>
          <p:cNvPr id="739350" name="Object 22"/>
          <p:cNvGraphicFramePr>
            <a:graphicFrameLocks noChangeAspect="1"/>
          </p:cNvGraphicFramePr>
          <p:nvPr/>
        </p:nvGraphicFramePr>
        <p:xfrm>
          <a:off x="6248400" y="4419600"/>
          <a:ext cx="1066800" cy="858838"/>
        </p:xfrm>
        <a:graphic>
          <a:graphicData uri="http://schemas.openxmlformats.org/presentationml/2006/ole">
            <p:oleObj spid="_x0000_s28680" name="Equation" r:id="rId10" imgW="533169" imgH="43161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04713713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393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3933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3933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3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3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3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3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7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3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73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3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3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3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3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3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3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3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0" grpId="0"/>
      <p:bldP spid="739331" grpId="0"/>
      <p:bldP spid="739333" grpId="0"/>
      <p:bldP spid="739335" grpId="0"/>
      <p:bldP spid="739337" grpId="0"/>
      <p:bldP spid="739338" grpId="0"/>
      <p:bldP spid="7393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5" name="Right Triangle 24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Triangle 25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48768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Latihan</a:t>
            </a:r>
            <a:endParaRPr lang="en-US" altLang="en-US" b="1" dirty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5251CCF0-4C5D-4F67-A1DB-CCD6452DE8D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40355" name="Object 3"/>
          <p:cNvGraphicFramePr>
            <a:graphicFrameLocks noChangeAspect="1"/>
          </p:cNvGraphicFramePr>
          <p:nvPr/>
        </p:nvGraphicFramePr>
        <p:xfrm>
          <a:off x="1216025" y="3052763"/>
          <a:ext cx="1603375" cy="1127125"/>
        </p:xfrm>
        <a:graphic>
          <a:graphicData uri="http://schemas.openxmlformats.org/presentationml/2006/ole">
            <p:oleObj spid="_x0000_s29698" r:id="rId4" imgW="609336" imgH="431613" progId="Equation.3">
              <p:embed/>
            </p:oleObj>
          </a:graphicData>
        </a:graphic>
      </p:graphicFrame>
      <p:graphicFrame>
        <p:nvGraphicFramePr>
          <p:cNvPr id="740356" name="Object 4"/>
          <p:cNvGraphicFramePr>
            <a:graphicFrameLocks noChangeAspect="1"/>
          </p:cNvGraphicFramePr>
          <p:nvPr/>
        </p:nvGraphicFramePr>
        <p:xfrm>
          <a:off x="5535613" y="1985963"/>
          <a:ext cx="1703387" cy="1127125"/>
        </p:xfrm>
        <a:graphic>
          <a:graphicData uri="http://schemas.openxmlformats.org/presentationml/2006/ole">
            <p:oleObj spid="_x0000_s29699" r:id="rId5" imgW="647700" imgH="431800" progId="Equation.3">
              <p:embed/>
            </p:oleObj>
          </a:graphicData>
        </a:graphic>
      </p:graphicFrame>
      <p:graphicFrame>
        <p:nvGraphicFramePr>
          <p:cNvPr id="740357" name="Object 5"/>
          <p:cNvGraphicFramePr>
            <a:graphicFrameLocks noChangeAspect="1"/>
          </p:cNvGraphicFramePr>
          <p:nvPr/>
        </p:nvGraphicFramePr>
        <p:xfrm>
          <a:off x="5535613" y="2995613"/>
          <a:ext cx="1630362" cy="1128712"/>
        </p:xfrm>
        <a:graphic>
          <a:graphicData uri="http://schemas.openxmlformats.org/presentationml/2006/ole">
            <p:oleObj spid="_x0000_s29700" r:id="rId6" imgW="622030" imgH="431613" progId="Equation.3">
              <p:embed/>
            </p:oleObj>
          </a:graphicData>
        </a:graphic>
      </p:graphicFrame>
      <p:graphicFrame>
        <p:nvGraphicFramePr>
          <p:cNvPr id="740358" name="Object 6"/>
          <p:cNvGraphicFramePr>
            <a:graphicFrameLocks noChangeAspect="1"/>
          </p:cNvGraphicFramePr>
          <p:nvPr/>
        </p:nvGraphicFramePr>
        <p:xfrm>
          <a:off x="1174750" y="4030663"/>
          <a:ext cx="1905000" cy="1303337"/>
        </p:xfrm>
        <a:graphic>
          <a:graphicData uri="http://schemas.openxmlformats.org/presentationml/2006/ole">
            <p:oleObj spid="_x0000_s29701" r:id="rId7" imgW="723586" imgH="495085" progId="Equation.3">
              <p:embed/>
            </p:oleObj>
          </a:graphicData>
        </a:graphic>
      </p:graphicFrame>
      <p:sp>
        <p:nvSpPr>
          <p:cNvPr id="18443" name="Rectangle 7"/>
          <p:cNvSpPr>
            <a:spLocks noChangeArrowheads="1"/>
          </p:cNvSpPr>
          <p:nvPr/>
        </p:nvSpPr>
        <p:spPr bwMode="auto">
          <a:xfrm>
            <a:off x="0" y="2005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79160" tIns="1079160" rIns="1079160" bIns="1079160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4" name="Rectangle 8"/>
          <p:cNvSpPr>
            <a:spLocks noChangeArrowheads="1"/>
          </p:cNvSpPr>
          <p:nvPr/>
        </p:nvSpPr>
        <p:spPr bwMode="auto">
          <a:xfrm>
            <a:off x="0" y="3719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714375" y="3371850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2.</a:t>
            </a:r>
          </a:p>
        </p:txBody>
      </p:sp>
      <p:sp>
        <p:nvSpPr>
          <p:cNvPr id="740362" name="Rectangle 10"/>
          <p:cNvSpPr>
            <a:spLocks noChangeArrowheads="1"/>
          </p:cNvSpPr>
          <p:nvPr/>
        </p:nvSpPr>
        <p:spPr bwMode="auto">
          <a:xfrm>
            <a:off x="5029200" y="2290763"/>
            <a:ext cx="45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4.</a:t>
            </a:r>
          </a:p>
        </p:txBody>
      </p:sp>
      <p:sp>
        <p:nvSpPr>
          <p:cNvPr id="740363" name="Rectangle 11"/>
          <p:cNvSpPr>
            <a:spLocks noChangeArrowheads="1"/>
          </p:cNvSpPr>
          <p:nvPr/>
        </p:nvSpPr>
        <p:spPr bwMode="auto">
          <a:xfrm>
            <a:off x="5041900" y="3371850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5.</a:t>
            </a:r>
          </a:p>
        </p:txBody>
      </p:sp>
      <p:sp>
        <p:nvSpPr>
          <p:cNvPr id="740364" name="Rectangle 12"/>
          <p:cNvSpPr>
            <a:spLocks noChangeArrowheads="1"/>
          </p:cNvSpPr>
          <p:nvPr/>
        </p:nvSpPr>
        <p:spPr bwMode="auto">
          <a:xfrm>
            <a:off x="685800" y="4348163"/>
            <a:ext cx="45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3.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717550" y="2228850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1.</a:t>
            </a:r>
          </a:p>
        </p:txBody>
      </p:sp>
      <p:sp>
        <p:nvSpPr>
          <p:cNvPr id="740366" name="Rectangle 14"/>
          <p:cNvSpPr>
            <a:spLocks noChangeArrowheads="1"/>
          </p:cNvSpPr>
          <p:nvPr/>
        </p:nvSpPr>
        <p:spPr bwMode="auto">
          <a:xfrm>
            <a:off x="838200" y="1524000"/>
            <a:ext cx="52451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Selidiki kekonvergenan deret berikut:</a:t>
            </a:r>
            <a:endParaRPr lang="en-US" altLang="en-US"/>
          </a:p>
        </p:txBody>
      </p:sp>
      <p:sp>
        <p:nvSpPr>
          <p:cNvPr id="18451" name="Rectangle 1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0368" name="Object 16"/>
          <p:cNvGraphicFramePr>
            <a:graphicFrameLocks noChangeAspect="1"/>
          </p:cNvGraphicFramePr>
          <p:nvPr/>
        </p:nvGraphicFramePr>
        <p:xfrm>
          <a:off x="1206500" y="1912938"/>
          <a:ext cx="1676400" cy="1158875"/>
        </p:xfrm>
        <a:graphic>
          <a:graphicData uri="http://schemas.openxmlformats.org/presentationml/2006/ole">
            <p:oleObj spid="_x0000_s29702" r:id="rId8" imgW="647419" imgH="44430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54844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2" grpId="0"/>
      <p:bldP spid="740365" grpId="0"/>
      <p:bldP spid="7403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32" name="Right Triangle 31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1"/>
            <a:ext cx="7315200" cy="7620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Uji</a:t>
            </a:r>
            <a:r>
              <a:rPr lang="en-US" altLang="en-US" b="1" dirty="0"/>
              <a:t> </a:t>
            </a:r>
            <a:r>
              <a:rPr lang="en-US" altLang="en-US" b="1" dirty="0" err="1"/>
              <a:t>Deret</a:t>
            </a:r>
            <a:r>
              <a:rPr lang="en-US" altLang="en-US" b="1" dirty="0"/>
              <a:t> </a:t>
            </a:r>
            <a:r>
              <a:rPr lang="en-US" altLang="en-US" b="1" dirty="0" err="1"/>
              <a:t>Positif</a:t>
            </a:r>
            <a:endParaRPr lang="en-US" altLang="en-US" b="1" dirty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0538" y="1219200"/>
            <a:ext cx="2176462" cy="3810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2. Uji Deret -p</a:t>
            </a: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BB730F0-5D5E-4008-8923-12C154644E5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41380" name="Rectangle 4"/>
          <p:cNvSpPr>
            <a:spLocks noChangeArrowheads="1"/>
          </p:cNvSpPr>
          <p:nvPr/>
        </p:nvSpPr>
        <p:spPr bwMode="auto">
          <a:xfrm>
            <a:off x="762000" y="1598613"/>
            <a:ext cx="83820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Symbol" panose="05050102010706020507" pitchFamily="18" charset="2"/>
              </a:rPr>
              <a:t>Deret-p atau deret hiperharmonik mempunyai bentuk umum </a:t>
            </a:r>
          </a:p>
        </p:txBody>
      </p:sp>
      <p:sp>
        <p:nvSpPr>
          <p:cNvPr id="19469" name="Rectangle 5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0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1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2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3" name="Rectangle 9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1386" name="Object 10"/>
          <p:cNvGraphicFramePr>
            <a:graphicFrameLocks noChangeAspect="1"/>
          </p:cNvGraphicFramePr>
          <p:nvPr/>
        </p:nvGraphicFramePr>
        <p:xfrm>
          <a:off x="4067175" y="1919288"/>
          <a:ext cx="760413" cy="823912"/>
        </p:xfrm>
        <a:graphic>
          <a:graphicData uri="http://schemas.openxmlformats.org/presentationml/2006/ole">
            <p:oleObj spid="_x0000_s30722" name="Equation" r:id="rId4" imgW="393529" imgH="431613" progId="Equation.3">
              <p:embed/>
            </p:oleObj>
          </a:graphicData>
        </a:graphic>
      </p:graphicFrame>
      <p:sp>
        <p:nvSpPr>
          <p:cNvPr id="741387" name="Rectangle 11"/>
          <p:cNvSpPr>
            <a:spLocks noChangeArrowheads="1"/>
          </p:cNvSpPr>
          <p:nvPr/>
        </p:nvSpPr>
        <p:spPr bwMode="auto">
          <a:xfrm>
            <a:off x="762000" y="2741613"/>
            <a:ext cx="6934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Dengan menggunakan tes integral, kita dapatkan</a:t>
            </a:r>
            <a:r>
              <a:rPr lang="en-US" altLang="en-US"/>
              <a:t> </a:t>
            </a:r>
          </a:p>
        </p:txBody>
      </p:sp>
      <p:sp>
        <p:nvSpPr>
          <p:cNvPr id="19475" name="Rectangle 12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1389" name="Object 13"/>
          <p:cNvGraphicFramePr>
            <a:graphicFrameLocks noChangeAspect="1"/>
          </p:cNvGraphicFramePr>
          <p:nvPr/>
        </p:nvGraphicFramePr>
        <p:xfrm>
          <a:off x="2320925" y="3370263"/>
          <a:ext cx="1514475" cy="746125"/>
        </p:xfrm>
        <a:graphic>
          <a:graphicData uri="http://schemas.openxmlformats.org/presentationml/2006/ole">
            <p:oleObj spid="_x0000_s30723" name="Equation" r:id="rId5" imgW="749300" imgH="368300" progId="Equation.3">
              <p:embed/>
            </p:oleObj>
          </a:graphicData>
        </a:graphic>
      </p:graphicFrame>
      <p:sp>
        <p:nvSpPr>
          <p:cNvPr id="741390" name="Rectangle 14"/>
          <p:cNvSpPr>
            <a:spLocks noChangeArrowheads="1"/>
          </p:cNvSpPr>
          <p:nvPr/>
        </p:nvSpPr>
        <p:spPr bwMode="auto">
          <a:xfrm>
            <a:off x="3759200" y="3533775"/>
            <a:ext cx="495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= </a:t>
            </a:r>
          </a:p>
        </p:txBody>
      </p:sp>
      <p:graphicFrame>
        <p:nvGraphicFramePr>
          <p:cNvPr id="741391" name="Object 15"/>
          <p:cNvGraphicFramePr>
            <a:graphicFrameLocks noChangeAspect="1"/>
          </p:cNvGraphicFramePr>
          <p:nvPr/>
        </p:nvGraphicFramePr>
        <p:xfrm>
          <a:off x="4064000" y="3127375"/>
          <a:ext cx="1524000" cy="1081088"/>
        </p:xfrm>
        <a:graphic>
          <a:graphicData uri="http://schemas.openxmlformats.org/presentationml/2006/ole">
            <p:oleObj spid="_x0000_s30724" name="Equation" r:id="rId6" imgW="660113" imgH="469696" progId="Equation.3">
              <p:embed/>
            </p:oleObj>
          </a:graphicData>
        </a:graphic>
      </p:graphicFrame>
      <p:sp>
        <p:nvSpPr>
          <p:cNvPr id="741392" name="Rectangle 16"/>
          <p:cNvSpPr>
            <a:spLocks noChangeArrowheads="1"/>
          </p:cNvSpPr>
          <p:nvPr/>
        </p:nvSpPr>
        <p:spPr bwMode="auto">
          <a:xfrm>
            <a:off x="5473700" y="3532188"/>
            <a:ext cx="495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= </a:t>
            </a:r>
          </a:p>
        </p:txBody>
      </p:sp>
      <p:graphicFrame>
        <p:nvGraphicFramePr>
          <p:cNvPr id="741393" name="Object 17"/>
          <p:cNvGraphicFramePr>
            <a:graphicFrameLocks noChangeAspect="1"/>
          </p:cNvGraphicFramePr>
          <p:nvPr/>
        </p:nvGraphicFramePr>
        <p:xfrm>
          <a:off x="5816600" y="3302000"/>
          <a:ext cx="1295400" cy="819150"/>
        </p:xfrm>
        <a:graphic>
          <a:graphicData uri="http://schemas.openxmlformats.org/presentationml/2006/ole">
            <p:oleObj spid="_x0000_s30725" name="Equation" r:id="rId7" imgW="647419" imgH="406224" progId="Equation.3">
              <p:embed/>
            </p:oleObj>
          </a:graphicData>
        </a:graphic>
      </p:graphicFrame>
      <p:sp>
        <p:nvSpPr>
          <p:cNvPr id="741394" name="Rectangle 18"/>
          <p:cNvSpPr>
            <a:spLocks noChangeArrowheads="1"/>
          </p:cNvSpPr>
          <p:nvPr/>
        </p:nvSpPr>
        <p:spPr bwMode="auto">
          <a:xfrm>
            <a:off x="887413" y="4129088"/>
            <a:ext cx="40957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Kalau kita perhatikan, untuk </a:t>
            </a:r>
          </a:p>
        </p:txBody>
      </p:sp>
      <p:sp>
        <p:nvSpPr>
          <p:cNvPr id="741395" name="Rectangle 19"/>
          <p:cNvSpPr>
            <a:spLocks noChangeArrowheads="1"/>
          </p:cNvSpPr>
          <p:nvPr/>
        </p:nvSpPr>
        <p:spPr bwMode="auto">
          <a:xfrm>
            <a:off x="963613" y="4652963"/>
            <a:ext cx="8078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buFontTx/>
              <a:buAutoNum type="arabicPeriod"/>
            </a:pPr>
            <a:r>
              <a:rPr lang="sv-SE" altLang="en-US"/>
              <a:t>p = 1 diperoleh deret harmonik, sehingga untuk p = 1 </a:t>
            </a:r>
          </a:p>
          <a:p>
            <a:pPr algn="l"/>
            <a:r>
              <a:rPr lang="sv-SE" altLang="en-US"/>
              <a:t>	deret divergen.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41396" name="Rectangle 20"/>
          <p:cNvSpPr>
            <a:spLocks noChangeArrowheads="1"/>
          </p:cNvSpPr>
          <p:nvPr/>
        </p:nvSpPr>
        <p:spPr bwMode="auto">
          <a:xfrm>
            <a:off x="963613" y="5278438"/>
            <a:ext cx="2209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2. p &gt; 1 maka</a:t>
            </a:r>
            <a:r>
              <a:rPr lang="en-US" altLang="en-US"/>
              <a:t> </a:t>
            </a:r>
          </a:p>
        </p:txBody>
      </p:sp>
      <p:graphicFrame>
        <p:nvGraphicFramePr>
          <p:cNvPr id="741397" name="Object 21"/>
          <p:cNvGraphicFramePr>
            <a:graphicFrameLocks noChangeAspect="1"/>
          </p:cNvGraphicFramePr>
          <p:nvPr/>
        </p:nvGraphicFramePr>
        <p:xfrm>
          <a:off x="3021013" y="5208588"/>
          <a:ext cx="1066800" cy="658812"/>
        </p:xfrm>
        <a:graphic>
          <a:graphicData uri="http://schemas.openxmlformats.org/presentationml/2006/ole">
            <p:oleObj spid="_x0000_s30726" name="Equation" r:id="rId8" imgW="444307" imgH="279279" progId="Equation.3">
              <p:embed/>
            </p:oleObj>
          </a:graphicData>
        </a:graphic>
      </p:graphicFrame>
      <p:sp>
        <p:nvSpPr>
          <p:cNvPr id="741398" name="Rectangle 22"/>
          <p:cNvSpPr>
            <a:spLocks noChangeArrowheads="1"/>
          </p:cNvSpPr>
          <p:nvPr/>
        </p:nvSpPr>
        <p:spPr bwMode="auto">
          <a:xfrm>
            <a:off x="4011613" y="5268913"/>
            <a:ext cx="42830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=  0, sehingga diperoleh deret</a:t>
            </a:r>
            <a:endParaRPr lang="en-US" altLang="en-US"/>
          </a:p>
        </p:txBody>
      </p:sp>
      <p:sp>
        <p:nvSpPr>
          <p:cNvPr id="741399" name="Rectangle 23"/>
          <p:cNvSpPr>
            <a:spLocks noChangeArrowheads="1"/>
          </p:cNvSpPr>
          <p:nvPr/>
        </p:nvSpPr>
        <p:spPr bwMode="auto">
          <a:xfrm>
            <a:off x="1287463" y="5657850"/>
            <a:ext cx="24384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sv-SE" altLang="en-US"/>
              <a:t>yang konvergen.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75821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4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7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1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1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74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74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74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74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74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41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41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1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1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41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0" grpId="0"/>
      <p:bldP spid="741387" grpId="0"/>
      <p:bldP spid="741390" grpId="0"/>
      <p:bldP spid="741392" grpId="0"/>
      <p:bldP spid="741394" grpId="0"/>
      <p:bldP spid="741395" grpId="0"/>
      <p:bldP spid="741396" grpId="0"/>
      <p:bldP spid="741398" grpId="0"/>
      <p:bldP spid="7413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3" name="Right Triangle 22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543800" cy="874713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Uji</a:t>
            </a:r>
            <a:r>
              <a:rPr lang="en-US" altLang="en-US" b="1" dirty="0"/>
              <a:t> </a:t>
            </a:r>
            <a:r>
              <a:rPr lang="en-US" altLang="en-US" b="1" dirty="0" err="1"/>
              <a:t>Deret</a:t>
            </a:r>
            <a:r>
              <a:rPr lang="en-US" altLang="en-US" b="1" dirty="0"/>
              <a:t> </a:t>
            </a:r>
            <a:r>
              <a:rPr lang="en-US" altLang="en-US" b="1" dirty="0" err="1"/>
              <a:t>Positif</a:t>
            </a:r>
            <a:endParaRPr lang="en-US" altLang="en-US" b="1" dirty="0"/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AC14E79B-217E-4CC0-925E-64A37D2F6C5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965200" y="1493838"/>
            <a:ext cx="2209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3. p &lt; 1 maka</a:t>
            </a:r>
            <a:r>
              <a:rPr lang="en-US" altLang="en-US"/>
              <a:t> </a:t>
            </a:r>
          </a:p>
        </p:txBody>
      </p:sp>
      <p:graphicFrame>
        <p:nvGraphicFramePr>
          <p:cNvPr id="742404" name="Object 4"/>
          <p:cNvGraphicFramePr>
            <a:graphicFrameLocks noChangeAspect="1"/>
          </p:cNvGraphicFramePr>
          <p:nvPr/>
        </p:nvGraphicFramePr>
        <p:xfrm>
          <a:off x="3022600" y="1423988"/>
          <a:ext cx="1066800" cy="658812"/>
        </p:xfrm>
        <a:graphic>
          <a:graphicData uri="http://schemas.openxmlformats.org/presentationml/2006/ole">
            <p:oleObj spid="_x0000_s31746" name="Equation" r:id="rId4" imgW="444307" imgH="279279" progId="Equation.3">
              <p:embed/>
            </p:oleObj>
          </a:graphicData>
        </a:graphic>
      </p:graphicFrame>
      <p:sp>
        <p:nvSpPr>
          <p:cNvPr id="742405" name="Rectangle 5"/>
          <p:cNvSpPr>
            <a:spLocks noChangeArrowheads="1"/>
          </p:cNvSpPr>
          <p:nvPr/>
        </p:nvSpPr>
        <p:spPr bwMode="auto">
          <a:xfrm>
            <a:off x="4013200" y="1484313"/>
            <a:ext cx="4938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=∞, sehingga diperoleh deret yang</a:t>
            </a:r>
            <a:endParaRPr lang="en-US" altLang="en-US"/>
          </a:p>
        </p:txBody>
      </p:sp>
      <p:sp>
        <p:nvSpPr>
          <p:cNvPr id="742406" name="Rectangle 6"/>
          <p:cNvSpPr>
            <a:spLocks noChangeArrowheads="1"/>
          </p:cNvSpPr>
          <p:nvPr/>
        </p:nvSpPr>
        <p:spPr bwMode="auto">
          <a:xfrm>
            <a:off x="1289050" y="1873250"/>
            <a:ext cx="14446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sv-SE" altLang="en-US"/>
              <a:t>divergen.</a:t>
            </a:r>
            <a:endParaRPr lang="en-US" altLang="en-US"/>
          </a:p>
        </p:txBody>
      </p:sp>
      <p:sp>
        <p:nvSpPr>
          <p:cNvPr id="742407" name="Rectangle 7"/>
          <p:cNvSpPr>
            <a:spLocks noChangeArrowheads="1"/>
          </p:cNvSpPr>
          <p:nvPr/>
        </p:nvSpPr>
        <p:spPr bwMode="auto">
          <a:xfrm>
            <a:off x="974725" y="2408238"/>
            <a:ext cx="36988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4. p &lt; 0, suku ke-n deret</a:t>
            </a:r>
            <a:r>
              <a:rPr lang="en-US" altLang="en-US"/>
              <a:t> </a:t>
            </a:r>
          </a:p>
        </p:txBody>
      </p:sp>
      <p:graphicFrame>
        <p:nvGraphicFramePr>
          <p:cNvPr id="742408" name="Object 8"/>
          <p:cNvGraphicFramePr>
            <a:graphicFrameLocks noChangeAspect="1"/>
          </p:cNvGraphicFramePr>
          <p:nvPr/>
        </p:nvGraphicFramePr>
        <p:xfrm>
          <a:off x="4589463" y="2235200"/>
          <a:ext cx="682625" cy="736600"/>
        </p:xfrm>
        <a:graphic>
          <a:graphicData uri="http://schemas.openxmlformats.org/presentationml/2006/ole">
            <p:oleObj spid="_x0000_s31747" name="Equation" r:id="rId5" imgW="393529" imgH="431613" progId="Equation.3">
              <p:embed/>
            </p:oleObj>
          </a:graphicData>
        </a:graphic>
      </p:graphicFrame>
      <p:sp>
        <p:nvSpPr>
          <p:cNvPr id="742409" name="Rectangle 9"/>
          <p:cNvSpPr>
            <a:spLocks noChangeArrowheads="1"/>
          </p:cNvSpPr>
          <p:nvPr/>
        </p:nvSpPr>
        <p:spPr bwMode="auto">
          <a:xfrm>
            <a:off x="5297488" y="2398713"/>
            <a:ext cx="11350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, yaitu,</a:t>
            </a:r>
            <a:endParaRPr lang="en-US" altLang="en-US"/>
          </a:p>
        </p:txBody>
      </p:sp>
      <p:sp>
        <p:nvSpPr>
          <p:cNvPr id="742410" name="Rectangle 10"/>
          <p:cNvSpPr>
            <a:spLocks noChangeArrowheads="1"/>
          </p:cNvSpPr>
          <p:nvPr/>
        </p:nvSpPr>
        <p:spPr bwMode="auto">
          <a:xfrm>
            <a:off x="6708775" y="2409825"/>
            <a:ext cx="2314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sv-SE" altLang="en-US"/>
              <a:t>tidak menuju 0.</a:t>
            </a:r>
            <a:endParaRPr lang="en-US" altLang="en-US"/>
          </a:p>
        </p:txBody>
      </p:sp>
      <p:graphicFrame>
        <p:nvGraphicFramePr>
          <p:cNvPr id="742411" name="Object 11"/>
          <p:cNvGraphicFramePr>
            <a:graphicFrameLocks noChangeAspect="1"/>
          </p:cNvGraphicFramePr>
          <p:nvPr/>
        </p:nvGraphicFramePr>
        <p:xfrm>
          <a:off x="6340475" y="2238375"/>
          <a:ext cx="441325" cy="693738"/>
        </p:xfrm>
        <a:graphic>
          <a:graphicData uri="http://schemas.openxmlformats.org/presentationml/2006/ole">
            <p:oleObj spid="_x0000_s31748" name="Equation" r:id="rId6" imgW="253780" imgH="406048" progId="Equation.3">
              <p:embed/>
            </p:oleObj>
          </a:graphicData>
        </a:graphic>
      </p:graphicFrame>
      <p:sp>
        <p:nvSpPr>
          <p:cNvPr id="742412" name="Text Box 12"/>
          <p:cNvSpPr txBox="1">
            <a:spLocks noChangeArrowheads="1"/>
          </p:cNvSpPr>
          <p:nvPr/>
        </p:nvSpPr>
        <p:spPr bwMode="auto">
          <a:xfrm>
            <a:off x="1323975" y="2924175"/>
            <a:ext cx="59166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Jadi deret divergen menurut Uji Suku ke-n</a:t>
            </a:r>
          </a:p>
        </p:txBody>
      </p:sp>
      <p:sp>
        <p:nvSpPr>
          <p:cNvPr id="742413" name="Text Box 13"/>
          <p:cNvSpPr txBox="1">
            <a:spLocks noChangeArrowheads="1"/>
          </p:cNvSpPr>
          <p:nvPr/>
        </p:nvSpPr>
        <p:spPr bwMode="auto">
          <a:xfrm>
            <a:off x="1050925" y="3581400"/>
            <a:ext cx="76755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Sehingga dapat kita simpulkan untuk uji deret-p, yaitu:</a:t>
            </a:r>
          </a:p>
        </p:txBody>
      </p:sp>
      <p:sp>
        <p:nvSpPr>
          <p:cNvPr id="742414" name="Rectangle 14"/>
          <p:cNvSpPr>
            <a:spLocks noChangeArrowheads="1"/>
          </p:cNvSpPr>
          <p:nvPr/>
        </p:nvSpPr>
        <p:spPr bwMode="auto">
          <a:xfrm>
            <a:off x="989013" y="4041775"/>
            <a:ext cx="8078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buFontTx/>
              <a:buAutoNum type="arabicPeriod"/>
            </a:pPr>
            <a:r>
              <a:rPr lang="sv-SE" altLang="en-US"/>
              <a:t>Deret-p konvergen apabila p &gt; 1</a:t>
            </a:r>
          </a:p>
          <a:p>
            <a:pPr algn="l">
              <a:buFontTx/>
              <a:buAutoNum type="arabicPeriod"/>
            </a:pPr>
            <a:r>
              <a:rPr lang="sv-SE" altLang="en-US"/>
              <a:t>Deret-p divergen apabila  0 </a:t>
            </a:r>
            <a:r>
              <a:rPr lang="sv-SE" altLang="en-US">
                <a:sym typeface="Symbol" panose="05050102010706020507" pitchFamily="18" charset="2"/>
              </a:rPr>
              <a:t> p  1</a:t>
            </a:r>
            <a:endParaRPr lang="sv-SE" altLang="en-US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182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2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2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2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2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2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2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2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2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2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42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42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2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7424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7424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7424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7424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7424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7424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42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42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42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742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2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/>
      <p:bldP spid="742405" grpId="0"/>
      <p:bldP spid="742406" grpId="0"/>
      <p:bldP spid="742407" grpId="0"/>
      <p:bldP spid="742409" grpId="0"/>
      <p:bldP spid="742410" grpId="0"/>
      <p:bldP spid="742412" grpId="0"/>
      <p:bldP spid="7424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9" name="Right Triangle 28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Triangle 29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3914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4925"/>
            <a:ext cx="7848600" cy="44926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Apakah deret berikut konvergen atau divergen?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88EDE1B-A6FD-4CF7-8ACC-B7441549584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685800" y="19050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1.</a:t>
            </a:r>
          </a:p>
        </p:txBody>
      </p:sp>
      <p:sp>
        <p:nvSpPr>
          <p:cNvPr id="21516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3430" name="Object 6"/>
          <p:cNvGraphicFramePr>
            <a:graphicFrameLocks noChangeAspect="1"/>
          </p:cNvGraphicFramePr>
          <p:nvPr/>
        </p:nvGraphicFramePr>
        <p:xfrm>
          <a:off x="1174750" y="1687513"/>
          <a:ext cx="990600" cy="795337"/>
        </p:xfrm>
        <a:graphic>
          <a:graphicData uri="http://schemas.openxmlformats.org/presentationml/2006/ole">
            <p:oleObj spid="_x0000_s32770" r:id="rId4" imgW="533169" imgH="431613" progId="Equation.3">
              <p:embed/>
            </p:oleObj>
          </a:graphicData>
        </a:graphic>
      </p:graphicFrame>
      <p:sp>
        <p:nvSpPr>
          <p:cNvPr id="743431" name="Text Box 7"/>
          <p:cNvSpPr txBox="1">
            <a:spLocks noChangeArrowheads="1"/>
          </p:cNvSpPr>
          <p:nvPr/>
        </p:nvSpPr>
        <p:spPr bwMode="auto">
          <a:xfrm>
            <a:off x="1127125" y="2660650"/>
            <a:ext cx="43656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Berdasarkan uji deret-p, deret </a:t>
            </a:r>
          </a:p>
        </p:txBody>
      </p:sp>
      <p:graphicFrame>
        <p:nvGraphicFramePr>
          <p:cNvPr id="743432" name="Object 8"/>
          <p:cNvGraphicFramePr>
            <a:graphicFrameLocks noChangeAspect="1"/>
          </p:cNvGraphicFramePr>
          <p:nvPr/>
        </p:nvGraphicFramePr>
        <p:xfrm>
          <a:off x="5410200" y="2405063"/>
          <a:ext cx="990600" cy="795337"/>
        </p:xfrm>
        <a:graphic>
          <a:graphicData uri="http://schemas.openxmlformats.org/presentationml/2006/ole">
            <p:oleObj spid="_x0000_s32771" r:id="rId5" imgW="533169" imgH="431613" progId="Equation.3">
              <p:embed/>
            </p:oleObj>
          </a:graphicData>
        </a:graphic>
      </p:graphicFrame>
      <p:sp>
        <p:nvSpPr>
          <p:cNvPr id="743433" name="Rectangle 9"/>
          <p:cNvSpPr>
            <a:spLocks noChangeArrowheads="1"/>
          </p:cNvSpPr>
          <p:nvPr/>
        </p:nvSpPr>
        <p:spPr bwMode="auto">
          <a:xfrm>
            <a:off x="6400800" y="2667000"/>
            <a:ext cx="15954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konvergen</a:t>
            </a:r>
          </a:p>
        </p:txBody>
      </p:sp>
      <p:sp>
        <p:nvSpPr>
          <p:cNvPr id="743434" name="Rectangle 10"/>
          <p:cNvSpPr>
            <a:spLocks noChangeArrowheads="1"/>
          </p:cNvSpPr>
          <p:nvPr/>
        </p:nvSpPr>
        <p:spPr bwMode="auto">
          <a:xfrm>
            <a:off x="1149350" y="3124200"/>
            <a:ext cx="29321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karena p=1,001 &gt; 1</a:t>
            </a:r>
          </a:p>
        </p:txBody>
      </p:sp>
      <p:sp>
        <p:nvSpPr>
          <p:cNvPr id="743435" name="Rectangle 11"/>
          <p:cNvSpPr>
            <a:spLocks noChangeArrowheads="1"/>
          </p:cNvSpPr>
          <p:nvPr/>
        </p:nvSpPr>
        <p:spPr bwMode="auto">
          <a:xfrm>
            <a:off x="762000" y="370205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2.</a:t>
            </a:r>
          </a:p>
        </p:txBody>
      </p:sp>
      <p:sp>
        <p:nvSpPr>
          <p:cNvPr id="743436" name="Text Box 12"/>
          <p:cNvSpPr txBox="1">
            <a:spLocks noChangeArrowheads="1"/>
          </p:cNvSpPr>
          <p:nvPr/>
        </p:nvSpPr>
        <p:spPr bwMode="auto">
          <a:xfrm>
            <a:off x="1203325" y="4457700"/>
            <a:ext cx="43656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Berdasarkan uji deret-p, deret </a:t>
            </a:r>
          </a:p>
        </p:txBody>
      </p:sp>
      <p:sp>
        <p:nvSpPr>
          <p:cNvPr id="743437" name="Rectangle 13"/>
          <p:cNvSpPr>
            <a:spLocks noChangeArrowheads="1"/>
          </p:cNvSpPr>
          <p:nvPr/>
        </p:nvSpPr>
        <p:spPr bwMode="auto">
          <a:xfrm>
            <a:off x="6477000" y="4464050"/>
            <a:ext cx="13477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divergen</a:t>
            </a:r>
          </a:p>
        </p:txBody>
      </p:sp>
      <p:sp>
        <p:nvSpPr>
          <p:cNvPr id="743438" name="Rectangle 14"/>
          <p:cNvSpPr>
            <a:spLocks noChangeArrowheads="1"/>
          </p:cNvSpPr>
          <p:nvPr/>
        </p:nvSpPr>
        <p:spPr bwMode="auto">
          <a:xfrm>
            <a:off x="1225550" y="4921250"/>
            <a:ext cx="25161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karena p= ½ &lt; 1</a:t>
            </a:r>
          </a:p>
        </p:txBody>
      </p:sp>
      <p:sp>
        <p:nvSpPr>
          <p:cNvPr id="21524" name="Rectangle 1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5" name="Rectangle 1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6" name="Rectangle 1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3442" name="Object 18"/>
          <p:cNvGraphicFramePr>
            <a:graphicFrameLocks noChangeAspect="1"/>
          </p:cNvGraphicFramePr>
          <p:nvPr/>
        </p:nvGraphicFramePr>
        <p:xfrm>
          <a:off x="1219200" y="3446463"/>
          <a:ext cx="838200" cy="820737"/>
        </p:xfrm>
        <a:graphic>
          <a:graphicData uri="http://schemas.openxmlformats.org/presentationml/2006/ole">
            <p:oleObj spid="_x0000_s32772" r:id="rId6" imgW="457002" imgH="444307" progId="Equation.3">
              <p:embed/>
            </p:oleObj>
          </a:graphicData>
        </a:graphic>
      </p:graphicFrame>
      <p:sp>
        <p:nvSpPr>
          <p:cNvPr id="21527" name="Rectangle 1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3444" name="Object 20"/>
          <p:cNvGraphicFramePr>
            <a:graphicFrameLocks noChangeAspect="1"/>
          </p:cNvGraphicFramePr>
          <p:nvPr/>
        </p:nvGraphicFramePr>
        <p:xfrm>
          <a:off x="5486400" y="4191000"/>
          <a:ext cx="838200" cy="820738"/>
        </p:xfrm>
        <a:graphic>
          <a:graphicData uri="http://schemas.openxmlformats.org/presentationml/2006/ole">
            <p:oleObj spid="_x0000_s32773" r:id="rId7" imgW="457002" imgH="44430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51793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7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74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4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4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4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7" grpId="0" build="p"/>
      <p:bldP spid="743428" grpId="0"/>
      <p:bldP spid="743431" grpId="0"/>
      <p:bldP spid="743433" grpId="0"/>
      <p:bldP spid="743434" grpId="0"/>
      <p:bldP spid="743435" grpId="0"/>
      <p:bldP spid="743436" grpId="0"/>
      <p:bldP spid="743437" grpId="0"/>
      <p:bldP spid="7434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9" name="Right Triangle 28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Triangle 29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3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1"/>
            <a:ext cx="7162800" cy="7620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Uji</a:t>
            </a:r>
            <a:r>
              <a:rPr lang="en-US" altLang="en-US" b="1" dirty="0"/>
              <a:t> </a:t>
            </a:r>
            <a:r>
              <a:rPr lang="en-US" altLang="en-US" b="1" dirty="0" err="1"/>
              <a:t>Deret</a:t>
            </a:r>
            <a:r>
              <a:rPr lang="en-US" altLang="en-US" b="1" dirty="0"/>
              <a:t> </a:t>
            </a:r>
            <a:r>
              <a:rPr lang="en-US" altLang="en-US" b="1" dirty="0" err="1"/>
              <a:t>Positif</a:t>
            </a:r>
            <a:endParaRPr lang="en-US" altLang="en-US" b="1" dirty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1473200"/>
            <a:ext cx="6503987" cy="41592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3. </a:t>
            </a:r>
            <a:r>
              <a:rPr lang="sv-SE"/>
              <a:t>Tes Perbandingan dengan deret lain</a:t>
            </a:r>
            <a:r>
              <a:rPr lang="en-US"/>
              <a:t> </a:t>
            </a:r>
          </a:p>
        </p:txBody>
      </p:sp>
      <p:sp>
        <p:nvSpPr>
          <p:cNvPr id="28676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08342BF-5F86-4D15-A042-96BC08BB77C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838200" y="2254250"/>
            <a:ext cx="1447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>
                <a:sym typeface="Symbol" panose="05050102010706020507" pitchFamily="18" charset="2"/>
              </a:rPr>
              <a:t>Andaikan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2542" name="Rectangle 5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3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4455" name="Object 7"/>
          <p:cNvGraphicFramePr>
            <a:graphicFrameLocks noChangeAspect="1"/>
          </p:cNvGraphicFramePr>
          <p:nvPr/>
        </p:nvGraphicFramePr>
        <p:xfrm>
          <a:off x="2262188" y="2119313"/>
          <a:ext cx="528637" cy="609600"/>
        </p:xfrm>
        <a:graphic>
          <a:graphicData uri="http://schemas.openxmlformats.org/presentationml/2006/ole">
            <p:oleObj spid="_x0000_s33794" name="Equation" r:id="rId4" imgW="368140" imgH="431613" progId="Equation.3">
              <p:embed/>
            </p:oleObj>
          </a:graphicData>
        </a:graphic>
      </p:graphicFrame>
      <p:graphicFrame>
        <p:nvGraphicFramePr>
          <p:cNvPr id="744456" name="Object 8"/>
          <p:cNvGraphicFramePr>
            <a:graphicFrameLocks noChangeAspect="1"/>
          </p:cNvGraphicFramePr>
          <p:nvPr/>
        </p:nvGraphicFramePr>
        <p:xfrm>
          <a:off x="3357563" y="2124075"/>
          <a:ext cx="542925" cy="609600"/>
        </p:xfrm>
        <a:graphic>
          <a:graphicData uri="http://schemas.openxmlformats.org/presentationml/2006/ole">
            <p:oleObj spid="_x0000_s33795" name="Equation" r:id="rId5" imgW="380835" imgH="431613" progId="Equation.3">
              <p:embed/>
            </p:oleObj>
          </a:graphicData>
        </a:graphic>
      </p:graphicFrame>
      <p:sp>
        <p:nvSpPr>
          <p:cNvPr id="744457" name="Rectangle 9"/>
          <p:cNvSpPr>
            <a:spLocks noChangeArrowheads="1"/>
          </p:cNvSpPr>
          <p:nvPr/>
        </p:nvSpPr>
        <p:spPr bwMode="auto">
          <a:xfrm>
            <a:off x="2743200" y="2239963"/>
            <a:ext cx="685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Symbol" panose="05050102010706020507" pitchFamily="18" charset="2"/>
              </a:rPr>
              <a:t>dan</a:t>
            </a:r>
          </a:p>
        </p:txBody>
      </p:sp>
      <p:sp>
        <p:nvSpPr>
          <p:cNvPr id="744458" name="Rectangle 10"/>
          <p:cNvSpPr>
            <a:spLocks noChangeArrowheads="1"/>
          </p:cNvSpPr>
          <p:nvPr/>
        </p:nvSpPr>
        <p:spPr bwMode="auto">
          <a:xfrm>
            <a:off x="3841750" y="2243138"/>
            <a:ext cx="42767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sv-SE" altLang="en-US"/>
              <a:t>deret positif, jika a</a:t>
            </a:r>
            <a:r>
              <a:rPr lang="sv-SE" altLang="en-US" baseline="-25000"/>
              <a:t>n</a:t>
            </a:r>
            <a:r>
              <a:rPr lang="sv-SE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sv-SE" altLang="en-US"/>
              <a:t> b</a:t>
            </a:r>
            <a:r>
              <a:rPr lang="sv-SE" altLang="en-US" baseline="-25000">
                <a:sym typeface="Symbol" panose="05050102010706020507" pitchFamily="18" charset="2"/>
              </a:rPr>
              <a:t>n</a:t>
            </a:r>
            <a:r>
              <a:rPr lang="sv-SE" altLang="en-US">
                <a:sym typeface="Symbol" panose="05050102010706020507" pitchFamily="18" charset="2"/>
              </a:rPr>
              <a:t> maka</a:t>
            </a:r>
          </a:p>
        </p:txBody>
      </p:sp>
      <p:sp>
        <p:nvSpPr>
          <p:cNvPr id="744459" name="Rectangle 11"/>
          <p:cNvSpPr>
            <a:spLocks noChangeArrowheads="1"/>
          </p:cNvSpPr>
          <p:nvPr/>
        </p:nvSpPr>
        <p:spPr bwMode="auto">
          <a:xfrm>
            <a:off x="862013" y="2971800"/>
            <a:ext cx="11493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1. Jika </a:t>
            </a:r>
          </a:p>
        </p:txBody>
      </p:sp>
      <p:sp>
        <p:nvSpPr>
          <p:cNvPr id="744460" name="Rectangle 12"/>
          <p:cNvSpPr>
            <a:spLocks noChangeArrowheads="1"/>
          </p:cNvSpPr>
          <p:nvPr/>
        </p:nvSpPr>
        <p:spPr bwMode="auto">
          <a:xfrm>
            <a:off x="2432050" y="2971800"/>
            <a:ext cx="2616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konvergen, maka </a:t>
            </a:r>
          </a:p>
        </p:txBody>
      </p:sp>
      <p:graphicFrame>
        <p:nvGraphicFramePr>
          <p:cNvPr id="744461" name="Object 13"/>
          <p:cNvGraphicFramePr>
            <a:graphicFrameLocks noChangeAspect="1"/>
          </p:cNvGraphicFramePr>
          <p:nvPr/>
        </p:nvGraphicFramePr>
        <p:xfrm>
          <a:off x="4676775" y="3367088"/>
          <a:ext cx="677863" cy="762000"/>
        </p:xfrm>
        <a:graphic>
          <a:graphicData uri="http://schemas.openxmlformats.org/presentationml/2006/ole">
            <p:oleObj spid="_x0000_s33796" name="Equation" r:id="rId6" imgW="380835" imgH="431613" progId="Equation.3">
              <p:embed/>
            </p:oleObj>
          </a:graphicData>
        </a:graphic>
      </p:graphicFrame>
      <p:graphicFrame>
        <p:nvGraphicFramePr>
          <p:cNvPr id="744462" name="Object 14"/>
          <p:cNvGraphicFramePr>
            <a:graphicFrameLocks noChangeAspect="1"/>
          </p:cNvGraphicFramePr>
          <p:nvPr/>
        </p:nvGraphicFramePr>
        <p:xfrm>
          <a:off x="1876425" y="2819400"/>
          <a:ext cx="609600" cy="685800"/>
        </p:xfrm>
        <a:graphic>
          <a:graphicData uri="http://schemas.openxmlformats.org/presentationml/2006/ole">
            <p:oleObj spid="_x0000_s33797" name="Equation" r:id="rId7" imgW="380835" imgH="431613" progId="Equation.3">
              <p:embed/>
            </p:oleObj>
          </a:graphicData>
        </a:graphic>
      </p:graphicFrame>
      <p:graphicFrame>
        <p:nvGraphicFramePr>
          <p:cNvPr id="744463" name="Object 15"/>
          <p:cNvGraphicFramePr>
            <a:graphicFrameLocks noChangeAspect="1"/>
          </p:cNvGraphicFramePr>
          <p:nvPr/>
        </p:nvGraphicFramePr>
        <p:xfrm>
          <a:off x="1905000" y="3429000"/>
          <a:ext cx="593725" cy="685800"/>
        </p:xfrm>
        <a:graphic>
          <a:graphicData uri="http://schemas.openxmlformats.org/presentationml/2006/ole">
            <p:oleObj spid="_x0000_s33798" name="Equation" r:id="rId8" imgW="368140" imgH="431613" progId="Equation.3">
              <p:embed/>
            </p:oleObj>
          </a:graphicData>
        </a:graphic>
      </p:graphicFrame>
      <p:graphicFrame>
        <p:nvGraphicFramePr>
          <p:cNvPr id="744464" name="Object 16"/>
          <p:cNvGraphicFramePr>
            <a:graphicFrameLocks noChangeAspect="1"/>
          </p:cNvGraphicFramePr>
          <p:nvPr/>
        </p:nvGraphicFramePr>
        <p:xfrm>
          <a:off x="5029200" y="2819400"/>
          <a:ext cx="593725" cy="685800"/>
        </p:xfrm>
        <a:graphic>
          <a:graphicData uri="http://schemas.openxmlformats.org/presentationml/2006/ole">
            <p:oleObj spid="_x0000_s33799" name="Equation" r:id="rId9" imgW="368140" imgH="431613" progId="Equation.3">
              <p:embed/>
            </p:oleObj>
          </a:graphicData>
        </a:graphic>
      </p:graphicFrame>
      <p:sp>
        <p:nvSpPr>
          <p:cNvPr id="744465" name="Rectangle 17"/>
          <p:cNvSpPr>
            <a:spLocks noChangeArrowheads="1"/>
          </p:cNvSpPr>
          <p:nvPr/>
        </p:nvSpPr>
        <p:spPr bwMode="auto">
          <a:xfrm>
            <a:off x="5613400" y="2976563"/>
            <a:ext cx="15954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konvergen</a:t>
            </a:r>
          </a:p>
        </p:txBody>
      </p:sp>
      <p:sp>
        <p:nvSpPr>
          <p:cNvPr id="744466" name="Rectangle 18"/>
          <p:cNvSpPr>
            <a:spLocks noChangeArrowheads="1"/>
          </p:cNvSpPr>
          <p:nvPr/>
        </p:nvSpPr>
        <p:spPr bwMode="auto">
          <a:xfrm>
            <a:off x="879475" y="3597275"/>
            <a:ext cx="11493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2. Jika </a:t>
            </a:r>
          </a:p>
        </p:txBody>
      </p:sp>
      <p:sp>
        <p:nvSpPr>
          <p:cNvPr id="744467" name="Rectangle 19"/>
          <p:cNvSpPr>
            <a:spLocks noChangeArrowheads="1"/>
          </p:cNvSpPr>
          <p:nvPr/>
        </p:nvSpPr>
        <p:spPr bwMode="auto">
          <a:xfrm>
            <a:off x="2413000" y="3549650"/>
            <a:ext cx="23685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divergen, maka </a:t>
            </a:r>
          </a:p>
        </p:txBody>
      </p:sp>
      <p:sp>
        <p:nvSpPr>
          <p:cNvPr id="744468" name="Rectangle 20"/>
          <p:cNvSpPr>
            <a:spLocks noChangeArrowheads="1"/>
          </p:cNvSpPr>
          <p:nvPr/>
        </p:nvSpPr>
        <p:spPr bwMode="auto">
          <a:xfrm>
            <a:off x="5327650" y="3548063"/>
            <a:ext cx="13477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divergen</a:t>
            </a:r>
          </a:p>
        </p:txBody>
      </p:sp>
    </p:spTree>
    <p:extLst>
      <p:ext uri="{BB962C8B-B14F-4D97-AF65-F5344CB8AC3E}">
        <p14:creationId xmlns:p14="http://schemas.microsoft.com/office/powerpoint/2010/main" xmlns="" val="291910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4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4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44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4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4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4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4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74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74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74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74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74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74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7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74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7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74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2" grpId="0"/>
      <p:bldP spid="744457" grpId="0"/>
      <p:bldP spid="744458" grpId="0"/>
      <p:bldP spid="744459" grpId="0"/>
      <p:bldP spid="744460" grpId="0"/>
      <p:bldP spid="744465" grpId="0"/>
      <p:bldP spid="744466" grpId="0"/>
      <p:bldP spid="744467" grpId="0"/>
      <p:bldP spid="7444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31" name="Right Triangle 30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5438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7454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4925"/>
            <a:ext cx="8305800" cy="827088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Selidiki Kekonvergenan deret berikut: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1.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92FC5B5-9518-434E-AA17-4C96D44D085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45476" name="Object 4"/>
          <p:cNvGraphicFramePr>
            <a:graphicFrameLocks noChangeAspect="1"/>
          </p:cNvGraphicFramePr>
          <p:nvPr/>
        </p:nvGraphicFramePr>
        <p:xfrm>
          <a:off x="990600" y="1538288"/>
          <a:ext cx="990600" cy="776287"/>
        </p:xfrm>
        <a:graphic>
          <a:graphicData uri="http://schemas.openxmlformats.org/presentationml/2006/ole">
            <p:oleObj spid="_x0000_s34818" r:id="rId4" imgW="571252" imgH="444307" progId="Equation.3">
              <p:embed/>
            </p:oleObj>
          </a:graphicData>
        </a:graphic>
      </p:graphicFrame>
      <p:sp>
        <p:nvSpPr>
          <p:cNvPr id="745477" name="Rectangle 5"/>
          <p:cNvSpPr>
            <a:spLocks noChangeArrowheads="1"/>
          </p:cNvSpPr>
          <p:nvPr/>
        </p:nvSpPr>
        <p:spPr bwMode="auto">
          <a:xfrm>
            <a:off x="695325" y="2286000"/>
            <a:ext cx="1130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Jawab:</a:t>
            </a:r>
          </a:p>
        </p:txBody>
      </p:sp>
      <p:sp>
        <p:nvSpPr>
          <p:cNvPr id="745478" name="Rectangle 6"/>
          <p:cNvSpPr>
            <a:spLocks noChangeArrowheads="1"/>
          </p:cNvSpPr>
          <p:nvPr/>
        </p:nvSpPr>
        <p:spPr bwMode="auto">
          <a:xfrm>
            <a:off x="709613" y="2590800"/>
            <a:ext cx="54721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Akan kita bandingkan deret ini dengan </a:t>
            </a:r>
          </a:p>
        </p:txBody>
      </p:sp>
      <p:pic>
        <p:nvPicPr>
          <p:cNvPr id="7454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8375" y="2490788"/>
            <a:ext cx="104759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45480" name="Rectangle 8"/>
          <p:cNvSpPr>
            <a:spLocks noChangeArrowheads="1"/>
          </p:cNvSpPr>
          <p:nvPr/>
        </p:nvSpPr>
        <p:spPr bwMode="auto">
          <a:xfrm>
            <a:off x="6791325" y="2635250"/>
            <a:ext cx="14128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dan b</a:t>
            </a:r>
            <a:r>
              <a:rPr lang="en-US" altLang="en-US" baseline="-30000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=</a:t>
            </a:r>
            <a:endParaRPr lang="en-US" altLang="en-US"/>
          </a:p>
        </p:txBody>
      </p:sp>
      <p:graphicFrame>
        <p:nvGraphicFramePr>
          <p:cNvPr id="745481" name="Object 9"/>
          <p:cNvGraphicFramePr>
            <a:graphicFrameLocks noChangeAspect="1"/>
          </p:cNvGraphicFramePr>
          <p:nvPr/>
        </p:nvGraphicFramePr>
        <p:xfrm>
          <a:off x="8010525" y="2486025"/>
          <a:ext cx="727075" cy="690563"/>
        </p:xfrm>
        <a:graphic>
          <a:graphicData uri="http://schemas.openxmlformats.org/presentationml/2006/ole">
            <p:oleObj spid="_x0000_s34819" r:id="rId6" imgW="393529" imgH="368140" progId="Equation.3">
              <p:embed/>
            </p:oleObj>
          </a:graphicData>
        </a:graphic>
      </p:graphicFrame>
      <p:sp>
        <p:nvSpPr>
          <p:cNvPr id="745482" name="Rectangle 10"/>
          <p:cNvSpPr>
            <a:spLocks noChangeArrowheads="1"/>
          </p:cNvSpPr>
          <p:nvPr/>
        </p:nvSpPr>
        <p:spPr bwMode="auto">
          <a:xfrm>
            <a:off x="733425" y="3124200"/>
            <a:ext cx="24352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kita tahu bahwa </a:t>
            </a:r>
          </a:p>
        </p:txBody>
      </p:sp>
      <p:sp>
        <p:nvSpPr>
          <p:cNvPr id="745483" name="Rectangle 11"/>
          <p:cNvSpPr>
            <a:spLocks noChangeArrowheads="1"/>
          </p:cNvSpPr>
          <p:nvPr/>
        </p:nvSpPr>
        <p:spPr bwMode="auto">
          <a:xfrm>
            <a:off x="8610600" y="2590800"/>
            <a:ext cx="2809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,</a:t>
            </a:r>
          </a:p>
        </p:txBody>
      </p:sp>
      <p:sp>
        <p:nvSpPr>
          <p:cNvPr id="23572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5485" name="Object 13"/>
          <p:cNvGraphicFramePr>
            <a:graphicFrameLocks noChangeAspect="1"/>
          </p:cNvGraphicFramePr>
          <p:nvPr/>
        </p:nvGraphicFramePr>
        <p:xfrm>
          <a:off x="3016250" y="2862263"/>
          <a:ext cx="641350" cy="823912"/>
        </p:xfrm>
        <a:graphic>
          <a:graphicData uri="http://schemas.openxmlformats.org/presentationml/2006/ole">
            <p:oleObj spid="_x0000_s34820" r:id="rId7" imgW="330057" imgH="431613" progId="Equation.3">
              <p:embed/>
            </p:oleObj>
          </a:graphicData>
        </a:graphic>
      </p:graphicFrame>
      <p:sp>
        <p:nvSpPr>
          <p:cNvPr id="745486" name="Rectangle 14"/>
          <p:cNvSpPr>
            <a:spLocks noChangeArrowheads="1"/>
          </p:cNvSpPr>
          <p:nvPr/>
        </p:nvSpPr>
        <p:spPr bwMode="auto">
          <a:xfrm>
            <a:off x="3635375" y="3136900"/>
            <a:ext cx="39084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adalah deret harmonik dan </a:t>
            </a:r>
          </a:p>
        </p:txBody>
      </p:sp>
      <p:graphicFrame>
        <p:nvGraphicFramePr>
          <p:cNvPr id="745487" name="Object 15"/>
          <p:cNvGraphicFramePr>
            <a:graphicFrameLocks noChangeAspect="1"/>
          </p:cNvGraphicFramePr>
          <p:nvPr/>
        </p:nvGraphicFramePr>
        <p:xfrm>
          <a:off x="819150" y="3465513"/>
          <a:ext cx="762000" cy="725487"/>
        </p:xfrm>
        <a:graphic>
          <a:graphicData uri="http://schemas.openxmlformats.org/presentationml/2006/ole">
            <p:oleObj spid="_x0000_s34821" r:id="rId8" imgW="393529" imgH="368140" progId="Equation.3">
              <p:embed/>
            </p:oleObj>
          </a:graphicData>
        </a:graphic>
      </p:graphicFrame>
      <p:graphicFrame>
        <p:nvGraphicFramePr>
          <p:cNvPr id="745488" name="Object 16"/>
          <p:cNvGraphicFramePr>
            <a:graphicFrameLocks noChangeAspect="1"/>
          </p:cNvGraphicFramePr>
          <p:nvPr/>
        </p:nvGraphicFramePr>
        <p:xfrm>
          <a:off x="1860550" y="3581400"/>
          <a:ext cx="254000" cy="609600"/>
        </p:xfrm>
        <a:graphic>
          <a:graphicData uri="http://schemas.openxmlformats.org/presentationml/2006/ole">
            <p:oleObj spid="_x0000_s34822" r:id="rId9" imgW="139639" imgH="342751" progId="Equation.3">
              <p:embed/>
            </p:oleObj>
          </a:graphicData>
        </a:graphic>
      </p:graphicFrame>
      <p:sp>
        <p:nvSpPr>
          <p:cNvPr id="745489" name="Rectangle 17"/>
          <p:cNvSpPr>
            <a:spLocks noChangeArrowheads="1"/>
          </p:cNvSpPr>
          <p:nvPr/>
        </p:nvSpPr>
        <p:spPr bwMode="auto">
          <a:xfrm>
            <a:off x="1417638" y="3641725"/>
            <a:ext cx="61118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>
                <a:cs typeface="Times New Roman" panose="02020603050405020304" pitchFamily="18" charset="0"/>
              </a:rPr>
              <a:t>  </a:t>
            </a:r>
            <a:endParaRPr lang="en-US" altLang="en-US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45490" name="Rectangle 18"/>
          <p:cNvSpPr>
            <a:spLocks noChangeArrowheads="1"/>
          </p:cNvSpPr>
          <p:nvPr/>
        </p:nvSpPr>
        <p:spPr bwMode="auto">
          <a:xfrm>
            <a:off x="2041525" y="3635375"/>
            <a:ext cx="27257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, Sehingga karena </a:t>
            </a:r>
          </a:p>
        </p:txBody>
      </p:sp>
      <p:graphicFrame>
        <p:nvGraphicFramePr>
          <p:cNvPr id="745491" name="Object 19"/>
          <p:cNvGraphicFramePr>
            <a:graphicFrameLocks noChangeAspect="1"/>
          </p:cNvGraphicFramePr>
          <p:nvPr/>
        </p:nvGraphicFramePr>
        <p:xfrm>
          <a:off x="4583113" y="3429000"/>
          <a:ext cx="614362" cy="790575"/>
        </p:xfrm>
        <a:graphic>
          <a:graphicData uri="http://schemas.openxmlformats.org/presentationml/2006/ole">
            <p:oleObj spid="_x0000_s34823" r:id="rId10" imgW="330057" imgH="431613" progId="Equation.3">
              <p:embed/>
            </p:oleObj>
          </a:graphicData>
        </a:graphic>
      </p:graphicFrame>
      <p:graphicFrame>
        <p:nvGraphicFramePr>
          <p:cNvPr id="745492" name="Object 20"/>
          <p:cNvGraphicFramePr>
            <a:graphicFrameLocks noChangeAspect="1"/>
          </p:cNvGraphicFramePr>
          <p:nvPr/>
        </p:nvGraphicFramePr>
        <p:xfrm>
          <a:off x="882650" y="4114800"/>
          <a:ext cx="990600" cy="742950"/>
        </p:xfrm>
        <a:graphic>
          <a:graphicData uri="http://schemas.openxmlformats.org/presentationml/2006/ole">
            <p:oleObj spid="_x0000_s34824" r:id="rId11" imgW="571252" imgH="431613" progId="Equation.3">
              <p:embed/>
            </p:oleObj>
          </a:graphicData>
        </a:graphic>
      </p:graphicFrame>
      <p:sp>
        <p:nvSpPr>
          <p:cNvPr id="745493" name="Rectangle 21"/>
          <p:cNvSpPr>
            <a:spLocks noChangeArrowheads="1"/>
          </p:cNvSpPr>
          <p:nvPr/>
        </p:nvSpPr>
        <p:spPr bwMode="auto">
          <a:xfrm>
            <a:off x="5046663" y="3641725"/>
            <a:ext cx="32591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 deret divergen, maka </a:t>
            </a:r>
            <a:endParaRPr lang="en-US" altLang="en-US"/>
          </a:p>
        </p:txBody>
      </p:sp>
      <p:sp>
        <p:nvSpPr>
          <p:cNvPr id="745494" name="Rectangle 22"/>
          <p:cNvSpPr>
            <a:spLocks noChangeArrowheads="1"/>
          </p:cNvSpPr>
          <p:nvPr/>
        </p:nvSpPr>
        <p:spPr bwMode="auto">
          <a:xfrm>
            <a:off x="1778000" y="4267200"/>
            <a:ext cx="31750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 deret yang divergen.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429106367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454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4547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4547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4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4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4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4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4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4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4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4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4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4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4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4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4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4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4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4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4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4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4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4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4" grpId="0"/>
      <p:bldP spid="745475" grpId="0" build="p"/>
      <p:bldP spid="745477" grpId="0"/>
      <p:bldP spid="745478" grpId="0"/>
      <p:bldP spid="745480" grpId="0"/>
      <p:bldP spid="745482" grpId="0"/>
      <p:bldP spid="745483" grpId="0"/>
      <p:bldP spid="745486" grpId="0"/>
      <p:bldP spid="745489" grpId="0"/>
      <p:bldP spid="745490" grpId="0"/>
      <p:bldP spid="745493" grpId="0"/>
      <p:bldP spid="7454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38" name="Right Triangle 37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3246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EC7252F-B0B9-4306-B263-2A72DD40001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600075" y="2301875"/>
            <a:ext cx="1130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Jawab:</a:t>
            </a:r>
          </a:p>
        </p:txBody>
      </p:sp>
      <p:sp>
        <p:nvSpPr>
          <p:cNvPr id="746500" name="Rectangle 4"/>
          <p:cNvSpPr>
            <a:spLocks noChangeArrowheads="1"/>
          </p:cNvSpPr>
          <p:nvPr/>
        </p:nvSpPr>
        <p:spPr bwMode="auto">
          <a:xfrm>
            <a:off x="614363" y="2606675"/>
            <a:ext cx="60626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Akan kita bandingkan deret ini dengan b</a:t>
            </a:r>
            <a:r>
              <a:rPr lang="en-US" altLang="en-US" baseline="-25000"/>
              <a:t>n</a:t>
            </a:r>
            <a:r>
              <a:rPr lang="en-US" altLang="en-US"/>
              <a:t>= </a:t>
            </a:r>
          </a:p>
        </p:txBody>
      </p:sp>
      <p:sp>
        <p:nvSpPr>
          <p:cNvPr id="746501" name="Rectangle 5"/>
          <p:cNvSpPr>
            <a:spLocks noChangeArrowheads="1"/>
          </p:cNvSpPr>
          <p:nvPr/>
        </p:nvSpPr>
        <p:spPr bwMode="auto">
          <a:xfrm>
            <a:off x="6956425" y="2651125"/>
            <a:ext cx="14128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dan a</a:t>
            </a:r>
            <a:r>
              <a:rPr lang="en-US" altLang="en-US" baseline="-30000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=</a:t>
            </a:r>
            <a:endParaRPr lang="en-US" altLang="en-US"/>
          </a:p>
        </p:txBody>
      </p:sp>
      <p:sp>
        <p:nvSpPr>
          <p:cNvPr id="746502" name="Rectangle 6"/>
          <p:cNvSpPr>
            <a:spLocks noChangeArrowheads="1"/>
          </p:cNvSpPr>
          <p:nvPr/>
        </p:nvSpPr>
        <p:spPr bwMode="auto">
          <a:xfrm>
            <a:off x="638175" y="3140075"/>
            <a:ext cx="24352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kita tahu bahwa </a:t>
            </a:r>
          </a:p>
        </p:txBody>
      </p:sp>
      <p:sp>
        <p:nvSpPr>
          <p:cNvPr id="746503" name="Rectangle 7"/>
          <p:cNvSpPr>
            <a:spLocks noChangeArrowheads="1"/>
          </p:cNvSpPr>
          <p:nvPr/>
        </p:nvSpPr>
        <p:spPr bwMode="auto">
          <a:xfrm>
            <a:off x="3711575" y="3152775"/>
            <a:ext cx="49895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adalah deret hiperharmonik dengan</a:t>
            </a:r>
          </a:p>
        </p:txBody>
      </p:sp>
      <p:sp>
        <p:nvSpPr>
          <p:cNvPr id="746504" name="Rectangle 8"/>
          <p:cNvSpPr>
            <a:spLocks noChangeArrowheads="1"/>
          </p:cNvSpPr>
          <p:nvPr/>
        </p:nvSpPr>
        <p:spPr bwMode="auto">
          <a:xfrm>
            <a:off x="2933700" y="3808413"/>
            <a:ext cx="6111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>
                <a:cs typeface="Times New Roman" panose="02020603050405020304" pitchFamily="18" charset="0"/>
              </a:rPr>
              <a:t>  </a:t>
            </a:r>
            <a:endParaRPr lang="en-US" altLang="en-US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46505" name="Rectangle 9"/>
          <p:cNvSpPr>
            <a:spLocks noChangeArrowheads="1"/>
          </p:cNvSpPr>
          <p:nvPr/>
        </p:nvSpPr>
        <p:spPr bwMode="auto">
          <a:xfrm>
            <a:off x="3979863" y="3770313"/>
            <a:ext cx="27257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, Sehingga karena </a:t>
            </a:r>
          </a:p>
        </p:txBody>
      </p:sp>
      <p:sp>
        <p:nvSpPr>
          <p:cNvPr id="746506" name="Rectangle 10"/>
          <p:cNvSpPr>
            <a:spLocks noChangeArrowheads="1"/>
          </p:cNvSpPr>
          <p:nvPr/>
        </p:nvSpPr>
        <p:spPr bwMode="auto">
          <a:xfrm>
            <a:off x="638175" y="4473575"/>
            <a:ext cx="2616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konvergen, maka </a:t>
            </a:r>
            <a:endParaRPr lang="en-US" altLang="en-US"/>
          </a:p>
        </p:txBody>
      </p:sp>
      <p:sp>
        <p:nvSpPr>
          <p:cNvPr id="746507" name="Rectangle 11"/>
          <p:cNvSpPr>
            <a:spLocks noChangeArrowheads="1"/>
          </p:cNvSpPr>
          <p:nvPr/>
        </p:nvSpPr>
        <p:spPr bwMode="auto">
          <a:xfrm>
            <a:off x="4178300" y="4457700"/>
            <a:ext cx="34226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 deret yang konvergen.</a:t>
            </a:r>
            <a:r>
              <a:rPr lang="en-US" altLang="en-US"/>
              <a:t> </a:t>
            </a:r>
          </a:p>
        </p:txBody>
      </p:sp>
      <p:sp>
        <p:nvSpPr>
          <p:cNvPr id="746508" name="Rectangle 12"/>
          <p:cNvSpPr>
            <a:spLocks noChangeArrowheads="1"/>
          </p:cNvSpPr>
          <p:nvPr/>
        </p:nvSpPr>
        <p:spPr bwMode="auto">
          <a:xfrm>
            <a:off x="573088" y="16764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2.</a:t>
            </a:r>
          </a:p>
        </p:txBody>
      </p:sp>
      <p:sp>
        <p:nvSpPr>
          <p:cNvPr id="24600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6510" name="Object 14"/>
          <p:cNvGraphicFramePr>
            <a:graphicFrameLocks noChangeAspect="1"/>
          </p:cNvGraphicFramePr>
          <p:nvPr/>
        </p:nvGraphicFramePr>
        <p:xfrm>
          <a:off x="1066800" y="1463675"/>
          <a:ext cx="990600" cy="742950"/>
        </p:xfrm>
        <a:graphic>
          <a:graphicData uri="http://schemas.openxmlformats.org/presentationml/2006/ole">
            <p:oleObj spid="_x0000_s35842" r:id="rId4" imgW="571252" imgH="431613" progId="Equation.3">
              <p:embed/>
            </p:oleObj>
          </a:graphicData>
        </a:graphic>
      </p:graphicFrame>
      <p:graphicFrame>
        <p:nvGraphicFramePr>
          <p:cNvPr id="746511" name="Object 15"/>
          <p:cNvGraphicFramePr>
            <a:graphicFrameLocks noChangeAspect="1"/>
          </p:cNvGraphicFramePr>
          <p:nvPr/>
        </p:nvGraphicFramePr>
        <p:xfrm>
          <a:off x="3149600" y="4302125"/>
          <a:ext cx="1066800" cy="800100"/>
        </p:xfrm>
        <a:graphic>
          <a:graphicData uri="http://schemas.openxmlformats.org/presentationml/2006/ole">
            <p:oleObj spid="_x0000_s35843" r:id="rId5" imgW="571252" imgH="431613" progId="Equation.3">
              <p:embed/>
            </p:oleObj>
          </a:graphicData>
        </a:graphic>
      </p:graphicFrame>
      <p:sp>
        <p:nvSpPr>
          <p:cNvPr id="24601" name="Rectangle 16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6513" name="Object 17"/>
          <p:cNvGraphicFramePr>
            <a:graphicFrameLocks noChangeAspect="1"/>
          </p:cNvGraphicFramePr>
          <p:nvPr/>
        </p:nvGraphicFramePr>
        <p:xfrm>
          <a:off x="2620963" y="3619500"/>
          <a:ext cx="469900" cy="795338"/>
        </p:xfrm>
        <a:graphic>
          <a:graphicData uri="http://schemas.openxmlformats.org/presentationml/2006/ole">
            <p:oleObj spid="_x0000_s35844" r:id="rId6" imgW="215806" imgH="368140" progId="Equation.3">
              <p:embed/>
            </p:oleObj>
          </a:graphicData>
        </a:graphic>
      </p:graphicFrame>
      <p:sp>
        <p:nvSpPr>
          <p:cNvPr id="24602" name="Rectangle 18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6515" name="Object 19"/>
          <p:cNvGraphicFramePr>
            <a:graphicFrameLocks noChangeAspect="1"/>
          </p:cNvGraphicFramePr>
          <p:nvPr/>
        </p:nvGraphicFramePr>
        <p:xfrm>
          <a:off x="8242300" y="2486025"/>
          <a:ext cx="762000" cy="723900"/>
        </p:xfrm>
        <a:graphic>
          <a:graphicData uri="http://schemas.openxmlformats.org/presentationml/2006/ole">
            <p:oleObj spid="_x0000_s35845" r:id="rId7" imgW="393529" imgH="368140" progId="Equation.3">
              <p:embed/>
            </p:oleObj>
          </a:graphicData>
        </a:graphic>
      </p:graphicFrame>
      <p:sp>
        <p:nvSpPr>
          <p:cNvPr id="24603" name="Rectangle 20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6517" name="Object 21"/>
          <p:cNvGraphicFramePr>
            <a:graphicFrameLocks noChangeAspect="1"/>
          </p:cNvGraphicFramePr>
          <p:nvPr/>
        </p:nvGraphicFramePr>
        <p:xfrm>
          <a:off x="3309938" y="3671888"/>
          <a:ext cx="762000" cy="725487"/>
        </p:xfrm>
        <a:graphic>
          <a:graphicData uri="http://schemas.openxmlformats.org/presentationml/2006/ole">
            <p:oleObj spid="_x0000_s35846" r:id="rId8" imgW="393529" imgH="368140" progId="Equation.3">
              <p:embed/>
            </p:oleObj>
          </a:graphicData>
        </a:graphic>
      </p:graphicFrame>
      <p:sp>
        <p:nvSpPr>
          <p:cNvPr id="24604" name="Rectangle 22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6519" name="Object 23"/>
          <p:cNvGraphicFramePr>
            <a:graphicFrameLocks noChangeAspect="1"/>
          </p:cNvGraphicFramePr>
          <p:nvPr/>
        </p:nvGraphicFramePr>
        <p:xfrm>
          <a:off x="6537325" y="2441575"/>
          <a:ext cx="469900" cy="795338"/>
        </p:xfrm>
        <a:graphic>
          <a:graphicData uri="http://schemas.openxmlformats.org/presentationml/2006/ole">
            <p:oleObj spid="_x0000_s35847" r:id="rId9" imgW="215806" imgH="368140" progId="Equation.3">
              <p:embed/>
            </p:oleObj>
          </a:graphicData>
        </a:graphic>
      </p:graphicFrame>
      <p:sp>
        <p:nvSpPr>
          <p:cNvPr id="24605" name="Rectangle 2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6521" name="Object 25"/>
          <p:cNvGraphicFramePr>
            <a:graphicFrameLocks noChangeAspect="1"/>
          </p:cNvGraphicFramePr>
          <p:nvPr/>
        </p:nvGraphicFramePr>
        <p:xfrm>
          <a:off x="2914650" y="2927350"/>
          <a:ext cx="787400" cy="823913"/>
        </p:xfrm>
        <a:graphic>
          <a:graphicData uri="http://schemas.openxmlformats.org/presentationml/2006/ole">
            <p:oleObj spid="_x0000_s35848" r:id="rId10" imgW="406224" imgH="431613" progId="Equation.3">
              <p:embed/>
            </p:oleObj>
          </a:graphicData>
        </a:graphic>
      </p:graphicFrame>
      <p:sp>
        <p:nvSpPr>
          <p:cNvPr id="746522" name="Rectangle 26"/>
          <p:cNvSpPr>
            <a:spLocks noChangeArrowheads="1"/>
          </p:cNvSpPr>
          <p:nvPr/>
        </p:nvSpPr>
        <p:spPr bwMode="auto">
          <a:xfrm>
            <a:off x="609600" y="3768725"/>
            <a:ext cx="19954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p = 2 &gt;1 dan</a:t>
            </a:r>
          </a:p>
        </p:txBody>
      </p:sp>
      <p:sp>
        <p:nvSpPr>
          <p:cNvPr id="24607" name="Rectangle 2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6524" name="Object 28"/>
          <p:cNvGraphicFramePr>
            <a:graphicFrameLocks noChangeAspect="1"/>
          </p:cNvGraphicFramePr>
          <p:nvPr/>
        </p:nvGraphicFramePr>
        <p:xfrm>
          <a:off x="6604000" y="3478213"/>
          <a:ext cx="787400" cy="823912"/>
        </p:xfrm>
        <a:graphic>
          <a:graphicData uri="http://schemas.openxmlformats.org/presentationml/2006/ole">
            <p:oleObj spid="_x0000_s35849" r:id="rId11" imgW="406224" imgH="431613" progId="Equation.3">
              <p:embed/>
            </p:oleObj>
          </a:graphicData>
        </a:graphic>
      </p:graphicFrame>
      <p:sp>
        <p:nvSpPr>
          <p:cNvPr id="746525" name="Rectangle 29"/>
          <p:cNvSpPr>
            <a:spLocks noChangeArrowheads="1"/>
          </p:cNvSpPr>
          <p:nvPr/>
        </p:nvSpPr>
        <p:spPr bwMode="auto">
          <a:xfrm>
            <a:off x="7494588" y="3781425"/>
            <a:ext cx="8874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deret</a:t>
            </a:r>
          </a:p>
        </p:txBody>
      </p:sp>
    </p:spTree>
    <p:extLst>
      <p:ext uri="{BB962C8B-B14F-4D97-AF65-F5344CB8AC3E}">
        <p14:creationId xmlns:p14="http://schemas.microsoft.com/office/powerpoint/2010/main" xmlns="" val="132786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4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4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4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4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4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4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4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4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4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4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4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4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4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4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499" grpId="0"/>
      <p:bldP spid="746500" grpId="0"/>
      <p:bldP spid="746501" grpId="0"/>
      <p:bldP spid="746502" grpId="0"/>
      <p:bldP spid="746503" grpId="0"/>
      <p:bldP spid="746504" grpId="0"/>
      <p:bldP spid="746505" grpId="0"/>
      <p:bldP spid="746506" grpId="0"/>
      <p:bldP spid="746507" grpId="0"/>
      <p:bldP spid="746508" grpId="0"/>
      <p:bldP spid="746522" grpId="0"/>
      <p:bldP spid="7465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17" name="Right Triangle 16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4572000" cy="685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600" b="1" dirty="0" err="1"/>
              <a:t>Kekonvergenan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Barisan</a:t>
            </a:r>
            <a:endParaRPr lang="en-US" altLang="en-US" sz="3600" b="1" dirty="0"/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46225"/>
            <a:ext cx="7923213" cy="1036638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i="1" dirty="0" err="1"/>
              <a:t>Definisi</a:t>
            </a:r>
            <a:r>
              <a:rPr lang="en-US" sz="2400" i="1" dirty="0"/>
              <a:t>:</a:t>
            </a:r>
            <a:endParaRPr lang="en-US" sz="24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Barisan</a:t>
            </a:r>
            <a:r>
              <a:rPr lang="en-US" sz="2400" dirty="0"/>
              <a:t> {a</a:t>
            </a:r>
            <a:r>
              <a:rPr lang="en-US" sz="2400" baseline="-25000" dirty="0"/>
              <a:t>n</a:t>
            </a:r>
            <a:r>
              <a:rPr lang="en-US" sz="2400" dirty="0"/>
              <a:t>} </a:t>
            </a:r>
            <a:r>
              <a:rPr lang="en-US" sz="2400" dirty="0" err="1"/>
              <a:t>dikatakan</a:t>
            </a:r>
            <a:r>
              <a:rPr lang="en-US" sz="2400" dirty="0"/>
              <a:t> </a:t>
            </a:r>
            <a:r>
              <a:rPr lang="en-US" sz="2400" b="1" dirty="0" err="1"/>
              <a:t>konvergen</a:t>
            </a:r>
            <a:r>
              <a:rPr lang="en-US" sz="2400" dirty="0"/>
              <a:t> </a:t>
            </a:r>
            <a:r>
              <a:rPr lang="en-US" sz="2400" dirty="0" err="1"/>
              <a:t>menuju</a:t>
            </a:r>
            <a:r>
              <a:rPr lang="en-US" sz="2400" dirty="0"/>
              <a:t> L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berlimit</a:t>
            </a:r>
            <a:r>
              <a:rPr lang="en-US" sz="2400" dirty="0"/>
              <a:t> 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ditulis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endParaRPr lang="en-US" sz="2400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83CC7FE-D06D-46B2-9642-72D8AEF4F74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057" name="Rectangle 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901" name="Rectangle 5"/>
          <p:cNvSpPr>
            <a:spLocks noChangeArrowheads="1"/>
          </p:cNvSpPr>
          <p:nvPr/>
        </p:nvSpPr>
        <p:spPr bwMode="auto">
          <a:xfrm>
            <a:off x="1371600" y="4495800"/>
            <a:ext cx="6934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Sebaliknya, barisan yang tidak konvergen ke suatu bilangan L yang terhingga dinamakan </a:t>
            </a:r>
            <a:r>
              <a:rPr lang="en-US" altLang="en-US" b="1"/>
              <a:t>divergen</a:t>
            </a:r>
            <a:r>
              <a:rPr lang="en-US" altLang="en-US"/>
              <a:t>.</a:t>
            </a:r>
          </a:p>
        </p:txBody>
      </p:sp>
      <p:sp>
        <p:nvSpPr>
          <p:cNvPr id="720902" name="Rectangle 6"/>
          <p:cNvSpPr>
            <a:spLocks noChangeArrowheads="1"/>
          </p:cNvSpPr>
          <p:nvPr/>
        </p:nvSpPr>
        <p:spPr bwMode="auto">
          <a:xfrm>
            <a:off x="1371600" y="3276600"/>
            <a:ext cx="7239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/>
              <a:t>Jika untuk tiap bilangan positif </a:t>
            </a:r>
            <a:r>
              <a:rPr lang="en-US" altLang="en-US">
                <a:sym typeface="Symbol" panose="05050102010706020507" pitchFamily="18" charset="2"/>
              </a:rPr>
              <a:t>, ada bilangan positif N sehingga untuk</a:t>
            </a:r>
            <a:endParaRPr lang="en-US" altLang="en-US">
              <a:solidFill>
                <a:srgbClr val="FF3300"/>
              </a:solidFill>
            </a:endParaRPr>
          </a:p>
        </p:txBody>
      </p:sp>
      <p:graphicFrame>
        <p:nvGraphicFramePr>
          <p:cNvPr id="720903" name="Object 7"/>
          <p:cNvGraphicFramePr>
            <a:graphicFrameLocks noChangeAspect="1"/>
          </p:cNvGraphicFramePr>
          <p:nvPr/>
        </p:nvGraphicFramePr>
        <p:xfrm>
          <a:off x="3906838" y="2667000"/>
          <a:ext cx="1350962" cy="506413"/>
        </p:xfrm>
        <a:graphic>
          <a:graphicData uri="http://schemas.openxmlformats.org/presentationml/2006/ole">
            <p:oleObj spid="_x0000_s13314" name="Equation" r:id="rId4" imgW="736600" imgH="279400" progId="Equation.3">
              <p:embed/>
            </p:oleObj>
          </a:graphicData>
        </a:graphic>
      </p:graphicFrame>
      <p:graphicFrame>
        <p:nvGraphicFramePr>
          <p:cNvPr id="720904" name="Object 8"/>
          <p:cNvGraphicFramePr>
            <a:graphicFrameLocks noChangeAspect="1"/>
          </p:cNvGraphicFramePr>
          <p:nvPr/>
        </p:nvGraphicFramePr>
        <p:xfrm>
          <a:off x="3297238" y="4038600"/>
          <a:ext cx="2493962" cy="439738"/>
        </p:xfrm>
        <a:graphic>
          <a:graphicData uri="http://schemas.openxmlformats.org/presentationml/2006/ole">
            <p:oleObj spid="_x0000_s13315" name="Equation" r:id="rId5" imgW="1422400" imgH="254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015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8" grpId="0"/>
      <p:bldP spid="720899" grpId="0" build="p"/>
      <p:bldP spid="720901" grpId="0"/>
      <p:bldP spid="72090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5" name="Right Triangle 24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Triangle 25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0104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Latihan</a:t>
            </a:r>
            <a:endParaRPr lang="en-US" altLang="en-US" b="1" dirty="0"/>
          </a:p>
        </p:txBody>
      </p:sp>
      <p:sp>
        <p:nvSpPr>
          <p:cNvPr id="7475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/>
              <a:t>Selidiki</a:t>
            </a:r>
            <a:r>
              <a:rPr lang="en-US" altLang="en-US" dirty="0"/>
              <a:t> </a:t>
            </a:r>
            <a:r>
              <a:rPr lang="en-US" altLang="en-US" dirty="0" err="1"/>
              <a:t>kekonvergenan</a:t>
            </a:r>
            <a:r>
              <a:rPr lang="en-US" altLang="en-US" dirty="0"/>
              <a:t> </a:t>
            </a:r>
            <a:r>
              <a:rPr lang="en-US" altLang="en-US" dirty="0" err="1"/>
              <a:t>deret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endParaRPr lang="en-US" altLang="en-US" dirty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A3A4D41-9A05-4344-A1A9-F9F8612706D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47524" name="Object 4"/>
          <p:cNvGraphicFramePr>
            <a:graphicFrameLocks noChangeAspect="1"/>
          </p:cNvGraphicFramePr>
          <p:nvPr/>
        </p:nvGraphicFramePr>
        <p:xfrm>
          <a:off x="1250950" y="1779587"/>
          <a:ext cx="1371600" cy="1028700"/>
        </p:xfrm>
        <a:graphic>
          <a:graphicData uri="http://schemas.openxmlformats.org/presentationml/2006/ole">
            <p:oleObj spid="_x0000_s36866" r:id="rId4" imgW="571252" imgH="431613" progId="Equation.3">
              <p:embed/>
            </p:oleObj>
          </a:graphicData>
        </a:graphic>
      </p:graphicFrame>
      <p:graphicFrame>
        <p:nvGraphicFramePr>
          <p:cNvPr id="747525" name="Object 5"/>
          <p:cNvGraphicFramePr>
            <a:graphicFrameLocks noChangeAspect="1"/>
          </p:cNvGraphicFramePr>
          <p:nvPr/>
        </p:nvGraphicFramePr>
        <p:xfrm>
          <a:off x="1219200" y="2987675"/>
          <a:ext cx="1371600" cy="1074737"/>
        </p:xfrm>
        <a:graphic>
          <a:graphicData uri="http://schemas.openxmlformats.org/presentationml/2006/ole">
            <p:oleObj spid="_x0000_s36867" r:id="rId5" imgW="571252" imgH="444307" progId="Equation.3">
              <p:embed/>
            </p:oleObj>
          </a:graphicData>
        </a:graphic>
      </p:graphicFrame>
      <p:graphicFrame>
        <p:nvGraphicFramePr>
          <p:cNvPr id="747526" name="Object 6"/>
          <p:cNvGraphicFramePr>
            <a:graphicFrameLocks noChangeAspect="1"/>
          </p:cNvGraphicFramePr>
          <p:nvPr/>
        </p:nvGraphicFramePr>
        <p:xfrm>
          <a:off x="1241425" y="3954462"/>
          <a:ext cx="1349375" cy="1028700"/>
        </p:xfrm>
        <a:graphic>
          <a:graphicData uri="http://schemas.openxmlformats.org/presentationml/2006/ole">
            <p:oleObj spid="_x0000_s36868" r:id="rId6" imgW="558558" imgH="431613" progId="Equation.3">
              <p:embed/>
            </p:oleObj>
          </a:graphicData>
        </a:graphic>
      </p:graphicFrame>
      <p:graphicFrame>
        <p:nvGraphicFramePr>
          <p:cNvPr id="747527" name="Object 7"/>
          <p:cNvGraphicFramePr>
            <a:graphicFrameLocks noChangeAspect="1"/>
          </p:cNvGraphicFramePr>
          <p:nvPr/>
        </p:nvGraphicFramePr>
        <p:xfrm>
          <a:off x="5518150" y="1884362"/>
          <a:ext cx="1554163" cy="1074738"/>
        </p:xfrm>
        <a:graphic>
          <a:graphicData uri="http://schemas.openxmlformats.org/presentationml/2006/ole">
            <p:oleObj spid="_x0000_s36869" r:id="rId7" imgW="647419" imgH="444307" progId="Equation.3">
              <p:embed/>
            </p:oleObj>
          </a:graphicData>
        </a:graphic>
      </p:graphicFrame>
      <p:graphicFrame>
        <p:nvGraphicFramePr>
          <p:cNvPr id="747528" name="Object 8"/>
          <p:cNvGraphicFramePr>
            <a:graphicFrameLocks noChangeAspect="1"/>
          </p:cNvGraphicFramePr>
          <p:nvPr/>
        </p:nvGraphicFramePr>
        <p:xfrm>
          <a:off x="5532438" y="2944812"/>
          <a:ext cx="1554162" cy="1028700"/>
        </p:xfrm>
        <a:graphic>
          <a:graphicData uri="http://schemas.openxmlformats.org/presentationml/2006/ole">
            <p:oleObj spid="_x0000_s36870" r:id="rId8" imgW="647700" imgH="431800" progId="Equation.3">
              <p:embed/>
            </p:oleObj>
          </a:graphicData>
        </a:graphic>
      </p:graphicFrame>
      <p:sp>
        <p:nvSpPr>
          <p:cNvPr id="25612" name="Rectangle 9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3" name="Rectangle 10"/>
          <p:cNvSpPr>
            <a:spLocks noChangeArrowheads="1"/>
          </p:cNvSpPr>
          <p:nvPr/>
        </p:nvSpPr>
        <p:spPr bwMode="auto">
          <a:xfrm>
            <a:off x="0" y="3643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Rectangle 11"/>
          <p:cNvSpPr>
            <a:spLocks noChangeArrowheads="1"/>
          </p:cNvSpPr>
          <p:nvPr/>
        </p:nvSpPr>
        <p:spPr bwMode="auto">
          <a:xfrm>
            <a:off x="0" y="4090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7532" name="Rectangle 12"/>
          <p:cNvSpPr>
            <a:spLocks noChangeArrowheads="1"/>
          </p:cNvSpPr>
          <p:nvPr/>
        </p:nvSpPr>
        <p:spPr bwMode="auto">
          <a:xfrm>
            <a:off x="800100" y="3325812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2.</a:t>
            </a:r>
          </a:p>
        </p:txBody>
      </p:sp>
      <p:sp>
        <p:nvSpPr>
          <p:cNvPr id="747533" name="Rectangle 13"/>
          <p:cNvSpPr>
            <a:spLocks noChangeArrowheads="1"/>
          </p:cNvSpPr>
          <p:nvPr/>
        </p:nvSpPr>
        <p:spPr bwMode="auto">
          <a:xfrm>
            <a:off x="5114925" y="2244725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4.</a:t>
            </a:r>
          </a:p>
        </p:txBody>
      </p:sp>
      <p:sp>
        <p:nvSpPr>
          <p:cNvPr id="747534" name="Rectangle 14"/>
          <p:cNvSpPr>
            <a:spLocks noChangeArrowheads="1"/>
          </p:cNvSpPr>
          <p:nvPr/>
        </p:nvSpPr>
        <p:spPr bwMode="auto">
          <a:xfrm>
            <a:off x="5127625" y="3325812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5.</a:t>
            </a:r>
          </a:p>
        </p:txBody>
      </p:sp>
      <p:sp>
        <p:nvSpPr>
          <p:cNvPr id="747535" name="Rectangle 15"/>
          <p:cNvSpPr>
            <a:spLocks noChangeArrowheads="1"/>
          </p:cNvSpPr>
          <p:nvPr/>
        </p:nvSpPr>
        <p:spPr bwMode="auto">
          <a:xfrm>
            <a:off x="771525" y="4302125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3.</a:t>
            </a:r>
          </a:p>
        </p:txBody>
      </p:sp>
      <p:sp>
        <p:nvSpPr>
          <p:cNvPr id="747536" name="Rectangle 16"/>
          <p:cNvSpPr>
            <a:spLocks noChangeArrowheads="1"/>
          </p:cNvSpPr>
          <p:nvPr/>
        </p:nvSpPr>
        <p:spPr bwMode="auto">
          <a:xfrm>
            <a:off x="803275" y="2182812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xmlns="" val="185991832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475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4752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4752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4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4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4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4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7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7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7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7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7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2" grpId="0"/>
      <p:bldP spid="747523" grpId="0" build="p"/>
      <p:bldP spid="747533" grpId="0"/>
      <p:bldP spid="7475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8" name="Right Triangle 27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Triangle 28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31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096000" cy="838200"/>
          </a:xfrm>
        </p:spPr>
        <p:txBody>
          <a:bodyPr anchor="b"/>
          <a:lstStyle/>
          <a:p>
            <a:pPr algn="l" eaLnBrk="1" hangingPunct="1"/>
            <a:r>
              <a:rPr lang="en-US" altLang="en-US" b="1" dirty="0" err="1"/>
              <a:t>Uji</a:t>
            </a:r>
            <a:r>
              <a:rPr lang="en-US" altLang="en-US" b="1" dirty="0"/>
              <a:t> </a:t>
            </a:r>
            <a:r>
              <a:rPr lang="en-US" altLang="en-US" b="1" dirty="0" err="1"/>
              <a:t>Deret</a:t>
            </a:r>
            <a:r>
              <a:rPr lang="en-US" altLang="en-US" b="1" dirty="0"/>
              <a:t> </a:t>
            </a:r>
            <a:r>
              <a:rPr lang="en-US" altLang="en-US" b="1" dirty="0" err="1"/>
              <a:t>Positif</a:t>
            </a:r>
            <a:endParaRPr lang="en-US" altLang="en-US" b="1" dirty="0"/>
          </a:p>
        </p:txBody>
      </p:sp>
      <p:sp>
        <p:nvSpPr>
          <p:cNvPr id="26632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597025"/>
            <a:ext cx="5186363" cy="5334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4. Tes Banding limit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CAD16A7-B87D-4D43-B56B-A7C5237B81D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48547" name="Rectangle 3"/>
          <p:cNvSpPr>
            <a:spLocks noChangeArrowheads="1"/>
          </p:cNvSpPr>
          <p:nvPr/>
        </p:nvSpPr>
        <p:spPr bwMode="auto">
          <a:xfrm>
            <a:off x="958850" y="2187575"/>
            <a:ext cx="51355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nl-NL" altLang="en-US"/>
              <a:t>Andaikan a</a:t>
            </a:r>
            <a:r>
              <a:rPr lang="nl-NL" altLang="en-US" baseline="-25000"/>
              <a:t>n</a:t>
            </a:r>
            <a:r>
              <a:rPr lang="nl-NL" altLang="en-US"/>
              <a:t> dan b</a:t>
            </a:r>
            <a:r>
              <a:rPr lang="nl-NL" altLang="en-US" baseline="-25000"/>
              <a:t>n</a:t>
            </a:r>
            <a:r>
              <a:rPr lang="nl-NL" altLang="en-US"/>
              <a:t> deret positif dan</a:t>
            </a:r>
            <a:r>
              <a:rPr lang="en-US" altLang="en-US"/>
              <a:t> </a:t>
            </a:r>
          </a:p>
        </p:txBody>
      </p:sp>
      <p:sp>
        <p:nvSpPr>
          <p:cNvPr id="26637" name="Rectangle 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8549" name="Object 5"/>
          <p:cNvGraphicFramePr>
            <a:graphicFrameLocks noChangeAspect="1"/>
          </p:cNvGraphicFramePr>
          <p:nvPr/>
        </p:nvGraphicFramePr>
        <p:xfrm>
          <a:off x="5948363" y="2027238"/>
          <a:ext cx="838200" cy="820737"/>
        </p:xfrm>
        <a:graphic>
          <a:graphicData uri="http://schemas.openxmlformats.org/presentationml/2006/ole">
            <p:oleObj spid="_x0000_s37890" name="Equation" r:id="rId4" imgW="457002" imgH="444307" progId="Equation.3">
              <p:embed/>
            </p:oleObj>
          </a:graphicData>
        </a:graphic>
      </p:graphicFrame>
      <p:sp>
        <p:nvSpPr>
          <p:cNvPr id="748551" name="Rectangle 7"/>
          <p:cNvSpPr>
            <a:spLocks noChangeArrowheads="1"/>
          </p:cNvSpPr>
          <p:nvPr/>
        </p:nvSpPr>
        <p:spPr bwMode="auto">
          <a:xfrm>
            <a:off x="6781800" y="2209800"/>
            <a:ext cx="6445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nl-NL" altLang="en-US"/>
              <a:t>= L</a:t>
            </a:r>
            <a:endParaRPr lang="en-US" altLang="en-US"/>
          </a:p>
        </p:txBody>
      </p:sp>
      <p:sp>
        <p:nvSpPr>
          <p:cNvPr id="748552" name="Rectangle 8"/>
          <p:cNvSpPr>
            <a:spLocks noChangeArrowheads="1"/>
          </p:cNvSpPr>
          <p:nvPr/>
        </p:nvSpPr>
        <p:spPr bwMode="auto">
          <a:xfrm>
            <a:off x="1066800" y="2743200"/>
            <a:ext cx="33924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1. Jika 0 &lt; L &lt; </a:t>
            </a:r>
            <a:r>
              <a:rPr lang="en-US" altLang="en-US">
                <a:sym typeface="Symbol" panose="05050102010706020507" pitchFamily="18" charset="2"/>
              </a:rPr>
              <a:t></a:t>
            </a:r>
            <a:r>
              <a:rPr lang="sv-SE" altLang="en-US"/>
              <a:t> maka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748553" name="Object 9"/>
          <p:cNvGraphicFramePr>
            <a:graphicFrameLocks noChangeAspect="1"/>
          </p:cNvGraphicFramePr>
          <p:nvPr/>
        </p:nvGraphicFramePr>
        <p:xfrm>
          <a:off x="4343400" y="2590800"/>
          <a:ext cx="609600" cy="685800"/>
        </p:xfrm>
        <a:graphic>
          <a:graphicData uri="http://schemas.openxmlformats.org/presentationml/2006/ole">
            <p:oleObj spid="_x0000_s37891" name="Equation" r:id="rId5" imgW="380835" imgH="431613" progId="Equation.3">
              <p:embed/>
            </p:oleObj>
          </a:graphicData>
        </a:graphic>
      </p:graphicFrame>
      <p:graphicFrame>
        <p:nvGraphicFramePr>
          <p:cNvPr id="748554" name="Object 10"/>
          <p:cNvGraphicFramePr>
            <a:graphicFrameLocks noChangeAspect="1"/>
          </p:cNvGraphicFramePr>
          <p:nvPr/>
        </p:nvGraphicFramePr>
        <p:xfrm>
          <a:off x="5486400" y="2590800"/>
          <a:ext cx="622300" cy="700088"/>
        </p:xfrm>
        <a:graphic>
          <a:graphicData uri="http://schemas.openxmlformats.org/presentationml/2006/ole">
            <p:oleObj spid="_x0000_s37892" name="Equation" r:id="rId6" imgW="380835" imgH="431613" progId="Equation.3">
              <p:embed/>
            </p:oleObj>
          </a:graphicData>
        </a:graphic>
      </p:graphicFrame>
      <p:sp>
        <p:nvSpPr>
          <p:cNvPr id="748555" name="Rectangle 11"/>
          <p:cNvSpPr>
            <a:spLocks noChangeArrowheads="1"/>
          </p:cNvSpPr>
          <p:nvPr/>
        </p:nvSpPr>
        <p:spPr bwMode="auto">
          <a:xfrm>
            <a:off x="4862513" y="2743200"/>
            <a:ext cx="77628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>
                <a:latin typeface="Arial" panose="020B0604020202020204" pitchFamily="34" charset="0"/>
                <a:cs typeface="Times New Roman" panose="02020603050405020304" pitchFamily="18" charset="0"/>
              </a:rPr>
              <a:t> dan </a:t>
            </a:r>
            <a:endParaRPr lang="sv-SE" altLang="en-US">
              <a:latin typeface="Arial" panose="020B0604020202020204" pitchFamily="34" charset="0"/>
            </a:endParaRPr>
          </a:p>
        </p:txBody>
      </p:sp>
      <p:sp>
        <p:nvSpPr>
          <p:cNvPr id="748556" name="Rectangle 12"/>
          <p:cNvSpPr>
            <a:spLocks noChangeArrowheads="1"/>
          </p:cNvSpPr>
          <p:nvPr/>
        </p:nvSpPr>
        <p:spPr bwMode="auto">
          <a:xfrm>
            <a:off x="6172200" y="2740025"/>
            <a:ext cx="17430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sama-sama</a:t>
            </a:r>
            <a:endParaRPr lang="en-US" altLang="en-US"/>
          </a:p>
        </p:txBody>
      </p:sp>
      <p:sp>
        <p:nvSpPr>
          <p:cNvPr id="748557" name="Rectangle 13"/>
          <p:cNvSpPr>
            <a:spLocks noChangeArrowheads="1"/>
          </p:cNvSpPr>
          <p:nvPr/>
        </p:nvSpPr>
        <p:spPr bwMode="auto">
          <a:xfrm>
            <a:off x="1447800" y="3252788"/>
            <a:ext cx="36337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konvergen atau divergen</a:t>
            </a:r>
            <a:r>
              <a:rPr lang="en-US" altLang="en-US"/>
              <a:t> </a:t>
            </a:r>
          </a:p>
        </p:txBody>
      </p:sp>
      <p:sp>
        <p:nvSpPr>
          <p:cNvPr id="748558" name="Rectangle 14"/>
          <p:cNvSpPr>
            <a:spLocks noChangeArrowheads="1"/>
          </p:cNvSpPr>
          <p:nvPr/>
        </p:nvSpPr>
        <p:spPr bwMode="auto">
          <a:xfrm>
            <a:off x="1114425" y="3802063"/>
            <a:ext cx="25558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2. Jika L = 0 dan</a:t>
            </a:r>
            <a:r>
              <a:rPr lang="en-US" altLang="en-US"/>
              <a:t> </a:t>
            </a:r>
          </a:p>
        </p:txBody>
      </p:sp>
      <p:graphicFrame>
        <p:nvGraphicFramePr>
          <p:cNvPr id="748559" name="Object 15"/>
          <p:cNvGraphicFramePr>
            <a:graphicFrameLocks noChangeAspect="1"/>
          </p:cNvGraphicFramePr>
          <p:nvPr/>
        </p:nvGraphicFramePr>
        <p:xfrm>
          <a:off x="3581400" y="3629025"/>
          <a:ext cx="609600" cy="685800"/>
        </p:xfrm>
        <a:graphic>
          <a:graphicData uri="http://schemas.openxmlformats.org/presentationml/2006/ole">
            <p:oleObj spid="_x0000_s37893" name="Equation" r:id="rId7" imgW="380835" imgH="431613" progId="Equation.3">
              <p:embed/>
            </p:oleObj>
          </a:graphicData>
        </a:graphic>
      </p:graphicFrame>
      <p:graphicFrame>
        <p:nvGraphicFramePr>
          <p:cNvPr id="748560" name="Object 16"/>
          <p:cNvGraphicFramePr>
            <a:graphicFrameLocks noChangeAspect="1"/>
          </p:cNvGraphicFramePr>
          <p:nvPr/>
        </p:nvGraphicFramePr>
        <p:xfrm>
          <a:off x="6400800" y="3671888"/>
          <a:ext cx="541338" cy="609600"/>
        </p:xfrm>
        <a:graphic>
          <a:graphicData uri="http://schemas.openxmlformats.org/presentationml/2006/ole">
            <p:oleObj spid="_x0000_s37894" name="Equation" r:id="rId8" imgW="380835" imgH="431613" progId="Equation.3">
              <p:embed/>
            </p:oleObj>
          </a:graphicData>
        </a:graphic>
      </p:graphicFrame>
      <p:sp>
        <p:nvSpPr>
          <p:cNvPr id="26644" name="Rectangle 17"/>
          <p:cNvSpPr>
            <a:spLocks noChangeArrowheads="1"/>
          </p:cNvSpPr>
          <p:nvPr/>
        </p:nvSpPr>
        <p:spPr bwMode="auto">
          <a:xfrm>
            <a:off x="0" y="2725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8562" name="Rectangle 18"/>
          <p:cNvSpPr>
            <a:spLocks noChangeArrowheads="1"/>
          </p:cNvSpPr>
          <p:nvPr/>
        </p:nvSpPr>
        <p:spPr bwMode="auto">
          <a:xfrm>
            <a:off x="4191000" y="3792538"/>
            <a:ext cx="23002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>
                <a:latin typeface="Arial" panose="020B0604020202020204" pitchFamily="34" charset="0"/>
                <a:cs typeface="Times New Roman" panose="02020603050405020304" pitchFamily="18" charset="0"/>
              </a:rPr>
              <a:t> konvergen maka </a:t>
            </a:r>
            <a:endParaRPr lang="sv-SE" altLang="en-US">
              <a:latin typeface="Arial" panose="020B0604020202020204" pitchFamily="34" charset="0"/>
            </a:endParaRPr>
          </a:p>
        </p:txBody>
      </p:sp>
      <p:sp>
        <p:nvSpPr>
          <p:cNvPr id="748563" name="Rectangle 19"/>
          <p:cNvSpPr>
            <a:spLocks noChangeArrowheads="1"/>
          </p:cNvSpPr>
          <p:nvPr/>
        </p:nvSpPr>
        <p:spPr bwMode="auto">
          <a:xfrm>
            <a:off x="6824663" y="3795713"/>
            <a:ext cx="16494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>
                <a:latin typeface="Arial" panose="020B0604020202020204" pitchFamily="34" charset="0"/>
                <a:cs typeface="Times New Roman" panose="02020603050405020304" pitchFamily="18" charset="0"/>
              </a:rPr>
              <a:t> konvergen.</a:t>
            </a:r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001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4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74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74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74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74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8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4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74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74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74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500"/>
                                        <p:tgtEl>
                                          <p:spTgt spid="74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74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74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74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47" grpId="0"/>
      <p:bldP spid="748551" grpId="0"/>
      <p:bldP spid="748552" grpId="0"/>
      <p:bldP spid="748555" grpId="0"/>
      <p:bldP spid="748556" grpId="0"/>
      <p:bldP spid="748557" grpId="0"/>
      <p:bldP spid="748558" grpId="0"/>
      <p:bldP spid="748562" grpId="0"/>
      <p:bldP spid="7485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31" name="Right Triangle 30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51816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7495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4925"/>
            <a:ext cx="6019800" cy="449263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/>
              <a:t>Selidiki kekonvergenan dari deret berikut</a:t>
            </a:r>
            <a:r>
              <a:rPr lang="en-US"/>
              <a:t> :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7A95CC2-556F-4A66-93D2-4C5E4E9593C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49572" name="Object 4"/>
          <p:cNvGraphicFramePr>
            <a:graphicFrameLocks noChangeAspect="1"/>
          </p:cNvGraphicFramePr>
          <p:nvPr/>
        </p:nvGraphicFramePr>
        <p:xfrm>
          <a:off x="1219200" y="1719263"/>
          <a:ext cx="1676400" cy="719137"/>
        </p:xfrm>
        <a:graphic>
          <a:graphicData uri="http://schemas.openxmlformats.org/presentationml/2006/ole">
            <p:oleObj spid="_x0000_s38914" r:id="rId4" imgW="1002865" imgH="431613" progId="Equation.3">
              <p:embed/>
            </p:oleObj>
          </a:graphicData>
        </a:graphic>
      </p:graphicFrame>
      <p:sp>
        <p:nvSpPr>
          <p:cNvPr id="749573" name="Rectangle 5"/>
          <p:cNvSpPr>
            <a:spLocks noChangeArrowheads="1"/>
          </p:cNvSpPr>
          <p:nvPr/>
        </p:nvSpPr>
        <p:spPr bwMode="auto">
          <a:xfrm>
            <a:off x="844550" y="187325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de-DE" altLang="en-US"/>
              <a:t>1.</a:t>
            </a:r>
            <a:endParaRPr kumimoji="1" lang="en-US" altLang="en-US"/>
          </a:p>
        </p:txBody>
      </p:sp>
      <p:sp>
        <p:nvSpPr>
          <p:cNvPr id="749574" name="Rectangle 6"/>
          <p:cNvSpPr>
            <a:spLocks noChangeArrowheads="1"/>
          </p:cNvSpPr>
          <p:nvPr/>
        </p:nvSpPr>
        <p:spPr bwMode="auto">
          <a:xfrm>
            <a:off x="1217613" y="2911475"/>
            <a:ext cx="7480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Kita gunakan Uji Banding Limit. Kalau kita perhatikan </a:t>
            </a:r>
          </a:p>
        </p:txBody>
      </p:sp>
      <p:sp>
        <p:nvSpPr>
          <p:cNvPr id="749575" name="Rectangle 7"/>
          <p:cNvSpPr>
            <a:spLocks noChangeArrowheads="1"/>
          </p:cNvSpPr>
          <p:nvPr/>
        </p:nvSpPr>
        <p:spPr bwMode="auto">
          <a:xfrm>
            <a:off x="1222375" y="3786188"/>
            <a:ext cx="16764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>
                <a:cs typeface="Times New Roman" panose="02020603050405020304" pitchFamily="18" charset="0"/>
              </a:rPr>
              <a:t>sehingga</a:t>
            </a:r>
            <a:r>
              <a:rPr lang="en-US" altLang="en-US"/>
              <a:t> </a:t>
            </a:r>
          </a:p>
        </p:txBody>
      </p:sp>
      <p:sp>
        <p:nvSpPr>
          <p:cNvPr id="749576" name="Rectangle 8"/>
          <p:cNvSpPr>
            <a:spLocks noChangeArrowheads="1"/>
          </p:cNvSpPr>
          <p:nvPr/>
        </p:nvSpPr>
        <p:spPr bwMode="auto">
          <a:xfrm>
            <a:off x="1219200" y="3333750"/>
            <a:ext cx="69008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deret tersebut, suku umumnya mirip dengan b</a:t>
            </a:r>
            <a:r>
              <a:rPr lang="sv-SE" altLang="en-US" baseline="-25000"/>
              <a:t>n</a:t>
            </a:r>
            <a:r>
              <a:rPr lang="sv-SE" altLang="en-US"/>
              <a:t>=</a:t>
            </a:r>
            <a:r>
              <a:rPr lang="en-US" altLang="en-US"/>
              <a:t> </a:t>
            </a:r>
          </a:p>
        </p:txBody>
      </p:sp>
      <p:sp>
        <p:nvSpPr>
          <p:cNvPr id="27666" name="Rectangle 9"/>
          <p:cNvSpPr>
            <a:spLocks noChangeArrowheads="1"/>
          </p:cNvSpPr>
          <p:nvPr/>
        </p:nvSpPr>
        <p:spPr bwMode="auto">
          <a:xfrm>
            <a:off x="15240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9578" name="Object 10"/>
          <p:cNvGraphicFramePr>
            <a:graphicFrameLocks noChangeAspect="1"/>
          </p:cNvGraphicFramePr>
          <p:nvPr/>
        </p:nvGraphicFramePr>
        <p:xfrm>
          <a:off x="1620838" y="4203700"/>
          <a:ext cx="762000" cy="746125"/>
        </p:xfrm>
        <a:graphic>
          <a:graphicData uri="http://schemas.openxmlformats.org/presentationml/2006/ole">
            <p:oleObj spid="_x0000_s38915" r:id="rId5" imgW="457002" imgH="444307" progId="Equation.3">
              <p:embed/>
            </p:oleObj>
          </a:graphicData>
        </a:graphic>
      </p:graphicFrame>
      <p:graphicFrame>
        <p:nvGraphicFramePr>
          <p:cNvPr id="749579" name="Object 11"/>
          <p:cNvGraphicFramePr>
            <a:graphicFrameLocks noChangeAspect="1"/>
          </p:cNvGraphicFramePr>
          <p:nvPr/>
        </p:nvGraphicFramePr>
        <p:xfrm>
          <a:off x="1339850" y="5567363"/>
          <a:ext cx="1612900" cy="690562"/>
        </p:xfrm>
        <a:graphic>
          <a:graphicData uri="http://schemas.openxmlformats.org/presentationml/2006/ole">
            <p:oleObj spid="_x0000_s38916" r:id="rId6" imgW="1002865" imgH="431613" progId="Equation.3">
              <p:embed/>
            </p:oleObj>
          </a:graphicData>
        </a:graphic>
      </p:graphicFrame>
      <p:sp>
        <p:nvSpPr>
          <p:cNvPr id="749580" name="Rectangle 12"/>
          <p:cNvSpPr>
            <a:spLocks noChangeArrowheads="1"/>
          </p:cNvSpPr>
          <p:nvPr/>
        </p:nvSpPr>
        <p:spPr bwMode="auto">
          <a:xfrm>
            <a:off x="2906713" y="5667375"/>
            <a:ext cx="17859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 konvergen.</a:t>
            </a:r>
            <a:endParaRPr lang="en-US" altLang="en-US"/>
          </a:p>
        </p:txBody>
      </p:sp>
      <p:sp>
        <p:nvSpPr>
          <p:cNvPr id="749581" name="Rectangle 13"/>
          <p:cNvSpPr>
            <a:spLocks noChangeArrowheads="1"/>
          </p:cNvSpPr>
          <p:nvPr/>
        </p:nvSpPr>
        <p:spPr bwMode="auto">
          <a:xfrm>
            <a:off x="7035800" y="4371975"/>
            <a:ext cx="6651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= 2</a:t>
            </a:r>
          </a:p>
        </p:txBody>
      </p:sp>
      <p:sp>
        <p:nvSpPr>
          <p:cNvPr id="749582" name="Rectangle 14"/>
          <p:cNvSpPr>
            <a:spLocks noChangeArrowheads="1"/>
          </p:cNvSpPr>
          <p:nvPr/>
        </p:nvSpPr>
        <p:spPr bwMode="auto">
          <a:xfrm>
            <a:off x="1187450" y="5203825"/>
            <a:ext cx="29368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Jadi karena L=2 dan</a:t>
            </a:r>
            <a:endParaRPr lang="en-US" altLang="en-US"/>
          </a:p>
        </p:txBody>
      </p:sp>
      <p:sp>
        <p:nvSpPr>
          <p:cNvPr id="749583" name="Rectangle 15"/>
          <p:cNvSpPr>
            <a:spLocks noChangeArrowheads="1"/>
          </p:cNvSpPr>
          <p:nvPr/>
        </p:nvSpPr>
        <p:spPr bwMode="auto">
          <a:xfrm>
            <a:off x="1255713" y="2514600"/>
            <a:ext cx="1130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de-DE" altLang="en-US"/>
              <a:t>Jawab:</a:t>
            </a:r>
            <a:endParaRPr kumimoji="1" lang="en-US" altLang="en-US"/>
          </a:p>
        </p:txBody>
      </p:sp>
      <p:sp>
        <p:nvSpPr>
          <p:cNvPr id="2767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9585" name="Object 17"/>
          <p:cNvGraphicFramePr>
            <a:graphicFrameLocks noChangeAspect="1"/>
          </p:cNvGraphicFramePr>
          <p:nvPr/>
        </p:nvGraphicFramePr>
        <p:xfrm>
          <a:off x="4159250" y="5029200"/>
          <a:ext cx="625475" cy="685800"/>
        </p:xfrm>
        <a:graphic>
          <a:graphicData uri="http://schemas.openxmlformats.org/presentationml/2006/ole">
            <p:oleObj spid="_x0000_s38917" r:id="rId7" imgW="393529" imgH="431613" progId="Equation.3">
              <p:embed/>
            </p:oleObj>
          </a:graphicData>
        </a:graphic>
      </p:graphicFrame>
      <p:sp>
        <p:nvSpPr>
          <p:cNvPr id="27672" name="Rectangle 18"/>
          <p:cNvSpPr>
            <a:spLocks noChangeArrowheads="1"/>
          </p:cNvSpPr>
          <p:nvPr/>
        </p:nvSpPr>
        <p:spPr bwMode="auto">
          <a:xfrm>
            <a:off x="15240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49587" name="Object 19"/>
          <p:cNvGraphicFramePr>
            <a:graphicFrameLocks noChangeAspect="1"/>
          </p:cNvGraphicFramePr>
          <p:nvPr/>
        </p:nvGraphicFramePr>
        <p:xfrm>
          <a:off x="7935913" y="3271838"/>
          <a:ext cx="522287" cy="538162"/>
        </p:xfrm>
        <a:graphic>
          <a:graphicData uri="http://schemas.openxmlformats.org/presentationml/2006/ole">
            <p:oleObj spid="_x0000_s38918" r:id="rId8" imgW="304536" imgH="317225" progId="Equation.3">
              <p:embed/>
            </p:oleObj>
          </a:graphicData>
        </a:graphic>
      </p:graphicFrame>
      <p:graphicFrame>
        <p:nvGraphicFramePr>
          <p:cNvPr id="749588" name="Object 20"/>
          <p:cNvGraphicFramePr>
            <a:graphicFrameLocks noChangeAspect="1"/>
          </p:cNvGraphicFramePr>
          <p:nvPr/>
        </p:nvGraphicFramePr>
        <p:xfrm>
          <a:off x="2438400" y="4068763"/>
          <a:ext cx="2590800" cy="1036637"/>
        </p:xfrm>
        <a:graphic>
          <a:graphicData uri="http://schemas.openxmlformats.org/presentationml/2006/ole">
            <p:oleObj spid="_x0000_s38919" r:id="rId9" imgW="1524000" imgH="609600" progId="Equation.3">
              <p:embed/>
            </p:oleObj>
          </a:graphicData>
        </a:graphic>
      </p:graphicFrame>
      <p:graphicFrame>
        <p:nvGraphicFramePr>
          <p:cNvPr id="749589" name="Object 21"/>
          <p:cNvGraphicFramePr>
            <a:graphicFrameLocks noChangeAspect="1"/>
          </p:cNvGraphicFramePr>
          <p:nvPr/>
        </p:nvGraphicFramePr>
        <p:xfrm>
          <a:off x="5029200" y="4187825"/>
          <a:ext cx="2057400" cy="752475"/>
        </p:xfrm>
        <a:graphic>
          <a:graphicData uri="http://schemas.openxmlformats.org/presentationml/2006/ole">
            <p:oleObj spid="_x0000_s38920" r:id="rId10" imgW="1143000" imgH="419100" progId="Equation.3">
              <p:embed/>
            </p:oleObj>
          </a:graphicData>
        </a:graphic>
      </p:graphicFrame>
      <p:sp>
        <p:nvSpPr>
          <p:cNvPr id="749590" name="Rectangle 22"/>
          <p:cNvSpPr>
            <a:spLocks noChangeArrowheads="1"/>
          </p:cNvSpPr>
          <p:nvPr/>
        </p:nvSpPr>
        <p:spPr bwMode="auto">
          <a:xfrm>
            <a:off x="4616450" y="5181600"/>
            <a:ext cx="34131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 konvergen, maka deret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2767584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495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4957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4957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4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4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4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4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4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4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4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4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4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4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4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4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0" grpId="0"/>
      <p:bldP spid="749571" grpId="0" build="p"/>
      <p:bldP spid="749573" grpId="0"/>
      <p:bldP spid="749574" grpId="0"/>
      <p:bldP spid="749575" grpId="0"/>
      <p:bldP spid="749576" grpId="0"/>
      <p:bldP spid="749580" grpId="0"/>
      <p:bldP spid="749581" grpId="0"/>
      <p:bldP spid="749582" grpId="0"/>
      <p:bldP spid="749583" grpId="0"/>
      <p:bldP spid="74959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38" name="Right Triangle 37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934200" cy="9144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7505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4925"/>
            <a:ext cx="6019800" cy="449263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/>
              <a:t>Selidiki kekonvergenan dari deret berikut</a:t>
            </a:r>
            <a:r>
              <a:rPr lang="en-US"/>
              <a:t> :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3148C2B-697B-4C3D-AFAC-0FF747E3F1F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50596" name="Rectangle 4"/>
          <p:cNvSpPr>
            <a:spLocks noChangeArrowheads="1"/>
          </p:cNvSpPr>
          <p:nvPr/>
        </p:nvSpPr>
        <p:spPr bwMode="auto">
          <a:xfrm>
            <a:off x="844550" y="187325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de-DE" altLang="en-US"/>
              <a:t>2.</a:t>
            </a:r>
            <a:endParaRPr kumimoji="1" lang="en-US" altLang="en-US"/>
          </a:p>
        </p:txBody>
      </p:sp>
      <p:sp>
        <p:nvSpPr>
          <p:cNvPr id="750597" name="Rectangle 5"/>
          <p:cNvSpPr>
            <a:spLocks noChangeArrowheads="1"/>
          </p:cNvSpPr>
          <p:nvPr/>
        </p:nvSpPr>
        <p:spPr bwMode="auto">
          <a:xfrm>
            <a:off x="1217613" y="2911475"/>
            <a:ext cx="7480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Kita gunakan Uji Banding Limit. Kalau kita perhatikan </a:t>
            </a:r>
          </a:p>
        </p:txBody>
      </p:sp>
      <p:sp>
        <p:nvSpPr>
          <p:cNvPr id="750598" name="Rectangle 6"/>
          <p:cNvSpPr>
            <a:spLocks noChangeArrowheads="1"/>
          </p:cNvSpPr>
          <p:nvPr/>
        </p:nvSpPr>
        <p:spPr bwMode="auto">
          <a:xfrm>
            <a:off x="1222375" y="3786188"/>
            <a:ext cx="16764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>
                <a:cs typeface="Times New Roman" panose="02020603050405020304" pitchFamily="18" charset="0"/>
              </a:rPr>
              <a:t>sehingga</a:t>
            </a:r>
            <a:r>
              <a:rPr lang="en-US" altLang="en-US"/>
              <a:t> </a:t>
            </a:r>
          </a:p>
        </p:txBody>
      </p:sp>
      <p:sp>
        <p:nvSpPr>
          <p:cNvPr id="750599" name="Rectangle 7"/>
          <p:cNvSpPr>
            <a:spLocks noChangeArrowheads="1"/>
          </p:cNvSpPr>
          <p:nvPr/>
        </p:nvSpPr>
        <p:spPr bwMode="auto">
          <a:xfrm>
            <a:off x="1219200" y="3333750"/>
            <a:ext cx="69008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deret tersebut, suku umumnya mirip dengan b</a:t>
            </a:r>
            <a:r>
              <a:rPr lang="sv-SE" altLang="en-US" baseline="-25000"/>
              <a:t>n</a:t>
            </a:r>
            <a:r>
              <a:rPr lang="sv-SE" altLang="en-US"/>
              <a:t>=</a:t>
            </a:r>
            <a:r>
              <a:rPr lang="en-US" altLang="en-US"/>
              <a:t> </a:t>
            </a:r>
          </a:p>
        </p:txBody>
      </p:sp>
      <p:sp>
        <p:nvSpPr>
          <p:cNvPr id="28690" name="Rectangle 8"/>
          <p:cNvSpPr>
            <a:spLocks noChangeArrowheads="1"/>
          </p:cNvSpPr>
          <p:nvPr/>
        </p:nvSpPr>
        <p:spPr bwMode="auto">
          <a:xfrm>
            <a:off x="15240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50601" name="Object 9"/>
          <p:cNvGraphicFramePr>
            <a:graphicFrameLocks noChangeAspect="1"/>
          </p:cNvGraphicFramePr>
          <p:nvPr/>
        </p:nvGraphicFramePr>
        <p:xfrm>
          <a:off x="1620838" y="4203700"/>
          <a:ext cx="762000" cy="746125"/>
        </p:xfrm>
        <a:graphic>
          <a:graphicData uri="http://schemas.openxmlformats.org/presentationml/2006/ole">
            <p:oleObj spid="_x0000_s39938" r:id="rId4" imgW="457002" imgH="444307" progId="Equation.3">
              <p:embed/>
            </p:oleObj>
          </a:graphicData>
        </a:graphic>
      </p:graphicFrame>
      <p:sp>
        <p:nvSpPr>
          <p:cNvPr id="750602" name="Rectangle 10"/>
          <p:cNvSpPr>
            <a:spLocks noChangeArrowheads="1"/>
          </p:cNvSpPr>
          <p:nvPr/>
        </p:nvSpPr>
        <p:spPr bwMode="auto">
          <a:xfrm>
            <a:off x="2716213" y="5715000"/>
            <a:ext cx="153828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 divergen.</a:t>
            </a:r>
            <a:endParaRPr lang="en-US" altLang="en-US"/>
          </a:p>
        </p:txBody>
      </p:sp>
      <p:sp>
        <p:nvSpPr>
          <p:cNvPr id="750603" name="Rectangle 11"/>
          <p:cNvSpPr>
            <a:spLocks noChangeArrowheads="1"/>
          </p:cNvSpPr>
          <p:nvPr/>
        </p:nvSpPr>
        <p:spPr bwMode="auto">
          <a:xfrm>
            <a:off x="5867400" y="4371975"/>
            <a:ext cx="6651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= 1</a:t>
            </a:r>
          </a:p>
        </p:txBody>
      </p:sp>
      <p:sp>
        <p:nvSpPr>
          <p:cNvPr id="750604" name="Rectangle 12"/>
          <p:cNvSpPr>
            <a:spLocks noChangeArrowheads="1"/>
          </p:cNvSpPr>
          <p:nvPr/>
        </p:nvSpPr>
        <p:spPr bwMode="auto">
          <a:xfrm>
            <a:off x="1187450" y="5203825"/>
            <a:ext cx="29368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Jadi karena L=1 dan</a:t>
            </a:r>
            <a:endParaRPr lang="en-US" altLang="en-US"/>
          </a:p>
        </p:txBody>
      </p:sp>
      <p:sp>
        <p:nvSpPr>
          <p:cNvPr id="750605" name="Rectangle 13"/>
          <p:cNvSpPr>
            <a:spLocks noChangeArrowheads="1"/>
          </p:cNvSpPr>
          <p:nvPr/>
        </p:nvSpPr>
        <p:spPr bwMode="auto">
          <a:xfrm>
            <a:off x="1255713" y="2514600"/>
            <a:ext cx="1130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de-DE" altLang="en-US"/>
              <a:t>Jawab:</a:t>
            </a:r>
            <a:endParaRPr kumimoji="1" lang="en-US" altLang="en-US"/>
          </a:p>
        </p:txBody>
      </p:sp>
      <p:sp>
        <p:nvSpPr>
          <p:cNvPr id="2869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6" name="Rectangle 15"/>
          <p:cNvSpPr>
            <a:spLocks noChangeArrowheads="1"/>
          </p:cNvSpPr>
          <p:nvPr/>
        </p:nvSpPr>
        <p:spPr bwMode="auto">
          <a:xfrm>
            <a:off x="152400" y="327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0608" name="Rectangle 16"/>
          <p:cNvSpPr>
            <a:spLocks noChangeArrowheads="1"/>
          </p:cNvSpPr>
          <p:nvPr/>
        </p:nvSpPr>
        <p:spPr bwMode="auto">
          <a:xfrm>
            <a:off x="4616450" y="5181600"/>
            <a:ext cx="31654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 divergen, maka deret</a:t>
            </a:r>
            <a:endParaRPr lang="en-US" altLang="en-US"/>
          </a:p>
        </p:txBody>
      </p:sp>
      <p:sp>
        <p:nvSpPr>
          <p:cNvPr id="28698" name="Rectangle 1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50610" name="Object 18"/>
          <p:cNvGraphicFramePr>
            <a:graphicFrameLocks noChangeAspect="1"/>
          </p:cNvGraphicFramePr>
          <p:nvPr/>
        </p:nvGraphicFramePr>
        <p:xfrm>
          <a:off x="1295400" y="1697038"/>
          <a:ext cx="1219200" cy="741362"/>
        </p:xfrm>
        <a:graphic>
          <a:graphicData uri="http://schemas.openxmlformats.org/presentationml/2006/ole">
            <p:oleObj spid="_x0000_s39939" r:id="rId5" imgW="749300" imgH="457200" progId="Equation.3">
              <p:embed/>
            </p:oleObj>
          </a:graphicData>
        </a:graphic>
      </p:graphicFrame>
      <p:sp>
        <p:nvSpPr>
          <p:cNvPr id="28699" name="Rectangle 1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50612" name="Object 20"/>
          <p:cNvGraphicFramePr>
            <a:graphicFrameLocks noChangeAspect="1"/>
          </p:cNvGraphicFramePr>
          <p:nvPr/>
        </p:nvGraphicFramePr>
        <p:xfrm>
          <a:off x="1371600" y="5530850"/>
          <a:ext cx="1295400" cy="787400"/>
        </p:xfrm>
        <a:graphic>
          <a:graphicData uri="http://schemas.openxmlformats.org/presentationml/2006/ole">
            <p:oleObj spid="_x0000_s39940" r:id="rId6" imgW="749300" imgH="457200" progId="Equation.3">
              <p:embed/>
            </p:oleObj>
          </a:graphicData>
        </a:graphic>
      </p:graphicFrame>
      <p:sp>
        <p:nvSpPr>
          <p:cNvPr id="28700" name="Rectangle 21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50614" name="Object 22"/>
          <p:cNvGraphicFramePr>
            <a:graphicFrameLocks noChangeAspect="1"/>
          </p:cNvGraphicFramePr>
          <p:nvPr/>
        </p:nvGraphicFramePr>
        <p:xfrm>
          <a:off x="7924800" y="3276600"/>
          <a:ext cx="400050" cy="533400"/>
        </p:xfrm>
        <a:graphic>
          <a:graphicData uri="http://schemas.openxmlformats.org/presentationml/2006/ole">
            <p:oleObj spid="_x0000_s39941" r:id="rId7" imgW="228501" imgH="304668" progId="Equation.3">
              <p:embed/>
            </p:oleObj>
          </a:graphicData>
        </a:graphic>
      </p:graphicFrame>
      <p:graphicFrame>
        <p:nvGraphicFramePr>
          <p:cNvPr id="750615" name="Object 23"/>
          <p:cNvGraphicFramePr>
            <a:graphicFrameLocks noChangeAspect="1"/>
          </p:cNvGraphicFramePr>
          <p:nvPr/>
        </p:nvGraphicFramePr>
        <p:xfrm>
          <a:off x="2819400" y="4010025"/>
          <a:ext cx="1524000" cy="1047750"/>
        </p:xfrm>
        <a:graphic>
          <a:graphicData uri="http://schemas.openxmlformats.org/presentationml/2006/ole">
            <p:oleObj spid="_x0000_s39942" r:id="rId8" imgW="939800" imgH="647700" progId="Equation.3">
              <p:embed/>
            </p:oleObj>
          </a:graphicData>
        </a:graphic>
      </p:graphicFrame>
      <p:graphicFrame>
        <p:nvGraphicFramePr>
          <p:cNvPr id="750616" name="Object 24"/>
          <p:cNvGraphicFramePr>
            <a:graphicFrameLocks noChangeAspect="1"/>
          </p:cNvGraphicFramePr>
          <p:nvPr/>
        </p:nvGraphicFramePr>
        <p:xfrm>
          <a:off x="4572000" y="4171950"/>
          <a:ext cx="1233488" cy="704850"/>
        </p:xfrm>
        <a:graphic>
          <a:graphicData uri="http://schemas.openxmlformats.org/presentationml/2006/ole">
            <p:oleObj spid="_x0000_s39943" r:id="rId9" imgW="800100" imgH="457200" progId="Equation.3">
              <p:embed/>
            </p:oleObj>
          </a:graphicData>
        </a:graphic>
      </p:graphicFrame>
      <p:sp>
        <p:nvSpPr>
          <p:cNvPr id="750617" name="Rectangle 25"/>
          <p:cNvSpPr>
            <a:spLocks noChangeArrowheads="1"/>
          </p:cNvSpPr>
          <p:nvPr/>
        </p:nvSpPr>
        <p:spPr bwMode="auto">
          <a:xfrm>
            <a:off x="2362200" y="4400550"/>
            <a:ext cx="4016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=</a:t>
            </a:r>
            <a:endParaRPr lang="en-US" altLang="en-US"/>
          </a:p>
        </p:txBody>
      </p:sp>
      <p:sp>
        <p:nvSpPr>
          <p:cNvPr id="750618" name="Rectangle 26"/>
          <p:cNvSpPr>
            <a:spLocks noChangeArrowheads="1"/>
          </p:cNvSpPr>
          <p:nvPr/>
        </p:nvSpPr>
        <p:spPr bwMode="auto">
          <a:xfrm>
            <a:off x="4246563" y="4387850"/>
            <a:ext cx="4016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=</a:t>
            </a:r>
            <a:endParaRPr lang="en-US" altLang="en-US"/>
          </a:p>
        </p:txBody>
      </p:sp>
      <p:sp>
        <p:nvSpPr>
          <p:cNvPr id="28703" name="Rectangle 27"/>
          <p:cNvSpPr>
            <a:spLocks noChangeArrowheads="1"/>
          </p:cNvSpPr>
          <p:nvPr/>
        </p:nvSpPr>
        <p:spPr bwMode="auto">
          <a:xfrm>
            <a:off x="4100513" y="4125913"/>
            <a:ext cx="2190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1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4" name="Rectangle 2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50621" name="Object 29"/>
          <p:cNvGraphicFramePr>
            <a:graphicFrameLocks noChangeAspect="1"/>
          </p:cNvGraphicFramePr>
          <p:nvPr/>
        </p:nvGraphicFramePr>
        <p:xfrm>
          <a:off x="4095750" y="5013325"/>
          <a:ext cx="581025" cy="747713"/>
        </p:xfrm>
        <a:graphic>
          <a:graphicData uri="http://schemas.openxmlformats.org/presentationml/2006/ole">
            <p:oleObj spid="_x0000_s39944" r:id="rId10" imgW="330057" imgH="43161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3235063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505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5059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059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5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5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5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5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5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5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5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5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5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5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5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5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5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5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5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5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5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5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4" grpId="0"/>
      <p:bldP spid="750595" grpId="0" build="p"/>
      <p:bldP spid="750596" grpId="0"/>
      <p:bldP spid="750597" grpId="0"/>
      <p:bldP spid="750598" grpId="0"/>
      <p:bldP spid="750599" grpId="0"/>
      <p:bldP spid="750602" grpId="0"/>
      <p:bldP spid="750603" grpId="0"/>
      <p:bldP spid="750604" grpId="0"/>
      <p:bldP spid="750605" grpId="0"/>
      <p:bldP spid="750608" grpId="0"/>
      <p:bldP spid="750617" grpId="0"/>
      <p:bldP spid="7506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5" name="Right Triangle 24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Triangle 25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5638800" cy="9144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Latihan</a:t>
            </a:r>
            <a:endParaRPr lang="en-US" altLang="en-US" b="1" dirty="0"/>
          </a:p>
        </p:txBody>
      </p:sp>
      <p:sp>
        <p:nvSpPr>
          <p:cNvPr id="75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Selidiki kekonvergenan dari deret berikut: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A266FDC-9868-411F-A602-1B10F44089A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51620" name="Object 4"/>
          <p:cNvGraphicFramePr>
            <a:graphicFrameLocks noChangeAspect="1"/>
          </p:cNvGraphicFramePr>
          <p:nvPr/>
        </p:nvGraphicFramePr>
        <p:xfrm>
          <a:off x="1428750" y="2057400"/>
          <a:ext cx="1924050" cy="874713"/>
        </p:xfrm>
        <a:graphic>
          <a:graphicData uri="http://schemas.openxmlformats.org/presentationml/2006/ole">
            <p:oleObj spid="_x0000_s40962" r:id="rId4" imgW="939392" imgH="431613" progId="Equation.3">
              <p:embed/>
            </p:oleObj>
          </a:graphicData>
        </a:graphic>
      </p:graphicFrame>
      <p:graphicFrame>
        <p:nvGraphicFramePr>
          <p:cNvPr id="751621" name="Object 5"/>
          <p:cNvGraphicFramePr>
            <a:graphicFrameLocks noChangeAspect="1"/>
          </p:cNvGraphicFramePr>
          <p:nvPr/>
        </p:nvGraphicFramePr>
        <p:xfrm>
          <a:off x="5175250" y="2022475"/>
          <a:ext cx="1301750" cy="873125"/>
        </p:xfrm>
        <a:graphic>
          <a:graphicData uri="http://schemas.openxmlformats.org/presentationml/2006/ole">
            <p:oleObj spid="_x0000_s40963" r:id="rId5" imgW="634725" imgH="431613" progId="Equation.3">
              <p:embed/>
            </p:oleObj>
          </a:graphicData>
        </a:graphic>
      </p:graphicFrame>
      <p:graphicFrame>
        <p:nvGraphicFramePr>
          <p:cNvPr id="751622" name="Object 6"/>
          <p:cNvGraphicFramePr>
            <a:graphicFrameLocks noChangeAspect="1"/>
          </p:cNvGraphicFramePr>
          <p:nvPr/>
        </p:nvGraphicFramePr>
        <p:xfrm>
          <a:off x="1447800" y="2936875"/>
          <a:ext cx="1495425" cy="873125"/>
        </p:xfrm>
        <a:graphic>
          <a:graphicData uri="http://schemas.openxmlformats.org/presentationml/2006/ole">
            <p:oleObj spid="_x0000_s40964" r:id="rId6" imgW="736600" imgH="431800" progId="Equation.3">
              <p:embed/>
            </p:oleObj>
          </a:graphicData>
        </a:graphic>
      </p:graphicFrame>
      <p:graphicFrame>
        <p:nvGraphicFramePr>
          <p:cNvPr id="751623" name="Object 7"/>
          <p:cNvGraphicFramePr>
            <a:graphicFrameLocks noChangeAspect="1"/>
          </p:cNvGraphicFramePr>
          <p:nvPr/>
        </p:nvGraphicFramePr>
        <p:xfrm>
          <a:off x="1428750" y="3944938"/>
          <a:ext cx="1533525" cy="931862"/>
        </p:xfrm>
        <a:graphic>
          <a:graphicData uri="http://schemas.openxmlformats.org/presentationml/2006/ole">
            <p:oleObj spid="_x0000_s40965" r:id="rId7" imgW="749300" imgH="457200" progId="Equation.3">
              <p:embed/>
            </p:oleObj>
          </a:graphicData>
        </a:graphic>
      </p:graphicFrame>
      <p:graphicFrame>
        <p:nvGraphicFramePr>
          <p:cNvPr id="751624" name="Object 8"/>
          <p:cNvGraphicFramePr>
            <a:graphicFrameLocks noChangeAspect="1"/>
          </p:cNvGraphicFramePr>
          <p:nvPr/>
        </p:nvGraphicFramePr>
        <p:xfrm>
          <a:off x="5140325" y="2936875"/>
          <a:ext cx="990600" cy="873125"/>
        </p:xfrm>
        <a:graphic>
          <a:graphicData uri="http://schemas.openxmlformats.org/presentationml/2006/ole">
            <p:oleObj spid="_x0000_s40966" r:id="rId8" imgW="482391" imgH="431613" progId="Equation.3">
              <p:embed/>
            </p:oleObj>
          </a:graphicData>
        </a:graphic>
      </p:graphicFrame>
      <p:sp>
        <p:nvSpPr>
          <p:cNvPr id="29708" name="Rectangle 9"/>
          <p:cNvSpPr>
            <a:spLocks noChangeArrowheads="1"/>
          </p:cNvSpPr>
          <p:nvPr/>
        </p:nvSpPr>
        <p:spPr bwMode="auto">
          <a:xfrm>
            <a:off x="0" y="2024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79160" tIns="1079160" rIns="1079160" bIns="1079160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9" name="Rectangle 10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0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1628" name="Rectangle 12"/>
          <p:cNvSpPr>
            <a:spLocks noChangeArrowheads="1"/>
          </p:cNvSpPr>
          <p:nvPr/>
        </p:nvSpPr>
        <p:spPr bwMode="auto">
          <a:xfrm>
            <a:off x="958850" y="3127375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2.</a:t>
            </a:r>
          </a:p>
        </p:txBody>
      </p:sp>
      <p:sp>
        <p:nvSpPr>
          <p:cNvPr id="751629" name="Rectangle 13"/>
          <p:cNvSpPr>
            <a:spLocks noChangeArrowheads="1"/>
          </p:cNvSpPr>
          <p:nvPr/>
        </p:nvSpPr>
        <p:spPr bwMode="auto">
          <a:xfrm>
            <a:off x="4648200" y="217805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4.</a:t>
            </a:r>
          </a:p>
        </p:txBody>
      </p:sp>
      <p:sp>
        <p:nvSpPr>
          <p:cNvPr id="751630" name="Rectangle 14"/>
          <p:cNvSpPr>
            <a:spLocks noChangeArrowheads="1"/>
          </p:cNvSpPr>
          <p:nvPr/>
        </p:nvSpPr>
        <p:spPr bwMode="auto">
          <a:xfrm>
            <a:off x="4660900" y="30480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5.</a:t>
            </a:r>
          </a:p>
        </p:txBody>
      </p:sp>
      <p:sp>
        <p:nvSpPr>
          <p:cNvPr id="751631" name="Rectangle 15"/>
          <p:cNvSpPr>
            <a:spLocks noChangeArrowheads="1"/>
          </p:cNvSpPr>
          <p:nvPr/>
        </p:nvSpPr>
        <p:spPr bwMode="auto">
          <a:xfrm>
            <a:off x="930275" y="4103688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3.</a:t>
            </a:r>
          </a:p>
        </p:txBody>
      </p:sp>
      <p:sp>
        <p:nvSpPr>
          <p:cNvPr id="751632" name="Rectangle 16"/>
          <p:cNvSpPr>
            <a:spLocks noChangeArrowheads="1"/>
          </p:cNvSpPr>
          <p:nvPr/>
        </p:nvSpPr>
        <p:spPr bwMode="auto">
          <a:xfrm>
            <a:off x="962025" y="225425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xmlns="" val="83827688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516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5161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161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1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1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1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1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1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1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1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8" grpId="0"/>
      <p:bldP spid="751619" grpId="0" build="p"/>
      <p:bldP spid="751629" grpId="0"/>
      <p:bldP spid="7516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33" name="Right Triangle 32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2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5715000" cy="914400"/>
          </a:xfrm>
        </p:spPr>
        <p:txBody>
          <a:bodyPr anchor="b"/>
          <a:lstStyle/>
          <a:p>
            <a:pPr algn="l" eaLnBrk="1" hangingPunct="1"/>
            <a:r>
              <a:rPr lang="en-US" altLang="en-US" b="1" dirty="0" err="1"/>
              <a:t>Uji</a:t>
            </a:r>
            <a:r>
              <a:rPr lang="en-US" altLang="en-US" b="1" dirty="0"/>
              <a:t> </a:t>
            </a:r>
            <a:r>
              <a:rPr lang="en-US" altLang="en-US" b="1" dirty="0" err="1"/>
              <a:t>Deret</a:t>
            </a:r>
            <a:r>
              <a:rPr lang="en-US" altLang="en-US" b="1" dirty="0"/>
              <a:t> </a:t>
            </a:r>
            <a:r>
              <a:rPr lang="en-US" altLang="en-US" b="1" dirty="0" err="1"/>
              <a:t>Positif</a:t>
            </a:r>
            <a:endParaRPr lang="en-US" altLang="en-US" b="1" dirty="0"/>
          </a:p>
        </p:txBody>
      </p:sp>
      <p:sp>
        <p:nvSpPr>
          <p:cNvPr id="3073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527175"/>
            <a:ext cx="5186363" cy="530225"/>
          </a:xfrm>
        </p:spPr>
        <p:txBody>
          <a:bodyPr>
            <a:normAutofit fontScale="92500" lnSpcReduction="10000"/>
          </a:bodyPr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/>
              <a:t>5. Tes Hasil Bagi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61FC110-9297-4D2A-9BCE-32DB0C265F3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52644" name="Object 4"/>
          <p:cNvGraphicFramePr>
            <a:graphicFrameLocks noChangeAspect="1"/>
          </p:cNvGraphicFramePr>
          <p:nvPr/>
        </p:nvGraphicFramePr>
        <p:xfrm>
          <a:off x="2274888" y="1981200"/>
          <a:ext cx="619125" cy="762000"/>
        </p:xfrm>
        <a:graphic>
          <a:graphicData uri="http://schemas.openxmlformats.org/presentationml/2006/ole">
            <p:oleObj spid="_x0000_s41986" name="Equation" r:id="rId4" imgW="368300" imgH="457200" progId="Equation.3">
              <p:embed/>
            </p:oleObj>
          </a:graphicData>
        </a:graphic>
      </p:graphicFrame>
      <p:graphicFrame>
        <p:nvGraphicFramePr>
          <p:cNvPr id="752645" name="Object 5"/>
          <p:cNvGraphicFramePr>
            <a:graphicFrameLocks noChangeAspect="1"/>
          </p:cNvGraphicFramePr>
          <p:nvPr/>
        </p:nvGraphicFramePr>
        <p:xfrm>
          <a:off x="5722938" y="2606675"/>
          <a:ext cx="1063625" cy="538163"/>
        </p:xfrm>
        <a:graphic>
          <a:graphicData uri="http://schemas.openxmlformats.org/presentationml/2006/ole">
            <p:oleObj spid="_x0000_s41987" name="Equation" r:id="rId5" imgW="799753" imgH="406224" progId="Equation.3">
              <p:embed/>
            </p:oleObj>
          </a:graphicData>
        </a:graphic>
      </p:graphicFrame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962025" y="2141538"/>
            <a:ext cx="15462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Diketahui </a:t>
            </a:r>
            <a:endParaRPr lang="en-US" altLang="en-US"/>
          </a:p>
        </p:txBody>
      </p:sp>
      <p:sp>
        <p:nvSpPr>
          <p:cNvPr id="752647" name="Rectangle 7"/>
          <p:cNvSpPr>
            <a:spLocks noChangeArrowheads="1"/>
          </p:cNvSpPr>
          <p:nvPr/>
        </p:nvSpPr>
        <p:spPr bwMode="auto">
          <a:xfrm>
            <a:off x="2660650" y="2133600"/>
            <a:ext cx="41052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 merupakan suatu deret dengan</a:t>
            </a:r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66800" y="3305175"/>
            <a:ext cx="5153025" cy="722313"/>
            <a:chOff x="672" y="2082"/>
            <a:chExt cx="3246" cy="455"/>
          </a:xfrm>
        </p:grpSpPr>
        <p:graphicFrame>
          <p:nvGraphicFramePr>
            <p:cNvPr id="30727" name="Object 9"/>
            <p:cNvGraphicFramePr>
              <a:graphicFrameLocks noChangeAspect="1"/>
            </p:cNvGraphicFramePr>
            <p:nvPr/>
          </p:nvGraphicFramePr>
          <p:xfrm>
            <a:off x="1200" y="2200"/>
            <a:ext cx="240" cy="194"/>
          </p:xfrm>
          <a:graphic>
            <a:graphicData uri="http://schemas.openxmlformats.org/presentationml/2006/ole">
              <p:oleObj spid="_x0000_s41988" name="Equation" r:id="rId6" imgW="203024" imgH="164957" progId="Equation.3">
                <p:embed/>
              </p:oleObj>
            </a:graphicData>
          </a:graphic>
        </p:graphicFrame>
        <p:graphicFrame>
          <p:nvGraphicFramePr>
            <p:cNvPr id="30728" name="Object 10"/>
            <p:cNvGraphicFramePr>
              <a:graphicFrameLocks noChangeAspect="1"/>
            </p:cNvGraphicFramePr>
            <p:nvPr/>
          </p:nvGraphicFramePr>
          <p:xfrm>
            <a:off x="2640" y="2082"/>
            <a:ext cx="380" cy="455"/>
          </p:xfrm>
          <a:graphic>
            <a:graphicData uri="http://schemas.openxmlformats.org/presentationml/2006/ole">
              <p:oleObj spid="_x0000_s41989" name="Equation" r:id="rId7" imgW="368140" imgH="444307" progId="Equation.3">
                <p:embed/>
              </p:oleObj>
            </a:graphicData>
          </a:graphic>
        </p:graphicFrame>
        <p:sp>
          <p:nvSpPr>
            <p:cNvPr id="30745" name="Rectangle 11"/>
            <p:cNvSpPr>
              <a:spLocks noChangeArrowheads="1"/>
            </p:cNvSpPr>
            <p:nvPr/>
          </p:nvSpPr>
          <p:spPr bwMode="auto">
            <a:xfrm>
              <a:off x="672" y="2180"/>
              <a:ext cx="69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just" eaLnBrk="1" hangingPunct="1"/>
              <a:r>
                <a:rPr lang="en-US" altLang="en-US">
                  <a:latin typeface="Arial" panose="020B0604020202020204" pitchFamily="34" charset="0"/>
                  <a:cs typeface="Times New Roman" panose="02020603050405020304" pitchFamily="18" charset="0"/>
                </a:rPr>
                <a:t>1. Jika 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0746" name="Rectangle 12"/>
            <p:cNvSpPr>
              <a:spLocks noChangeArrowheads="1"/>
            </p:cNvSpPr>
            <p:nvPr/>
          </p:nvSpPr>
          <p:spPr bwMode="auto">
            <a:xfrm>
              <a:off x="1376" y="2192"/>
              <a:ext cx="13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just" eaLnBrk="1" hangingPunct="1"/>
              <a:r>
                <a:rPr lang="en-US" altLang="en-US">
                  <a:latin typeface="Arial" panose="020B0604020202020204" pitchFamily="34" charset="0"/>
                  <a:cs typeface="Times New Roman" panose="02020603050405020304" pitchFamily="18" charset="0"/>
                </a:rPr>
                <a:t>  &lt; 1 maka deret 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0747" name="Rectangle 13"/>
            <p:cNvSpPr>
              <a:spLocks noChangeArrowheads="1"/>
            </p:cNvSpPr>
            <p:nvPr/>
          </p:nvSpPr>
          <p:spPr bwMode="auto">
            <a:xfrm>
              <a:off x="2832" y="2182"/>
              <a:ext cx="10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just" eaLnBrk="1" hangingPunct="1"/>
              <a:r>
                <a:rPr lang="en-US" altLang="en-US">
                  <a:latin typeface="Arial" panose="020B0604020202020204" pitchFamily="34" charset="0"/>
                  <a:cs typeface="Times New Roman" panose="02020603050405020304" pitchFamily="18" charset="0"/>
                </a:rPr>
                <a:t>    konvergen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957263" y="2638425"/>
            <a:ext cx="46990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/>
              <a:t>suku-suku yang positif,  misalkan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66800" y="3886200"/>
            <a:ext cx="4979988" cy="762000"/>
            <a:chOff x="672" y="2448"/>
            <a:chExt cx="3137" cy="480"/>
          </a:xfrm>
        </p:grpSpPr>
        <p:graphicFrame>
          <p:nvGraphicFramePr>
            <p:cNvPr id="30725" name="Object 16"/>
            <p:cNvGraphicFramePr>
              <a:graphicFrameLocks noChangeAspect="1"/>
            </p:cNvGraphicFramePr>
            <p:nvPr/>
          </p:nvGraphicFramePr>
          <p:xfrm>
            <a:off x="1200" y="2592"/>
            <a:ext cx="240" cy="194"/>
          </p:xfrm>
          <a:graphic>
            <a:graphicData uri="http://schemas.openxmlformats.org/presentationml/2006/ole">
              <p:oleObj spid="_x0000_s41990" name="Equation" r:id="rId8" imgW="203024" imgH="164957" progId="Equation.3">
                <p:embed/>
              </p:oleObj>
            </a:graphicData>
          </a:graphic>
        </p:graphicFrame>
        <p:graphicFrame>
          <p:nvGraphicFramePr>
            <p:cNvPr id="30726" name="Object 17"/>
            <p:cNvGraphicFramePr>
              <a:graphicFrameLocks noChangeAspect="1"/>
            </p:cNvGraphicFramePr>
            <p:nvPr/>
          </p:nvGraphicFramePr>
          <p:xfrm>
            <a:off x="2640" y="2448"/>
            <a:ext cx="402" cy="480"/>
          </p:xfrm>
          <a:graphic>
            <a:graphicData uri="http://schemas.openxmlformats.org/presentationml/2006/ole">
              <p:oleObj spid="_x0000_s41991" name="Equation" r:id="rId9" imgW="368140" imgH="444307" progId="Equation.3">
                <p:embed/>
              </p:oleObj>
            </a:graphicData>
          </a:graphic>
        </p:graphicFrame>
        <p:sp>
          <p:nvSpPr>
            <p:cNvPr id="30742" name="Rectangle 18"/>
            <p:cNvSpPr>
              <a:spLocks noChangeArrowheads="1"/>
            </p:cNvSpPr>
            <p:nvPr/>
          </p:nvSpPr>
          <p:spPr bwMode="auto">
            <a:xfrm>
              <a:off x="2816" y="2558"/>
              <a:ext cx="99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just" eaLnBrk="1" hangingPunct="1"/>
              <a:r>
                <a:rPr lang="en-US" altLang="en-US">
                  <a:latin typeface="Arial" panose="020B0604020202020204" pitchFamily="34" charset="0"/>
                  <a:cs typeface="Times New Roman" panose="02020603050405020304" pitchFamily="18" charset="0"/>
                </a:rPr>
                <a:t>    divergen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0743" name="Rectangle 19"/>
            <p:cNvSpPr>
              <a:spLocks noChangeArrowheads="1"/>
            </p:cNvSpPr>
            <p:nvPr/>
          </p:nvSpPr>
          <p:spPr bwMode="auto">
            <a:xfrm>
              <a:off x="672" y="2591"/>
              <a:ext cx="69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just" eaLnBrk="1" hangingPunct="1"/>
              <a:r>
                <a:rPr lang="en-US" altLang="en-US">
                  <a:latin typeface="Arial" panose="020B0604020202020204" pitchFamily="34" charset="0"/>
                  <a:cs typeface="Times New Roman" panose="02020603050405020304" pitchFamily="18" charset="0"/>
                </a:rPr>
                <a:t>2. Jika 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0744" name="Rectangle 20"/>
            <p:cNvSpPr>
              <a:spLocks noChangeArrowheads="1"/>
            </p:cNvSpPr>
            <p:nvPr/>
          </p:nvSpPr>
          <p:spPr bwMode="auto">
            <a:xfrm>
              <a:off x="1376" y="2582"/>
              <a:ext cx="13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just" eaLnBrk="1" hangingPunct="1"/>
              <a:r>
                <a:rPr lang="en-US" altLang="en-US">
                  <a:latin typeface="Arial" panose="020B0604020202020204" pitchFamily="34" charset="0"/>
                  <a:cs typeface="Times New Roman" panose="02020603050405020304" pitchFamily="18" charset="0"/>
                </a:rPr>
                <a:t>  &gt; 1 maka deret 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066800" y="4632325"/>
            <a:ext cx="6324600" cy="657225"/>
            <a:chOff x="672" y="2918"/>
            <a:chExt cx="3984" cy="414"/>
          </a:xfrm>
        </p:grpSpPr>
        <p:graphicFrame>
          <p:nvGraphicFramePr>
            <p:cNvPr id="30724" name="Object 22"/>
            <p:cNvGraphicFramePr>
              <a:graphicFrameLocks noChangeAspect="1"/>
            </p:cNvGraphicFramePr>
            <p:nvPr/>
          </p:nvGraphicFramePr>
          <p:xfrm>
            <a:off x="1185" y="2946"/>
            <a:ext cx="255" cy="206"/>
          </p:xfrm>
          <a:graphic>
            <a:graphicData uri="http://schemas.openxmlformats.org/presentationml/2006/ole">
              <p:oleObj spid="_x0000_s41992" name="Equation" r:id="rId10" imgW="203024" imgH="164957" progId="Equation.3">
                <p:embed/>
              </p:oleObj>
            </a:graphicData>
          </a:graphic>
        </p:graphicFrame>
        <p:sp>
          <p:nvSpPr>
            <p:cNvPr id="30740" name="Rectangle 23"/>
            <p:cNvSpPr>
              <a:spLocks noChangeArrowheads="1"/>
            </p:cNvSpPr>
            <p:nvPr/>
          </p:nvSpPr>
          <p:spPr bwMode="auto">
            <a:xfrm>
              <a:off x="1342" y="2928"/>
              <a:ext cx="331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>
                  <a:latin typeface="Arial" panose="020B0604020202020204" pitchFamily="34" charset="0"/>
                  <a:cs typeface="Times New Roman" panose="02020603050405020304" pitchFamily="18" charset="0"/>
                </a:rPr>
                <a:t>  = 1 maka uji deret ini tidak dapat dilakukan.</a:t>
              </a:r>
              <a:endParaRPr lang="en-US" altLang="en-US">
                <a:latin typeface="Arial" panose="020B0604020202020204" pitchFamily="34" charset="0"/>
              </a:endParaRPr>
            </a:p>
            <a:p>
              <a:pPr algn="l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30741" name="Rectangle 24"/>
            <p:cNvSpPr>
              <a:spLocks noChangeArrowheads="1"/>
            </p:cNvSpPr>
            <p:nvPr/>
          </p:nvSpPr>
          <p:spPr bwMode="auto">
            <a:xfrm>
              <a:off x="672" y="2918"/>
              <a:ext cx="69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just" eaLnBrk="1" hangingPunct="1"/>
              <a:r>
                <a:rPr lang="en-US" altLang="en-US">
                  <a:latin typeface="Arial" panose="020B0604020202020204" pitchFamily="34" charset="0"/>
                  <a:cs typeface="Times New Roman" panose="02020603050405020304" pitchFamily="18" charset="0"/>
                </a:rPr>
                <a:t>3. Jika  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5465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2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2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52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52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52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6" grpId="0"/>
      <p:bldP spid="752647" grpId="0"/>
      <p:bldP spid="7526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36" name="Right Triangle 35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66294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 smtClean="0"/>
              <a:t>Contoh</a:t>
            </a:r>
            <a:endParaRPr lang="en-US" altLang="en-US" b="1" dirty="0"/>
          </a:p>
        </p:txBody>
      </p:sp>
      <p:sp>
        <p:nvSpPr>
          <p:cNvPr id="7536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3337"/>
            <a:ext cx="5259388" cy="4492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/>
              <a:t>Selidiki</a:t>
            </a:r>
            <a:r>
              <a:rPr lang="en-US" altLang="en-US" dirty="0"/>
              <a:t> </a:t>
            </a:r>
            <a:r>
              <a:rPr lang="en-US" altLang="en-US" dirty="0" err="1"/>
              <a:t>kekonvergenan</a:t>
            </a:r>
            <a:r>
              <a:rPr lang="en-US" altLang="en-US" dirty="0"/>
              <a:t> </a:t>
            </a:r>
            <a:r>
              <a:rPr lang="en-US" altLang="en-US" dirty="0" err="1"/>
              <a:t>deret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: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01535BE-4BDC-42BF-96AD-77BA08088EE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53668" name="Text Box 4"/>
          <p:cNvSpPr txBox="1">
            <a:spLocks noChangeArrowheads="1"/>
          </p:cNvSpPr>
          <p:nvPr/>
        </p:nvSpPr>
        <p:spPr bwMode="auto">
          <a:xfrm>
            <a:off x="593725" y="179705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dirty="0"/>
              <a:t>1.</a:t>
            </a:r>
          </a:p>
        </p:txBody>
      </p:sp>
      <p:sp>
        <p:nvSpPr>
          <p:cNvPr id="31762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53670" name="Object 6"/>
          <p:cNvGraphicFramePr>
            <a:graphicFrameLocks noChangeAspect="1"/>
          </p:cNvGraphicFramePr>
          <p:nvPr/>
        </p:nvGraphicFramePr>
        <p:xfrm>
          <a:off x="1198563" y="1676400"/>
          <a:ext cx="706437" cy="806450"/>
        </p:xfrm>
        <a:graphic>
          <a:graphicData uri="http://schemas.openxmlformats.org/presentationml/2006/ole">
            <p:oleObj spid="_x0000_s43010" name="Equation" r:id="rId4" imgW="393529" imgH="457002" progId="Equation.3">
              <p:embed/>
            </p:oleObj>
          </a:graphicData>
        </a:graphic>
      </p:graphicFrame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863600" y="2857500"/>
            <a:ext cx="43957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dirty="0" err="1"/>
              <a:t>Misalkan</a:t>
            </a:r>
            <a:r>
              <a:rPr lang="en-US" altLang="en-US" dirty="0"/>
              <a:t> </a:t>
            </a:r>
            <a:r>
              <a:rPr lang="en-US" altLang="en-US" dirty="0" err="1"/>
              <a:t>suku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-n </a:t>
            </a:r>
            <a:r>
              <a:rPr lang="en-US" altLang="en-US" dirty="0" err="1"/>
              <a:t>adalah</a:t>
            </a:r>
            <a:r>
              <a:rPr lang="en-US" altLang="en-US" dirty="0"/>
              <a:t> a</a:t>
            </a:r>
            <a:r>
              <a:rPr lang="en-US" altLang="en-US" baseline="-25000" dirty="0"/>
              <a:t>n </a:t>
            </a:r>
            <a:r>
              <a:rPr lang="en-US" altLang="en-US" dirty="0"/>
              <a:t>=</a:t>
            </a:r>
            <a:endParaRPr lang="en-US" altLang="en-US" baseline="-25000" dirty="0"/>
          </a:p>
        </p:txBody>
      </p:sp>
      <p:sp>
        <p:nvSpPr>
          <p:cNvPr id="31764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53673" name="Object 9"/>
          <p:cNvGraphicFramePr>
            <a:graphicFrameLocks noChangeAspect="1"/>
          </p:cNvGraphicFramePr>
          <p:nvPr/>
        </p:nvGraphicFramePr>
        <p:xfrm>
          <a:off x="5226050" y="2679700"/>
          <a:ext cx="377825" cy="836613"/>
        </p:xfrm>
        <a:graphic>
          <a:graphicData uri="http://schemas.openxmlformats.org/presentationml/2006/ole">
            <p:oleObj spid="_x0000_s43011" name="Equation" r:id="rId5" imgW="203112" imgH="457002" progId="Equation.3">
              <p:embed/>
            </p:oleObj>
          </a:graphicData>
        </a:graphic>
      </p:graphicFrame>
      <p:sp>
        <p:nvSpPr>
          <p:cNvPr id="753674" name="Text Box 10"/>
          <p:cNvSpPr txBox="1">
            <a:spLocks noChangeArrowheads="1"/>
          </p:cNvSpPr>
          <p:nvPr/>
        </p:nvSpPr>
        <p:spPr bwMode="auto">
          <a:xfrm>
            <a:off x="5511800" y="2857500"/>
            <a:ext cx="29241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, maka suku ke-n+1</a:t>
            </a:r>
          </a:p>
        </p:txBody>
      </p:sp>
      <p:sp>
        <p:nvSpPr>
          <p:cNvPr id="753675" name="Text Box 11"/>
          <p:cNvSpPr txBox="1">
            <a:spLocks noChangeArrowheads="1"/>
          </p:cNvSpPr>
          <p:nvPr/>
        </p:nvSpPr>
        <p:spPr bwMode="auto">
          <a:xfrm>
            <a:off x="863600" y="3238500"/>
            <a:ext cx="18446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adalah a</a:t>
            </a:r>
            <a:r>
              <a:rPr lang="en-US" altLang="en-US" baseline="-25000"/>
              <a:t>n+1=</a:t>
            </a:r>
          </a:p>
        </p:txBody>
      </p:sp>
      <p:sp>
        <p:nvSpPr>
          <p:cNvPr id="31767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53677" name="Object 13"/>
          <p:cNvGraphicFramePr>
            <a:graphicFrameLocks noChangeAspect="1"/>
          </p:cNvGraphicFramePr>
          <p:nvPr/>
        </p:nvGraphicFramePr>
        <p:xfrm>
          <a:off x="2647950" y="3149600"/>
          <a:ext cx="838200" cy="801688"/>
        </p:xfrm>
        <a:graphic>
          <a:graphicData uri="http://schemas.openxmlformats.org/presentationml/2006/ole">
            <p:oleObj spid="_x0000_s43012" name="Equation" r:id="rId6" imgW="469900" imgH="457200" progId="Equation.3">
              <p:embed/>
            </p:oleObj>
          </a:graphicData>
        </a:graphic>
      </p:graphicFrame>
      <p:sp>
        <p:nvSpPr>
          <p:cNvPr id="753678" name="Text Box 14"/>
          <p:cNvSpPr txBox="1">
            <a:spLocks noChangeArrowheads="1"/>
          </p:cNvSpPr>
          <p:nvPr/>
        </p:nvSpPr>
        <p:spPr bwMode="auto">
          <a:xfrm>
            <a:off x="3454400" y="3289300"/>
            <a:ext cx="13858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sehingga</a:t>
            </a:r>
          </a:p>
        </p:txBody>
      </p:sp>
      <p:sp>
        <p:nvSpPr>
          <p:cNvPr id="753679" name="Text Box 15"/>
          <p:cNvSpPr txBox="1">
            <a:spLocks noChangeArrowheads="1"/>
          </p:cNvSpPr>
          <p:nvPr/>
        </p:nvSpPr>
        <p:spPr bwMode="auto">
          <a:xfrm>
            <a:off x="939800" y="5067300"/>
            <a:ext cx="55832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limit r=0 (&lt; 1),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deret</a:t>
            </a:r>
            <a:endParaRPr lang="en-US" altLang="en-US" dirty="0"/>
          </a:p>
        </p:txBody>
      </p:sp>
      <p:graphicFrame>
        <p:nvGraphicFramePr>
          <p:cNvPr id="753680" name="Object 16"/>
          <p:cNvGraphicFramePr>
            <a:graphicFrameLocks noChangeAspect="1"/>
          </p:cNvGraphicFramePr>
          <p:nvPr/>
        </p:nvGraphicFramePr>
        <p:xfrm>
          <a:off x="6565900" y="4878388"/>
          <a:ext cx="687388" cy="760412"/>
        </p:xfrm>
        <a:graphic>
          <a:graphicData uri="http://schemas.openxmlformats.org/presentationml/2006/ole">
            <p:oleObj spid="_x0000_s43013" name="Equation" r:id="rId7" imgW="406224" imgH="457002" progId="Equation.3">
              <p:embed/>
            </p:oleObj>
          </a:graphicData>
        </a:graphic>
      </p:graphicFrame>
      <p:sp>
        <p:nvSpPr>
          <p:cNvPr id="753681" name="Text Box 17"/>
          <p:cNvSpPr txBox="1">
            <a:spLocks noChangeArrowheads="1"/>
          </p:cNvSpPr>
          <p:nvPr/>
        </p:nvSpPr>
        <p:spPr bwMode="auto">
          <a:xfrm>
            <a:off x="7264400" y="5067300"/>
            <a:ext cx="15954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konvergen</a:t>
            </a:r>
          </a:p>
        </p:txBody>
      </p:sp>
      <p:sp>
        <p:nvSpPr>
          <p:cNvPr id="753682" name="Text Box 18"/>
          <p:cNvSpPr txBox="1">
            <a:spLocks noChangeArrowheads="1"/>
          </p:cNvSpPr>
          <p:nvPr/>
        </p:nvSpPr>
        <p:spPr bwMode="auto">
          <a:xfrm>
            <a:off x="898525" y="2355850"/>
            <a:ext cx="1130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Jawab:</a:t>
            </a:r>
          </a:p>
        </p:txBody>
      </p:sp>
      <p:graphicFrame>
        <p:nvGraphicFramePr>
          <p:cNvPr id="753683" name="Object 19"/>
          <p:cNvGraphicFramePr>
            <a:graphicFrameLocks noChangeAspect="1"/>
          </p:cNvGraphicFramePr>
          <p:nvPr/>
        </p:nvGraphicFramePr>
        <p:xfrm>
          <a:off x="6019800" y="4168775"/>
          <a:ext cx="1349375" cy="654050"/>
        </p:xfrm>
        <a:graphic>
          <a:graphicData uri="http://schemas.openxmlformats.org/presentationml/2006/ole">
            <p:oleObj spid="_x0000_s43014" name="Equation" r:id="rId8" imgW="888614" imgH="431613" progId="Equation.3">
              <p:embed/>
            </p:oleObj>
          </a:graphicData>
        </a:graphic>
      </p:graphicFrame>
      <p:graphicFrame>
        <p:nvGraphicFramePr>
          <p:cNvPr id="753684" name="Object 20"/>
          <p:cNvGraphicFramePr>
            <a:graphicFrameLocks noChangeAspect="1"/>
          </p:cNvGraphicFramePr>
          <p:nvPr/>
        </p:nvGraphicFramePr>
        <p:xfrm>
          <a:off x="7427913" y="4333875"/>
          <a:ext cx="420687" cy="276225"/>
        </p:xfrm>
        <a:graphic>
          <a:graphicData uri="http://schemas.openxmlformats.org/presentationml/2006/ole">
            <p:oleObj spid="_x0000_s43015" name="Equation" r:id="rId9" imgW="279158" imgH="177646" progId="Equation.3">
              <p:embed/>
            </p:oleObj>
          </a:graphicData>
        </a:graphic>
      </p:graphicFrame>
      <p:graphicFrame>
        <p:nvGraphicFramePr>
          <p:cNvPr id="753685" name="Object 21"/>
          <p:cNvGraphicFramePr>
            <a:graphicFrameLocks noChangeAspect="1"/>
          </p:cNvGraphicFramePr>
          <p:nvPr/>
        </p:nvGraphicFramePr>
        <p:xfrm>
          <a:off x="4259263" y="4141788"/>
          <a:ext cx="1684337" cy="681037"/>
        </p:xfrm>
        <a:graphic>
          <a:graphicData uri="http://schemas.openxmlformats.org/presentationml/2006/ole">
            <p:oleObj spid="_x0000_s43016" name="Equation" r:id="rId10" imgW="1104900" imgH="444500" progId="Equation.3">
              <p:embed/>
            </p:oleObj>
          </a:graphicData>
        </a:graphic>
      </p:graphicFrame>
      <p:graphicFrame>
        <p:nvGraphicFramePr>
          <p:cNvPr id="753686" name="Object 22"/>
          <p:cNvGraphicFramePr>
            <a:graphicFrameLocks noChangeAspect="1"/>
          </p:cNvGraphicFramePr>
          <p:nvPr/>
        </p:nvGraphicFramePr>
        <p:xfrm>
          <a:off x="2286000" y="3962400"/>
          <a:ext cx="1873250" cy="1044575"/>
        </p:xfrm>
        <a:graphic>
          <a:graphicData uri="http://schemas.openxmlformats.org/presentationml/2006/ole">
            <p:oleObj spid="_x0000_s43017" name="Equation" r:id="rId11" imgW="1231900" imgH="685800" progId="Equation.3">
              <p:embed/>
            </p:oleObj>
          </a:graphicData>
        </a:graphic>
      </p:graphicFrame>
      <p:graphicFrame>
        <p:nvGraphicFramePr>
          <p:cNvPr id="753687" name="Object 23"/>
          <p:cNvGraphicFramePr>
            <a:graphicFrameLocks noChangeAspect="1"/>
          </p:cNvGraphicFramePr>
          <p:nvPr/>
        </p:nvGraphicFramePr>
        <p:xfrm>
          <a:off x="1235075" y="4143375"/>
          <a:ext cx="914400" cy="681038"/>
        </p:xfrm>
        <a:graphic>
          <a:graphicData uri="http://schemas.openxmlformats.org/presentationml/2006/ole">
            <p:oleObj spid="_x0000_s43018" name="Equation" r:id="rId12" imgW="596641" imgH="444307" progId="Equation.3">
              <p:embed/>
            </p:oleObj>
          </a:graphicData>
        </a:graphic>
      </p:graphicFrame>
      <p:graphicFrame>
        <p:nvGraphicFramePr>
          <p:cNvPr id="31755" name="Object 24"/>
          <p:cNvGraphicFramePr>
            <a:graphicFrameLocks noChangeAspect="1"/>
          </p:cNvGraphicFramePr>
          <p:nvPr/>
        </p:nvGraphicFramePr>
        <p:xfrm>
          <a:off x="1485900" y="3705225"/>
          <a:ext cx="114300" cy="215900"/>
        </p:xfrm>
        <a:graphic>
          <a:graphicData uri="http://schemas.openxmlformats.org/presentationml/2006/ole">
            <p:oleObj spid="_x0000_s43019" name="Equation" r:id="rId13" imgW="114151" imgH="215619" progId="Equation.3">
              <p:embed/>
            </p:oleObj>
          </a:graphicData>
        </a:graphic>
      </p:graphicFrame>
      <p:sp>
        <p:nvSpPr>
          <p:cNvPr id="31772" name="Rectangle 25"/>
          <p:cNvSpPr>
            <a:spLocks noChangeArrowheads="1"/>
          </p:cNvSpPr>
          <p:nvPr/>
        </p:nvSpPr>
        <p:spPr bwMode="auto">
          <a:xfrm>
            <a:off x="0" y="2333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3" name="Rectangle 26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4" name="Rectangle 27"/>
          <p:cNvSpPr>
            <a:spLocks noChangeArrowheads="1"/>
          </p:cNvSpPr>
          <p:nvPr/>
        </p:nvSpPr>
        <p:spPr bwMode="auto">
          <a:xfrm>
            <a:off x="0" y="3390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22968302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536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5366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366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5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5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5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5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5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5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5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5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5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53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53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3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5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5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5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6" grpId="0"/>
      <p:bldP spid="753667" grpId="0" build="p"/>
      <p:bldP spid="753668" grpId="0"/>
      <p:bldP spid="753671" grpId="0"/>
      <p:bldP spid="753674" grpId="0"/>
      <p:bldP spid="753675" grpId="0"/>
      <p:bldP spid="753678" grpId="0"/>
      <p:bldP spid="753679" grpId="0"/>
      <p:bldP spid="753681" grpId="0"/>
      <p:bldP spid="75368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33" name="Right Triangle 32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44196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C355163-32D0-4A81-8F93-70ACD034A71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54691" name="Text Box 3"/>
          <p:cNvSpPr txBox="1">
            <a:spLocks noChangeArrowheads="1"/>
          </p:cNvSpPr>
          <p:nvPr/>
        </p:nvSpPr>
        <p:spPr bwMode="auto">
          <a:xfrm>
            <a:off x="593725" y="16002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2.</a:t>
            </a:r>
          </a:p>
        </p:txBody>
      </p:sp>
      <p:sp>
        <p:nvSpPr>
          <p:cNvPr id="32784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54693" name="Object 5"/>
          <p:cNvGraphicFramePr>
            <a:graphicFrameLocks noChangeAspect="1"/>
          </p:cNvGraphicFramePr>
          <p:nvPr/>
        </p:nvGraphicFramePr>
        <p:xfrm>
          <a:off x="998538" y="1447800"/>
          <a:ext cx="728662" cy="782638"/>
        </p:xfrm>
        <a:graphic>
          <a:graphicData uri="http://schemas.openxmlformats.org/presentationml/2006/ole">
            <p:oleObj spid="_x0000_s44034" name="Equation" r:id="rId4" imgW="406048" imgH="444114" progId="Equation.3">
              <p:embed/>
            </p:oleObj>
          </a:graphicData>
        </a:graphic>
      </p:graphicFrame>
      <p:sp>
        <p:nvSpPr>
          <p:cNvPr id="754694" name="Text Box 6"/>
          <p:cNvSpPr txBox="1">
            <a:spLocks noChangeArrowheads="1"/>
          </p:cNvSpPr>
          <p:nvPr/>
        </p:nvSpPr>
        <p:spPr bwMode="auto">
          <a:xfrm>
            <a:off x="863600" y="2857500"/>
            <a:ext cx="43957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Misalkan suku ke-n adalah a</a:t>
            </a:r>
            <a:r>
              <a:rPr lang="en-US" altLang="en-US" baseline="-25000"/>
              <a:t>n </a:t>
            </a:r>
            <a:r>
              <a:rPr lang="en-US" altLang="en-US"/>
              <a:t>=</a:t>
            </a:r>
            <a:endParaRPr lang="en-US" altLang="en-US" baseline="-25000"/>
          </a:p>
        </p:txBody>
      </p:sp>
      <p:sp>
        <p:nvSpPr>
          <p:cNvPr id="32786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54696" name="Object 8"/>
          <p:cNvGraphicFramePr>
            <a:graphicFrameLocks noChangeAspect="1"/>
          </p:cNvGraphicFramePr>
          <p:nvPr/>
        </p:nvGraphicFramePr>
        <p:xfrm>
          <a:off x="5178425" y="2679700"/>
          <a:ext cx="473075" cy="836613"/>
        </p:xfrm>
        <a:graphic>
          <a:graphicData uri="http://schemas.openxmlformats.org/presentationml/2006/ole">
            <p:oleObj spid="_x0000_s44035" name="Equation" r:id="rId5" imgW="253890" imgH="457002" progId="Equation.3">
              <p:embed/>
            </p:oleObj>
          </a:graphicData>
        </a:graphic>
      </p:graphicFrame>
      <p:sp>
        <p:nvSpPr>
          <p:cNvPr id="754697" name="Text Box 9"/>
          <p:cNvSpPr txBox="1">
            <a:spLocks noChangeArrowheads="1"/>
          </p:cNvSpPr>
          <p:nvPr/>
        </p:nvSpPr>
        <p:spPr bwMode="auto">
          <a:xfrm>
            <a:off x="5511800" y="2857500"/>
            <a:ext cx="29241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, maka suku ke-n+1</a:t>
            </a:r>
          </a:p>
        </p:txBody>
      </p:sp>
      <p:sp>
        <p:nvSpPr>
          <p:cNvPr id="754698" name="Text Box 10"/>
          <p:cNvSpPr txBox="1">
            <a:spLocks noChangeArrowheads="1"/>
          </p:cNvSpPr>
          <p:nvPr/>
        </p:nvSpPr>
        <p:spPr bwMode="auto">
          <a:xfrm>
            <a:off x="863600" y="3238500"/>
            <a:ext cx="18446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adalah a</a:t>
            </a:r>
            <a:r>
              <a:rPr lang="en-US" altLang="en-US" baseline="-25000"/>
              <a:t>n+1=</a:t>
            </a:r>
          </a:p>
        </p:txBody>
      </p:sp>
      <p:graphicFrame>
        <p:nvGraphicFramePr>
          <p:cNvPr id="754699" name="Object 11"/>
          <p:cNvGraphicFramePr>
            <a:graphicFrameLocks noChangeAspect="1"/>
          </p:cNvGraphicFramePr>
          <p:nvPr/>
        </p:nvGraphicFramePr>
        <p:xfrm>
          <a:off x="2614613" y="3149600"/>
          <a:ext cx="906462" cy="801688"/>
        </p:xfrm>
        <a:graphic>
          <a:graphicData uri="http://schemas.openxmlformats.org/presentationml/2006/ole">
            <p:oleObj spid="_x0000_s44036" name="Equation" r:id="rId6" imgW="508000" imgH="457200" progId="Equation.3">
              <p:embed/>
            </p:oleObj>
          </a:graphicData>
        </a:graphic>
      </p:graphicFrame>
      <p:sp>
        <p:nvSpPr>
          <p:cNvPr id="754700" name="Text Box 12"/>
          <p:cNvSpPr txBox="1">
            <a:spLocks noChangeArrowheads="1"/>
          </p:cNvSpPr>
          <p:nvPr/>
        </p:nvSpPr>
        <p:spPr bwMode="auto">
          <a:xfrm>
            <a:off x="3454400" y="3289300"/>
            <a:ext cx="13858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sehingga</a:t>
            </a:r>
          </a:p>
        </p:txBody>
      </p:sp>
      <p:sp>
        <p:nvSpPr>
          <p:cNvPr id="32790" name="Rectangle 13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4702" name="Text Box 14"/>
          <p:cNvSpPr txBox="1">
            <a:spLocks noChangeArrowheads="1"/>
          </p:cNvSpPr>
          <p:nvPr/>
        </p:nvSpPr>
        <p:spPr bwMode="auto">
          <a:xfrm>
            <a:off x="939800" y="5067300"/>
            <a:ext cx="55832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Karena nilai limit r=3 (&gt; 1), maka deret</a:t>
            </a:r>
          </a:p>
        </p:txBody>
      </p:sp>
      <p:graphicFrame>
        <p:nvGraphicFramePr>
          <p:cNvPr id="754703" name="Object 15"/>
          <p:cNvGraphicFramePr>
            <a:graphicFrameLocks noChangeAspect="1"/>
          </p:cNvGraphicFramePr>
          <p:nvPr/>
        </p:nvGraphicFramePr>
        <p:xfrm>
          <a:off x="6492875" y="4889500"/>
          <a:ext cx="687388" cy="738188"/>
        </p:xfrm>
        <a:graphic>
          <a:graphicData uri="http://schemas.openxmlformats.org/presentationml/2006/ole">
            <p:oleObj spid="_x0000_s44037" name="Equation" r:id="rId7" imgW="406048" imgH="444114" progId="Equation.3">
              <p:embed/>
            </p:oleObj>
          </a:graphicData>
        </a:graphic>
      </p:graphicFrame>
      <p:sp>
        <p:nvSpPr>
          <p:cNvPr id="754704" name="Text Box 16"/>
          <p:cNvSpPr txBox="1">
            <a:spLocks noChangeArrowheads="1"/>
          </p:cNvSpPr>
          <p:nvPr/>
        </p:nvSpPr>
        <p:spPr bwMode="auto">
          <a:xfrm>
            <a:off x="7264400" y="5067300"/>
            <a:ext cx="13477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divergen</a:t>
            </a:r>
          </a:p>
        </p:txBody>
      </p:sp>
      <p:sp>
        <p:nvSpPr>
          <p:cNvPr id="754705" name="Text Box 17"/>
          <p:cNvSpPr txBox="1">
            <a:spLocks noChangeArrowheads="1"/>
          </p:cNvSpPr>
          <p:nvPr/>
        </p:nvSpPr>
        <p:spPr bwMode="auto">
          <a:xfrm>
            <a:off x="898525" y="2355850"/>
            <a:ext cx="1130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Jawab:</a:t>
            </a:r>
          </a:p>
        </p:txBody>
      </p:sp>
      <p:graphicFrame>
        <p:nvGraphicFramePr>
          <p:cNvPr id="754706" name="Object 18"/>
          <p:cNvGraphicFramePr>
            <a:graphicFrameLocks noChangeAspect="1"/>
          </p:cNvGraphicFramePr>
          <p:nvPr/>
        </p:nvGraphicFramePr>
        <p:xfrm>
          <a:off x="7410450" y="4352925"/>
          <a:ext cx="406400" cy="276225"/>
        </p:xfrm>
        <a:graphic>
          <a:graphicData uri="http://schemas.openxmlformats.org/presentationml/2006/ole">
            <p:oleObj spid="_x0000_s44038" name="Equation" r:id="rId8" imgW="266353" imgH="177569" progId="Equation.3">
              <p:embed/>
            </p:oleObj>
          </a:graphicData>
        </a:graphic>
      </p:graphicFrame>
      <p:graphicFrame>
        <p:nvGraphicFramePr>
          <p:cNvPr id="754707" name="Object 19"/>
          <p:cNvGraphicFramePr>
            <a:graphicFrameLocks noChangeAspect="1"/>
          </p:cNvGraphicFramePr>
          <p:nvPr/>
        </p:nvGraphicFramePr>
        <p:xfrm>
          <a:off x="5911850" y="4152900"/>
          <a:ext cx="1463675" cy="709613"/>
        </p:xfrm>
        <a:graphic>
          <a:graphicData uri="http://schemas.openxmlformats.org/presentationml/2006/ole">
            <p:oleObj spid="_x0000_s44039" name="Equation" r:id="rId9" imgW="965200" imgH="469900" progId="Equation.3">
              <p:embed/>
            </p:oleObj>
          </a:graphicData>
        </a:graphic>
      </p:graphicFrame>
      <p:graphicFrame>
        <p:nvGraphicFramePr>
          <p:cNvPr id="754708" name="Object 20"/>
          <p:cNvGraphicFramePr>
            <a:graphicFrameLocks noChangeAspect="1"/>
          </p:cNvGraphicFramePr>
          <p:nvPr/>
        </p:nvGraphicFramePr>
        <p:xfrm>
          <a:off x="4203700" y="4152900"/>
          <a:ext cx="1730375" cy="712788"/>
        </p:xfrm>
        <a:graphic>
          <a:graphicData uri="http://schemas.openxmlformats.org/presentationml/2006/ole">
            <p:oleObj spid="_x0000_s44040" name="Equation" r:id="rId10" imgW="1129810" imgH="469696" progId="Equation.3">
              <p:embed/>
            </p:oleObj>
          </a:graphicData>
        </a:graphic>
      </p:graphicFrame>
      <p:graphicFrame>
        <p:nvGraphicFramePr>
          <p:cNvPr id="754709" name="Object 21"/>
          <p:cNvGraphicFramePr>
            <a:graphicFrameLocks noChangeAspect="1"/>
          </p:cNvGraphicFramePr>
          <p:nvPr/>
        </p:nvGraphicFramePr>
        <p:xfrm>
          <a:off x="2254250" y="3940175"/>
          <a:ext cx="1901825" cy="1089025"/>
        </p:xfrm>
        <a:graphic>
          <a:graphicData uri="http://schemas.openxmlformats.org/presentationml/2006/ole">
            <p:oleObj spid="_x0000_s44041" name="Equation" r:id="rId11" imgW="1244600" imgH="711200" progId="Equation.3">
              <p:embed/>
            </p:oleObj>
          </a:graphicData>
        </a:graphic>
      </p:graphicFrame>
      <p:graphicFrame>
        <p:nvGraphicFramePr>
          <p:cNvPr id="754710" name="Object 22"/>
          <p:cNvGraphicFramePr>
            <a:graphicFrameLocks noChangeAspect="1"/>
          </p:cNvGraphicFramePr>
          <p:nvPr/>
        </p:nvGraphicFramePr>
        <p:xfrm>
          <a:off x="1263650" y="4168775"/>
          <a:ext cx="914400" cy="682625"/>
        </p:xfrm>
        <a:graphic>
          <a:graphicData uri="http://schemas.openxmlformats.org/presentationml/2006/ole">
            <p:oleObj spid="_x0000_s44042" name="Equation" r:id="rId12" imgW="596641" imgH="444307" progId="Equation.3">
              <p:embed/>
            </p:oleObj>
          </a:graphicData>
        </a:graphic>
      </p:graphicFrame>
      <p:sp>
        <p:nvSpPr>
          <p:cNvPr id="32794" name="Rectangle 23"/>
          <p:cNvSpPr>
            <a:spLocks noChangeArrowheads="1"/>
          </p:cNvSpPr>
          <p:nvPr/>
        </p:nvSpPr>
        <p:spPr bwMode="auto"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95" name="Rectangle 24"/>
          <p:cNvSpPr>
            <a:spLocks noChangeArrowheads="1"/>
          </p:cNvSpPr>
          <p:nvPr/>
        </p:nvSpPr>
        <p:spPr bwMode="auto">
          <a:xfrm>
            <a:off x="0" y="3405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75017706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546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5469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469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5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5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5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4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4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54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54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4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54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54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4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54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54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54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54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54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54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5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5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0" grpId="0"/>
      <p:bldP spid="754691" grpId="0"/>
      <p:bldP spid="754694" grpId="0"/>
      <p:bldP spid="754697" grpId="0"/>
      <p:bldP spid="754698" grpId="0"/>
      <p:bldP spid="754700" grpId="0"/>
      <p:bldP spid="754702" grpId="0"/>
      <p:bldP spid="754704" grpId="0"/>
      <p:bldP spid="75470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3" name="Right Triangle 22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50292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Latihan</a:t>
            </a:r>
            <a:endParaRPr lang="en-US" altLang="en-US" b="1" dirty="0"/>
          </a:p>
        </p:txBody>
      </p:sp>
      <p:sp>
        <p:nvSpPr>
          <p:cNvPr id="75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Selidiki kekonvergenan dari deret berikut: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38499AA-68B1-4C3D-A856-33C57117C18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55716" name="Object 4"/>
          <p:cNvGraphicFramePr>
            <a:graphicFrameLocks noChangeAspect="1"/>
          </p:cNvGraphicFramePr>
          <p:nvPr/>
        </p:nvGraphicFramePr>
        <p:xfrm>
          <a:off x="1454150" y="1951037"/>
          <a:ext cx="831850" cy="874713"/>
        </p:xfrm>
        <a:graphic>
          <a:graphicData uri="http://schemas.openxmlformats.org/presentationml/2006/ole">
            <p:oleObj spid="_x0000_s45058" name="Equation" r:id="rId4" imgW="406224" imgH="431613" progId="Equation.3">
              <p:embed/>
            </p:oleObj>
          </a:graphicData>
        </a:graphic>
      </p:graphicFrame>
      <p:graphicFrame>
        <p:nvGraphicFramePr>
          <p:cNvPr id="755717" name="Object 5"/>
          <p:cNvGraphicFramePr>
            <a:graphicFrameLocks noChangeAspect="1"/>
          </p:cNvGraphicFramePr>
          <p:nvPr/>
        </p:nvGraphicFramePr>
        <p:xfrm>
          <a:off x="5138738" y="1954212"/>
          <a:ext cx="1119187" cy="898525"/>
        </p:xfrm>
        <a:graphic>
          <a:graphicData uri="http://schemas.openxmlformats.org/presentationml/2006/ole">
            <p:oleObj spid="_x0000_s45059" name="Equation" r:id="rId5" imgW="545863" imgH="444307" progId="Equation.3">
              <p:embed/>
            </p:oleObj>
          </a:graphicData>
        </a:graphic>
      </p:graphicFrame>
      <p:graphicFrame>
        <p:nvGraphicFramePr>
          <p:cNvPr id="755718" name="Object 6"/>
          <p:cNvGraphicFramePr>
            <a:graphicFrameLocks noChangeAspect="1"/>
          </p:cNvGraphicFramePr>
          <p:nvPr/>
        </p:nvGraphicFramePr>
        <p:xfrm>
          <a:off x="1377950" y="2990850"/>
          <a:ext cx="1158875" cy="923925"/>
        </p:xfrm>
        <a:graphic>
          <a:graphicData uri="http://schemas.openxmlformats.org/presentationml/2006/ole">
            <p:oleObj spid="_x0000_s45060" name="Equation" r:id="rId6" imgW="571500" imgH="457200" progId="Equation.3">
              <p:embed/>
            </p:oleObj>
          </a:graphicData>
        </a:graphic>
      </p:graphicFrame>
      <p:graphicFrame>
        <p:nvGraphicFramePr>
          <p:cNvPr id="755719" name="Object 7"/>
          <p:cNvGraphicFramePr>
            <a:graphicFrameLocks noChangeAspect="1"/>
          </p:cNvGraphicFramePr>
          <p:nvPr/>
        </p:nvGraphicFramePr>
        <p:xfrm>
          <a:off x="1371600" y="4008437"/>
          <a:ext cx="1298575" cy="931863"/>
        </p:xfrm>
        <a:graphic>
          <a:graphicData uri="http://schemas.openxmlformats.org/presentationml/2006/ole">
            <p:oleObj spid="_x0000_s45061" name="Equation" r:id="rId7" imgW="634725" imgH="457002" progId="Equation.3">
              <p:embed/>
            </p:oleObj>
          </a:graphicData>
        </a:graphic>
      </p:graphicFrame>
      <p:graphicFrame>
        <p:nvGraphicFramePr>
          <p:cNvPr id="755720" name="Object 8"/>
          <p:cNvGraphicFramePr>
            <a:graphicFrameLocks noChangeAspect="1"/>
          </p:cNvGraphicFramePr>
          <p:nvPr/>
        </p:nvGraphicFramePr>
        <p:xfrm>
          <a:off x="5127625" y="2913062"/>
          <a:ext cx="1120775" cy="923925"/>
        </p:xfrm>
        <a:graphic>
          <a:graphicData uri="http://schemas.openxmlformats.org/presentationml/2006/ole">
            <p:oleObj spid="_x0000_s45062" name="Equation" r:id="rId8" imgW="545863" imgH="457002" progId="Equation.3">
              <p:embed/>
            </p:oleObj>
          </a:graphicData>
        </a:graphic>
      </p:graphicFrame>
      <p:sp>
        <p:nvSpPr>
          <p:cNvPr id="33804" name="Rectangle 9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5722" name="Rectangle 10"/>
          <p:cNvSpPr>
            <a:spLocks noChangeArrowheads="1"/>
          </p:cNvSpPr>
          <p:nvPr/>
        </p:nvSpPr>
        <p:spPr bwMode="auto">
          <a:xfrm>
            <a:off x="958850" y="3325812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2.</a:t>
            </a:r>
          </a:p>
        </p:txBody>
      </p:sp>
      <p:sp>
        <p:nvSpPr>
          <p:cNvPr id="755723" name="Rectangle 11"/>
          <p:cNvSpPr>
            <a:spLocks noChangeArrowheads="1"/>
          </p:cNvSpPr>
          <p:nvPr/>
        </p:nvSpPr>
        <p:spPr bwMode="auto">
          <a:xfrm>
            <a:off x="4648200" y="216535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4.</a:t>
            </a:r>
          </a:p>
        </p:txBody>
      </p:sp>
      <p:sp>
        <p:nvSpPr>
          <p:cNvPr id="755724" name="Rectangle 12"/>
          <p:cNvSpPr>
            <a:spLocks noChangeArrowheads="1"/>
          </p:cNvSpPr>
          <p:nvPr/>
        </p:nvSpPr>
        <p:spPr bwMode="auto">
          <a:xfrm>
            <a:off x="4660900" y="3246437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5.</a:t>
            </a:r>
          </a:p>
        </p:txBody>
      </p:sp>
      <p:sp>
        <p:nvSpPr>
          <p:cNvPr id="755725" name="Rectangle 13"/>
          <p:cNvSpPr>
            <a:spLocks noChangeArrowheads="1"/>
          </p:cNvSpPr>
          <p:nvPr/>
        </p:nvSpPr>
        <p:spPr bwMode="auto">
          <a:xfrm>
            <a:off x="930275" y="4302125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3.</a:t>
            </a:r>
          </a:p>
        </p:txBody>
      </p:sp>
      <p:sp>
        <p:nvSpPr>
          <p:cNvPr id="755726" name="Rectangle 14"/>
          <p:cNvSpPr>
            <a:spLocks noChangeArrowheads="1"/>
          </p:cNvSpPr>
          <p:nvPr/>
        </p:nvSpPr>
        <p:spPr bwMode="auto">
          <a:xfrm>
            <a:off x="962025" y="2182812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xmlns="" val="1052602416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557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557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57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5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5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5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5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5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5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5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5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4" grpId="0"/>
      <p:bldP spid="755715" grpId="0" build="p"/>
      <p:bldP spid="755723" grpId="0"/>
      <p:bldP spid="7557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7" name="Right Triangle 26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543800" cy="874713"/>
          </a:xfrm>
        </p:spPr>
        <p:txBody>
          <a:bodyPr anchor="b"/>
          <a:lstStyle/>
          <a:p>
            <a:pPr algn="l" eaLnBrk="1" hangingPunct="1"/>
            <a:r>
              <a:rPr lang="en-US" altLang="en-US" b="1" dirty="0" err="1"/>
              <a:t>Uji</a:t>
            </a:r>
            <a:r>
              <a:rPr lang="en-US" altLang="en-US" b="1" dirty="0"/>
              <a:t> </a:t>
            </a:r>
            <a:r>
              <a:rPr lang="en-US" altLang="en-US" b="1" dirty="0" err="1"/>
              <a:t>Deret</a:t>
            </a:r>
            <a:r>
              <a:rPr lang="en-US" altLang="en-US" b="1" dirty="0"/>
              <a:t> </a:t>
            </a:r>
            <a:r>
              <a:rPr lang="en-US" altLang="en-US" b="1" dirty="0" err="1"/>
              <a:t>Positif</a:t>
            </a:r>
            <a:endParaRPr lang="en-US" altLang="en-US" b="1" dirty="0"/>
          </a:p>
        </p:txBody>
      </p:sp>
      <p:sp>
        <p:nvSpPr>
          <p:cNvPr id="348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14488"/>
            <a:ext cx="8191500" cy="442912"/>
          </a:xfrm>
        </p:spPr>
        <p:txBody>
          <a:bodyPr>
            <a:normAutofit fontScale="85000" lnSpcReduction="20000"/>
          </a:bodyPr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/>
              <a:t>6. Tes Akar</a:t>
            </a:r>
          </a:p>
        </p:txBody>
      </p:sp>
      <p:graphicFrame>
        <p:nvGraphicFramePr>
          <p:cNvPr id="756754" name="Object 18"/>
          <p:cNvGraphicFramePr>
            <a:graphicFrameLocks noChangeAspect="1"/>
          </p:cNvGraphicFramePr>
          <p:nvPr>
            <p:ph sz="half" idx="2"/>
          </p:nvPr>
        </p:nvGraphicFramePr>
        <p:xfrm>
          <a:off x="5715000" y="2673350"/>
          <a:ext cx="1066800" cy="427038"/>
        </p:xfrm>
        <a:graphic>
          <a:graphicData uri="http://schemas.openxmlformats.org/presentationml/2006/ole">
            <p:oleObj spid="_x0000_s46082" name="Equation" r:id="rId4" imgW="761669" imgH="304668" progId="Equation.3">
              <p:embed/>
            </p:oleObj>
          </a:graphicData>
        </a:graphic>
      </p:graphicFrame>
      <p:sp>
        <p:nvSpPr>
          <p:cNvPr id="40964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485FBF4-9EE2-4AE5-A915-8AA8E2A478C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56740" name="Object 4"/>
          <p:cNvGraphicFramePr>
            <a:graphicFrameLocks noChangeAspect="1"/>
          </p:cNvGraphicFramePr>
          <p:nvPr/>
        </p:nvGraphicFramePr>
        <p:xfrm>
          <a:off x="2205038" y="1981200"/>
          <a:ext cx="619125" cy="762000"/>
        </p:xfrm>
        <a:graphic>
          <a:graphicData uri="http://schemas.openxmlformats.org/presentationml/2006/ole">
            <p:oleObj spid="_x0000_s46083" name="Equation" r:id="rId5" imgW="368300" imgH="457200" progId="Equation.3">
              <p:embed/>
            </p:oleObj>
          </a:graphicData>
        </a:graphic>
      </p:graphicFrame>
      <p:graphicFrame>
        <p:nvGraphicFramePr>
          <p:cNvPr id="756741" name="Object 5"/>
          <p:cNvGraphicFramePr>
            <a:graphicFrameLocks noChangeAspect="1"/>
          </p:cNvGraphicFramePr>
          <p:nvPr/>
        </p:nvGraphicFramePr>
        <p:xfrm>
          <a:off x="4191000" y="3305175"/>
          <a:ext cx="603250" cy="722313"/>
        </p:xfrm>
        <a:graphic>
          <a:graphicData uri="http://schemas.openxmlformats.org/presentationml/2006/ole">
            <p:oleObj spid="_x0000_s46084" name="Equation" r:id="rId6" imgW="368140" imgH="444307" progId="Equation.3">
              <p:embed/>
            </p:oleObj>
          </a:graphicData>
        </a:graphic>
      </p:graphicFrame>
      <p:graphicFrame>
        <p:nvGraphicFramePr>
          <p:cNvPr id="756742" name="Object 6"/>
          <p:cNvGraphicFramePr>
            <a:graphicFrameLocks noChangeAspect="1"/>
          </p:cNvGraphicFramePr>
          <p:nvPr/>
        </p:nvGraphicFramePr>
        <p:xfrm>
          <a:off x="4191000" y="3886200"/>
          <a:ext cx="638175" cy="762000"/>
        </p:xfrm>
        <a:graphic>
          <a:graphicData uri="http://schemas.openxmlformats.org/presentationml/2006/ole">
            <p:oleObj spid="_x0000_s46085" name="Equation" r:id="rId7" imgW="368140" imgH="444307" progId="Equation.3">
              <p:embed/>
            </p:oleObj>
          </a:graphicData>
        </a:graphic>
      </p:graphicFrame>
      <p:sp>
        <p:nvSpPr>
          <p:cNvPr id="756743" name="Rectangle 7"/>
          <p:cNvSpPr>
            <a:spLocks noChangeArrowheads="1"/>
          </p:cNvSpPr>
          <p:nvPr/>
        </p:nvSpPr>
        <p:spPr bwMode="auto">
          <a:xfrm>
            <a:off x="969963" y="2141538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Diketahui 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6744" name="Rectangle 8"/>
          <p:cNvSpPr>
            <a:spLocks noChangeArrowheads="1"/>
          </p:cNvSpPr>
          <p:nvPr/>
        </p:nvSpPr>
        <p:spPr bwMode="auto">
          <a:xfrm>
            <a:off x="2590800" y="2133600"/>
            <a:ext cx="41052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 merupakan suatu deret dengan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6745" name="Rectangle 9"/>
          <p:cNvSpPr>
            <a:spLocks noChangeArrowheads="1"/>
          </p:cNvSpPr>
          <p:nvPr/>
        </p:nvSpPr>
        <p:spPr bwMode="auto">
          <a:xfrm>
            <a:off x="1066800" y="3460750"/>
            <a:ext cx="12509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1. Jika a 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6746" name="Rectangle 10"/>
          <p:cNvSpPr>
            <a:spLocks noChangeArrowheads="1"/>
          </p:cNvSpPr>
          <p:nvPr/>
        </p:nvSpPr>
        <p:spPr bwMode="auto">
          <a:xfrm>
            <a:off x="2184400" y="3479800"/>
            <a:ext cx="2082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&lt; 1 maka deret  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6747" name="Rectangle 11"/>
          <p:cNvSpPr>
            <a:spLocks noChangeArrowheads="1"/>
          </p:cNvSpPr>
          <p:nvPr/>
        </p:nvSpPr>
        <p:spPr bwMode="auto">
          <a:xfrm>
            <a:off x="4495800" y="3463925"/>
            <a:ext cx="17240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  konvergen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6748" name="Rectangle 12"/>
          <p:cNvSpPr>
            <a:spLocks noChangeArrowheads="1"/>
          </p:cNvSpPr>
          <p:nvPr/>
        </p:nvSpPr>
        <p:spPr bwMode="auto">
          <a:xfrm>
            <a:off x="4470400" y="4060825"/>
            <a:ext cx="15763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  divergen 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6749" name="Rectangle 13"/>
          <p:cNvSpPr>
            <a:spLocks noChangeArrowheads="1"/>
          </p:cNvSpPr>
          <p:nvPr/>
        </p:nvSpPr>
        <p:spPr bwMode="auto">
          <a:xfrm>
            <a:off x="2130425" y="4648200"/>
            <a:ext cx="5260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= 1 maka uji deret ini tidak dapat dilakukan.</a:t>
            </a:r>
            <a:endParaRPr lang="en-US" altLang="en-US">
              <a:latin typeface="Arial" panose="020B0604020202020204" pitchFamily="34" charset="0"/>
            </a:endParaRPr>
          </a:p>
          <a:p>
            <a:pPr algn="l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6750" name="Rectangle 14"/>
          <p:cNvSpPr>
            <a:spLocks noChangeArrowheads="1"/>
          </p:cNvSpPr>
          <p:nvPr/>
        </p:nvSpPr>
        <p:spPr bwMode="auto">
          <a:xfrm>
            <a:off x="957263" y="2638425"/>
            <a:ext cx="46990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/>
              <a:t>suku-suku yang positif,  misalkan</a:t>
            </a:r>
          </a:p>
        </p:txBody>
      </p:sp>
      <p:sp>
        <p:nvSpPr>
          <p:cNvPr id="756751" name="Rectangle 15"/>
          <p:cNvSpPr>
            <a:spLocks noChangeArrowheads="1"/>
          </p:cNvSpPr>
          <p:nvPr/>
        </p:nvSpPr>
        <p:spPr bwMode="auto">
          <a:xfrm>
            <a:off x="1066800" y="4113213"/>
            <a:ext cx="13255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2. Jika a  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6752" name="Rectangle 16"/>
          <p:cNvSpPr>
            <a:spLocks noChangeArrowheads="1"/>
          </p:cNvSpPr>
          <p:nvPr/>
        </p:nvSpPr>
        <p:spPr bwMode="auto">
          <a:xfrm>
            <a:off x="2184400" y="4098925"/>
            <a:ext cx="2082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 &gt; 1 maka deret  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6753" name="Rectangle 17"/>
          <p:cNvSpPr>
            <a:spLocks noChangeArrowheads="1"/>
          </p:cNvSpPr>
          <p:nvPr/>
        </p:nvSpPr>
        <p:spPr bwMode="auto">
          <a:xfrm>
            <a:off x="1066800" y="4632325"/>
            <a:ext cx="13255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3. Jika a  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3186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6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5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6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56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56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6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756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6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56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6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75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6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56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6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756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6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56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56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756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6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56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756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6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56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56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75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56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56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756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6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56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6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56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5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5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3" grpId="0"/>
      <p:bldP spid="756744" grpId="0"/>
      <p:bldP spid="756745" grpId="0"/>
      <p:bldP spid="756746" grpId="0"/>
      <p:bldP spid="756747" grpId="0"/>
      <p:bldP spid="756748" grpId="0"/>
      <p:bldP spid="756749" grpId="0"/>
      <p:bldP spid="756750" grpId="0"/>
      <p:bldP spid="756751" grpId="0"/>
      <p:bldP spid="756752" grpId="0"/>
      <p:bldP spid="7567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jtk-header-v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12" name="Right Triangle 11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E5FD0BC-7C82-426A-B737-64DCF721B4E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983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425" t="58333" r="59004" b="14583"/>
          <a:stretch>
            <a:fillRect/>
          </a:stretch>
        </p:blipFill>
        <p:spPr bwMode="auto">
          <a:xfrm>
            <a:off x="673446" y="1341084"/>
            <a:ext cx="5879754" cy="509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797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3" name="Right Triangle 22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4191000" cy="9144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358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27137"/>
            <a:ext cx="4191000" cy="4492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/>
              <a:t>Selidiki</a:t>
            </a:r>
            <a:r>
              <a:rPr lang="en-US" altLang="en-US" dirty="0"/>
              <a:t> </a:t>
            </a:r>
            <a:r>
              <a:rPr lang="en-US" altLang="en-US" dirty="0" err="1"/>
              <a:t>kekonvergenan</a:t>
            </a:r>
            <a:r>
              <a:rPr lang="en-US" altLang="en-US" dirty="0"/>
              <a:t> </a:t>
            </a:r>
            <a:r>
              <a:rPr lang="en-US" altLang="en-US" dirty="0" err="1"/>
              <a:t>deret</a:t>
            </a:r>
            <a:endParaRPr lang="en-US" altLang="en-US" dirty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7032F64-613A-47CA-B370-B6C08D0BE28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593725" y="179705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1.</a:t>
            </a:r>
          </a:p>
        </p:txBody>
      </p:sp>
      <p:graphicFrame>
        <p:nvGraphicFramePr>
          <p:cNvPr id="757765" name="Object 5"/>
          <p:cNvGraphicFramePr>
            <a:graphicFrameLocks noChangeAspect="1"/>
          </p:cNvGraphicFramePr>
          <p:nvPr/>
        </p:nvGraphicFramePr>
        <p:xfrm>
          <a:off x="1011238" y="1587500"/>
          <a:ext cx="1503362" cy="895350"/>
        </p:xfrm>
        <a:graphic>
          <a:graphicData uri="http://schemas.openxmlformats.org/presentationml/2006/ole">
            <p:oleObj spid="_x0000_s47106" name="Equation" r:id="rId4" imgW="838200" imgH="508000" progId="Equation.3">
              <p:embed/>
            </p:oleObj>
          </a:graphicData>
        </a:graphic>
      </p:graphicFrame>
      <p:sp>
        <p:nvSpPr>
          <p:cNvPr id="757766" name="Text Box 6"/>
          <p:cNvSpPr txBox="1">
            <a:spLocks noChangeArrowheads="1"/>
          </p:cNvSpPr>
          <p:nvPr/>
        </p:nvSpPr>
        <p:spPr bwMode="auto">
          <a:xfrm>
            <a:off x="898525" y="2432050"/>
            <a:ext cx="1130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Jawab:</a:t>
            </a:r>
          </a:p>
        </p:txBody>
      </p:sp>
      <p:sp>
        <p:nvSpPr>
          <p:cNvPr id="757767" name="Text Box 7"/>
          <p:cNvSpPr txBox="1">
            <a:spLocks noChangeArrowheads="1"/>
          </p:cNvSpPr>
          <p:nvPr/>
        </p:nvSpPr>
        <p:spPr bwMode="auto">
          <a:xfrm>
            <a:off x="863600" y="2857500"/>
            <a:ext cx="43957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Misalkan suku ke-n adalah a</a:t>
            </a:r>
            <a:r>
              <a:rPr lang="en-US" altLang="en-US" baseline="-25000"/>
              <a:t>n </a:t>
            </a:r>
            <a:r>
              <a:rPr lang="en-US" altLang="en-US"/>
              <a:t>=</a:t>
            </a:r>
            <a:endParaRPr lang="en-US" altLang="en-US" baseline="-25000"/>
          </a:p>
        </p:txBody>
      </p:sp>
      <p:graphicFrame>
        <p:nvGraphicFramePr>
          <p:cNvPr id="757768" name="Object 8"/>
          <p:cNvGraphicFramePr>
            <a:graphicFrameLocks noChangeAspect="1"/>
          </p:cNvGraphicFramePr>
          <p:nvPr/>
        </p:nvGraphicFramePr>
        <p:xfrm>
          <a:off x="5141913" y="2635250"/>
          <a:ext cx="1228725" cy="927100"/>
        </p:xfrm>
        <a:graphic>
          <a:graphicData uri="http://schemas.openxmlformats.org/presentationml/2006/ole">
            <p:oleObj spid="_x0000_s47107" name="Equation" r:id="rId5" imgW="660400" imgH="508000" progId="Equation.3">
              <p:embed/>
            </p:oleObj>
          </a:graphicData>
        </a:graphic>
      </p:graphicFrame>
      <p:sp>
        <p:nvSpPr>
          <p:cNvPr id="757769" name="Text Box 9"/>
          <p:cNvSpPr txBox="1">
            <a:spLocks noChangeArrowheads="1"/>
          </p:cNvSpPr>
          <p:nvPr/>
        </p:nvSpPr>
        <p:spPr bwMode="auto">
          <a:xfrm>
            <a:off x="6172200" y="2863850"/>
            <a:ext cx="1752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, maka nilai</a:t>
            </a:r>
          </a:p>
        </p:txBody>
      </p:sp>
      <p:sp>
        <p:nvSpPr>
          <p:cNvPr id="757770" name="Text Box 10"/>
          <p:cNvSpPr txBox="1">
            <a:spLocks noChangeArrowheads="1"/>
          </p:cNvSpPr>
          <p:nvPr/>
        </p:nvSpPr>
        <p:spPr bwMode="auto">
          <a:xfrm>
            <a:off x="898525" y="3346450"/>
            <a:ext cx="2235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limitnya adalah</a:t>
            </a:r>
          </a:p>
        </p:txBody>
      </p:sp>
      <p:graphicFrame>
        <p:nvGraphicFramePr>
          <p:cNvPr id="757771" name="Object 11"/>
          <p:cNvGraphicFramePr>
            <a:graphicFrameLocks noChangeAspect="1"/>
          </p:cNvGraphicFramePr>
          <p:nvPr/>
        </p:nvGraphicFramePr>
        <p:xfrm>
          <a:off x="2906713" y="3940175"/>
          <a:ext cx="2844800" cy="727075"/>
        </p:xfrm>
        <a:graphic>
          <a:graphicData uri="http://schemas.openxmlformats.org/presentationml/2006/ole">
            <p:oleObj spid="_x0000_s47108" name="Equation" r:id="rId6" imgW="1536033" imgH="393529" progId="Equation.3">
              <p:embed/>
            </p:oleObj>
          </a:graphicData>
        </a:graphic>
      </p:graphicFrame>
      <p:sp>
        <p:nvSpPr>
          <p:cNvPr id="757772" name="Text Box 12"/>
          <p:cNvSpPr txBox="1">
            <a:spLocks noChangeArrowheads="1"/>
          </p:cNvSpPr>
          <p:nvPr/>
        </p:nvSpPr>
        <p:spPr bwMode="auto">
          <a:xfrm>
            <a:off x="838200" y="4899025"/>
            <a:ext cx="57705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Karena nilai limit r = 2 (&gt; 1), maka deret</a:t>
            </a:r>
          </a:p>
        </p:txBody>
      </p:sp>
      <p:graphicFrame>
        <p:nvGraphicFramePr>
          <p:cNvPr id="757773" name="Object 13"/>
          <p:cNvGraphicFramePr>
            <a:graphicFrameLocks noChangeAspect="1"/>
          </p:cNvGraphicFramePr>
          <p:nvPr/>
        </p:nvGraphicFramePr>
        <p:xfrm>
          <a:off x="6629400" y="4648200"/>
          <a:ext cx="1417638" cy="781050"/>
        </p:xfrm>
        <a:graphic>
          <a:graphicData uri="http://schemas.openxmlformats.org/presentationml/2006/ole">
            <p:oleObj spid="_x0000_s47109" name="Equation" r:id="rId7" imgW="838200" imgH="469900" progId="Equation.3">
              <p:embed/>
            </p:oleObj>
          </a:graphicData>
        </a:graphic>
      </p:graphicFrame>
      <p:sp>
        <p:nvSpPr>
          <p:cNvPr id="757774" name="Text Box 14"/>
          <p:cNvSpPr txBox="1">
            <a:spLocks noChangeArrowheads="1"/>
          </p:cNvSpPr>
          <p:nvPr/>
        </p:nvSpPr>
        <p:spPr bwMode="auto">
          <a:xfrm>
            <a:off x="838200" y="5456238"/>
            <a:ext cx="13477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divergen</a:t>
            </a:r>
          </a:p>
        </p:txBody>
      </p:sp>
    </p:spTree>
    <p:extLst>
      <p:ext uri="{BB962C8B-B14F-4D97-AF65-F5344CB8AC3E}">
        <p14:creationId xmlns:p14="http://schemas.microsoft.com/office/powerpoint/2010/main" xmlns="" val="204168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5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5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7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7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77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5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/>
      <p:bldP spid="757766" grpId="0"/>
      <p:bldP spid="757767" grpId="0"/>
      <p:bldP spid="757769" grpId="0"/>
      <p:bldP spid="757770" grpId="0"/>
      <p:bldP spid="757772" grpId="0"/>
      <p:bldP spid="75777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2" name="Right Triangle 21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8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324600" cy="9144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AC57C202-C5DC-482F-9C8A-0B4D1A1D4E7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58787" name="Text Box 3"/>
          <p:cNvSpPr txBox="1">
            <a:spLocks noChangeArrowheads="1"/>
          </p:cNvSpPr>
          <p:nvPr/>
        </p:nvSpPr>
        <p:spPr bwMode="auto">
          <a:xfrm>
            <a:off x="593725" y="179705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2.</a:t>
            </a:r>
          </a:p>
        </p:txBody>
      </p:sp>
      <p:graphicFrame>
        <p:nvGraphicFramePr>
          <p:cNvPr id="758788" name="Object 4"/>
          <p:cNvGraphicFramePr>
            <a:graphicFrameLocks noChangeAspect="1"/>
          </p:cNvGraphicFramePr>
          <p:nvPr/>
        </p:nvGraphicFramePr>
        <p:xfrm>
          <a:off x="1044575" y="1587500"/>
          <a:ext cx="1435100" cy="895350"/>
        </p:xfrm>
        <a:graphic>
          <a:graphicData uri="http://schemas.openxmlformats.org/presentationml/2006/ole">
            <p:oleObj spid="_x0000_s48130" name="Equation" r:id="rId4" imgW="800100" imgH="508000" progId="Equation.3">
              <p:embed/>
            </p:oleObj>
          </a:graphicData>
        </a:graphic>
      </p:graphicFrame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898525" y="2432050"/>
            <a:ext cx="1130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Jawab:</a:t>
            </a:r>
          </a:p>
        </p:txBody>
      </p:sp>
      <p:sp>
        <p:nvSpPr>
          <p:cNvPr id="758790" name="Text Box 6"/>
          <p:cNvSpPr txBox="1">
            <a:spLocks noChangeArrowheads="1"/>
          </p:cNvSpPr>
          <p:nvPr/>
        </p:nvSpPr>
        <p:spPr bwMode="auto">
          <a:xfrm>
            <a:off x="863600" y="2857500"/>
            <a:ext cx="43957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Misalkan suku ke-n adalah a</a:t>
            </a:r>
            <a:r>
              <a:rPr lang="en-US" altLang="en-US" baseline="-25000"/>
              <a:t>n </a:t>
            </a:r>
            <a:r>
              <a:rPr lang="en-US" altLang="en-US"/>
              <a:t>=</a:t>
            </a:r>
            <a:endParaRPr lang="en-US" altLang="en-US" baseline="-25000"/>
          </a:p>
        </p:txBody>
      </p:sp>
      <p:graphicFrame>
        <p:nvGraphicFramePr>
          <p:cNvPr id="758791" name="Object 7"/>
          <p:cNvGraphicFramePr>
            <a:graphicFrameLocks noChangeAspect="1"/>
          </p:cNvGraphicFramePr>
          <p:nvPr/>
        </p:nvGraphicFramePr>
        <p:xfrm>
          <a:off x="5138738" y="2635250"/>
          <a:ext cx="1182687" cy="927100"/>
        </p:xfrm>
        <a:graphic>
          <a:graphicData uri="http://schemas.openxmlformats.org/presentationml/2006/ole">
            <p:oleObj spid="_x0000_s48131" name="Equation" r:id="rId5" imgW="634725" imgH="507780" progId="Equation.3">
              <p:embed/>
            </p:oleObj>
          </a:graphicData>
        </a:graphic>
      </p:graphicFrame>
      <p:sp>
        <p:nvSpPr>
          <p:cNvPr id="758792" name="Text Box 8"/>
          <p:cNvSpPr txBox="1">
            <a:spLocks noChangeArrowheads="1"/>
          </p:cNvSpPr>
          <p:nvPr/>
        </p:nvSpPr>
        <p:spPr bwMode="auto">
          <a:xfrm>
            <a:off x="6172200" y="2863850"/>
            <a:ext cx="1752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, maka nilai</a:t>
            </a:r>
          </a:p>
        </p:txBody>
      </p:sp>
      <p:sp>
        <p:nvSpPr>
          <p:cNvPr id="758793" name="Text Box 9"/>
          <p:cNvSpPr txBox="1">
            <a:spLocks noChangeArrowheads="1"/>
          </p:cNvSpPr>
          <p:nvPr/>
        </p:nvSpPr>
        <p:spPr bwMode="auto">
          <a:xfrm>
            <a:off x="898525" y="3346450"/>
            <a:ext cx="2235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limitnya adalah</a:t>
            </a:r>
          </a:p>
        </p:txBody>
      </p:sp>
      <p:graphicFrame>
        <p:nvGraphicFramePr>
          <p:cNvPr id="758794" name="Object 10"/>
          <p:cNvGraphicFramePr>
            <a:graphicFrameLocks noChangeAspect="1"/>
          </p:cNvGraphicFramePr>
          <p:nvPr/>
        </p:nvGraphicFramePr>
        <p:xfrm>
          <a:off x="2917825" y="3940175"/>
          <a:ext cx="2820988" cy="727075"/>
        </p:xfrm>
        <a:graphic>
          <a:graphicData uri="http://schemas.openxmlformats.org/presentationml/2006/ole">
            <p:oleObj spid="_x0000_s48132" name="Equation" r:id="rId6" imgW="1524000" imgH="393700" progId="Equation.3">
              <p:embed/>
            </p:oleObj>
          </a:graphicData>
        </a:graphic>
      </p:graphicFrame>
      <p:sp>
        <p:nvSpPr>
          <p:cNvPr id="758795" name="Text Box 11"/>
          <p:cNvSpPr txBox="1">
            <a:spLocks noChangeArrowheads="1"/>
          </p:cNvSpPr>
          <p:nvPr/>
        </p:nvSpPr>
        <p:spPr bwMode="auto">
          <a:xfrm>
            <a:off x="838200" y="4899025"/>
            <a:ext cx="58674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Karena nilai limit r = ½ (&lt; 1), maka deret</a:t>
            </a:r>
          </a:p>
        </p:txBody>
      </p:sp>
      <p:graphicFrame>
        <p:nvGraphicFramePr>
          <p:cNvPr id="758796" name="Object 12"/>
          <p:cNvGraphicFramePr>
            <a:graphicFrameLocks noChangeAspect="1"/>
          </p:cNvGraphicFramePr>
          <p:nvPr/>
        </p:nvGraphicFramePr>
        <p:xfrm>
          <a:off x="6629400" y="4648200"/>
          <a:ext cx="1417638" cy="781050"/>
        </p:xfrm>
        <a:graphic>
          <a:graphicData uri="http://schemas.openxmlformats.org/presentationml/2006/ole">
            <p:oleObj spid="_x0000_s48133" name="Equation" r:id="rId7" imgW="838200" imgH="469900" progId="Equation.3">
              <p:embed/>
            </p:oleObj>
          </a:graphicData>
        </a:graphic>
      </p:graphicFrame>
      <p:sp>
        <p:nvSpPr>
          <p:cNvPr id="758797" name="Text Box 13"/>
          <p:cNvSpPr txBox="1">
            <a:spLocks noChangeArrowheads="1"/>
          </p:cNvSpPr>
          <p:nvPr/>
        </p:nvSpPr>
        <p:spPr bwMode="auto">
          <a:xfrm>
            <a:off x="838200" y="5456238"/>
            <a:ext cx="15954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konvergen</a:t>
            </a:r>
          </a:p>
        </p:txBody>
      </p:sp>
    </p:spTree>
    <p:extLst>
      <p:ext uri="{BB962C8B-B14F-4D97-AF65-F5344CB8AC3E}">
        <p14:creationId xmlns:p14="http://schemas.microsoft.com/office/powerpoint/2010/main" xmlns="" val="3676639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5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5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8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8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87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5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5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7" grpId="0"/>
      <p:bldP spid="758789" grpId="0"/>
      <p:bldP spid="758790" grpId="0"/>
      <p:bldP spid="758792" grpId="0"/>
      <p:bldP spid="758793" grpId="0"/>
      <p:bldP spid="758795" grpId="0"/>
      <p:bldP spid="75879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1" name="Right Triangle 20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5334000" cy="9144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Latihan</a:t>
            </a:r>
            <a:endParaRPr lang="en-US" altLang="en-US" b="1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Selidiki kekonvergenan dari deret berikut: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42E80F4-F0F8-4325-9738-ACA72C11AAD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59812" name="Object 4"/>
          <p:cNvGraphicFramePr>
            <a:graphicFrameLocks noChangeAspect="1"/>
          </p:cNvGraphicFramePr>
          <p:nvPr/>
        </p:nvGraphicFramePr>
        <p:xfrm>
          <a:off x="1339850" y="1651000"/>
          <a:ext cx="1403350" cy="952500"/>
        </p:xfrm>
        <a:graphic>
          <a:graphicData uri="http://schemas.openxmlformats.org/presentationml/2006/ole">
            <p:oleObj spid="_x0000_s49154" name="Equation" r:id="rId4" imgW="685800" imgH="469900" progId="Equation.3">
              <p:embed/>
            </p:oleObj>
          </a:graphicData>
        </a:graphic>
      </p:graphicFrame>
      <p:graphicFrame>
        <p:nvGraphicFramePr>
          <p:cNvPr id="759813" name="Object 5"/>
          <p:cNvGraphicFramePr>
            <a:graphicFrameLocks noChangeAspect="1"/>
          </p:cNvGraphicFramePr>
          <p:nvPr/>
        </p:nvGraphicFramePr>
        <p:xfrm>
          <a:off x="5091113" y="2859088"/>
          <a:ext cx="1690687" cy="950912"/>
        </p:xfrm>
        <a:graphic>
          <a:graphicData uri="http://schemas.openxmlformats.org/presentationml/2006/ole">
            <p:oleObj spid="_x0000_s49155" name="Equation" r:id="rId5" imgW="825500" imgH="469900" progId="Equation.3">
              <p:embed/>
            </p:oleObj>
          </a:graphicData>
        </a:graphic>
      </p:graphicFrame>
      <p:graphicFrame>
        <p:nvGraphicFramePr>
          <p:cNvPr id="759814" name="Object 6"/>
          <p:cNvGraphicFramePr>
            <a:graphicFrameLocks noChangeAspect="1"/>
          </p:cNvGraphicFramePr>
          <p:nvPr/>
        </p:nvGraphicFramePr>
        <p:xfrm>
          <a:off x="1374775" y="2779713"/>
          <a:ext cx="1673225" cy="949325"/>
        </p:xfrm>
        <a:graphic>
          <a:graphicData uri="http://schemas.openxmlformats.org/presentationml/2006/ole">
            <p:oleObj spid="_x0000_s49156" name="Equation" r:id="rId6" imgW="825500" imgH="469900" progId="Equation.3">
              <p:embed/>
            </p:oleObj>
          </a:graphicData>
        </a:graphic>
      </p:graphicFrame>
      <p:graphicFrame>
        <p:nvGraphicFramePr>
          <p:cNvPr id="759815" name="Object 7"/>
          <p:cNvGraphicFramePr>
            <a:graphicFrameLocks noChangeAspect="1"/>
          </p:cNvGraphicFramePr>
          <p:nvPr/>
        </p:nvGraphicFramePr>
        <p:xfrm>
          <a:off x="5081588" y="1752600"/>
          <a:ext cx="1611312" cy="957263"/>
        </p:xfrm>
        <a:graphic>
          <a:graphicData uri="http://schemas.openxmlformats.org/presentationml/2006/ole">
            <p:oleObj spid="_x0000_s49157" name="Equation" r:id="rId7" imgW="787400" imgH="469900" progId="Equation.3">
              <p:embed/>
            </p:oleObj>
          </a:graphicData>
        </a:graphic>
      </p:graphicFrame>
      <p:sp>
        <p:nvSpPr>
          <p:cNvPr id="37899" name="Rectangle 8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9817" name="Rectangle 9"/>
          <p:cNvSpPr>
            <a:spLocks noChangeArrowheads="1"/>
          </p:cNvSpPr>
          <p:nvPr/>
        </p:nvSpPr>
        <p:spPr bwMode="auto">
          <a:xfrm>
            <a:off x="958850" y="3127375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2.</a:t>
            </a:r>
          </a:p>
        </p:txBody>
      </p:sp>
      <p:sp>
        <p:nvSpPr>
          <p:cNvPr id="759818" name="Rectangle 10"/>
          <p:cNvSpPr>
            <a:spLocks noChangeArrowheads="1"/>
          </p:cNvSpPr>
          <p:nvPr/>
        </p:nvSpPr>
        <p:spPr bwMode="auto">
          <a:xfrm>
            <a:off x="4648200" y="3127375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4.</a:t>
            </a:r>
          </a:p>
        </p:txBody>
      </p:sp>
      <p:sp>
        <p:nvSpPr>
          <p:cNvPr id="759819" name="Rectangle 11"/>
          <p:cNvSpPr>
            <a:spLocks noChangeArrowheads="1"/>
          </p:cNvSpPr>
          <p:nvPr/>
        </p:nvSpPr>
        <p:spPr bwMode="auto">
          <a:xfrm>
            <a:off x="4651375" y="2058988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3.</a:t>
            </a:r>
          </a:p>
        </p:txBody>
      </p:sp>
      <p:sp>
        <p:nvSpPr>
          <p:cNvPr id="759820" name="Rectangle 12"/>
          <p:cNvSpPr>
            <a:spLocks noChangeArrowheads="1"/>
          </p:cNvSpPr>
          <p:nvPr/>
        </p:nvSpPr>
        <p:spPr bwMode="auto">
          <a:xfrm>
            <a:off x="962025" y="1984375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xmlns="" val="3789988258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598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598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98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5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5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5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5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5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5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5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5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75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5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75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5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5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0" grpId="0"/>
      <p:bldP spid="759811" grpId="0" build="p"/>
      <p:bldP spid="759818" grpId="0"/>
      <p:bldP spid="7598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18" name="Right Triangle 17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0340"/>
            <a:ext cx="7543800" cy="8382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sv-SE" altLang="en-US" sz="2800" b="1" dirty="0"/>
              <a:t>Deret Ganti Tanda </a:t>
            </a:r>
            <a:r>
              <a:rPr lang="sv-SE" altLang="en-US" sz="2800" b="1" dirty="0" smtClean="0"/>
              <a:t>dan</a:t>
            </a:r>
            <a:br>
              <a:rPr lang="sv-SE" altLang="en-US" sz="2800" b="1" dirty="0" smtClean="0"/>
            </a:br>
            <a:r>
              <a:rPr lang="sv-SE" altLang="en-US" sz="2800" b="1" dirty="0" smtClean="0"/>
              <a:t>Kekonvergenan </a:t>
            </a:r>
            <a:r>
              <a:rPr lang="sv-SE" altLang="en-US" sz="2800" b="1" dirty="0"/>
              <a:t>Mutlak</a:t>
            </a:r>
            <a:endParaRPr lang="en-US" altLang="en-US" sz="2800" b="1" dirty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4925"/>
            <a:ext cx="8305800" cy="971550"/>
          </a:xfrm>
        </p:spPr>
        <p:txBody>
          <a:bodyPr>
            <a:normAutofit fontScale="92500" lnSpcReduction="20000"/>
          </a:bodyPr>
          <a:lstStyle/>
          <a:p>
            <a:pPr algn="just" eaLnBrk="1" hangingPunct="1"/>
            <a:r>
              <a:rPr lang="sv-SE" altLang="en-US" i="1"/>
              <a:t>Deret Ganti Tanda</a:t>
            </a:r>
            <a:endParaRPr lang="en-US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en-US"/>
              <a:t>	Deret ini mempunyai bentuk sebagai berikut</a:t>
            </a:r>
            <a:endParaRPr lang="de-DE" altLang="en-US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F8A5981-2066-4124-906E-CBAE8C8EA4B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89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60837" name="Object 5"/>
          <p:cNvGraphicFramePr>
            <a:graphicFrameLocks noChangeAspect="1"/>
          </p:cNvGraphicFramePr>
          <p:nvPr/>
        </p:nvGraphicFramePr>
        <p:xfrm>
          <a:off x="2395538" y="2332038"/>
          <a:ext cx="4430712" cy="944562"/>
        </p:xfrm>
        <a:graphic>
          <a:graphicData uri="http://schemas.openxmlformats.org/presentationml/2006/ole">
            <p:oleObj spid="_x0000_s50178" name="Equation" r:id="rId4" imgW="2082800" imgH="444500" progId="Equation.3">
              <p:embed/>
            </p:oleObj>
          </a:graphicData>
        </a:graphic>
      </p:graphicFrame>
      <p:sp>
        <p:nvSpPr>
          <p:cNvPr id="760838" name="Rectangle 6"/>
          <p:cNvSpPr>
            <a:spLocks noChangeArrowheads="1"/>
          </p:cNvSpPr>
          <p:nvPr/>
        </p:nvSpPr>
        <p:spPr bwMode="auto">
          <a:xfrm>
            <a:off x="1066800" y="3168650"/>
            <a:ext cx="45037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/>
              <a:t>dengan a</a:t>
            </a:r>
            <a:r>
              <a:rPr lang="de-DE" altLang="en-US" baseline="-25000"/>
              <a:t>n</a:t>
            </a:r>
            <a:r>
              <a:rPr lang="de-DE" altLang="en-US"/>
              <a:t> &gt; 0, untuk semua n.</a:t>
            </a:r>
            <a:r>
              <a:rPr lang="en-US" altLang="en-US"/>
              <a:t> </a:t>
            </a:r>
          </a:p>
        </p:txBody>
      </p:sp>
      <p:sp>
        <p:nvSpPr>
          <p:cNvPr id="760839" name="Rectangle 7"/>
          <p:cNvSpPr>
            <a:spLocks noChangeArrowheads="1"/>
          </p:cNvSpPr>
          <p:nvPr/>
        </p:nvSpPr>
        <p:spPr bwMode="auto">
          <a:xfrm>
            <a:off x="1049338" y="3533775"/>
            <a:ext cx="718026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de-DE" altLang="en-US"/>
              <a:t>Contoh penting adalah deret harmonik berganti tanda, yaitu</a:t>
            </a:r>
            <a:r>
              <a:rPr lang="en-US" altLang="en-US"/>
              <a:t> </a:t>
            </a:r>
          </a:p>
        </p:txBody>
      </p:sp>
      <p:sp>
        <p:nvSpPr>
          <p:cNvPr id="38924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60841" name="Object 9"/>
          <p:cNvGraphicFramePr>
            <a:graphicFrameLocks noChangeAspect="1"/>
          </p:cNvGraphicFramePr>
          <p:nvPr/>
        </p:nvGraphicFramePr>
        <p:xfrm>
          <a:off x="2084388" y="4219575"/>
          <a:ext cx="4518025" cy="839788"/>
        </p:xfrm>
        <a:graphic>
          <a:graphicData uri="http://schemas.openxmlformats.org/presentationml/2006/ole">
            <p:oleObj spid="_x0000_s50179" name="Equation" r:id="rId5" imgW="1815312" imgH="44430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12374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0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0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7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60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60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76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8" grpId="0"/>
      <p:bldP spid="7608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2" name="Right Triangle 21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5715000" cy="990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000" b="1" dirty="0" err="1"/>
              <a:t>Uji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Deret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Ganti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Tanda</a:t>
            </a:r>
            <a:endParaRPr lang="en-US" altLang="en-US" sz="4000" b="1" dirty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686800" cy="1219200"/>
          </a:xfrm>
        </p:spPr>
        <p:txBody>
          <a:bodyPr>
            <a:normAutofit fontScale="85000" lnSpcReduction="20000"/>
          </a:bodyPr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sv-SE" altLang="en-US"/>
              <a:t>	Andaikan deret ganti tanda, deret tersebut dikatakan konvergen jika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/>
              <a:t>	1. a</a:t>
            </a:r>
            <a:r>
              <a:rPr lang="en-US" altLang="en-US" baseline="-25000"/>
              <a:t>n+1</a:t>
            </a:r>
            <a:r>
              <a:rPr lang="en-US" altLang="en-US"/>
              <a:t>&lt; a</a:t>
            </a:r>
            <a:r>
              <a:rPr lang="en-US" altLang="en-US" baseline="-25000"/>
              <a:t>n</a:t>
            </a:r>
          </a:p>
          <a:p>
            <a:pPr marL="571500" indent="-571500" eaLnBrk="1" hangingPunct="1"/>
            <a:endParaRPr lang="en-US" altLang="en-US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E57965C-1546-497B-B550-040E37350D9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9946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61861" name="Object 5"/>
          <p:cNvGraphicFramePr>
            <a:graphicFrameLocks noChangeAspect="1"/>
          </p:cNvGraphicFramePr>
          <p:nvPr/>
        </p:nvGraphicFramePr>
        <p:xfrm>
          <a:off x="928688" y="3048000"/>
          <a:ext cx="1371600" cy="579438"/>
        </p:xfrm>
        <a:graphic>
          <a:graphicData uri="http://schemas.openxmlformats.org/presentationml/2006/ole">
            <p:oleObj spid="_x0000_s51202" name="Equation" r:id="rId4" imgW="609336" imgH="253890" progId="Equation.3">
              <p:embed/>
            </p:oleObj>
          </a:graphicData>
        </a:graphic>
      </p:graphicFrame>
      <p:sp>
        <p:nvSpPr>
          <p:cNvPr id="761862" name="Rectangle 6"/>
          <p:cNvSpPr>
            <a:spLocks noChangeArrowheads="1"/>
          </p:cNvSpPr>
          <p:nvPr/>
        </p:nvSpPr>
        <p:spPr bwMode="auto">
          <a:xfrm>
            <a:off x="581025" y="30480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/>
              <a:t>2.</a:t>
            </a:r>
          </a:p>
        </p:txBody>
      </p:sp>
      <p:sp>
        <p:nvSpPr>
          <p:cNvPr id="761863" name="Rectangle 7"/>
          <p:cNvSpPr>
            <a:spLocks noChangeArrowheads="1"/>
          </p:cNvSpPr>
          <p:nvPr/>
        </p:nvSpPr>
        <p:spPr bwMode="auto">
          <a:xfrm>
            <a:off x="533400" y="3549650"/>
            <a:ext cx="13366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 b="1"/>
              <a:t>Contoh</a:t>
            </a:r>
            <a:r>
              <a:rPr lang="en-US" altLang="en-US" b="1"/>
              <a:t> </a:t>
            </a:r>
          </a:p>
        </p:txBody>
      </p:sp>
      <p:sp>
        <p:nvSpPr>
          <p:cNvPr id="761864" name="Rectangle 8"/>
          <p:cNvSpPr>
            <a:spLocks noChangeArrowheads="1"/>
          </p:cNvSpPr>
          <p:nvPr/>
        </p:nvSpPr>
        <p:spPr bwMode="auto">
          <a:xfrm>
            <a:off x="552450" y="4038600"/>
            <a:ext cx="71326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Tentukan kekonvergenan deret ganti tanda berikut</a:t>
            </a:r>
            <a:r>
              <a:rPr lang="en-US" altLang="en-US"/>
              <a:t> </a:t>
            </a:r>
          </a:p>
        </p:txBody>
      </p:sp>
      <p:graphicFrame>
        <p:nvGraphicFramePr>
          <p:cNvPr id="761865" name="Object 9"/>
          <p:cNvGraphicFramePr>
            <a:graphicFrameLocks noChangeAspect="1"/>
          </p:cNvGraphicFramePr>
          <p:nvPr/>
        </p:nvGraphicFramePr>
        <p:xfrm>
          <a:off x="1014413" y="4572000"/>
          <a:ext cx="1981200" cy="771525"/>
        </p:xfrm>
        <a:graphic>
          <a:graphicData uri="http://schemas.openxmlformats.org/presentationml/2006/ole">
            <p:oleObj spid="_x0000_s51203" name="Equation" r:id="rId5" imgW="901309" imgH="355446" progId="Equation.3">
              <p:embed/>
            </p:oleObj>
          </a:graphicData>
        </a:graphic>
      </p:graphicFrame>
      <p:sp>
        <p:nvSpPr>
          <p:cNvPr id="761866" name="Rectangle 10"/>
          <p:cNvSpPr>
            <a:spLocks noChangeArrowheads="1"/>
          </p:cNvSpPr>
          <p:nvPr/>
        </p:nvSpPr>
        <p:spPr bwMode="auto">
          <a:xfrm>
            <a:off x="561975" y="47244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/>
              <a:t>1.</a:t>
            </a:r>
          </a:p>
        </p:txBody>
      </p:sp>
      <p:sp>
        <p:nvSpPr>
          <p:cNvPr id="761867" name="Rectangle 11"/>
          <p:cNvSpPr>
            <a:spLocks noChangeArrowheads="1"/>
          </p:cNvSpPr>
          <p:nvPr/>
        </p:nvSpPr>
        <p:spPr bwMode="auto">
          <a:xfrm>
            <a:off x="547688" y="54737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/>
              <a:t>2.</a:t>
            </a:r>
          </a:p>
        </p:txBody>
      </p:sp>
      <p:sp>
        <p:nvSpPr>
          <p:cNvPr id="39952" name="Rectangle 12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61869" name="Object 13"/>
          <p:cNvGraphicFramePr>
            <a:graphicFrameLocks noChangeAspect="1"/>
          </p:cNvGraphicFramePr>
          <p:nvPr/>
        </p:nvGraphicFramePr>
        <p:xfrm>
          <a:off x="990600" y="5276850"/>
          <a:ext cx="2133600" cy="790575"/>
        </p:xfrm>
        <a:graphic>
          <a:graphicData uri="http://schemas.openxmlformats.org/presentationml/2006/ole">
            <p:oleObj spid="_x0000_s51204" name="Equation" r:id="rId6" imgW="952087" imgH="35544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9380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7618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7618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7618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6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6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2" grpId="0"/>
      <p:bldP spid="761863" grpId="0"/>
      <p:bldP spid="761864" grpId="0"/>
      <p:bldP spid="761866" grpId="0"/>
      <p:bldP spid="76186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6" name="Right Triangle 25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50292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7628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1. </a:t>
            </a:r>
            <a:r>
              <a:rPr lang="en-US" altLang="en-US" dirty="0" err="1"/>
              <a:t>Jawab</a:t>
            </a:r>
            <a:r>
              <a:rPr lang="en-US" altLang="en-US" dirty="0"/>
              <a:t> (</a:t>
            </a:r>
            <a:r>
              <a:rPr lang="en-US" altLang="en-US" dirty="0" err="1"/>
              <a:t>uji</a:t>
            </a:r>
            <a:r>
              <a:rPr lang="en-US" altLang="en-US" dirty="0"/>
              <a:t> </a:t>
            </a:r>
            <a:r>
              <a:rPr lang="en-US" altLang="en-US" dirty="0" err="1"/>
              <a:t>ganti</a:t>
            </a:r>
            <a:r>
              <a:rPr lang="en-US" altLang="en-US" dirty="0"/>
              <a:t> </a:t>
            </a:r>
            <a:r>
              <a:rPr lang="en-US" altLang="en-US" dirty="0" err="1"/>
              <a:t>tanda</a:t>
            </a:r>
            <a:r>
              <a:rPr lang="en-US" altLang="en-US" dirty="0"/>
              <a:t>)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F2655D5-CF2E-45C5-A32E-826CAA8540A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62884" name="Rectangle 4"/>
          <p:cNvSpPr>
            <a:spLocks noChangeArrowheads="1"/>
          </p:cNvSpPr>
          <p:nvPr/>
        </p:nvSpPr>
        <p:spPr bwMode="auto">
          <a:xfrm>
            <a:off x="936625" y="2089150"/>
            <a:ext cx="44450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Dari soal diatas kita punya a</a:t>
            </a:r>
            <a:r>
              <a:rPr lang="en-US" altLang="en-US" baseline="-25000"/>
              <a:t>n</a:t>
            </a:r>
            <a:r>
              <a:rPr lang="en-US" altLang="en-US"/>
              <a:t>= </a:t>
            </a:r>
          </a:p>
        </p:txBody>
      </p:sp>
      <p:sp>
        <p:nvSpPr>
          <p:cNvPr id="409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62886" name="Object 6"/>
          <p:cNvGraphicFramePr>
            <a:graphicFrameLocks noChangeAspect="1"/>
          </p:cNvGraphicFramePr>
          <p:nvPr/>
        </p:nvGraphicFramePr>
        <p:xfrm>
          <a:off x="5205413" y="1968500"/>
          <a:ext cx="277812" cy="685800"/>
        </p:xfrm>
        <a:graphic>
          <a:graphicData uri="http://schemas.openxmlformats.org/presentationml/2006/ole">
            <p:oleObj spid="_x0000_s52226" name="Equation" r:id="rId4" imgW="139639" imgH="355446" progId="Equation.3">
              <p:embed/>
            </p:oleObj>
          </a:graphicData>
        </a:graphic>
      </p:graphicFrame>
      <p:sp>
        <p:nvSpPr>
          <p:cNvPr id="762887" name="Rectangle 7"/>
          <p:cNvSpPr>
            <a:spLocks noChangeArrowheads="1"/>
          </p:cNvSpPr>
          <p:nvPr/>
        </p:nvSpPr>
        <p:spPr bwMode="auto">
          <a:xfrm>
            <a:off x="5427663" y="2146300"/>
            <a:ext cx="19002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, dan a</a:t>
            </a:r>
            <a:r>
              <a:rPr lang="en-US" altLang="en-US" baseline="-25000"/>
              <a:t>n+1</a:t>
            </a:r>
            <a:r>
              <a:rPr lang="en-US" altLang="en-US"/>
              <a:t> = </a:t>
            </a:r>
          </a:p>
        </p:txBody>
      </p:sp>
      <p:sp>
        <p:nvSpPr>
          <p:cNvPr id="40974" name="Rectangle 8"/>
          <p:cNvSpPr>
            <a:spLocks noChangeArrowheads="1"/>
          </p:cNvSpPr>
          <p:nvPr/>
        </p:nvSpPr>
        <p:spPr bwMode="auto">
          <a:xfrm>
            <a:off x="0" y="3589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62889" name="Object 9"/>
          <p:cNvGraphicFramePr>
            <a:graphicFrameLocks noChangeAspect="1"/>
          </p:cNvGraphicFramePr>
          <p:nvPr/>
        </p:nvGraphicFramePr>
        <p:xfrm>
          <a:off x="7227888" y="1997075"/>
          <a:ext cx="573087" cy="685800"/>
        </p:xfrm>
        <a:graphic>
          <a:graphicData uri="http://schemas.openxmlformats.org/presentationml/2006/ole">
            <p:oleObj spid="_x0000_s52227" name="Equation" r:id="rId5" imgW="291973" imgH="355446" progId="Equation.3">
              <p:embed/>
            </p:oleObj>
          </a:graphicData>
        </a:graphic>
      </p:graphicFrame>
      <p:sp>
        <p:nvSpPr>
          <p:cNvPr id="762890" name="Rectangle 10"/>
          <p:cNvSpPr>
            <a:spLocks noChangeArrowheads="1"/>
          </p:cNvSpPr>
          <p:nvPr/>
        </p:nvSpPr>
        <p:spPr bwMode="auto">
          <a:xfrm>
            <a:off x="944563" y="2667000"/>
            <a:ext cx="34750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tersebut konvergen jika </a:t>
            </a:r>
          </a:p>
        </p:txBody>
      </p:sp>
      <p:sp>
        <p:nvSpPr>
          <p:cNvPr id="762891" name="Rectangle 11"/>
          <p:cNvSpPr>
            <a:spLocks noChangeArrowheads="1"/>
          </p:cNvSpPr>
          <p:nvPr/>
        </p:nvSpPr>
        <p:spPr bwMode="auto">
          <a:xfrm>
            <a:off x="7697788" y="2133600"/>
            <a:ext cx="10779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, deret</a:t>
            </a:r>
          </a:p>
        </p:txBody>
      </p:sp>
      <p:sp>
        <p:nvSpPr>
          <p:cNvPr id="762892" name="Rectangle 12"/>
          <p:cNvSpPr>
            <a:spLocks noChangeArrowheads="1"/>
          </p:cNvSpPr>
          <p:nvPr/>
        </p:nvSpPr>
        <p:spPr bwMode="auto">
          <a:xfrm>
            <a:off x="990600" y="3190875"/>
            <a:ext cx="4413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a.</a:t>
            </a:r>
          </a:p>
        </p:txBody>
      </p:sp>
      <p:graphicFrame>
        <p:nvGraphicFramePr>
          <p:cNvPr id="762893" name="Object 13"/>
          <p:cNvGraphicFramePr>
            <a:graphicFrameLocks noChangeAspect="1"/>
          </p:cNvGraphicFramePr>
          <p:nvPr/>
        </p:nvGraphicFramePr>
        <p:xfrm>
          <a:off x="1414463" y="2927350"/>
          <a:ext cx="3389312" cy="1022350"/>
        </p:xfrm>
        <a:graphic>
          <a:graphicData uri="http://schemas.openxmlformats.org/presentationml/2006/ole">
            <p:oleObj spid="_x0000_s52228" name="Equation" r:id="rId6" imgW="1916868" imgH="583947" progId="Equation.3">
              <p:embed/>
            </p:oleObj>
          </a:graphicData>
        </a:graphic>
      </p:graphicFrame>
      <p:sp>
        <p:nvSpPr>
          <p:cNvPr id="762894" name="Text Box 14"/>
          <p:cNvSpPr txBox="1">
            <a:spLocks noChangeArrowheads="1"/>
          </p:cNvSpPr>
          <p:nvPr/>
        </p:nvSpPr>
        <p:spPr bwMode="auto">
          <a:xfrm>
            <a:off x="4860925" y="3179763"/>
            <a:ext cx="16398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Symbol" panose="05050102010706020507" pitchFamily="18" charset="2"/>
              </a:rPr>
              <a:t> a</a:t>
            </a:r>
            <a:r>
              <a:rPr lang="en-US" altLang="en-US" baseline="-25000">
                <a:sym typeface="Symbol" panose="05050102010706020507" pitchFamily="18" charset="2"/>
              </a:rPr>
              <a:t>n </a:t>
            </a:r>
            <a:r>
              <a:rPr lang="en-US" altLang="en-US">
                <a:sym typeface="Symbol" panose="05050102010706020507" pitchFamily="18" charset="2"/>
              </a:rPr>
              <a:t>&gt;a</a:t>
            </a:r>
            <a:r>
              <a:rPr lang="en-US" altLang="en-US" baseline="-25000">
                <a:sym typeface="Symbol" panose="05050102010706020507" pitchFamily="18" charset="2"/>
              </a:rPr>
              <a:t>n+1</a:t>
            </a:r>
          </a:p>
        </p:txBody>
      </p:sp>
      <p:sp>
        <p:nvSpPr>
          <p:cNvPr id="762895" name="Rectangle 15"/>
          <p:cNvSpPr>
            <a:spLocks noChangeArrowheads="1"/>
          </p:cNvSpPr>
          <p:nvPr/>
        </p:nvSpPr>
        <p:spPr bwMode="auto">
          <a:xfrm>
            <a:off x="1035050" y="4038600"/>
            <a:ext cx="4476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b.</a:t>
            </a:r>
          </a:p>
        </p:txBody>
      </p:sp>
      <p:graphicFrame>
        <p:nvGraphicFramePr>
          <p:cNvPr id="762896" name="Object 16"/>
          <p:cNvGraphicFramePr>
            <a:graphicFrameLocks noChangeAspect="1"/>
          </p:cNvGraphicFramePr>
          <p:nvPr/>
        </p:nvGraphicFramePr>
        <p:xfrm>
          <a:off x="1473200" y="3870325"/>
          <a:ext cx="2133600" cy="757238"/>
        </p:xfrm>
        <a:graphic>
          <a:graphicData uri="http://schemas.openxmlformats.org/presentationml/2006/ole">
            <p:oleObj spid="_x0000_s52229" name="Equation" r:id="rId7" imgW="1129810" imgH="393529" progId="Equation.3">
              <p:embed/>
            </p:oleObj>
          </a:graphicData>
        </a:graphic>
      </p:graphicFrame>
      <p:sp>
        <p:nvSpPr>
          <p:cNvPr id="762897" name="Rectangle 17"/>
          <p:cNvSpPr>
            <a:spLocks noChangeArrowheads="1"/>
          </p:cNvSpPr>
          <p:nvPr/>
        </p:nvSpPr>
        <p:spPr bwMode="auto">
          <a:xfrm>
            <a:off x="1008063" y="4768850"/>
            <a:ext cx="79232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Karena a dan b terpenuhi maka deret di atas konvergen.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884459464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628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6288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6288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6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6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6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6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6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6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6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6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6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7628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7628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7628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2" grpId="0"/>
      <p:bldP spid="762883" grpId="0" build="p"/>
      <p:bldP spid="762884" grpId="0"/>
      <p:bldP spid="762887" grpId="0"/>
      <p:bldP spid="762890" grpId="0"/>
      <p:bldP spid="762891" grpId="0"/>
      <p:bldP spid="762892" grpId="0"/>
      <p:bldP spid="762894" grpId="0"/>
      <p:bldP spid="762895" grpId="0"/>
      <p:bldP spid="76289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6" name="Right Triangle 25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51054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763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2. Jawab (uji ganti tanda)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5A15A27-D5C2-4C21-9864-0DA2349F5AF4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63908" name="Rectangle 4"/>
          <p:cNvSpPr>
            <a:spLocks noChangeArrowheads="1"/>
          </p:cNvSpPr>
          <p:nvPr/>
        </p:nvSpPr>
        <p:spPr bwMode="auto">
          <a:xfrm>
            <a:off x="936625" y="1797050"/>
            <a:ext cx="44450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Dari soal diatas kita punya a</a:t>
            </a:r>
            <a:r>
              <a:rPr lang="en-US" altLang="en-US" baseline="-25000"/>
              <a:t>n</a:t>
            </a:r>
            <a:r>
              <a:rPr lang="en-US" altLang="en-US"/>
              <a:t>= </a:t>
            </a:r>
          </a:p>
        </p:txBody>
      </p:sp>
      <p:sp>
        <p:nvSpPr>
          <p:cNvPr id="419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63910" name="Object 6"/>
          <p:cNvGraphicFramePr>
            <a:graphicFrameLocks noChangeAspect="1"/>
          </p:cNvGraphicFramePr>
          <p:nvPr/>
        </p:nvGraphicFramePr>
        <p:xfrm>
          <a:off x="5170488" y="1622425"/>
          <a:ext cx="379412" cy="833438"/>
        </p:xfrm>
        <a:graphic>
          <a:graphicData uri="http://schemas.openxmlformats.org/presentationml/2006/ole">
            <p:oleObj spid="_x0000_s53250" name="Equation" r:id="rId4" imgW="190417" imgH="431613" progId="Equation.3">
              <p:embed/>
            </p:oleObj>
          </a:graphicData>
        </a:graphic>
      </p:graphicFrame>
      <p:sp>
        <p:nvSpPr>
          <p:cNvPr id="763911" name="Rectangle 7"/>
          <p:cNvSpPr>
            <a:spLocks noChangeArrowheads="1"/>
          </p:cNvSpPr>
          <p:nvPr/>
        </p:nvSpPr>
        <p:spPr bwMode="auto">
          <a:xfrm>
            <a:off x="5427663" y="1809750"/>
            <a:ext cx="19002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, dan a</a:t>
            </a:r>
            <a:r>
              <a:rPr lang="en-US" altLang="en-US" baseline="-25000"/>
              <a:t>n+1</a:t>
            </a:r>
            <a:r>
              <a:rPr lang="en-US" altLang="en-US"/>
              <a:t> = </a:t>
            </a:r>
          </a:p>
        </p:txBody>
      </p:sp>
      <p:sp>
        <p:nvSpPr>
          <p:cNvPr id="41998" name="Rectangle 8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63913" name="Object 9"/>
          <p:cNvGraphicFramePr>
            <a:graphicFrameLocks noChangeAspect="1"/>
          </p:cNvGraphicFramePr>
          <p:nvPr/>
        </p:nvGraphicFramePr>
        <p:xfrm>
          <a:off x="7100888" y="1603375"/>
          <a:ext cx="922337" cy="833438"/>
        </p:xfrm>
        <a:graphic>
          <a:graphicData uri="http://schemas.openxmlformats.org/presentationml/2006/ole">
            <p:oleObj spid="_x0000_s53251" name="Equation" r:id="rId5" imgW="469696" imgH="431613" progId="Equation.3">
              <p:embed/>
            </p:oleObj>
          </a:graphicData>
        </a:graphic>
      </p:graphicFrame>
      <p:sp>
        <p:nvSpPr>
          <p:cNvPr id="763914" name="Rectangle 10"/>
          <p:cNvSpPr>
            <a:spLocks noChangeArrowheads="1"/>
          </p:cNvSpPr>
          <p:nvPr/>
        </p:nvSpPr>
        <p:spPr bwMode="auto">
          <a:xfrm>
            <a:off x="944563" y="2330450"/>
            <a:ext cx="34750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tersebut konvergen jika </a:t>
            </a:r>
          </a:p>
        </p:txBody>
      </p:sp>
      <p:sp>
        <p:nvSpPr>
          <p:cNvPr id="763915" name="Rectangle 11"/>
          <p:cNvSpPr>
            <a:spLocks noChangeArrowheads="1"/>
          </p:cNvSpPr>
          <p:nvPr/>
        </p:nvSpPr>
        <p:spPr bwMode="auto">
          <a:xfrm>
            <a:off x="7904163" y="1797050"/>
            <a:ext cx="10779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, deret</a:t>
            </a:r>
          </a:p>
        </p:txBody>
      </p:sp>
      <p:sp>
        <p:nvSpPr>
          <p:cNvPr id="763916" name="Rectangle 12"/>
          <p:cNvSpPr>
            <a:spLocks noChangeArrowheads="1"/>
          </p:cNvSpPr>
          <p:nvPr/>
        </p:nvSpPr>
        <p:spPr bwMode="auto">
          <a:xfrm>
            <a:off x="990600" y="2854325"/>
            <a:ext cx="4413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a.</a:t>
            </a:r>
          </a:p>
        </p:txBody>
      </p:sp>
      <p:graphicFrame>
        <p:nvGraphicFramePr>
          <p:cNvPr id="763917" name="Object 13"/>
          <p:cNvGraphicFramePr>
            <a:graphicFrameLocks noChangeAspect="1"/>
          </p:cNvGraphicFramePr>
          <p:nvPr/>
        </p:nvGraphicFramePr>
        <p:xfrm>
          <a:off x="1431925" y="2546350"/>
          <a:ext cx="2851150" cy="1111250"/>
        </p:xfrm>
        <a:graphic>
          <a:graphicData uri="http://schemas.openxmlformats.org/presentationml/2006/ole">
            <p:oleObj spid="_x0000_s53252" name="Equation" r:id="rId6" imgW="1612900" imgH="635000" progId="Equation.3">
              <p:embed/>
            </p:oleObj>
          </a:graphicData>
        </a:graphic>
      </p:graphicFrame>
      <p:sp>
        <p:nvSpPr>
          <p:cNvPr id="763918" name="Text Box 14"/>
          <p:cNvSpPr txBox="1">
            <a:spLocks noChangeArrowheads="1"/>
          </p:cNvSpPr>
          <p:nvPr/>
        </p:nvSpPr>
        <p:spPr bwMode="auto">
          <a:xfrm>
            <a:off x="4495800" y="2843213"/>
            <a:ext cx="16398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Symbol" panose="05050102010706020507" pitchFamily="18" charset="2"/>
              </a:rPr>
              <a:t> a</a:t>
            </a:r>
            <a:r>
              <a:rPr lang="en-US" altLang="en-US" baseline="-25000">
                <a:sym typeface="Symbol" panose="05050102010706020507" pitchFamily="18" charset="2"/>
              </a:rPr>
              <a:t>n </a:t>
            </a:r>
            <a:r>
              <a:rPr lang="en-US" altLang="en-US">
                <a:sym typeface="Symbol" panose="05050102010706020507" pitchFamily="18" charset="2"/>
              </a:rPr>
              <a:t>&gt;a</a:t>
            </a:r>
            <a:r>
              <a:rPr lang="en-US" altLang="en-US" baseline="-25000">
                <a:sym typeface="Symbol" panose="05050102010706020507" pitchFamily="18" charset="2"/>
              </a:rPr>
              <a:t>n+1</a:t>
            </a:r>
          </a:p>
        </p:txBody>
      </p:sp>
      <p:sp>
        <p:nvSpPr>
          <p:cNvPr id="763919" name="Rectangle 15"/>
          <p:cNvSpPr>
            <a:spLocks noChangeArrowheads="1"/>
          </p:cNvSpPr>
          <p:nvPr/>
        </p:nvSpPr>
        <p:spPr bwMode="auto">
          <a:xfrm>
            <a:off x="1035050" y="3702050"/>
            <a:ext cx="4476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b.</a:t>
            </a:r>
          </a:p>
        </p:txBody>
      </p:sp>
      <p:graphicFrame>
        <p:nvGraphicFramePr>
          <p:cNvPr id="763920" name="Object 16"/>
          <p:cNvGraphicFramePr>
            <a:graphicFrameLocks noChangeAspect="1"/>
          </p:cNvGraphicFramePr>
          <p:nvPr/>
        </p:nvGraphicFramePr>
        <p:xfrm>
          <a:off x="1452563" y="3529013"/>
          <a:ext cx="2206625" cy="831850"/>
        </p:xfrm>
        <a:graphic>
          <a:graphicData uri="http://schemas.openxmlformats.org/presentationml/2006/ole">
            <p:oleObj spid="_x0000_s53253" name="Equation" r:id="rId7" imgW="1167893" imgH="431613" progId="Equation.3">
              <p:embed/>
            </p:oleObj>
          </a:graphicData>
        </a:graphic>
      </p:graphicFrame>
      <p:sp>
        <p:nvSpPr>
          <p:cNvPr id="763921" name="Rectangle 17"/>
          <p:cNvSpPr>
            <a:spLocks noChangeArrowheads="1"/>
          </p:cNvSpPr>
          <p:nvPr/>
        </p:nvSpPr>
        <p:spPr bwMode="auto">
          <a:xfrm>
            <a:off x="1008063" y="4432300"/>
            <a:ext cx="79232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Karena a dan b terpenuhi maka deret di atas konvergen.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288089855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639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6390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6390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63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63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6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6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6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6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6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6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6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6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6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6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6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7639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7639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7639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6" grpId="0"/>
      <p:bldP spid="763907" grpId="0" build="p"/>
      <p:bldP spid="763908" grpId="0"/>
      <p:bldP spid="763911" grpId="0"/>
      <p:bldP spid="763914" grpId="0"/>
      <p:bldP spid="763915" grpId="0"/>
      <p:bldP spid="763916" grpId="0"/>
      <p:bldP spid="763918" grpId="0"/>
      <p:bldP spid="763919" grpId="0"/>
      <p:bldP spid="7639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3" name="Right Triangle 22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162800" cy="9144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Latihan</a:t>
            </a:r>
            <a:endParaRPr lang="en-US" altLang="en-US" b="1" dirty="0"/>
          </a:p>
        </p:txBody>
      </p:sp>
      <p:sp>
        <p:nvSpPr>
          <p:cNvPr id="764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/>
              <a:t>Selidiki</a:t>
            </a:r>
            <a:r>
              <a:rPr lang="en-US" altLang="en-US" dirty="0"/>
              <a:t> </a:t>
            </a:r>
            <a:r>
              <a:rPr lang="en-US" altLang="en-US" dirty="0" err="1"/>
              <a:t>kekonvergenan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deret</a:t>
            </a:r>
            <a:r>
              <a:rPr lang="en-US" altLang="en-US" dirty="0"/>
              <a:t> </a:t>
            </a:r>
            <a:r>
              <a:rPr lang="en-US" altLang="en-US" dirty="0" err="1"/>
              <a:t>ganti</a:t>
            </a:r>
            <a:r>
              <a:rPr lang="en-US" altLang="en-US" dirty="0"/>
              <a:t> </a:t>
            </a:r>
            <a:r>
              <a:rPr lang="en-US" altLang="en-US" dirty="0" err="1"/>
              <a:t>tanda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: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2F6A2DD-63B9-45BF-A56C-5B4AA58674C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64932" name="Object 4"/>
          <p:cNvGraphicFramePr>
            <a:graphicFrameLocks noChangeAspect="1"/>
          </p:cNvGraphicFramePr>
          <p:nvPr/>
        </p:nvGraphicFramePr>
        <p:xfrm>
          <a:off x="1374775" y="2408237"/>
          <a:ext cx="2054225" cy="874713"/>
        </p:xfrm>
        <a:graphic>
          <a:graphicData uri="http://schemas.openxmlformats.org/presentationml/2006/ole">
            <p:oleObj spid="_x0000_s54274" name="Equation" r:id="rId4" imgW="1002865" imgH="431613" progId="Equation.3">
              <p:embed/>
            </p:oleObj>
          </a:graphicData>
        </a:graphic>
      </p:graphicFrame>
      <p:graphicFrame>
        <p:nvGraphicFramePr>
          <p:cNvPr id="764933" name="Object 5"/>
          <p:cNvGraphicFramePr>
            <a:graphicFrameLocks noChangeAspect="1"/>
          </p:cNvGraphicFramePr>
          <p:nvPr/>
        </p:nvGraphicFramePr>
        <p:xfrm>
          <a:off x="5121275" y="2376487"/>
          <a:ext cx="1535113" cy="873125"/>
        </p:xfrm>
        <a:graphic>
          <a:graphicData uri="http://schemas.openxmlformats.org/presentationml/2006/ole">
            <p:oleObj spid="_x0000_s54275" name="Equation" r:id="rId5" imgW="748975" imgH="431613" progId="Equation.3">
              <p:embed/>
            </p:oleObj>
          </a:graphicData>
        </a:graphic>
      </p:graphicFrame>
      <p:graphicFrame>
        <p:nvGraphicFramePr>
          <p:cNvPr id="764934" name="Object 6"/>
          <p:cNvGraphicFramePr>
            <a:graphicFrameLocks noChangeAspect="1"/>
          </p:cNvGraphicFramePr>
          <p:nvPr/>
        </p:nvGraphicFramePr>
        <p:xfrm>
          <a:off x="1362075" y="3473450"/>
          <a:ext cx="1930400" cy="873125"/>
        </p:xfrm>
        <a:graphic>
          <a:graphicData uri="http://schemas.openxmlformats.org/presentationml/2006/ole">
            <p:oleObj spid="_x0000_s54276" name="Equation" r:id="rId6" imgW="952087" imgH="431613" progId="Equation.3">
              <p:embed/>
            </p:oleObj>
          </a:graphicData>
        </a:graphic>
      </p:graphicFrame>
      <p:graphicFrame>
        <p:nvGraphicFramePr>
          <p:cNvPr id="764935" name="Object 7"/>
          <p:cNvGraphicFramePr>
            <a:graphicFrameLocks noChangeAspect="1"/>
          </p:cNvGraphicFramePr>
          <p:nvPr/>
        </p:nvGraphicFramePr>
        <p:xfrm>
          <a:off x="1422400" y="4465637"/>
          <a:ext cx="1714500" cy="931863"/>
        </p:xfrm>
        <a:graphic>
          <a:graphicData uri="http://schemas.openxmlformats.org/presentationml/2006/ole">
            <p:oleObj spid="_x0000_s54277" name="Equation" r:id="rId7" imgW="838200" imgH="457200" progId="Equation.3">
              <p:embed/>
            </p:oleObj>
          </a:graphicData>
        </a:graphic>
      </p:graphicFrame>
      <p:graphicFrame>
        <p:nvGraphicFramePr>
          <p:cNvPr id="764936" name="Object 8"/>
          <p:cNvGraphicFramePr>
            <a:graphicFrameLocks noChangeAspect="1"/>
          </p:cNvGraphicFramePr>
          <p:nvPr/>
        </p:nvGraphicFramePr>
        <p:xfrm>
          <a:off x="5153025" y="3395662"/>
          <a:ext cx="2187575" cy="873125"/>
        </p:xfrm>
        <a:graphic>
          <a:graphicData uri="http://schemas.openxmlformats.org/presentationml/2006/ole">
            <p:oleObj spid="_x0000_s54278" name="Equation" r:id="rId8" imgW="1066800" imgH="431800" progId="Equation.3">
              <p:embed/>
            </p:oleObj>
          </a:graphicData>
        </a:graphic>
      </p:graphicFrame>
      <p:sp>
        <p:nvSpPr>
          <p:cNvPr id="43020" name="Rectangle 9"/>
          <p:cNvSpPr>
            <a:spLocks noChangeArrowheads="1"/>
          </p:cNvSpPr>
          <p:nvPr/>
        </p:nvSpPr>
        <p:spPr bwMode="auto">
          <a:xfrm>
            <a:off x="0" y="3536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4938" name="Rectangle 10"/>
          <p:cNvSpPr>
            <a:spLocks noChangeArrowheads="1"/>
          </p:cNvSpPr>
          <p:nvPr/>
        </p:nvSpPr>
        <p:spPr bwMode="auto">
          <a:xfrm>
            <a:off x="958850" y="3783012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2.</a:t>
            </a:r>
          </a:p>
        </p:txBody>
      </p:sp>
      <p:sp>
        <p:nvSpPr>
          <p:cNvPr id="764939" name="Rectangle 11"/>
          <p:cNvSpPr>
            <a:spLocks noChangeArrowheads="1"/>
          </p:cNvSpPr>
          <p:nvPr/>
        </p:nvSpPr>
        <p:spPr bwMode="auto">
          <a:xfrm>
            <a:off x="4648200" y="262255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4.</a:t>
            </a:r>
          </a:p>
        </p:txBody>
      </p:sp>
      <p:sp>
        <p:nvSpPr>
          <p:cNvPr id="764940" name="Rectangle 12"/>
          <p:cNvSpPr>
            <a:spLocks noChangeArrowheads="1"/>
          </p:cNvSpPr>
          <p:nvPr/>
        </p:nvSpPr>
        <p:spPr bwMode="auto">
          <a:xfrm>
            <a:off x="4660900" y="3703637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5.</a:t>
            </a:r>
          </a:p>
        </p:txBody>
      </p:sp>
      <p:sp>
        <p:nvSpPr>
          <p:cNvPr id="764941" name="Rectangle 13"/>
          <p:cNvSpPr>
            <a:spLocks noChangeArrowheads="1"/>
          </p:cNvSpPr>
          <p:nvPr/>
        </p:nvSpPr>
        <p:spPr bwMode="auto">
          <a:xfrm>
            <a:off x="930275" y="4759325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3.</a:t>
            </a:r>
          </a:p>
        </p:txBody>
      </p:sp>
      <p:sp>
        <p:nvSpPr>
          <p:cNvPr id="764942" name="Rectangle 14"/>
          <p:cNvSpPr>
            <a:spLocks noChangeArrowheads="1"/>
          </p:cNvSpPr>
          <p:nvPr/>
        </p:nvSpPr>
        <p:spPr bwMode="auto">
          <a:xfrm>
            <a:off x="962025" y="2640012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xmlns="" val="958320246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649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6493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4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4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4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4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4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4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4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4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4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4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4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4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64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64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0" grpId="0"/>
      <p:bldP spid="764931" grpId="0" build="p"/>
      <p:bldP spid="764939" grpId="0"/>
      <p:bldP spid="76494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5" name="Right Triangle 24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Triangle 25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0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136"/>
            <a:ext cx="7543800" cy="87471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sv-SE" altLang="en-US" sz="2800" b="1" dirty="0"/>
              <a:t>Konvergen Mutlak </a:t>
            </a:r>
            <a:r>
              <a:rPr lang="sv-SE" altLang="en-US" sz="2800" b="1" dirty="0" smtClean="0"/>
              <a:t>dan</a:t>
            </a:r>
            <a:br>
              <a:rPr lang="sv-SE" altLang="en-US" sz="2800" b="1" dirty="0" smtClean="0"/>
            </a:br>
            <a:r>
              <a:rPr lang="sv-SE" altLang="en-US" sz="2800" b="1" dirty="0" smtClean="0"/>
              <a:t>Konvergen </a:t>
            </a:r>
            <a:r>
              <a:rPr lang="sv-SE" altLang="en-US" sz="2800" b="1" dirty="0"/>
              <a:t>Bersyarat</a:t>
            </a:r>
            <a:endParaRPr lang="en-US" altLang="en-US" sz="2800" b="1" dirty="0">
              <a:solidFill>
                <a:srgbClr val="FF3300"/>
              </a:solidFill>
            </a:endParaRPr>
          </a:p>
        </p:txBody>
      </p:sp>
      <p:sp>
        <p:nvSpPr>
          <p:cNvPr id="765968" name="Rectangle 16"/>
          <p:cNvSpPr>
            <a:spLocks noGrp="1" noChangeArrowheads="1"/>
          </p:cNvSpPr>
          <p:nvPr>
            <p:ph idx="1"/>
          </p:nvPr>
        </p:nvSpPr>
        <p:spPr>
          <a:xfrm>
            <a:off x="152400" y="1736725"/>
            <a:ext cx="8001000" cy="381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altLang="en-US"/>
              <a:t>	</a:t>
            </a:r>
            <a:r>
              <a:rPr lang="sv-SE" altLang="en-US" sz="2600"/>
              <a:t>Suatu deret dikatakan konvergen mutlak bila harga</a:t>
            </a:r>
            <a:endParaRPr lang="en-US" altLang="en-US" sz="260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904FE18-D921-42AA-8476-E2F0B96E37E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65955" name="Object 3"/>
          <p:cNvGraphicFramePr>
            <a:graphicFrameLocks noChangeAspect="1"/>
          </p:cNvGraphicFramePr>
          <p:nvPr/>
        </p:nvGraphicFramePr>
        <p:xfrm>
          <a:off x="593725" y="2741613"/>
          <a:ext cx="568325" cy="685800"/>
        </p:xfrm>
        <a:graphic>
          <a:graphicData uri="http://schemas.openxmlformats.org/presentationml/2006/ole">
            <p:oleObj spid="_x0000_s55298" name="Equation" r:id="rId4" imgW="368140" imgH="444307" progId="Equation.3">
              <p:embed/>
            </p:oleObj>
          </a:graphicData>
        </a:graphic>
      </p:graphicFrame>
      <p:sp>
        <p:nvSpPr>
          <p:cNvPr id="765956" name="Rectangle 4"/>
          <p:cNvSpPr>
            <a:spLocks noChangeArrowheads="1"/>
          </p:cNvSpPr>
          <p:nvPr/>
        </p:nvSpPr>
        <p:spPr bwMode="auto">
          <a:xfrm>
            <a:off x="5178425" y="2451100"/>
            <a:ext cx="31273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kumimoji="1" lang="sv-SE" altLang="en-US"/>
              <a:t>Atau</a:t>
            </a:r>
            <a:r>
              <a:rPr lang="sv-SE" altLang="en-US"/>
              <a:t> dengan kata lain</a:t>
            </a:r>
            <a:endParaRPr lang="en-US" altLang="en-US"/>
          </a:p>
        </p:txBody>
      </p:sp>
      <p:sp>
        <p:nvSpPr>
          <p:cNvPr id="765957" name="Rectangle 5"/>
          <p:cNvSpPr>
            <a:spLocks noChangeArrowheads="1"/>
          </p:cNvSpPr>
          <p:nvPr/>
        </p:nvSpPr>
        <p:spPr bwMode="auto">
          <a:xfrm>
            <a:off x="1189038" y="2905125"/>
            <a:ext cx="2997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dikatakan konvergen</a:t>
            </a:r>
            <a:endParaRPr lang="en-US" altLang="en-US"/>
          </a:p>
        </p:txBody>
      </p:sp>
      <p:sp>
        <p:nvSpPr>
          <p:cNvPr id="765958" name="Rectangle 6"/>
          <p:cNvSpPr>
            <a:spLocks noChangeArrowheads="1"/>
          </p:cNvSpPr>
          <p:nvPr/>
        </p:nvSpPr>
        <p:spPr bwMode="auto">
          <a:xfrm>
            <a:off x="4067175" y="2901950"/>
            <a:ext cx="16827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sv-SE" altLang="en-US"/>
              <a:t>mutlak jika</a:t>
            </a:r>
            <a:endParaRPr lang="en-US" altLang="en-US"/>
          </a:p>
        </p:txBody>
      </p:sp>
      <p:graphicFrame>
        <p:nvGraphicFramePr>
          <p:cNvPr id="765959" name="Object 7"/>
          <p:cNvGraphicFramePr>
            <a:graphicFrameLocks noChangeAspect="1"/>
          </p:cNvGraphicFramePr>
          <p:nvPr/>
        </p:nvGraphicFramePr>
        <p:xfrm>
          <a:off x="5900738" y="2759075"/>
          <a:ext cx="627062" cy="685800"/>
        </p:xfrm>
        <a:graphic>
          <a:graphicData uri="http://schemas.openxmlformats.org/presentationml/2006/ole">
            <p:oleObj spid="_x0000_s55299" name="Equation" r:id="rId5" imgW="406048" imgH="444114" progId="Equation.3">
              <p:embed/>
            </p:oleObj>
          </a:graphicData>
        </a:graphic>
      </p:graphicFrame>
      <p:sp>
        <p:nvSpPr>
          <p:cNvPr id="765960" name="Rectangle 8"/>
          <p:cNvSpPr>
            <a:spLocks noChangeArrowheads="1"/>
          </p:cNvSpPr>
          <p:nvPr/>
        </p:nvSpPr>
        <p:spPr bwMode="auto">
          <a:xfrm>
            <a:off x="6511925" y="2906713"/>
            <a:ext cx="17859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konvergen. </a:t>
            </a:r>
            <a:endParaRPr lang="en-US" altLang="en-US"/>
          </a:p>
        </p:txBody>
      </p:sp>
      <p:graphicFrame>
        <p:nvGraphicFramePr>
          <p:cNvPr id="765961" name="Object 9"/>
          <p:cNvGraphicFramePr>
            <a:graphicFrameLocks noChangeAspect="1"/>
          </p:cNvGraphicFramePr>
          <p:nvPr/>
        </p:nvGraphicFramePr>
        <p:xfrm>
          <a:off x="6019800" y="3357563"/>
          <a:ext cx="622300" cy="681037"/>
        </p:xfrm>
        <a:graphic>
          <a:graphicData uri="http://schemas.openxmlformats.org/presentationml/2006/ole">
            <p:oleObj spid="_x0000_s55300" name="Equation" r:id="rId6" imgW="406048" imgH="444114" progId="Equation.3">
              <p:embed/>
            </p:oleObj>
          </a:graphicData>
        </a:graphic>
      </p:graphicFrame>
      <p:sp>
        <p:nvSpPr>
          <p:cNvPr id="765962" name="Rectangle 10"/>
          <p:cNvSpPr>
            <a:spLocks noChangeArrowheads="1"/>
          </p:cNvSpPr>
          <p:nvPr/>
        </p:nvSpPr>
        <p:spPr bwMode="auto">
          <a:xfrm>
            <a:off x="6632575" y="3473450"/>
            <a:ext cx="15382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divergen,</a:t>
            </a:r>
            <a:r>
              <a:rPr lang="en-US" altLang="en-US"/>
              <a:t> </a:t>
            </a:r>
          </a:p>
        </p:txBody>
      </p:sp>
      <p:graphicFrame>
        <p:nvGraphicFramePr>
          <p:cNvPr id="765963" name="Object 11"/>
          <p:cNvGraphicFramePr>
            <a:graphicFrameLocks noChangeAspect="1"/>
          </p:cNvGraphicFramePr>
          <p:nvPr/>
        </p:nvGraphicFramePr>
        <p:xfrm>
          <a:off x="1447800" y="3810000"/>
          <a:ext cx="569913" cy="685800"/>
        </p:xfrm>
        <a:graphic>
          <a:graphicData uri="http://schemas.openxmlformats.org/presentationml/2006/ole">
            <p:oleObj spid="_x0000_s55301" name="Equation" r:id="rId7" imgW="368140" imgH="444307" progId="Equation.3">
              <p:embed/>
            </p:oleObj>
          </a:graphicData>
        </a:graphic>
      </p:graphicFrame>
      <p:sp>
        <p:nvSpPr>
          <p:cNvPr id="765964" name="Rectangle 12"/>
          <p:cNvSpPr>
            <a:spLocks noChangeArrowheads="1"/>
          </p:cNvSpPr>
          <p:nvPr/>
        </p:nvSpPr>
        <p:spPr bwMode="auto">
          <a:xfrm>
            <a:off x="1985963" y="3987800"/>
            <a:ext cx="17859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konvergen.</a:t>
            </a:r>
            <a:r>
              <a:rPr lang="en-US" altLang="en-US"/>
              <a:t> </a:t>
            </a:r>
          </a:p>
        </p:txBody>
      </p:sp>
      <p:sp>
        <p:nvSpPr>
          <p:cNvPr id="765965" name="Rectangle 13"/>
          <p:cNvSpPr>
            <a:spLocks noChangeArrowheads="1"/>
          </p:cNvSpPr>
          <p:nvPr/>
        </p:nvSpPr>
        <p:spPr bwMode="auto">
          <a:xfrm>
            <a:off x="504825" y="3505200"/>
            <a:ext cx="55705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Dan dikatakan konvergen bersyarat jika</a:t>
            </a:r>
            <a:endParaRPr lang="en-US" altLang="en-US"/>
          </a:p>
        </p:txBody>
      </p:sp>
      <p:sp>
        <p:nvSpPr>
          <p:cNvPr id="765966" name="Rectangle 14"/>
          <p:cNvSpPr>
            <a:spLocks noChangeArrowheads="1"/>
          </p:cNvSpPr>
          <p:nvPr/>
        </p:nvSpPr>
        <p:spPr bwMode="auto">
          <a:xfrm>
            <a:off x="441325" y="3940175"/>
            <a:ext cx="10461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 tetapi</a:t>
            </a:r>
            <a:endParaRPr lang="en-US" altLang="en-US"/>
          </a:p>
        </p:txBody>
      </p:sp>
      <p:sp>
        <p:nvSpPr>
          <p:cNvPr id="765967" name="Rectangle 15"/>
          <p:cNvSpPr>
            <a:spLocks noChangeArrowheads="1"/>
          </p:cNvSpPr>
          <p:nvPr/>
        </p:nvSpPr>
        <p:spPr bwMode="auto">
          <a:xfrm>
            <a:off x="533400" y="2454275"/>
            <a:ext cx="47148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sv-SE" altLang="en-US"/>
              <a:t>mutlak deret tersebut konvergen.</a:t>
            </a:r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80076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65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6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6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6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765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7659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7659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76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76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765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7659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765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765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5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5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 decel="100000"/>
                                        <p:tgtEl>
                                          <p:spTgt spid="765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0" decel="1000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800" decel="100000"/>
                                        <p:tgtEl>
                                          <p:spTgt spid="7659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800" decel="100000" fill="hold"/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800" decel="100000" fill="hold"/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00" decel="100000" fill="hold"/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8" grpId="0" build="p"/>
      <p:bldP spid="765956" grpId="0"/>
      <p:bldP spid="765957" grpId="0"/>
      <p:bldP spid="765958" grpId="0"/>
      <p:bldP spid="765960" grpId="0"/>
      <p:bldP spid="765962" grpId="0"/>
      <p:bldP spid="765964" grpId="0"/>
      <p:bldP spid="765965" grpId="0"/>
      <p:bldP spid="765966" grpId="0"/>
      <p:bldP spid="76596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2" name="Right Triangle 21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392" y="110196"/>
            <a:ext cx="6934200" cy="792162"/>
          </a:xfrm>
        </p:spPr>
        <p:txBody>
          <a:bodyPr>
            <a:normAutofit/>
          </a:bodyPr>
          <a:lstStyle/>
          <a:p>
            <a:pPr algn="l" eaLnBrk="1" hangingPunct="1"/>
            <a:r>
              <a:rPr lang="sv-SE" altLang="en-US" sz="2800" b="1" dirty="0"/>
              <a:t>Pengujian Kekonvergenan Mutlak</a:t>
            </a:r>
            <a:endParaRPr lang="en-US" altLang="en-US" sz="2800" b="1" dirty="0"/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95487"/>
            <a:ext cx="1471613" cy="53181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en-US"/>
              <a:t>Misalkan</a:t>
            </a:r>
            <a:r>
              <a:rPr lang="en-US" altLang="en-US"/>
              <a:t> 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B59AC13-7C65-44D9-8455-BD278B7E2E7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5066" name="Rectangle 4"/>
          <p:cNvSpPr>
            <a:spLocks noChangeArrowheads="1"/>
          </p:cNvSpPr>
          <p:nvPr/>
        </p:nvSpPr>
        <p:spPr bwMode="auto">
          <a:xfrm>
            <a:off x="0" y="344646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66981" name="Object 5"/>
          <p:cNvGraphicFramePr>
            <a:graphicFrameLocks noChangeAspect="1"/>
          </p:cNvGraphicFramePr>
          <p:nvPr/>
        </p:nvGraphicFramePr>
        <p:xfrm>
          <a:off x="1890713" y="1855787"/>
          <a:ext cx="569912" cy="685800"/>
        </p:xfrm>
        <a:graphic>
          <a:graphicData uri="http://schemas.openxmlformats.org/presentationml/2006/ole">
            <p:oleObj spid="_x0000_s56322" name="Equation" r:id="rId4" imgW="368140" imgH="444307" progId="Equation.3">
              <p:embed/>
            </p:oleObj>
          </a:graphicData>
        </a:graphic>
      </p:graphicFrame>
      <p:sp>
        <p:nvSpPr>
          <p:cNvPr id="766982" name="Rectangle 6"/>
          <p:cNvSpPr>
            <a:spLocks noChangeArrowheads="1"/>
          </p:cNvSpPr>
          <p:nvPr/>
        </p:nvSpPr>
        <p:spPr bwMode="auto">
          <a:xfrm>
            <a:off x="2414588" y="2012950"/>
            <a:ext cx="16335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dengan a</a:t>
            </a:r>
            <a:r>
              <a:rPr lang="sv-SE" altLang="en-US" baseline="-25000"/>
              <a:t>n</a:t>
            </a:r>
            <a:r>
              <a:rPr lang="en-US" altLang="en-US"/>
              <a:t> </a:t>
            </a:r>
          </a:p>
        </p:txBody>
      </p:sp>
      <p:sp>
        <p:nvSpPr>
          <p:cNvPr id="45068" name="Rectangle 7"/>
          <p:cNvSpPr>
            <a:spLocks noChangeArrowheads="1"/>
          </p:cNvSpPr>
          <p:nvPr/>
        </p:nvSpPr>
        <p:spPr bwMode="auto">
          <a:xfrm>
            <a:off x="0" y="360838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66984" name="Object 8"/>
          <p:cNvGraphicFramePr>
            <a:graphicFrameLocks noChangeAspect="1"/>
          </p:cNvGraphicFramePr>
          <p:nvPr/>
        </p:nvGraphicFramePr>
        <p:xfrm>
          <a:off x="3843338" y="2070100"/>
          <a:ext cx="304800" cy="304800"/>
        </p:xfrm>
        <a:graphic>
          <a:graphicData uri="http://schemas.openxmlformats.org/presentationml/2006/ole">
            <p:oleObj spid="_x0000_s56323" name="Equation" r:id="rId5" imgW="126725" imgH="126725" progId="Equation.3">
              <p:embed/>
            </p:oleObj>
          </a:graphicData>
        </a:graphic>
      </p:graphicFrame>
      <p:sp>
        <p:nvSpPr>
          <p:cNvPr id="766985" name="Rectangle 9"/>
          <p:cNvSpPr>
            <a:spLocks noChangeArrowheads="1"/>
          </p:cNvSpPr>
          <p:nvPr/>
        </p:nvSpPr>
        <p:spPr bwMode="auto">
          <a:xfrm>
            <a:off x="4038600" y="2024062"/>
            <a:ext cx="1130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0 dan</a:t>
            </a:r>
            <a:r>
              <a:rPr lang="en-US" altLang="en-US"/>
              <a:t>  </a:t>
            </a:r>
          </a:p>
        </p:txBody>
      </p:sp>
      <p:sp>
        <p:nvSpPr>
          <p:cNvPr id="45070" name="Rectangle 10"/>
          <p:cNvSpPr>
            <a:spLocks noChangeArrowheads="1"/>
          </p:cNvSpPr>
          <p:nvPr/>
        </p:nvSpPr>
        <p:spPr bwMode="auto">
          <a:xfrm>
            <a:off x="0" y="3460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66987" name="Object 11"/>
          <p:cNvGraphicFramePr>
            <a:graphicFrameLocks noChangeAspect="1"/>
          </p:cNvGraphicFramePr>
          <p:nvPr/>
        </p:nvGraphicFramePr>
        <p:xfrm>
          <a:off x="4953000" y="1804987"/>
          <a:ext cx="990600" cy="765175"/>
        </p:xfrm>
        <a:graphic>
          <a:graphicData uri="http://schemas.openxmlformats.org/presentationml/2006/ole">
            <p:oleObj spid="_x0000_s56324" name="Equation" r:id="rId6" imgW="545863" imgH="418918" progId="Equation.3">
              <p:embed/>
            </p:oleObj>
          </a:graphicData>
        </a:graphic>
      </p:graphicFrame>
      <p:sp>
        <p:nvSpPr>
          <p:cNvPr id="766988" name="Rectangle 12"/>
          <p:cNvSpPr>
            <a:spLocks noChangeArrowheads="1"/>
          </p:cNvSpPr>
          <p:nvPr/>
        </p:nvSpPr>
        <p:spPr bwMode="auto">
          <a:xfrm>
            <a:off x="5943600" y="2019300"/>
            <a:ext cx="15970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= r. Maka</a:t>
            </a:r>
            <a:r>
              <a:rPr lang="en-US" altLang="en-US"/>
              <a:t> </a:t>
            </a:r>
          </a:p>
        </p:txBody>
      </p:sp>
      <p:sp>
        <p:nvSpPr>
          <p:cNvPr id="766989" name="Rectangle 13"/>
          <p:cNvSpPr>
            <a:spLocks noChangeArrowheads="1"/>
          </p:cNvSpPr>
          <p:nvPr/>
        </p:nvSpPr>
        <p:spPr bwMode="auto">
          <a:xfrm>
            <a:off x="609600" y="2679700"/>
            <a:ext cx="59309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buFontTx/>
              <a:buAutoNum type="arabicPeriod"/>
            </a:pPr>
            <a:r>
              <a:rPr lang="sv-SE" altLang="en-US"/>
              <a:t>bila r &lt; 1 maka deret konvergen mutlak</a:t>
            </a:r>
            <a:endParaRPr lang="en-US" altLang="en-US"/>
          </a:p>
          <a:p>
            <a:pPr algn="l">
              <a:buFontTx/>
              <a:buAutoNum type="arabicPeriod"/>
            </a:pPr>
            <a:r>
              <a:rPr lang="en-US" altLang="en-US"/>
              <a:t>bila r &gt; 1 maka deret divergen</a:t>
            </a:r>
          </a:p>
          <a:p>
            <a:pPr algn="l">
              <a:buFontTx/>
              <a:buAutoNum type="arabicPeriod"/>
            </a:pPr>
            <a:r>
              <a:rPr lang="en-US" altLang="en-US"/>
              <a:t>bila r = 1 maka tes gagal.`</a:t>
            </a:r>
          </a:p>
        </p:txBody>
      </p:sp>
    </p:spTree>
    <p:extLst>
      <p:ext uri="{BB962C8B-B14F-4D97-AF65-F5344CB8AC3E}">
        <p14:creationId xmlns:p14="http://schemas.microsoft.com/office/powerpoint/2010/main" xmlns="" val="1855747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6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6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6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6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6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6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6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82" grpId="0"/>
      <p:bldP spid="766985" grpId="0"/>
      <p:bldP spid="7669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19" name="Right Triangle 18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2895600" cy="7159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b="1" dirty="0" err="1"/>
              <a:t>Catatan</a:t>
            </a:r>
            <a:endParaRPr lang="en-US" altLang="en-US" b="1" dirty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Akan kita jumpai banyak persoalan konvergensi barisan. Kita akan menggunakan fakta berikut. 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1C68264-A485-4968-BDB1-542BAF01FD2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21924" name="Rectangle 4"/>
          <p:cNvSpPr>
            <a:spLocks noChangeArrowheads="1"/>
          </p:cNvSpPr>
          <p:nvPr/>
        </p:nvSpPr>
        <p:spPr bwMode="auto">
          <a:xfrm>
            <a:off x="838200" y="3505200"/>
            <a:ext cx="77724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dirty="0" err="1"/>
              <a:t>Fakta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memudahkan</a:t>
            </a:r>
            <a:r>
              <a:rPr lang="en-US" altLang="en-US" dirty="0"/>
              <a:t> </a:t>
            </a: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kita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memakai</a:t>
            </a:r>
            <a:r>
              <a:rPr lang="en-US" altLang="en-US" dirty="0"/>
              <a:t> </a:t>
            </a:r>
            <a:r>
              <a:rPr lang="en-US" altLang="en-US" dirty="0" err="1"/>
              <a:t>kaidah</a:t>
            </a:r>
            <a:r>
              <a:rPr lang="en-US" altLang="en-US" dirty="0"/>
              <a:t> </a:t>
            </a:r>
            <a:r>
              <a:rPr lang="en-US" altLang="en-US" dirty="0" smtClean="0"/>
              <a:t>L’ </a:t>
            </a:r>
            <a:r>
              <a:rPr lang="en-US" altLang="en-US" dirty="0" err="1" smtClean="0"/>
              <a:t>Hopital</a:t>
            </a:r>
            <a:r>
              <a:rPr lang="en-US" altLang="en-US" dirty="0" smtClean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soal</a:t>
            </a:r>
            <a:r>
              <a:rPr lang="en-US" altLang="en-US" dirty="0"/>
              <a:t> </a:t>
            </a:r>
            <a:r>
              <a:rPr lang="en-US" altLang="en-US" dirty="0" err="1"/>
              <a:t>peubah</a:t>
            </a:r>
            <a:r>
              <a:rPr lang="en-US" altLang="en-US" dirty="0"/>
              <a:t> </a:t>
            </a:r>
            <a:r>
              <a:rPr lang="en-US" altLang="en-US" dirty="0" err="1"/>
              <a:t>kontinu</a:t>
            </a:r>
            <a:r>
              <a:rPr lang="en-US" altLang="en-US" dirty="0"/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00400" y="2590800"/>
            <a:ext cx="5486400" cy="565150"/>
            <a:chOff x="1200" y="1382"/>
            <a:chExt cx="3456" cy="356"/>
          </a:xfrm>
        </p:grpSpPr>
        <p:sp>
          <p:nvSpPr>
            <p:cNvPr id="3083" name="Rectangle 6"/>
            <p:cNvSpPr>
              <a:spLocks noChangeArrowheads="1"/>
            </p:cNvSpPr>
            <p:nvPr/>
          </p:nvSpPr>
          <p:spPr bwMode="auto">
            <a:xfrm>
              <a:off x="1200" y="1382"/>
              <a:ext cx="3456" cy="33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FF00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3074" name="Object 7"/>
            <p:cNvGraphicFramePr>
              <a:graphicFrameLocks noChangeAspect="1"/>
            </p:cNvGraphicFramePr>
            <p:nvPr/>
          </p:nvGraphicFramePr>
          <p:xfrm>
            <a:off x="1640" y="1424"/>
            <a:ext cx="1148" cy="304"/>
          </p:xfrm>
          <a:graphic>
            <a:graphicData uri="http://schemas.openxmlformats.org/presentationml/2006/ole">
              <p:oleObj spid="_x0000_s14338" name="Equation" r:id="rId4" imgW="927100" imgH="279400" progId="Equation.3">
                <p:embed/>
              </p:oleObj>
            </a:graphicData>
          </a:graphic>
        </p:graphicFrame>
        <p:sp>
          <p:nvSpPr>
            <p:cNvPr id="3084" name="Rectangle 8"/>
            <p:cNvSpPr>
              <a:spLocks noChangeArrowheads="1"/>
            </p:cNvSpPr>
            <p:nvPr/>
          </p:nvSpPr>
          <p:spPr bwMode="auto">
            <a:xfrm>
              <a:off x="1200" y="1412"/>
              <a:ext cx="43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/>
                <a:t>Jika</a:t>
              </a:r>
            </a:p>
          </p:txBody>
        </p:sp>
        <p:graphicFrame>
          <p:nvGraphicFramePr>
            <p:cNvPr id="3075" name="Object 9"/>
            <p:cNvGraphicFramePr>
              <a:graphicFrameLocks noChangeAspect="1"/>
            </p:cNvGraphicFramePr>
            <p:nvPr/>
          </p:nvGraphicFramePr>
          <p:xfrm>
            <a:off x="3471" y="1434"/>
            <a:ext cx="1117" cy="304"/>
          </p:xfrm>
          <a:graphic>
            <a:graphicData uri="http://schemas.openxmlformats.org/presentationml/2006/ole">
              <p:oleObj spid="_x0000_s14339" name="Equation" r:id="rId5" imgW="901309" imgH="279279" progId="Equation.3">
                <p:embed/>
              </p:oleObj>
            </a:graphicData>
          </a:graphic>
        </p:graphicFrame>
        <p:sp>
          <p:nvSpPr>
            <p:cNvPr id="3085" name="Rectangle 10"/>
            <p:cNvSpPr>
              <a:spLocks noChangeArrowheads="1"/>
            </p:cNvSpPr>
            <p:nvPr/>
          </p:nvSpPr>
          <p:spPr bwMode="auto">
            <a:xfrm>
              <a:off x="2716" y="1402"/>
              <a:ext cx="70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/>
                <a:t>, maka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771099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9" name="Right Triangle 28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Triangle 29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010400" cy="9144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7680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305800" cy="827088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Selidiki deret berikut konvergen bersyarat, konvergen mutlak atau divergen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657C360-0A8C-44F0-9EF5-E02C7DE9502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68004" name="Rectangle 4"/>
          <p:cNvSpPr>
            <a:spLocks noChangeArrowheads="1"/>
          </p:cNvSpPr>
          <p:nvPr/>
        </p:nvSpPr>
        <p:spPr bwMode="auto">
          <a:xfrm>
            <a:off x="533400" y="24384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1.</a:t>
            </a:r>
          </a:p>
        </p:txBody>
      </p:sp>
      <p:sp>
        <p:nvSpPr>
          <p:cNvPr id="46095" name="Rectangle 5"/>
          <p:cNvSpPr>
            <a:spLocks noChangeArrowheads="1"/>
          </p:cNvSpPr>
          <p:nvPr/>
        </p:nvSpPr>
        <p:spPr bwMode="auto">
          <a:xfrm>
            <a:off x="0" y="3519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68006" name="Object 6"/>
          <p:cNvGraphicFramePr>
            <a:graphicFrameLocks noChangeAspect="1"/>
          </p:cNvGraphicFramePr>
          <p:nvPr/>
        </p:nvGraphicFramePr>
        <p:xfrm>
          <a:off x="944563" y="2209800"/>
          <a:ext cx="1557337" cy="822325"/>
        </p:xfrm>
        <a:graphic>
          <a:graphicData uri="http://schemas.openxmlformats.org/presentationml/2006/ole">
            <p:oleObj spid="_x0000_s57346" name="Equation" r:id="rId4" imgW="850900" imgH="457200" progId="Equation.3">
              <p:embed/>
            </p:oleObj>
          </a:graphicData>
        </a:graphic>
      </p:graphicFrame>
      <p:sp>
        <p:nvSpPr>
          <p:cNvPr id="768007" name="Rectangle 7"/>
          <p:cNvSpPr>
            <a:spLocks noChangeArrowheads="1"/>
          </p:cNvSpPr>
          <p:nvPr/>
        </p:nvSpPr>
        <p:spPr bwMode="auto">
          <a:xfrm>
            <a:off x="762000" y="3003550"/>
            <a:ext cx="1130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Jawab:</a:t>
            </a:r>
          </a:p>
        </p:txBody>
      </p:sp>
      <p:sp>
        <p:nvSpPr>
          <p:cNvPr id="46097" name="Rectangle 8"/>
          <p:cNvSpPr>
            <a:spLocks noChangeArrowheads="1"/>
          </p:cNvSpPr>
          <p:nvPr/>
        </p:nvSpPr>
        <p:spPr bwMode="auto">
          <a:xfrm>
            <a:off x="0" y="3524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68009" name="Object 9"/>
          <p:cNvGraphicFramePr>
            <a:graphicFrameLocks noChangeAspect="1"/>
          </p:cNvGraphicFramePr>
          <p:nvPr/>
        </p:nvGraphicFramePr>
        <p:xfrm>
          <a:off x="1092200" y="4440238"/>
          <a:ext cx="4089400" cy="1350962"/>
        </p:xfrm>
        <a:graphic>
          <a:graphicData uri="http://schemas.openxmlformats.org/presentationml/2006/ole">
            <p:oleObj spid="_x0000_s57347" name="Equation" r:id="rId5" imgW="2324100" imgH="762000" progId="Equation.3">
              <p:embed/>
            </p:oleObj>
          </a:graphicData>
        </a:graphic>
      </p:graphicFrame>
      <p:sp>
        <p:nvSpPr>
          <p:cNvPr id="46098" name="Rectangle 10"/>
          <p:cNvSpPr>
            <a:spLocks noChangeArrowheads="1"/>
          </p:cNvSpPr>
          <p:nvPr/>
        </p:nvSpPr>
        <p:spPr bwMode="auto">
          <a:xfrm>
            <a:off x="0" y="3524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68011" name="Object 11"/>
          <p:cNvGraphicFramePr>
            <a:graphicFrameLocks noChangeAspect="1"/>
          </p:cNvGraphicFramePr>
          <p:nvPr/>
        </p:nvGraphicFramePr>
        <p:xfrm>
          <a:off x="5181600" y="4732338"/>
          <a:ext cx="1600200" cy="750887"/>
        </p:xfrm>
        <a:graphic>
          <a:graphicData uri="http://schemas.openxmlformats.org/presentationml/2006/ole">
            <p:oleObj spid="_x0000_s57348" name="Equation" r:id="rId6" imgW="977900" imgH="457200" progId="Equation.3">
              <p:embed/>
            </p:oleObj>
          </a:graphicData>
        </a:graphic>
      </p:graphicFrame>
      <p:sp>
        <p:nvSpPr>
          <p:cNvPr id="46099" name="Rectangle 12"/>
          <p:cNvSpPr>
            <a:spLocks noChangeArrowheads="1"/>
          </p:cNvSpPr>
          <p:nvPr/>
        </p:nvSpPr>
        <p:spPr bwMode="auto">
          <a:xfrm>
            <a:off x="0" y="3524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68013" name="Object 13"/>
          <p:cNvGraphicFramePr>
            <a:graphicFrameLocks noChangeAspect="1"/>
          </p:cNvGraphicFramePr>
          <p:nvPr/>
        </p:nvGraphicFramePr>
        <p:xfrm>
          <a:off x="6869113" y="4800600"/>
          <a:ext cx="1284287" cy="657225"/>
        </p:xfrm>
        <a:graphic>
          <a:graphicData uri="http://schemas.openxmlformats.org/presentationml/2006/ole">
            <p:oleObj spid="_x0000_s57349" name="Equation" r:id="rId7" imgW="799753" imgH="406224" progId="Equation.3">
              <p:embed/>
            </p:oleObj>
          </a:graphicData>
        </a:graphic>
      </p:graphicFrame>
      <p:sp>
        <p:nvSpPr>
          <p:cNvPr id="768014" name="Rectangle 14"/>
          <p:cNvSpPr>
            <a:spLocks noChangeArrowheads="1"/>
          </p:cNvSpPr>
          <p:nvPr/>
        </p:nvSpPr>
        <p:spPr bwMode="auto">
          <a:xfrm>
            <a:off x="777875" y="3487738"/>
            <a:ext cx="44450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Dari soal diatas kita punya a</a:t>
            </a:r>
            <a:r>
              <a:rPr lang="en-US" altLang="en-US" baseline="-25000"/>
              <a:t>n</a:t>
            </a:r>
            <a:r>
              <a:rPr lang="en-US" altLang="en-US"/>
              <a:t>= </a:t>
            </a:r>
          </a:p>
        </p:txBody>
      </p:sp>
      <p:graphicFrame>
        <p:nvGraphicFramePr>
          <p:cNvPr id="768015" name="Object 15"/>
          <p:cNvGraphicFramePr>
            <a:graphicFrameLocks noChangeAspect="1"/>
          </p:cNvGraphicFramePr>
          <p:nvPr/>
        </p:nvGraphicFramePr>
        <p:xfrm>
          <a:off x="5032375" y="3368675"/>
          <a:ext cx="1095375" cy="722313"/>
        </p:xfrm>
        <a:graphic>
          <a:graphicData uri="http://schemas.openxmlformats.org/presentationml/2006/ole">
            <p:oleObj spid="_x0000_s57350" name="Equation" r:id="rId8" imgW="672808" imgH="457002" progId="Equation.3">
              <p:embed/>
            </p:oleObj>
          </a:graphicData>
        </a:graphic>
      </p:graphicFrame>
      <p:sp>
        <p:nvSpPr>
          <p:cNvPr id="768016" name="Rectangle 16"/>
          <p:cNvSpPr>
            <a:spLocks noChangeArrowheads="1"/>
          </p:cNvSpPr>
          <p:nvPr/>
        </p:nvSpPr>
        <p:spPr bwMode="auto">
          <a:xfrm>
            <a:off x="5984875" y="3500438"/>
            <a:ext cx="19002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, dan a</a:t>
            </a:r>
            <a:r>
              <a:rPr lang="en-US" altLang="en-US" baseline="-25000"/>
              <a:t>n+1</a:t>
            </a:r>
            <a:r>
              <a:rPr lang="en-US" altLang="en-US"/>
              <a:t> = </a:t>
            </a:r>
          </a:p>
        </p:txBody>
      </p:sp>
      <p:graphicFrame>
        <p:nvGraphicFramePr>
          <p:cNvPr id="768017" name="Object 17"/>
          <p:cNvGraphicFramePr>
            <a:graphicFrameLocks noChangeAspect="1"/>
          </p:cNvGraphicFramePr>
          <p:nvPr/>
        </p:nvGraphicFramePr>
        <p:xfrm>
          <a:off x="7689850" y="3362325"/>
          <a:ext cx="1422400" cy="708025"/>
        </p:xfrm>
        <a:graphic>
          <a:graphicData uri="http://schemas.openxmlformats.org/presentationml/2006/ole">
            <p:oleObj spid="_x0000_s57351" name="Equation" r:id="rId9" imgW="901700" imgH="457200" progId="Equation.3">
              <p:embed/>
            </p:oleObj>
          </a:graphicData>
        </a:graphic>
      </p:graphicFrame>
      <p:sp>
        <p:nvSpPr>
          <p:cNvPr id="768018" name="Rectangle 18"/>
          <p:cNvSpPr>
            <a:spLocks noChangeArrowheads="1"/>
          </p:cNvSpPr>
          <p:nvPr/>
        </p:nvSpPr>
        <p:spPr bwMode="auto">
          <a:xfrm>
            <a:off x="838200" y="5911850"/>
            <a:ext cx="78327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Menurut uji hasilbagi mutlak, deret ini konvergen mutlak</a:t>
            </a:r>
          </a:p>
        </p:txBody>
      </p:sp>
      <p:sp>
        <p:nvSpPr>
          <p:cNvPr id="768019" name="Rectangle 19"/>
          <p:cNvSpPr>
            <a:spLocks noChangeArrowheads="1"/>
          </p:cNvSpPr>
          <p:nvPr/>
        </p:nvSpPr>
        <p:spPr bwMode="auto">
          <a:xfrm>
            <a:off x="838200" y="3962400"/>
            <a:ext cx="13858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sehingga</a:t>
            </a:r>
          </a:p>
        </p:txBody>
      </p:sp>
      <p:graphicFrame>
        <p:nvGraphicFramePr>
          <p:cNvPr id="768020" name="Object 20"/>
          <p:cNvGraphicFramePr>
            <a:graphicFrameLocks noChangeAspect="1"/>
          </p:cNvGraphicFramePr>
          <p:nvPr/>
        </p:nvGraphicFramePr>
        <p:xfrm>
          <a:off x="8162925" y="4970463"/>
          <a:ext cx="447675" cy="287337"/>
        </p:xfrm>
        <a:graphic>
          <a:graphicData uri="http://schemas.openxmlformats.org/presentationml/2006/ole">
            <p:oleObj spid="_x0000_s57352" name="Equation" r:id="rId10" imgW="279158" imgH="17764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85421145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680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6800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6800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6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6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6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6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6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6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6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6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6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6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6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6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6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6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7680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768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768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2" grpId="0"/>
      <p:bldP spid="768003" grpId="0" build="p"/>
      <p:bldP spid="768004" grpId="0"/>
      <p:bldP spid="768007" grpId="0"/>
      <p:bldP spid="768014" grpId="0"/>
      <p:bldP spid="768016" grpId="0"/>
      <p:bldP spid="768018" grpId="0"/>
      <p:bldP spid="7680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9" name="Right Triangle 28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Triangle 29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58674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FAC9AA7-3828-4B8B-A40F-58E81D0E7C5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69027" name="Rectangle 3"/>
          <p:cNvSpPr>
            <a:spLocks noChangeArrowheads="1"/>
          </p:cNvSpPr>
          <p:nvPr/>
        </p:nvSpPr>
        <p:spPr bwMode="auto">
          <a:xfrm>
            <a:off x="457200" y="15240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2.</a:t>
            </a:r>
          </a:p>
        </p:txBody>
      </p:sp>
      <p:sp>
        <p:nvSpPr>
          <p:cNvPr id="47115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69029" name="Object 5"/>
          <p:cNvGraphicFramePr>
            <a:graphicFrameLocks noChangeAspect="1"/>
          </p:cNvGraphicFramePr>
          <p:nvPr/>
        </p:nvGraphicFramePr>
        <p:xfrm>
          <a:off x="869950" y="1317625"/>
          <a:ext cx="1649413" cy="776288"/>
        </p:xfrm>
        <a:graphic>
          <a:graphicData uri="http://schemas.openxmlformats.org/presentationml/2006/ole">
            <p:oleObj spid="_x0000_s58370" name="Equation" r:id="rId4" imgW="901309" imgH="431613" progId="Equation.3">
              <p:embed/>
            </p:oleObj>
          </a:graphicData>
        </a:graphic>
      </p:graphicFrame>
      <p:sp>
        <p:nvSpPr>
          <p:cNvPr id="769030" name="Rectangle 6"/>
          <p:cNvSpPr>
            <a:spLocks noChangeArrowheads="1"/>
          </p:cNvSpPr>
          <p:nvPr/>
        </p:nvSpPr>
        <p:spPr bwMode="auto">
          <a:xfrm>
            <a:off x="685800" y="2089150"/>
            <a:ext cx="1130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Jawab:</a:t>
            </a:r>
          </a:p>
        </p:txBody>
      </p:sp>
      <p:sp>
        <p:nvSpPr>
          <p:cNvPr id="47117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8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9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69034" name="Object 10"/>
          <p:cNvGraphicFramePr>
            <a:graphicFrameLocks noChangeAspect="1"/>
          </p:cNvGraphicFramePr>
          <p:nvPr/>
        </p:nvGraphicFramePr>
        <p:xfrm>
          <a:off x="2384425" y="4298950"/>
          <a:ext cx="1504950" cy="746125"/>
        </p:xfrm>
        <a:graphic>
          <a:graphicData uri="http://schemas.openxmlformats.org/presentationml/2006/ole">
            <p:oleObj spid="_x0000_s58371" name="Equation" r:id="rId5" imgW="876300" imgH="431800" progId="Equation.3">
              <p:embed/>
            </p:oleObj>
          </a:graphicData>
        </a:graphic>
      </p:graphicFrame>
      <p:sp>
        <p:nvSpPr>
          <p:cNvPr id="769035" name="Rectangle 11"/>
          <p:cNvSpPr>
            <a:spLocks noChangeArrowheads="1"/>
          </p:cNvSpPr>
          <p:nvPr/>
        </p:nvSpPr>
        <p:spPr bwMode="auto">
          <a:xfrm>
            <a:off x="609600" y="2636838"/>
            <a:ext cx="49466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Dengan uji deret ganti tanda deret </a:t>
            </a:r>
          </a:p>
        </p:txBody>
      </p:sp>
      <p:graphicFrame>
        <p:nvGraphicFramePr>
          <p:cNvPr id="769036" name="Object 12"/>
          <p:cNvGraphicFramePr>
            <a:graphicFrameLocks noChangeAspect="1"/>
          </p:cNvGraphicFramePr>
          <p:nvPr/>
        </p:nvGraphicFramePr>
        <p:xfrm>
          <a:off x="5437188" y="2505075"/>
          <a:ext cx="1468437" cy="682625"/>
        </p:xfrm>
        <a:graphic>
          <a:graphicData uri="http://schemas.openxmlformats.org/presentationml/2006/ole">
            <p:oleObj spid="_x0000_s58372" name="Equation" r:id="rId6" imgW="901309" imgH="431613" progId="Equation.3">
              <p:embed/>
            </p:oleObj>
          </a:graphicData>
        </a:graphic>
      </p:graphicFrame>
      <p:sp>
        <p:nvSpPr>
          <p:cNvPr id="769037" name="Rectangle 13"/>
          <p:cNvSpPr>
            <a:spLocks noChangeArrowheads="1"/>
          </p:cNvSpPr>
          <p:nvPr/>
        </p:nvSpPr>
        <p:spPr bwMode="auto">
          <a:xfrm>
            <a:off x="5562600" y="3244850"/>
            <a:ext cx="31273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adalah deret divergen</a:t>
            </a:r>
          </a:p>
        </p:txBody>
      </p:sp>
      <p:graphicFrame>
        <p:nvGraphicFramePr>
          <p:cNvPr id="769038" name="Object 14"/>
          <p:cNvGraphicFramePr>
            <a:graphicFrameLocks noChangeAspect="1"/>
          </p:cNvGraphicFramePr>
          <p:nvPr/>
        </p:nvGraphicFramePr>
        <p:xfrm>
          <a:off x="4033838" y="3141663"/>
          <a:ext cx="1522412" cy="668337"/>
        </p:xfrm>
        <a:graphic>
          <a:graphicData uri="http://schemas.openxmlformats.org/presentationml/2006/ole">
            <p:oleObj spid="_x0000_s58373" name="Equation" r:id="rId7" imgW="965200" imgH="431800" progId="Equation.3">
              <p:embed/>
            </p:oleObj>
          </a:graphicData>
        </a:graphic>
      </p:graphicFrame>
      <p:sp>
        <p:nvSpPr>
          <p:cNvPr id="769039" name="Rectangle 15"/>
          <p:cNvSpPr>
            <a:spLocks noChangeArrowheads="1"/>
          </p:cNvSpPr>
          <p:nvPr/>
        </p:nvSpPr>
        <p:spPr bwMode="auto">
          <a:xfrm>
            <a:off x="762000" y="4495800"/>
            <a:ext cx="15954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Jadi deret </a:t>
            </a:r>
          </a:p>
        </p:txBody>
      </p:sp>
      <p:sp>
        <p:nvSpPr>
          <p:cNvPr id="769040" name="Rectangle 16"/>
          <p:cNvSpPr>
            <a:spLocks noChangeArrowheads="1"/>
          </p:cNvSpPr>
          <p:nvPr/>
        </p:nvSpPr>
        <p:spPr bwMode="auto">
          <a:xfrm>
            <a:off x="6999288" y="2641600"/>
            <a:ext cx="15954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konvergen</a:t>
            </a:r>
          </a:p>
        </p:txBody>
      </p:sp>
      <p:sp>
        <p:nvSpPr>
          <p:cNvPr id="769041" name="Rectangle 17"/>
          <p:cNvSpPr>
            <a:spLocks noChangeArrowheads="1"/>
          </p:cNvSpPr>
          <p:nvPr/>
        </p:nvSpPr>
        <p:spPr bwMode="auto">
          <a:xfrm>
            <a:off x="609600" y="3276600"/>
            <a:ext cx="1981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(buktikan!!), </a:t>
            </a:r>
          </a:p>
        </p:txBody>
      </p:sp>
      <p:sp>
        <p:nvSpPr>
          <p:cNvPr id="769042" name="Rectangle 18"/>
          <p:cNvSpPr>
            <a:spLocks noChangeArrowheads="1"/>
          </p:cNvSpPr>
          <p:nvPr/>
        </p:nvSpPr>
        <p:spPr bwMode="auto">
          <a:xfrm>
            <a:off x="658813" y="3854450"/>
            <a:ext cx="65309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(karena merupakan deret-p dengan p= ½ &lt; 1)</a:t>
            </a:r>
          </a:p>
        </p:txBody>
      </p:sp>
      <p:sp>
        <p:nvSpPr>
          <p:cNvPr id="769043" name="Rectangle 19"/>
          <p:cNvSpPr>
            <a:spLocks noChangeArrowheads="1"/>
          </p:cNvSpPr>
          <p:nvPr/>
        </p:nvSpPr>
        <p:spPr bwMode="auto">
          <a:xfrm>
            <a:off x="3962400" y="4464050"/>
            <a:ext cx="40449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adalah konvergen bersyarat.</a:t>
            </a:r>
          </a:p>
        </p:txBody>
      </p:sp>
      <p:sp>
        <p:nvSpPr>
          <p:cNvPr id="769044" name="Rectangle 20"/>
          <p:cNvSpPr>
            <a:spLocks noChangeArrowheads="1"/>
          </p:cNvSpPr>
          <p:nvPr/>
        </p:nvSpPr>
        <p:spPr bwMode="auto">
          <a:xfrm>
            <a:off x="2409825" y="3260725"/>
            <a:ext cx="16303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sedangkan</a:t>
            </a:r>
          </a:p>
        </p:txBody>
      </p:sp>
    </p:spTree>
    <p:extLst>
      <p:ext uri="{BB962C8B-B14F-4D97-AF65-F5344CB8AC3E}">
        <p14:creationId xmlns:p14="http://schemas.microsoft.com/office/powerpoint/2010/main" xmlns="" val="1170299258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69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690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690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6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6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6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6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6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6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6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6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6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6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6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6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769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769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769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69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69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690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9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69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69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6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69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69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690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6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6" grpId="0"/>
      <p:bldP spid="769027" grpId="0"/>
      <p:bldP spid="769030" grpId="0"/>
      <p:bldP spid="769035" grpId="0"/>
      <p:bldP spid="769037" grpId="0"/>
      <p:bldP spid="769039" grpId="0"/>
      <p:bldP spid="769040" grpId="0"/>
      <p:bldP spid="769041" grpId="0"/>
      <p:bldP spid="769042" grpId="0"/>
      <p:bldP spid="769043" grpId="0"/>
      <p:bldP spid="76904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5" name="Right Triangle 24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Triangle 25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13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3246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Latihan</a:t>
            </a:r>
            <a:endParaRPr lang="en-US" altLang="en-US" b="1" dirty="0"/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971AEC5-86C8-4C0C-9C87-86A6201B06C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70051" name="Object 3"/>
          <p:cNvGraphicFramePr>
            <a:graphicFrameLocks noChangeAspect="1"/>
          </p:cNvGraphicFramePr>
          <p:nvPr/>
        </p:nvGraphicFramePr>
        <p:xfrm>
          <a:off x="989013" y="2133600"/>
          <a:ext cx="1906587" cy="1065213"/>
        </p:xfrm>
        <a:graphic>
          <a:graphicData uri="http://schemas.openxmlformats.org/presentationml/2006/ole">
            <p:oleObj spid="_x0000_s59394" name="Equation" r:id="rId4" imgW="799753" imgH="444307" progId="Equation.3">
              <p:embed/>
            </p:oleObj>
          </a:graphicData>
        </a:graphic>
      </p:graphicFrame>
      <p:graphicFrame>
        <p:nvGraphicFramePr>
          <p:cNvPr id="770052" name="Object 4"/>
          <p:cNvGraphicFramePr>
            <a:graphicFrameLocks noChangeAspect="1"/>
          </p:cNvGraphicFramePr>
          <p:nvPr/>
        </p:nvGraphicFramePr>
        <p:xfrm>
          <a:off x="990600" y="3352800"/>
          <a:ext cx="1371600" cy="1092200"/>
        </p:xfrm>
        <a:graphic>
          <a:graphicData uri="http://schemas.openxmlformats.org/presentationml/2006/ole">
            <p:oleObj spid="_x0000_s59395" name="Equation" r:id="rId5" imgW="558558" imgH="444307" progId="Equation.3">
              <p:embed/>
            </p:oleObj>
          </a:graphicData>
        </a:graphic>
      </p:graphicFrame>
      <p:graphicFrame>
        <p:nvGraphicFramePr>
          <p:cNvPr id="770053" name="Object 5"/>
          <p:cNvGraphicFramePr>
            <a:graphicFrameLocks noChangeAspect="1"/>
          </p:cNvGraphicFramePr>
          <p:nvPr/>
        </p:nvGraphicFramePr>
        <p:xfrm>
          <a:off x="990600" y="4575175"/>
          <a:ext cx="1439863" cy="1063625"/>
        </p:xfrm>
        <a:graphic>
          <a:graphicData uri="http://schemas.openxmlformats.org/presentationml/2006/ole">
            <p:oleObj spid="_x0000_s59396" name="Equation" r:id="rId6" imgW="609336" imgH="444307" progId="Equation.3">
              <p:embed/>
            </p:oleObj>
          </a:graphicData>
        </a:graphic>
      </p:graphicFrame>
      <p:graphicFrame>
        <p:nvGraphicFramePr>
          <p:cNvPr id="770054" name="Object 6"/>
          <p:cNvGraphicFramePr>
            <a:graphicFrameLocks noChangeAspect="1"/>
          </p:cNvGraphicFramePr>
          <p:nvPr/>
        </p:nvGraphicFramePr>
        <p:xfrm>
          <a:off x="4543425" y="2187575"/>
          <a:ext cx="2314575" cy="990600"/>
        </p:xfrm>
        <a:graphic>
          <a:graphicData uri="http://schemas.openxmlformats.org/presentationml/2006/ole">
            <p:oleObj spid="_x0000_s59397" name="Equation" r:id="rId7" imgW="1016000" imgH="431800" progId="Equation.3">
              <p:embed/>
            </p:oleObj>
          </a:graphicData>
        </a:graphic>
      </p:graphicFrame>
      <p:graphicFrame>
        <p:nvGraphicFramePr>
          <p:cNvPr id="770055" name="Object 7"/>
          <p:cNvGraphicFramePr>
            <a:graphicFrameLocks noChangeAspect="1"/>
          </p:cNvGraphicFramePr>
          <p:nvPr/>
        </p:nvGraphicFramePr>
        <p:xfrm>
          <a:off x="4527550" y="3341688"/>
          <a:ext cx="1568450" cy="1087437"/>
        </p:xfrm>
        <a:graphic>
          <a:graphicData uri="http://schemas.openxmlformats.org/presentationml/2006/ole">
            <p:oleObj spid="_x0000_s59398" name="Equation" r:id="rId8" imgW="660400" imgH="457200" progId="Equation.3">
              <p:embed/>
            </p:oleObj>
          </a:graphicData>
        </a:graphic>
      </p:graphicFrame>
      <p:graphicFrame>
        <p:nvGraphicFramePr>
          <p:cNvPr id="770056" name="Object 8"/>
          <p:cNvGraphicFramePr>
            <a:graphicFrameLocks noChangeAspect="1"/>
          </p:cNvGraphicFramePr>
          <p:nvPr/>
        </p:nvGraphicFramePr>
        <p:xfrm>
          <a:off x="4576763" y="4579938"/>
          <a:ext cx="1519237" cy="962025"/>
        </p:xfrm>
        <a:graphic>
          <a:graphicData uri="http://schemas.openxmlformats.org/presentationml/2006/ole">
            <p:oleObj spid="_x0000_s59399" name="Equation" r:id="rId9" imgW="710891" imgH="444307" progId="Equation.3">
              <p:embed/>
            </p:oleObj>
          </a:graphicData>
        </a:graphic>
      </p:graphicFrame>
      <p:sp>
        <p:nvSpPr>
          <p:cNvPr id="48140" name="Rectangle 9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0058" name="Rectangle 10"/>
          <p:cNvSpPr>
            <a:spLocks noChangeArrowheads="1"/>
          </p:cNvSpPr>
          <p:nvPr/>
        </p:nvSpPr>
        <p:spPr bwMode="auto">
          <a:xfrm>
            <a:off x="609600" y="24384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1.</a:t>
            </a:r>
          </a:p>
        </p:txBody>
      </p:sp>
      <p:sp>
        <p:nvSpPr>
          <p:cNvPr id="770059" name="Rectangle 11"/>
          <p:cNvSpPr>
            <a:spLocks noChangeArrowheads="1"/>
          </p:cNvSpPr>
          <p:nvPr/>
        </p:nvSpPr>
        <p:spPr bwMode="auto">
          <a:xfrm>
            <a:off x="609600" y="377825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2.</a:t>
            </a:r>
          </a:p>
        </p:txBody>
      </p:sp>
      <p:sp>
        <p:nvSpPr>
          <p:cNvPr id="770060" name="Rectangle 12"/>
          <p:cNvSpPr>
            <a:spLocks noChangeArrowheads="1"/>
          </p:cNvSpPr>
          <p:nvPr/>
        </p:nvSpPr>
        <p:spPr bwMode="auto">
          <a:xfrm>
            <a:off x="615950" y="49530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3.</a:t>
            </a:r>
          </a:p>
        </p:txBody>
      </p:sp>
      <p:sp>
        <p:nvSpPr>
          <p:cNvPr id="770061" name="Rectangle 13"/>
          <p:cNvSpPr>
            <a:spLocks noChangeArrowheads="1"/>
          </p:cNvSpPr>
          <p:nvPr/>
        </p:nvSpPr>
        <p:spPr bwMode="auto">
          <a:xfrm>
            <a:off x="4038600" y="25908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4.</a:t>
            </a:r>
          </a:p>
        </p:txBody>
      </p:sp>
      <p:sp>
        <p:nvSpPr>
          <p:cNvPr id="770062" name="Rectangle 14"/>
          <p:cNvSpPr>
            <a:spLocks noChangeArrowheads="1"/>
          </p:cNvSpPr>
          <p:nvPr/>
        </p:nvSpPr>
        <p:spPr bwMode="auto">
          <a:xfrm>
            <a:off x="4044950" y="37338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5.</a:t>
            </a:r>
          </a:p>
        </p:txBody>
      </p:sp>
      <p:sp>
        <p:nvSpPr>
          <p:cNvPr id="770063" name="Rectangle 15"/>
          <p:cNvSpPr>
            <a:spLocks noChangeArrowheads="1"/>
          </p:cNvSpPr>
          <p:nvPr/>
        </p:nvSpPr>
        <p:spPr bwMode="auto">
          <a:xfrm>
            <a:off x="4044950" y="492125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>
                <a:solidFill>
                  <a:schemeClr val="tx2"/>
                </a:solidFill>
              </a:rPr>
              <a:t>6.</a:t>
            </a:r>
          </a:p>
        </p:txBody>
      </p:sp>
      <p:sp>
        <p:nvSpPr>
          <p:cNvPr id="770064" name="Text Box 16"/>
          <p:cNvSpPr txBox="1">
            <a:spLocks noChangeArrowheads="1"/>
          </p:cNvSpPr>
          <p:nvPr/>
        </p:nvSpPr>
        <p:spPr bwMode="auto">
          <a:xfrm>
            <a:off x="517525" y="1447800"/>
            <a:ext cx="8337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Selidiki apakah deret tersebut konvergen mutlak, konvergen</a:t>
            </a:r>
          </a:p>
          <a:p>
            <a:pPr algn="l" eaLnBrk="1" hangingPunct="1"/>
            <a:r>
              <a:rPr lang="en-US" altLang="en-US"/>
              <a:t>bersyarat atau divergen:</a:t>
            </a:r>
          </a:p>
        </p:txBody>
      </p:sp>
    </p:spTree>
    <p:extLst>
      <p:ext uri="{BB962C8B-B14F-4D97-AF65-F5344CB8AC3E}">
        <p14:creationId xmlns:p14="http://schemas.microsoft.com/office/powerpoint/2010/main" xmlns="" val="2451696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70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70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7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7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70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70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70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70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7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7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70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70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70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70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70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70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70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70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70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70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8" grpId="0"/>
      <p:bldP spid="770059" grpId="0"/>
      <p:bldP spid="770060" grpId="0"/>
      <p:bldP spid="770061" grpId="0"/>
      <p:bldP spid="770062" grpId="0"/>
      <p:bldP spid="770063" grpId="0"/>
      <p:bldP spid="77006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18" name="Right Triangle 17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7056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Deret</a:t>
            </a:r>
            <a:r>
              <a:rPr lang="en-US" altLang="en-US" b="1" dirty="0"/>
              <a:t> </a:t>
            </a:r>
            <a:r>
              <a:rPr lang="en-US" altLang="en-US" b="1" dirty="0" err="1"/>
              <a:t>Pangkat</a:t>
            </a:r>
            <a:endParaRPr lang="en-US" altLang="en-US" b="1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0825"/>
            <a:ext cx="8305800" cy="1146175"/>
          </a:xfrm>
        </p:spPr>
        <p:txBody>
          <a:bodyPr>
            <a:normAutofit lnSpcReduction="10000"/>
          </a:bodyPr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sv-SE" altLang="en-US"/>
              <a:t>Deret pangkat secara umum ada dua bentuk</a:t>
            </a:r>
          </a:p>
          <a:p>
            <a:pPr marL="571500" indent="-571500" eaLnBrk="1" hangingPunct="1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Deret pangkat dalam x didefinisikan 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C354087-78EE-4A87-BC11-8731835B4ED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71076" name="Object 4"/>
          <p:cNvGraphicFramePr>
            <a:graphicFrameLocks noChangeAspect="1"/>
          </p:cNvGraphicFramePr>
          <p:nvPr/>
        </p:nvGraphicFramePr>
        <p:xfrm>
          <a:off x="1219200" y="2508250"/>
          <a:ext cx="838200" cy="742950"/>
        </p:xfrm>
        <a:graphic>
          <a:graphicData uri="http://schemas.openxmlformats.org/presentationml/2006/ole">
            <p:oleObj spid="_x0000_s60418" name="Equation" r:id="rId4" imgW="507780" imgH="444307" progId="Equation.3">
              <p:embed/>
            </p:oleObj>
          </a:graphicData>
        </a:graphic>
      </p:graphicFrame>
      <p:sp>
        <p:nvSpPr>
          <p:cNvPr id="771077" name="Rectangle 5"/>
          <p:cNvSpPr>
            <a:spLocks noChangeArrowheads="1"/>
          </p:cNvSpPr>
          <p:nvPr/>
        </p:nvSpPr>
        <p:spPr bwMode="auto">
          <a:xfrm>
            <a:off x="2033588" y="2657475"/>
            <a:ext cx="37147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= a</a:t>
            </a:r>
            <a:r>
              <a:rPr lang="en-US" altLang="en-US" baseline="-25000"/>
              <a:t>0</a:t>
            </a:r>
            <a:r>
              <a:rPr lang="en-US" altLang="en-US"/>
              <a:t> + a</a:t>
            </a:r>
            <a:r>
              <a:rPr lang="en-US" altLang="en-US" baseline="-25000"/>
              <a:t>1</a:t>
            </a:r>
            <a:r>
              <a:rPr lang="en-US" altLang="en-US"/>
              <a:t> x + a</a:t>
            </a:r>
            <a:r>
              <a:rPr lang="en-US" altLang="en-US" baseline="-25000"/>
              <a:t>2</a:t>
            </a:r>
            <a:r>
              <a:rPr lang="en-US" altLang="en-US"/>
              <a:t> x</a:t>
            </a:r>
            <a:r>
              <a:rPr lang="en-US" altLang="en-US" baseline="30000"/>
              <a:t>2</a:t>
            </a:r>
            <a:r>
              <a:rPr lang="en-US" altLang="en-US"/>
              <a:t> + . . . </a:t>
            </a:r>
          </a:p>
        </p:txBody>
      </p:sp>
      <p:sp>
        <p:nvSpPr>
          <p:cNvPr id="771078" name="Rectangle 6"/>
          <p:cNvSpPr>
            <a:spLocks noChangeArrowheads="1"/>
          </p:cNvSpPr>
          <p:nvPr/>
        </p:nvSpPr>
        <p:spPr bwMode="auto">
          <a:xfrm>
            <a:off x="533400" y="3505200"/>
            <a:ext cx="64389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2.   Deret pangkat dalam (x – b) didefinisikan </a:t>
            </a:r>
          </a:p>
        </p:txBody>
      </p:sp>
      <p:graphicFrame>
        <p:nvGraphicFramePr>
          <p:cNvPr id="771079" name="Object 7"/>
          <p:cNvGraphicFramePr>
            <a:graphicFrameLocks noChangeAspect="1"/>
          </p:cNvGraphicFramePr>
          <p:nvPr/>
        </p:nvGraphicFramePr>
        <p:xfrm>
          <a:off x="1228725" y="3962400"/>
          <a:ext cx="1219200" cy="715963"/>
        </p:xfrm>
        <a:graphic>
          <a:graphicData uri="http://schemas.openxmlformats.org/presentationml/2006/ole">
            <p:oleObj spid="_x0000_s60419" name="Equation" r:id="rId5" imgW="761669" imgH="444307" progId="Equation.3">
              <p:embed/>
            </p:oleObj>
          </a:graphicData>
        </a:graphic>
      </p:graphicFrame>
      <p:sp>
        <p:nvSpPr>
          <p:cNvPr id="771080" name="Rectangle 8"/>
          <p:cNvSpPr>
            <a:spLocks noChangeArrowheads="1"/>
          </p:cNvSpPr>
          <p:nvPr/>
        </p:nvSpPr>
        <p:spPr bwMode="auto">
          <a:xfrm>
            <a:off x="2381250" y="4114800"/>
            <a:ext cx="47720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= a</a:t>
            </a:r>
            <a:r>
              <a:rPr lang="en-US" altLang="en-US" baseline="-25000"/>
              <a:t>0</a:t>
            </a:r>
            <a:r>
              <a:rPr lang="en-US" altLang="en-US"/>
              <a:t> + a</a:t>
            </a:r>
            <a:r>
              <a:rPr lang="en-US" altLang="en-US" baseline="-25000"/>
              <a:t>1</a:t>
            </a:r>
            <a:r>
              <a:rPr lang="en-US" altLang="en-US"/>
              <a:t> (x-b) + a</a:t>
            </a:r>
            <a:r>
              <a:rPr lang="en-US" altLang="en-US" baseline="-25000"/>
              <a:t>2</a:t>
            </a:r>
            <a:r>
              <a:rPr lang="en-US" altLang="en-US"/>
              <a:t> (x-b)</a:t>
            </a:r>
            <a:r>
              <a:rPr lang="en-US" altLang="en-US" baseline="30000"/>
              <a:t>2</a:t>
            </a:r>
            <a:r>
              <a:rPr lang="en-US" altLang="en-US"/>
              <a:t> + . . . </a:t>
            </a:r>
          </a:p>
        </p:txBody>
      </p:sp>
      <p:sp>
        <p:nvSpPr>
          <p:cNvPr id="771081" name="Rectangle 9"/>
          <p:cNvSpPr>
            <a:spLocks noChangeArrowheads="1"/>
          </p:cNvSpPr>
          <p:nvPr/>
        </p:nvSpPr>
        <p:spPr bwMode="auto">
          <a:xfrm>
            <a:off x="533400" y="5057775"/>
            <a:ext cx="80645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Untuk kali ini kita bicara selang kekonvergenan / untuk harga x berapa saja deret pangkat tersebut konvergen.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72022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7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7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7710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7710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7710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7" grpId="0"/>
      <p:bldP spid="771078" grpId="0"/>
      <p:bldP spid="771080" grpId="0"/>
      <p:bldP spid="77108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19" name="Right Triangle 18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391400" cy="990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600" b="1" dirty="0" err="1"/>
              <a:t>Selang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Kekonvergenan</a:t>
            </a:r>
            <a:endParaRPr lang="en-US" altLang="en-US" sz="3600" b="1" dirty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261938" y="1295400"/>
            <a:ext cx="8577262" cy="822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en-US"/>
              <a:t>	</a:t>
            </a:r>
            <a:r>
              <a:rPr lang="sv-SE" altLang="en-US" sz="2400"/>
              <a:t>Selang kekonvergenan ditentukan dengan uji hasilbagi mutlak sebagai berikut:</a:t>
            </a:r>
            <a:r>
              <a:rPr lang="en-US" altLang="en-US" sz="2400"/>
              <a:t> 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A390D01-D1DE-4C53-929C-73ED9157D49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72100" name="Rectangle 4"/>
          <p:cNvSpPr>
            <a:spLocks noChangeArrowheads="1"/>
          </p:cNvSpPr>
          <p:nvPr/>
        </p:nvSpPr>
        <p:spPr bwMode="auto">
          <a:xfrm>
            <a:off x="565150" y="2590800"/>
            <a:ext cx="14351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Misalkan </a:t>
            </a:r>
          </a:p>
        </p:txBody>
      </p:sp>
      <p:sp>
        <p:nvSpPr>
          <p:cNvPr id="50186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72102" name="Object 6"/>
          <p:cNvGraphicFramePr>
            <a:graphicFrameLocks noChangeAspect="1"/>
          </p:cNvGraphicFramePr>
          <p:nvPr/>
        </p:nvGraphicFramePr>
        <p:xfrm>
          <a:off x="1905000" y="2452688"/>
          <a:ext cx="1503363" cy="695325"/>
        </p:xfrm>
        <a:graphic>
          <a:graphicData uri="http://schemas.openxmlformats.org/presentationml/2006/ole">
            <p:oleObj spid="_x0000_s61442" name="Equation" r:id="rId4" imgW="939392" imgH="431613" progId="Equation.3">
              <p:embed/>
            </p:oleObj>
          </a:graphicData>
        </a:graphic>
      </p:graphicFrame>
      <p:sp>
        <p:nvSpPr>
          <p:cNvPr id="772103" name="Rectangle 7"/>
          <p:cNvSpPr>
            <a:spLocks noChangeArrowheads="1"/>
          </p:cNvSpPr>
          <p:nvPr/>
        </p:nvSpPr>
        <p:spPr bwMode="auto">
          <a:xfrm>
            <a:off x="3260725" y="2593975"/>
            <a:ext cx="7731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dan </a:t>
            </a:r>
          </a:p>
        </p:txBody>
      </p:sp>
      <p:sp>
        <p:nvSpPr>
          <p:cNvPr id="50188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72105" name="Object 9"/>
          <p:cNvGraphicFramePr>
            <a:graphicFrameLocks noChangeAspect="1"/>
          </p:cNvGraphicFramePr>
          <p:nvPr/>
        </p:nvGraphicFramePr>
        <p:xfrm>
          <a:off x="4030663" y="2395538"/>
          <a:ext cx="2746375" cy="784225"/>
        </p:xfrm>
        <a:graphic>
          <a:graphicData uri="http://schemas.openxmlformats.org/presentationml/2006/ole">
            <p:oleObj spid="_x0000_s61443" name="Equation" r:id="rId5" imgW="1562100" imgH="482600" progId="Equation.3">
              <p:embed/>
            </p:oleObj>
          </a:graphicData>
        </a:graphic>
      </p:graphicFrame>
      <p:sp>
        <p:nvSpPr>
          <p:cNvPr id="772106" name="Rectangle 10"/>
          <p:cNvSpPr>
            <a:spLocks noChangeArrowheads="1"/>
          </p:cNvSpPr>
          <p:nvPr/>
        </p:nvSpPr>
        <p:spPr bwMode="auto">
          <a:xfrm>
            <a:off x="685800" y="3360738"/>
            <a:ext cx="8305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buFontTx/>
              <a:buAutoNum type="arabicPeriod"/>
            </a:pPr>
            <a:r>
              <a:rPr lang="en-US" altLang="en-US"/>
              <a:t>Jika L &lt; 1, maka deret konvergen. </a:t>
            </a:r>
          </a:p>
          <a:p>
            <a:pPr algn="l">
              <a:buFontTx/>
              <a:buAutoNum type="arabicPeriod"/>
            </a:pPr>
            <a:r>
              <a:rPr lang="en-US" altLang="en-US"/>
              <a:t>Jika L = 1, tidak dapat diambil kesimpulan </a:t>
            </a:r>
            <a:r>
              <a:rPr lang="en-US" altLang="en-US">
                <a:sym typeface="Wingdings" panose="05000000000000000000" pitchFamily="2" charset="2"/>
              </a:rPr>
              <a:t> gunakan uji deret sebelumnya.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04105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7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7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7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77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77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72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72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0" grpId="0"/>
      <p:bldP spid="77210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1" name="Right Triangle 20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4770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Soal</a:t>
            </a:r>
            <a:endParaRPr lang="en-US" altLang="en-US" b="1" dirty="0"/>
          </a:p>
        </p:txBody>
      </p:sp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11300"/>
            <a:ext cx="5581650" cy="52863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/>
              <a:t>Tentukan</a:t>
            </a:r>
            <a:r>
              <a:rPr lang="en-US" altLang="en-US" dirty="0"/>
              <a:t> </a:t>
            </a:r>
            <a:r>
              <a:rPr lang="en-US" altLang="en-US" dirty="0" err="1"/>
              <a:t>selang</a:t>
            </a:r>
            <a:r>
              <a:rPr lang="en-US" altLang="en-US" dirty="0"/>
              <a:t> </a:t>
            </a:r>
            <a:r>
              <a:rPr lang="en-US" altLang="en-US" dirty="0" err="1"/>
              <a:t>kekonvergenan</a:t>
            </a:r>
            <a:r>
              <a:rPr lang="en-US" altLang="en-US" dirty="0"/>
              <a:t> </a:t>
            </a:r>
            <a:r>
              <a:rPr lang="en-US" altLang="en-US" dirty="0" err="1"/>
              <a:t>deret</a:t>
            </a:r>
            <a:r>
              <a:rPr lang="en-US" altLang="en-US" dirty="0"/>
              <a:t> 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A79D5BE-A5AF-48FC-BAAF-B552641A9EA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1210" name="Rectangle 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73125" name="Object 5"/>
          <p:cNvGraphicFramePr>
            <a:graphicFrameLocks noChangeAspect="1"/>
          </p:cNvGraphicFramePr>
          <p:nvPr/>
        </p:nvGraphicFramePr>
        <p:xfrm>
          <a:off x="1295400" y="2501900"/>
          <a:ext cx="1143000" cy="715963"/>
        </p:xfrm>
        <a:graphic>
          <a:graphicData uri="http://schemas.openxmlformats.org/presentationml/2006/ole">
            <p:oleObj spid="_x0000_s62466" name="Equation" r:id="rId4" imgW="710891" imgH="444307" progId="Equation.3">
              <p:embed/>
            </p:oleObj>
          </a:graphicData>
        </a:graphic>
      </p:graphicFrame>
      <p:sp>
        <p:nvSpPr>
          <p:cNvPr id="51211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73127" name="Object 7"/>
          <p:cNvGraphicFramePr>
            <a:graphicFrameLocks noChangeAspect="1"/>
          </p:cNvGraphicFramePr>
          <p:nvPr/>
        </p:nvGraphicFramePr>
        <p:xfrm>
          <a:off x="1282700" y="3187700"/>
          <a:ext cx="1066800" cy="795338"/>
        </p:xfrm>
        <a:graphic>
          <a:graphicData uri="http://schemas.openxmlformats.org/presentationml/2006/ole">
            <p:oleObj spid="_x0000_s62467" name="Equation" r:id="rId5" imgW="596641" imgH="444307" progId="Equation.3">
              <p:embed/>
            </p:oleObj>
          </a:graphicData>
        </a:graphic>
      </p:graphicFrame>
      <p:sp>
        <p:nvSpPr>
          <p:cNvPr id="51212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73129" name="Object 9"/>
          <p:cNvGraphicFramePr>
            <a:graphicFrameLocks noChangeAspect="1"/>
          </p:cNvGraphicFramePr>
          <p:nvPr/>
        </p:nvGraphicFramePr>
        <p:xfrm>
          <a:off x="1295400" y="4008438"/>
          <a:ext cx="1295400" cy="792162"/>
        </p:xfrm>
        <a:graphic>
          <a:graphicData uri="http://schemas.openxmlformats.org/presentationml/2006/ole">
            <p:oleObj spid="_x0000_s62468" name="Equation" r:id="rId6" imgW="736280" imgH="444307" progId="Equation.3">
              <p:embed/>
            </p:oleObj>
          </a:graphicData>
        </a:graphic>
      </p:graphicFrame>
      <p:sp>
        <p:nvSpPr>
          <p:cNvPr id="773130" name="Rectangle 10"/>
          <p:cNvSpPr>
            <a:spLocks noChangeArrowheads="1"/>
          </p:cNvSpPr>
          <p:nvPr/>
        </p:nvSpPr>
        <p:spPr bwMode="auto">
          <a:xfrm>
            <a:off x="762000" y="265430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en-US" sz="1600"/>
              <a:t>1.</a:t>
            </a:r>
          </a:p>
        </p:txBody>
      </p:sp>
      <p:sp>
        <p:nvSpPr>
          <p:cNvPr id="773131" name="Rectangle 11"/>
          <p:cNvSpPr>
            <a:spLocks noChangeArrowheads="1"/>
          </p:cNvSpPr>
          <p:nvPr/>
        </p:nvSpPr>
        <p:spPr bwMode="auto">
          <a:xfrm>
            <a:off x="762000" y="3416300"/>
            <a:ext cx="50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en-US" sz="1600"/>
              <a:t>2.</a:t>
            </a:r>
          </a:p>
        </p:txBody>
      </p:sp>
      <p:sp>
        <p:nvSpPr>
          <p:cNvPr id="773132" name="Rectangle 12"/>
          <p:cNvSpPr>
            <a:spLocks noChangeArrowheads="1"/>
          </p:cNvSpPr>
          <p:nvPr/>
        </p:nvSpPr>
        <p:spPr bwMode="auto">
          <a:xfrm>
            <a:off x="795338" y="4254500"/>
            <a:ext cx="500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en-US" sz="160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xmlns="" val="1101464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3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3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3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3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3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3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3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3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3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73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3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3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7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30" grpId="0"/>
      <p:bldP spid="773131" grpId="0"/>
      <p:bldP spid="7731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1" name="Right Triangle 20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2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5532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Jawab</a:t>
            </a:r>
            <a:endParaRPr lang="en-US" altLang="en-US" b="1" dirty="0"/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E2EDDAC-4BA1-4B2E-90F8-28D76609FFF6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74147" name="Rectangle 3"/>
          <p:cNvSpPr>
            <a:spLocks noChangeArrowheads="1"/>
          </p:cNvSpPr>
          <p:nvPr/>
        </p:nvSpPr>
        <p:spPr bwMode="auto">
          <a:xfrm>
            <a:off x="515938" y="1552575"/>
            <a:ext cx="856456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1. Kita akan gunakan Uji Hasilbagi Mutlak, untuk menyelidiki </a:t>
            </a:r>
          </a:p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    kekonvergenan mutlak.</a:t>
            </a:r>
            <a:endParaRPr lang="en-US" altLang="en-US"/>
          </a:p>
        </p:txBody>
      </p:sp>
      <p:sp>
        <p:nvSpPr>
          <p:cNvPr id="774148" name="Rectangle 4"/>
          <p:cNvSpPr>
            <a:spLocks noChangeArrowheads="1"/>
          </p:cNvSpPr>
          <p:nvPr/>
        </p:nvSpPr>
        <p:spPr bwMode="auto">
          <a:xfrm>
            <a:off x="838200" y="3232150"/>
            <a:ext cx="80772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tabLst>
                <a:tab pos="457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dirty="0" err="1">
                <a:cs typeface="Times New Roman" panose="02020603050405020304" pitchFamily="18" charset="0"/>
              </a:rPr>
              <a:t>Jadi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deret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tersebut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konvergen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mutlak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apabila</a:t>
            </a:r>
            <a:r>
              <a:rPr lang="en-US" altLang="en-US" dirty="0">
                <a:cs typeface="Times New Roman" panose="02020603050405020304" pitchFamily="18" charset="0"/>
              </a:rPr>
              <a:t> L&lt; 1, </a:t>
            </a:r>
            <a:r>
              <a:rPr lang="en-US" altLang="en-US" dirty="0" err="1">
                <a:cs typeface="Times New Roman" panose="02020603050405020304" pitchFamily="18" charset="0"/>
              </a:rPr>
              <a:t>yaitu</a:t>
            </a:r>
            <a:r>
              <a:rPr lang="en-US" altLang="en-US" dirty="0">
                <a:cs typeface="Times New Roman" panose="02020603050405020304" pitchFamily="18" charset="0"/>
              </a:rPr>
              <a:t>      </a:t>
            </a:r>
          </a:p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–2 &lt; x &lt; 2</a:t>
            </a:r>
            <a:endParaRPr lang="en-US" altLang="en-US" dirty="0"/>
          </a:p>
          <a:p>
            <a:pPr algn="just"/>
            <a:r>
              <a:rPr lang="en-US" altLang="en-US" dirty="0" err="1">
                <a:cs typeface="Times New Roman" panose="02020603050405020304" pitchFamily="18" charset="0"/>
              </a:rPr>
              <a:t>Kemudian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akan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kita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cek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untuk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titik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ujung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intervalnya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yaitu</a:t>
            </a:r>
            <a:r>
              <a:rPr lang="en-US" altLang="en-US" dirty="0">
                <a:cs typeface="Times New Roman" panose="02020603050405020304" pitchFamily="18" charset="0"/>
              </a:rPr>
              <a:t>     </a:t>
            </a:r>
          </a:p>
          <a:p>
            <a:pPr algn="l"/>
            <a:r>
              <a:rPr lang="en-US" altLang="en-US" dirty="0">
                <a:cs typeface="Times New Roman" panose="02020603050405020304" pitchFamily="18" charset="0"/>
              </a:rPr>
              <a:t>x = 2 </a:t>
            </a:r>
            <a:r>
              <a:rPr lang="en-US" altLang="en-US" dirty="0" err="1">
                <a:cs typeface="Times New Roman" panose="02020603050405020304" pitchFamily="18" charset="0"/>
              </a:rPr>
              <a:t>atau</a:t>
            </a:r>
            <a:r>
              <a:rPr lang="en-US" altLang="en-US" dirty="0">
                <a:cs typeface="Times New Roman" panose="02020603050405020304" pitchFamily="18" charset="0"/>
              </a:rPr>
              <a:t> x = -2 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dirty="0" err="1">
                <a:cs typeface="Times New Roman" panose="02020603050405020304" pitchFamily="18" charset="0"/>
              </a:rPr>
              <a:t>Pada</a:t>
            </a:r>
            <a:r>
              <a:rPr lang="en-US" altLang="en-US" dirty="0">
                <a:cs typeface="Times New Roman" panose="02020603050405020304" pitchFamily="18" charset="0"/>
              </a:rPr>
              <a:t> x = 2</a:t>
            </a:r>
            <a:endParaRPr lang="en-US" altLang="en-US" dirty="0"/>
          </a:p>
        </p:txBody>
      </p:sp>
      <p:sp>
        <p:nvSpPr>
          <p:cNvPr id="52236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74150" name="Object 6"/>
          <p:cNvGraphicFramePr>
            <a:graphicFrameLocks noChangeAspect="1"/>
          </p:cNvGraphicFramePr>
          <p:nvPr/>
        </p:nvGraphicFramePr>
        <p:xfrm>
          <a:off x="1219200" y="2397125"/>
          <a:ext cx="3078163" cy="709613"/>
        </p:xfrm>
        <a:graphic>
          <a:graphicData uri="http://schemas.openxmlformats.org/presentationml/2006/ole">
            <p:oleObj spid="_x0000_s63490" name="Equation" r:id="rId4" imgW="2108200" imgH="482600" progId="Equation.3">
              <p:embed/>
            </p:oleObj>
          </a:graphicData>
        </a:graphic>
      </p:graphicFrame>
      <p:sp>
        <p:nvSpPr>
          <p:cNvPr id="5223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74152" name="Object 8"/>
          <p:cNvGraphicFramePr>
            <a:graphicFrameLocks noChangeAspect="1"/>
          </p:cNvGraphicFramePr>
          <p:nvPr/>
        </p:nvGraphicFramePr>
        <p:xfrm>
          <a:off x="6172200" y="2428875"/>
          <a:ext cx="528638" cy="685800"/>
        </p:xfrm>
        <a:graphic>
          <a:graphicData uri="http://schemas.openxmlformats.org/presentationml/2006/ole">
            <p:oleObj spid="_x0000_s63491" name="Equation" r:id="rId5" imgW="355446" imgH="457002" progId="Equation.3">
              <p:embed/>
            </p:oleObj>
          </a:graphicData>
        </a:graphic>
      </p:graphicFrame>
      <p:graphicFrame>
        <p:nvGraphicFramePr>
          <p:cNvPr id="774153" name="Object 9"/>
          <p:cNvGraphicFramePr>
            <a:graphicFrameLocks noChangeAspect="1"/>
          </p:cNvGraphicFramePr>
          <p:nvPr/>
        </p:nvGraphicFramePr>
        <p:xfrm>
          <a:off x="4343400" y="2397125"/>
          <a:ext cx="1752600" cy="725488"/>
        </p:xfrm>
        <a:graphic>
          <a:graphicData uri="http://schemas.openxmlformats.org/presentationml/2006/ole">
            <p:oleObj spid="_x0000_s63492" name="Equation" r:id="rId6" imgW="1104900" imgH="457200" progId="Equation.3">
              <p:embed/>
            </p:oleObj>
          </a:graphicData>
        </a:graphic>
      </p:graphicFrame>
      <p:sp>
        <p:nvSpPr>
          <p:cNvPr id="52238" name="Rectangle 10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74155" name="Object 11"/>
          <p:cNvGraphicFramePr>
            <a:graphicFrameLocks noChangeAspect="1"/>
          </p:cNvGraphicFramePr>
          <p:nvPr/>
        </p:nvGraphicFramePr>
        <p:xfrm>
          <a:off x="3089275" y="4911725"/>
          <a:ext cx="2549525" cy="666750"/>
        </p:xfrm>
        <a:graphic>
          <a:graphicData uri="http://schemas.openxmlformats.org/presentationml/2006/ole">
            <p:oleObj spid="_x0000_s63493" name="Equation" r:id="rId7" imgW="1714500" imgH="444500" progId="Equation.3">
              <p:embed/>
            </p:oleObj>
          </a:graphicData>
        </a:graphic>
      </p:graphicFrame>
      <p:sp>
        <p:nvSpPr>
          <p:cNvPr id="774156" name="Rectangle 12"/>
          <p:cNvSpPr>
            <a:spLocks noChangeArrowheads="1"/>
          </p:cNvSpPr>
          <p:nvPr/>
        </p:nvSpPr>
        <p:spPr bwMode="auto">
          <a:xfrm>
            <a:off x="1325563" y="5607050"/>
            <a:ext cx="74374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deret ini adalah deret harmonik yang divergen.</a:t>
            </a:r>
          </a:p>
        </p:txBody>
      </p:sp>
    </p:spTree>
    <p:extLst>
      <p:ext uri="{BB962C8B-B14F-4D97-AF65-F5344CB8AC3E}">
        <p14:creationId xmlns:p14="http://schemas.microsoft.com/office/powerpoint/2010/main" xmlns="" val="4003993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74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74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74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4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4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7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74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74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4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774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/>
      <p:bldP spid="77415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19" name="Right Triangle 18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8580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Jawab</a:t>
            </a:r>
            <a:endParaRPr lang="en-US" altLang="en-US" b="1" dirty="0"/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1DED06D6-17C3-4FCF-BAD0-0C9C3D1478F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75171" name="Rectangle 3"/>
          <p:cNvSpPr>
            <a:spLocks noChangeArrowheads="1"/>
          </p:cNvSpPr>
          <p:nvPr/>
        </p:nvSpPr>
        <p:spPr bwMode="auto">
          <a:xfrm>
            <a:off x="457200" y="1371600"/>
            <a:ext cx="2514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tabLst>
                <a:tab pos="457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tabLst>
                <a:tab pos="457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tabLst>
                <a:tab pos="457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tabLst>
                <a:tab pos="457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tabLst>
                <a:tab pos="457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altLang="en-US">
                <a:cs typeface="Times New Roman" panose="02020603050405020304" pitchFamily="18" charset="0"/>
              </a:rPr>
              <a:t>Pada x = –2</a:t>
            </a:r>
          </a:p>
        </p:txBody>
      </p:sp>
      <p:sp>
        <p:nvSpPr>
          <p:cNvPr id="53256" name="Rectangle 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8" name="Rectangle 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9" name="Rectangle 7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5176" name="Rectangle 8"/>
          <p:cNvSpPr>
            <a:spLocks noChangeArrowheads="1"/>
          </p:cNvSpPr>
          <p:nvPr/>
        </p:nvSpPr>
        <p:spPr bwMode="auto">
          <a:xfrm>
            <a:off x="914400" y="3400425"/>
            <a:ext cx="75993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/>
              <a:t>Sehingga selang kekonvergenannya adalah –2 </a:t>
            </a:r>
            <a:r>
              <a:rPr lang="en-US" altLang="en-US">
                <a:sym typeface="Symbol" panose="05050102010706020507" pitchFamily="18" charset="2"/>
              </a:rPr>
              <a:t> x &lt; 2</a:t>
            </a:r>
            <a:r>
              <a:rPr lang="en-US" altLang="en-US"/>
              <a:t> </a:t>
            </a:r>
          </a:p>
        </p:txBody>
      </p:sp>
      <p:sp>
        <p:nvSpPr>
          <p:cNvPr id="775177" name="Rectangle 9"/>
          <p:cNvSpPr>
            <a:spLocks noChangeArrowheads="1"/>
          </p:cNvSpPr>
          <p:nvPr/>
        </p:nvSpPr>
        <p:spPr bwMode="auto">
          <a:xfrm>
            <a:off x="914400" y="2617788"/>
            <a:ext cx="73310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buFont typeface="Wingdings" panose="05000000000000000000" pitchFamily="2" charset="2"/>
              <a:buNone/>
            </a:pPr>
            <a:r>
              <a:rPr lang="en-US" altLang="en-US"/>
              <a:t>deret ini adalah deret harmonik berganti tanda yang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en-US"/>
              <a:t>konvergen. </a:t>
            </a:r>
          </a:p>
        </p:txBody>
      </p:sp>
      <p:graphicFrame>
        <p:nvGraphicFramePr>
          <p:cNvPr id="775178" name="Object 10"/>
          <p:cNvGraphicFramePr>
            <a:graphicFrameLocks noChangeAspect="1"/>
          </p:cNvGraphicFramePr>
          <p:nvPr/>
        </p:nvGraphicFramePr>
        <p:xfrm>
          <a:off x="2755900" y="1843088"/>
          <a:ext cx="2606675" cy="666750"/>
        </p:xfrm>
        <a:graphic>
          <a:graphicData uri="http://schemas.openxmlformats.org/presentationml/2006/ole">
            <p:oleObj spid="_x0000_s64514" name="Equation" r:id="rId4" imgW="1752600" imgH="444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16447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5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5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775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775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775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5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6" grpId="0"/>
      <p:bldP spid="77517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18" name="Right Triangle 17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0866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Jawab</a:t>
            </a:r>
            <a:r>
              <a:rPr lang="en-US" altLang="en-US" b="1" dirty="0"/>
              <a:t>(2)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A654FF9B-D282-47B5-8258-3B15A46C9A9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76195" name="Rectangle 3"/>
          <p:cNvSpPr>
            <a:spLocks noChangeArrowheads="1"/>
          </p:cNvSpPr>
          <p:nvPr/>
        </p:nvSpPr>
        <p:spPr bwMode="auto">
          <a:xfrm>
            <a:off x="947738" y="3514725"/>
            <a:ext cx="788511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Karena L = 0 &lt; 1, maka deret selalu konvergen untuk semua nilai x.</a:t>
            </a:r>
            <a:endParaRPr lang="en-US" altLang="en-US"/>
          </a:p>
        </p:txBody>
      </p:sp>
      <p:sp>
        <p:nvSpPr>
          <p:cNvPr id="776196" name="Rectangle 4"/>
          <p:cNvSpPr>
            <a:spLocks noChangeArrowheads="1"/>
          </p:cNvSpPr>
          <p:nvPr/>
        </p:nvSpPr>
        <p:spPr bwMode="auto">
          <a:xfrm>
            <a:off x="609600" y="1828800"/>
            <a:ext cx="8229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/>
              <a:t>2. Kita akan gunakan Uji Hasilbagi Mutlak, untuk </a:t>
            </a:r>
          </a:p>
          <a:p>
            <a:pPr algn="l"/>
            <a:r>
              <a:rPr lang="en-US" altLang="en-US"/>
              <a:t>    menyelidiki kekonvergenan mutlak.</a:t>
            </a:r>
          </a:p>
        </p:txBody>
      </p:sp>
      <p:sp>
        <p:nvSpPr>
          <p:cNvPr id="54283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76198" name="Object 6"/>
          <p:cNvGraphicFramePr>
            <a:graphicFrameLocks noChangeAspect="1"/>
          </p:cNvGraphicFramePr>
          <p:nvPr/>
        </p:nvGraphicFramePr>
        <p:xfrm>
          <a:off x="1752600" y="2667000"/>
          <a:ext cx="2743200" cy="765175"/>
        </p:xfrm>
        <a:graphic>
          <a:graphicData uri="http://schemas.openxmlformats.org/presentationml/2006/ole">
            <p:oleObj spid="_x0000_s65538" name="Equation" r:id="rId4" imgW="1739900" imgH="482600" progId="Equation.3">
              <p:embed/>
            </p:oleObj>
          </a:graphicData>
        </a:graphic>
      </p:graphicFrame>
      <p:graphicFrame>
        <p:nvGraphicFramePr>
          <p:cNvPr id="776199" name="Object 7"/>
          <p:cNvGraphicFramePr>
            <a:graphicFrameLocks noChangeAspect="1"/>
          </p:cNvGraphicFramePr>
          <p:nvPr/>
        </p:nvGraphicFramePr>
        <p:xfrm>
          <a:off x="6019800" y="2911475"/>
          <a:ext cx="457200" cy="290513"/>
        </p:xfrm>
        <a:graphic>
          <a:graphicData uri="http://schemas.openxmlformats.org/presentationml/2006/ole">
            <p:oleObj spid="_x0000_s65539" name="Equation" r:id="rId5" imgW="317225" imgH="203024" progId="Equation.3">
              <p:embed/>
            </p:oleObj>
          </a:graphicData>
        </a:graphic>
      </p:graphicFrame>
      <p:graphicFrame>
        <p:nvGraphicFramePr>
          <p:cNvPr id="776200" name="Object 8"/>
          <p:cNvGraphicFramePr>
            <a:graphicFrameLocks noChangeAspect="1"/>
          </p:cNvGraphicFramePr>
          <p:nvPr/>
        </p:nvGraphicFramePr>
        <p:xfrm>
          <a:off x="4495800" y="2698750"/>
          <a:ext cx="1447800" cy="695325"/>
        </p:xfrm>
        <a:graphic>
          <a:graphicData uri="http://schemas.openxmlformats.org/presentationml/2006/ole">
            <p:oleObj spid="_x0000_s65540" name="Equation" r:id="rId6" imgW="952500" imgH="457200" progId="Equation.3">
              <p:embed/>
            </p:oleObj>
          </a:graphicData>
        </a:graphic>
      </p:graphicFrame>
      <p:sp>
        <p:nvSpPr>
          <p:cNvPr id="776201" name="Text Box 9"/>
          <p:cNvSpPr txBox="1">
            <a:spLocks noChangeArrowheads="1"/>
          </p:cNvSpPr>
          <p:nvPr/>
        </p:nvSpPr>
        <p:spPr bwMode="auto">
          <a:xfrm>
            <a:off x="914400" y="4267200"/>
            <a:ext cx="62166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Jadi selang kekonvergenannya adalah (-</a:t>
            </a:r>
            <a:r>
              <a:rPr lang="en-US" altLang="en-US">
                <a:sym typeface="Symbol" panose="05050102010706020507" pitchFamily="18" charset="2"/>
              </a:rPr>
              <a:t>,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354671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6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6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7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7762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776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776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5" grpId="0"/>
      <p:bldP spid="776196" grpId="0"/>
      <p:bldP spid="77620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19" name="Right Triangle 18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162800" cy="9144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Jawab</a:t>
            </a:r>
            <a:r>
              <a:rPr lang="en-US" altLang="en-US" b="1" dirty="0"/>
              <a:t>(3)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B251891-EBAC-4EBA-9694-A2EB1894C32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5305" name="Rectangle 3"/>
          <p:cNvSpPr>
            <a:spLocks noChangeArrowheads="1"/>
          </p:cNvSpPr>
          <p:nvPr/>
        </p:nvSpPr>
        <p:spPr bwMode="auto">
          <a:xfrm>
            <a:off x="0" y="3068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609600" y="1828800"/>
            <a:ext cx="8229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dirty="0"/>
              <a:t>3. Kita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gunakan</a:t>
            </a:r>
            <a:r>
              <a:rPr lang="en-US" altLang="en-US" dirty="0"/>
              <a:t> </a:t>
            </a:r>
            <a:r>
              <a:rPr lang="en-US" altLang="en-US" dirty="0" err="1"/>
              <a:t>Uji</a:t>
            </a:r>
            <a:r>
              <a:rPr lang="en-US" altLang="en-US" dirty="0"/>
              <a:t> </a:t>
            </a:r>
            <a:r>
              <a:rPr lang="en-US" altLang="en-US" dirty="0" err="1" smtClean="0"/>
              <a:t>Hasil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bagi</a:t>
            </a:r>
            <a:r>
              <a:rPr lang="en-US" altLang="en-US" dirty="0" smtClean="0"/>
              <a:t> </a:t>
            </a:r>
            <a:r>
              <a:rPr lang="en-US" altLang="en-US" dirty="0" err="1"/>
              <a:t>Mutlak</a:t>
            </a:r>
            <a:r>
              <a:rPr lang="en-US" altLang="en-US" dirty="0"/>
              <a:t>,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</a:p>
          <a:p>
            <a:pPr algn="l"/>
            <a:r>
              <a:rPr lang="en-US" altLang="en-US" dirty="0"/>
              <a:t>    </a:t>
            </a:r>
            <a:r>
              <a:rPr lang="en-US" altLang="en-US" dirty="0" err="1"/>
              <a:t>menyelidiki</a:t>
            </a:r>
            <a:r>
              <a:rPr lang="en-US" altLang="en-US" dirty="0"/>
              <a:t> </a:t>
            </a:r>
            <a:r>
              <a:rPr lang="en-US" altLang="en-US" dirty="0" err="1"/>
              <a:t>kekonvergenan</a:t>
            </a:r>
            <a:r>
              <a:rPr lang="en-US" altLang="en-US" dirty="0"/>
              <a:t> </a:t>
            </a:r>
            <a:r>
              <a:rPr lang="en-US" altLang="en-US" dirty="0" err="1"/>
              <a:t>mutlak</a:t>
            </a:r>
            <a:r>
              <a:rPr lang="en-US" altLang="en-US" dirty="0"/>
              <a:t>.</a:t>
            </a:r>
          </a:p>
        </p:txBody>
      </p:sp>
      <p:sp>
        <p:nvSpPr>
          <p:cNvPr id="55307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7222" name="Rectangle 6"/>
          <p:cNvSpPr>
            <a:spLocks noChangeArrowheads="1"/>
          </p:cNvSpPr>
          <p:nvPr/>
        </p:nvSpPr>
        <p:spPr bwMode="auto">
          <a:xfrm>
            <a:off x="1009650" y="3733800"/>
            <a:ext cx="70008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Jadi deret tersebut konvergen hanya untuk </a:t>
            </a:r>
            <a:r>
              <a:rPr lang="sv-SE" altLang="en-US" i="1"/>
              <a:t>x =</a:t>
            </a:r>
            <a:r>
              <a:rPr lang="sv-SE" altLang="en-US"/>
              <a:t> 0.</a:t>
            </a:r>
            <a:r>
              <a:rPr lang="en-US" altLang="en-US"/>
              <a:t> </a:t>
            </a:r>
          </a:p>
        </p:txBody>
      </p:sp>
      <p:graphicFrame>
        <p:nvGraphicFramePr>
          <p:cNvPr id="777223" name="Object 7"/>
          <p:cNvGraphicFramePr>
            <a:graphicFrameLocks noChangeAspect="1"/>
          </p:cNvGraphicFramePr>
          <p:nvPr/>
        </p:nvGraphicFramePr>
        <p:xfrm>
          <a:off x="1125538" y="2809875"/>
          <a:ext cx="2303462" cy="788988"/>
        </p:xfrm>
        <a:graphic>
          <a:graphicData uri="http://schemas.openxmlformats.org/presentationml/2006/ole">
            <p:oleObj spid="_x0000_s66562" name="Equation" r:id="rId4" imgW="1422400" imgH="482600" progId="Equation.3">
              <p:embed/>
            </p:oleObj>
          </a:graphicData>
        </a:graphic>
      </p:graphicFrame>
      <p:graphicFrame>
        <p:nvGraphicFramePr>
          <p:cNvPr id="777224" name="Object 8"/>
          <p:cNvGraphicFramePr>
            <a:graphicFrameLocks noChangeAspect="1"/>
          </p:cNvGraphicFramePr>
          <p:nvPr/>
        </p:nvGraphicFramePr>
        <p:xfrm>
          <a:off x="3530600" y="2987675"/>
          <a:ext cx="1671638" cy="479425"/>
        </p:xfrm>
        <a:graphic>
          <a:graphicData uri="http://schemas.openxmlformats.org/presentationml/2006/ole">
            <p:oleObj spid="_x0000_s66563" name="Equation" r:id="rId5" imgW="1028254" imgH="291973" progId="Equation.3">
              <p:embed/>
            </p:oleObj>
          </a:graphicData>
        </a:graphic>
      </p:graphicFrame>
      <p:graphicFrame>
        <p:nvGraphicFramePr>
          <p:cNvPr id="777225" name="Object 9"/>
          <p:cNvGraphicFramePr>
            <a:graphicFrameLocks noChangeAspect="1"/>
          </p:cNvGraphicFramePr>
          <p:nvPr/>
        </p:nvGraphicFramePr>
        <p:xfrm>
          <a:off x="5257800" y="2838450"/>
          <a:ext cx="2209800" cy="742950"/>
        </p:xfrm>
        <a:graphic>
          <a:graphicData uri="http://schemas.openxmlformats.org/presentationml/2006/ole">
            <p:oleObj spid="_x0000_s66564" name="Equation" r:id="rId6" imgW="1358900" imgH="457200" progId="Equation.3">
              <p:embed/>
            </p:oleObj>
          </a:graphicData>
        </a:graphic>
      </p:graphicFrame>
      <p:sp>
        <p:nvSpPr>
          <p:cNvPr id="55309" name="Rectangle 10"/>
          <p:cNvSpPr>
            <a:spLocks noChangeArrowheads="1"/>
          </p:cNvSpPr>
          <p:nvPr/>
        </p:nvSpPr>
        <p:spPr bwMode="auto">
          <a:xfrm>
            <a:off x="0" y="3590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4685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0" grpId="0"/>
      <p:bldP spid="7772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jtk-header-v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15" name="Right Triangle 14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334000" cy="7159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b="1" dirty="0" err="1"/>
              <a:t>Sifat</a:t>
            </a:r>
            <a:r>
              <a:rPr lang="en-US" altLang="en-US" b="1" dirty="0"/>
              <a:t> Limit </a:t>
            </a:r>
            <a:r>
              <a:rPr lang="en-US" altLang="en-US" b="1" dirty="0" err="1"/>
              <a:t>Barisan</a:t>
            </a:r>
            <a:endParaRPr lang="en-US" altLang="en-US" b="1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76388"/>
            <a:ext cx="8305800" cy="88265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Sifat dari limit barisan, jika barisan {a</a:t>
            </a:r>
            <a:r>
              <a:rPr lang="en-US" baseline="-25000"/>
              <a:t>n</a:t>
            </a:r>
            <a:r>
              <a:rPr lang="en-US"/>
              <a:t>} konvergen ke L dan barisan {b</a:t>
            </a:r>
            <a:r>
              <a:rPr lang="en-US" baseline="-25000"/>
              <a:t>n</a:t>
            </a:r>
            <a:r>
              <a:rPr lang="en-US"/>
              <a:t>} konvergen ke M, maka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8981E7A-FFF9-4773-BF9A-6260F73CB01F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229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82863"/>
            <a:ext cx="9753600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2949" name="Rectangle 5"/>
          <p:cNvSpPr>
            <a:spLocks noChangeArrowheads="1"/>
          </p:cNvSpPr>
          <p:nvPr/>
        </p:nvSpPr>
        <p:spPr bwMode="auto">
          <a:xfrm>
            <a:off x="609600" y="45720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0"/>
            </a:pPr>
            <a:r>
              <a:rPr kumimoji="1" lang="en-US" altLang="en-US" dirty="0" err="1"/>
              <a:t>Barisan</a:t>
            </a:r>
            <a:r>
              <a:rPr kumimoji="1" lang="en-US" altLang="en-US" dirty="0"/>
              <a:t> {a</a:t>
            </a:r>
            <a:r>
              <a:rPr kumimoji="1" lang="en-US" altLang="en-US" baseline="-25000" dirty="0"/>
              <a:t>n</a:t>
            </a:r>
            <a:r>
              <a:rPr kumimoji="1" lang="en-US" altLang="en-US" dirty="0"/>
              <a:t>} </a:t>
            </a:r>
            <a:r>
              <a:rPr kumimoji="1" lang="en-US" altLang="en-US" dirty="0" err="1"/>
              <a:t>dikatakan</a:t>
            </a:r>
            <a:endParaRPr kumimoji="1" lang="en-US" altLang="en-US" dirty="0"/>
          </a:p>
        </p:txBody>
      </p:sp>
      <p:pic>
        <p:nvPicPr>
          <p:cNvPr id="7229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2875" y="5010150"/>
            <a:ext cx="108553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2086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16" name="Right Triangle 15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162800" cy="990600"/>
          </a:xfrm>
        </p:spPr>
        <p:txBody>
          <a:bodyPr/>
          <a:lstStyle/>
          <a:p>
            <a:pPr algn="l" eaLnBrk="1" hangingPunct="1"/>
            <a:r>
              <a:rPr lang="sv-SE" altLang="en-US" b="1" dirty="0"/>
              <a:t>Teorema 1</a:t>
            </a:r>
            <a:r>
              <a:rPr lang="en-US" altLang="en-US" b="1" dirty="0"/>
              <a:t> 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185A383B-8C28-4B8A-9AA9-A3524C12491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78243" name="Rectangle 3"/>
          <p:cNvSpPr>
            <a:spLocks noChangeArrowheads="1"/>
          </p:cNvSpPr>
          <p:nvPr/>
        </p:nvSpPr>
        <p:spPr bwMode="auto">
          <a:xfrm>
            <a:off x="600075" y="1685925"/>
            <a:ext cx="5765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sv-SE" altLang="en-US">
                <a:cs typeface="Times New Roman" panose="02020603050405020304" pitchFamily="18" charset="0"/>
              </a:rPr>
              <a:t>Himpunan kekonvergenan deret pangkat </a:t>
            </a:r>
            <a:endParaRPr lang="sv-SE" altLang="en-US"/>
          </a:p>
        </p:txBody>
      </p:sp>
      <p:graphicFrame>
        <p:nvGraphicFramePr>
          <p:cNvPr id="778244" name="Object 4"/>
          <p:cNvGraphicFramePr>
            <a:graphicFrameLocks noChangeAspect="1"/>
          </p:cNvGraphicFramePr>
          <p:nvPr/>
        </p:nvGraphicFramePr>
        <p:xfrm>
          <a:off x="6324600" y="1447800"/>
          <a:ext cx="909638" cy="806450"/>
        </p:xfrm>
        <a:graphic>
          <a:graphicData uri="http://schemas.openxmlformats.org/presentationml/2006/ole">
            <p:oleObj spid="_x0000_s67586" name="Equation" r:id="rId4" imgW="507780" imgH="444307" progId="Equation.3">
              <p:embed/>
            </p:oleObj>
          </a:graphicData>
        </a:graphic>
      </p:graphicFrame>
      <p:sp>
        <p:nvSpPr>
          <p:cNvPr id="778245" name="Rectangle 5"/>
          <p:cNvSpPr>
            <a:spLocks noChangeArrowheads="1"/>
          </p:cNvSpPr>
          <p:nvPr/>
        </p:nvSpPr>
        <p:spPr bwMode="auto">
          <a:xfrm>
            <a:off x="600075" y="2179638"/>
            <a:ext cx="76930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sv-SE" altLang="en-US">
                <a:cs typeface="Times New Roman" panose="02020603050405020304" pitchFamily="18" charset="0"/>
              </a:rPr>
              <a:t>selang yang berupa salah satu dari ketiga jenis berikut:</a:t>
            </a:r>
            <a:endParaRPr lang="sv-SE" altLang="en-US"/>
          </a:p>
        </p:txBody>
      </p:sp>
      <p:sp>
        <p:nvSpPr>
          <p:cNvPr id="778246" name="Rectangle 6"/>
          <p:cNvSpPr>
            <a:spLocks noChangeArrowheads="1"/>
          </p:cNvSpPr>
          <p:nvPr/>
        </p:nvSpPr>
        <p:spPr bwMode="auto">
          <a:xfrm>
            <a:off x="609600" y="2673350"/>
            <a:ext cx="83058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buFontTx/>
              <a:buAutoNum type="arabicPeriod"/>
            </a:pPr>
            <a:r>
              <a:rPr lang="en-US" altLang="en-US"/>
              <a:t>satu titik </a:t>
            </a:r>
            <a:r>
              <a:rPr lang="en-US" altLang="en-US" i="1"/>
              <a:t>x</a:t>
            </a:r>
            <a:r>
              <a:rPr lang="en-US" altLang="en-US"/>
              <a:t> = 0</a:t>
            </a:r>
          </a:p>
          <a:p>
            <a:pPr algn="l">
              <a:buFontTx/>
              <a:buAutoNum type="arabicPeriod"/>
            </a:pPr>
            <a:r>
              <a:rPr lang="en-US" altLang="en-US"/>
              <a:t>selang (-c, c), mungkin ditambah salah satu atau keduanya titik ujungnya.</a:t>
            </a:r>
          </a:p>
          <a:p>
            <a:pPr algn="l">
              <a:buFontTx/>
              <a:buAutoNum type="arabicPeriod"/>
            </a:pPr>
            <a:r>
              <a:rPr lang="en-US" altLang="en-US"/>
              <a:t>seluruh himpunan bilangan riil</a:t>
            </a:r>
          </a:p>
        </p:txBody>
      </p:sp>
      <p:sp>
        <p:nvSpPr>
          <p:cNvPr id="778247" name="Rectangle 7"/>
          <p:cNvSpPr>
            <a:spLocks noChangeArrowheads="1"/>
          </p:cNvSpPr>
          <p:nvPr/>
        </p:nvSpPr>
        <p:spPr bwMode="auto">
          <a:xfrm>
            <a:off x="7142163" y="1654175"/>
            <a:ext cx="15478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berbentuk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84356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78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78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8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/>
      <p:bldP spid="778245" grpId="0"/>
      <p:bldP spid="77824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15" name="Right Triangle 14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239000" cy="990600"/>
          </a:xfrm>
        </p:spPr>
        <p:txBody>
          <a:bodyPr/>
          <a:lstStyle/>
          <a:p>
            <a:pPr algn="l" eaLnBrk="1" hangingPunct="1"/>
            <a:r>
              <a:rPr lang="sv-SE" altLang="en-US" b="1" dirty="0"/>
              <a:t>Teorema 2</a:t>
            </a:r>
            <a:r>
              <a:rPr lang="en-US" altLang="en-US" b="1" dirty="0"/>
              <a:t> 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D7E4F52-1B90-4587-8234-4E1DD97C2C9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79267" name="Rectangle 3"/>
          <p:cNvSpPr>
            <a:spLocks noChangeArrowheads="1"/>
          </p:cNvSpPr>
          <p:nvPr/>
        </p:nvSpPr>
        <p:spPr bwMode="auto">
          <a:xfrm>
            <a:off x="600075" y="1689100"/>
            <a:ext cx="5765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sv-SE" altLang="en-US">
                <a:cs typeface="Times New Roman" panose="02020603050405020304" pitchFamily="18" charset="0"/>
              </a:rPr>
              <a:t>Himpunan kekonvergenan deret pangkat </a:t>
            </a:r>
            <a:endParaRPr lang="sv-SE" altLang="en-US"/>
          </a:p>
        </p:txBody>
      </p:sp>
      <p:graphicFrame>
        <p:nvGraphicFramePr>
          <p:cNvPr id="779268" name="Object 4"/>
          <p:cNvGraphicFramePr>
            <a:graphicFrameLocks noChangeAspect="1"/>
          </p:cNvGraphicFramePr>
          <p:nvPr/>
        </p:nvGraphicFramePr>
        <p:xfrm>
          <a:off x="6370638" y="1479550"/>
          <a:ext cx="1477962" cy="806450"/>
        </p:xfrm>
        <a:graphic>
          <a:graphicData uri="http://schemas.openxmlformats.org/presentationml/2006/ole">
            <p:oleObj spid="_x0000_s68610" name="Equation" r:id="rId4" imgW="825142" imgH="444307" progId="Equation.3">
              <p:embed/>
            </p:oleObj>
          </a:graphicData>
        </a:graphic>
      </p:graphicFrame>
      <p:sp>
        <p:nvSpPr>
          <p:cNvPr id="779269" name="Rectangle 5"/>
          <p:cNvSpPr>
            <a:spLocks noChangeArrowheads="1"/>
          </p:cNvSpPr>
          <p:nvPr/>
        </p:nvSpPr>
        <p:spPr bwMode="auto">
          <a:xfrm>
            <a:off x="600075" y="2238375"/>
            <a:ext cx="73612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sv-SE" altLang="en-US">
                <a:cs typeface="Times New Roman" panose="02020603050405020304" pitchFamily="18" charset="0"/>
              </a:rPr>
              <a:t>berbentuk selang yang berupa salah satu dari ketiga </a:t>
            </a:r>
          </a:p>
          <a:p>
            <a:pPr algn="just" eaLnBrk="1" hangingPunct="1"/>
            <a:r>
              <a:rPr lang="sv-SE" altLang="en-US">
                <a:cs typeface="Times New Roman" panose="02020603050405020304" pitchFamily="18" charset="0"/>
              </a:rPr>
              <a:t>jenis berikut :</a:t>
            </a:r>
            <a:endParaRPr lang="sv-SE" altLang="en-US"/>
          </a:p>
        </p:txBody>
      </p:sp>
      <p:sp>
        <p:nvSpPr>
          <p:cNvPr id="779270" name="Rectangle 6"/>
          <p:cNvSpPr>
            <a:spLocks noChangeArrowheads="1"/>
          </p:cNvSpPr>
          <p:nvPr/>
        </p:nvSpPr>
        <p:spPr bwMode="auto">
          <a:xfrm>
            <a:off x="609600" y="3044825"/>
            <a:ext cx="83058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buFontTx/>
              <a:buAutoNum type="arabicPeriod"/>
            </a:pPr>
            <a:r>
              <a:rPr lang="en-US" altLang="en-US"/>
              <a:t>satu titik </a:t>
            </a:r>
            <a:r>
              <a:rPr lang="en-US" altLang="en-US" i="1"/>
              <a:t>x</a:t>
            </a:r>
            <a:r>
              <a:rPr lang="en-US" altLang="en-US"/>
              <a:t> = b</a:t>
            </a:r>
          </a:p>
          <a:p>
            <a:pPr algn="l">
              <a:buFontTx/>
              <a:buAutoNum type="arabicPeriod"/>
            </a:pPr>
            <a:r>
              <a:rPr lang="en-US" altLang="en-US"/>
              <a:t>selang (b-c, c+b), mungkin ditambah salah satu atau keduanya titik ujungnya.</a:t>
            </a:r>
          </a:p>
          <a:p>
            <a:pPr algn="l">
              <a:buFontTx/>
              <a:buAutoNum type="arabicPeriod"/>
            </a:pPr>
            <a:r>
              <a:rPr lang="en-US" altLang="en-US"/>
              <a:t>seluruh himpunan bilangan riil</a:t>
            </a:r>
          </a:p>
        </p:txBody>
      </p:sp>
    </p:spTree>
    <p:extLst>
      <p:ext uri="{BB962C8B-B14F-4D97-AF65-F5344CB8AC3E}">
        <p14:creationId xmlns:p14="http://schemas.microsoft.com/office/powerpoint/2010/main" xmlns="" val="1672210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/>
      <p:bldP spid="779269" grpId="0"/>
      <p:bldP spid="77927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18" name="Right Triangle 17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3246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Latihan</a:t>
            </a:r>
            <a:endParaRPr lang="en-US" altLang="en-US" b="1" dirty="0"/>
          </a:p>
        </p:txBody>
      </p:sp>
      <p:sp>
        <p:nvSpPr>
          <p:cNvPr id="780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03350"/>
            <a:ext cx="8305800" cy="52387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/>
              <a:t>Tentukan</a:t>
            </a:r>
            <a:r>
              <a:rPr lang="en-US" altLang="en-US" dirty="0"/>
              <a:t> </a:t>
            </a:r>
            <a:r>
              <a:rPr lang="en-US" altLang="en-US" dirty="0" err="1"/>
              <a:t>selang</a:t>
            </a:r>
            <a:r>
              <a:rPr lang="en-US" altLang="en-US" dirty="0"/>
              <a:t> </a:t>
            </a:r>
            <a:r>
              <a:rPr lang="en-US" altLang="en-US" dirty="0" err="1"/>
              <a:t>kekonvergenan</a:t>
            </a:r>
            <a:r>
              <a:rPr lang="en-US" altLang="en-US" dirty="0"/>
              <a:t> </a:t>
            </a:r>
            <a:r>
              <a:rPr lang="en-US" altLang="en-US" dirty="0" err="1"/>
              <a:t>deret</a:t>
            </a:r>
            <a:r>
              <a:rPr lang="en-US" altLang="en-US" dirty="0"/>
              <a:t> </a:t>
            </a:r>
            <a:r>
              <a:rPr lang="en-US" altLang="en-US" dirty="0" err="1"/>
              <a:t>pangkat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: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0052AD5-B240-4EF8-A3AD-FE1FA09AC14B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80292" name="Object 4"/>
          <p:cNvGraphicFramePr>
            <a:graphicFrameLocks noChangeAspect="1"/>
          </p:cNvGraphicFramePr>
          <p:nvPr/>
        </p:nvGraphicFramePr>
        <p:xfrm>
          <a:off x="1047750" y="2393950"/>
          <a:ext cx="1543050" cy="1082675"/>
        </p:xfrm>
        <a:graphic>
          <a:graphicData uri="http://schemas.openxmlformats.org/presentationml/2006/ole">
            <p:oleObj spid="_x0000_s69634" name="Equation" r:id="rId4" imgW="634725" imgH="444307" progId="Equation.3">
              <p:embed/>
            </p:oleObj>
          </a:graphicData>
        </a:graphic>
      </p:graphicFrame>
      <p:graphicFrame>
        <p:nvGraphicFramePr>
          <p:cNvPr id="780293" name="Object 5"/>
          <p:cNvGraphicFramePr>
            <a:graphicFrameLocks noChangeAspect="1"/>
          </p:cNvGraphicFramePr>
          <p:nvPr/>
        </p:nvGraphicFramePr>
        <p:xfrm>
          <a:off x="1089025" y="3536950"/>
          <a:ext cx="6607175" cy="920750"/>
        </p:xfrm>
        <a:graphic>
          <a:graphicData uri="http://schemas.openxmlformats.org/presentationml/2006/ole">
            <p:oleObj spid="_x0000_s69635" name="Equation" r:id="rId5" imgW="2730500" imgH="381000" progId="Equation.3">
              <p:embed/>
            </p:oleObj>
          </a:graphicData>
        </a:graphic>
      </p:graphicFrame>
      <p:graphicFrame>
        <p:nvGraphicFramePr>
          <p:cNvPr id="780294" name="Object 6"/>
          <p:cNvGraphicFramePr>
            <a:graphicFrameLocks noChangeAspect="1"/>
          </p:cNvGraphicFramePr>
          <p:nvPr/>
        </p:nvGraphicFramePr>
        <p:xfrm>
          <a:off x="1022350" y="4419600"/>
          <a:ext cx="3962400" cy="990600"/>
        </p:xfrm>
        <a:graphic>
          <a:graphicData uri="http://schemas.openxmlformats.org/presentationml/2006/ole">
            <p:oleObj spid="_x0000_s69636" name="Equation" r:id="rId6" imgW="1637589" imgH="406224" progId="Equation.3">
              <p:embed/>
            </p:oleObj>
          </a:graphicData>
        </a:graphic>
      </p:graphicFrame>
      <p:sp>
        <p:nvSpPr>
          <p:cNvPr id="780295" name="Text Box 7"/>
          <p:cNvSpPr txBox="1">
            <a:spLocks noChangeArrowheads="1"/>
          </p:cNvSpPr>
          <p:nvPr/>
        </p:nvSpPr>
        <p:spPr bwMode="auto">
          <a:xfrm>
            <a:off x="669925" y="26924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1.</a:t>
            </a:r>
          </a:p>
        </p:txBody>
      </p:sp>
      <p:sp>
        <p:nvSpPr>
          <p:cNvPr id="780296" name="Text Box 8"/>
          <p:cNvSpPr txBox="1">
            <a:spLocks noChangeArrowheads="1"/>
          </p:cNvSpPr>
          <p:nvPr/>
        </p:nvSpPr>
        <p:spPr bwMode="auto">
          <a:xfrm>
            <a:off x="669925" y="36830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2.</a:t>
            </a:r>
          </a:p>
        </p:txBody>
      </p:sp>
      <p:sp>
        <p:nvSpPr>
          <p:cNvPr id="780297" name="Text Box 9"/>
          <p:cNvSpPr txBox="1">
            <a:spLocks noChangeArrowheads="1"/>
          </p:cNvSpPr>
          <p:nvPr/>
        </p:nvSpPr>
        <p:spPr bwMode="auto">
          <a:xfrm>
            <a:off x="698500" y="47498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xmlns="" val="3964477988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802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8029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029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8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8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8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998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78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998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498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78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498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78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0" grpId="0"/>
      <p:bldP spid="780291" grpId="0" build="p"/>
      <p:bldP spid="780295" grpId="0"/>
      <p:bldP spid="780296" grpId="0"/>
      <p:bldP spid="78029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3" name="Right Triangle 22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553200" cy="990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600" b="1" dirty="0" err="1"/>
              <a:t>Operasi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deret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pangkat</a:t>
            </a:r>
            <a:endParaRPr lang="en-US" altLang="en-US" sz="3600" b="1" dirty="0"/>
          </a:p>
        </p:txBody>
      </p:sp>
      <p:sp>
        <p:nvSpPr>
          <p:cNvPr id="5939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2413"/>
            <a:ext cx="4791075" cy="5318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Dalam pasal sebelumnya untuk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9EDFA9C-1B09-4745-A475-80A77095813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81316" name="Object 4"/>
          <p:cNvGraphicFramePr>
            <a:graphicFrameLocks noChangeAspect="1"/>
          </p:cNvGraphicFramePr>
          <p:nvPr/>
        </p:nvGraphicFramePr>
        <p:xfrm>
          <a:off x="4800600" y="1598613"/>
          <a:ext cx="1143000" cy="325437"/>
        </p:xfrm>
        <a:graphic>
          <a:graphicData uri="http://schemas.openxmlformats.org/presentationml/2006/ole">
            <p:oleObj spid="_x0000_s70658" name="Equation" r:id="rId4" imgW="533169" imgH="152334" progId="Equation.3">
              <p:embed/>
            </p:oleObj>
          </a:graphicData>
        </a:graphic>
      </p:graphicFrame>
      <p:sp>
        <p:nvSpPr>
          <p:cNvPr id="781317" name="Rectangle 5"/>
          <p:cNvSpPr>
            <a:spLocks noChangeArrowheads="1"/>
          </p:cNvSpPr>
          <p:nvPr/>
        </p:nvSpPr>
        <p:spPr bwMode="auto">
          <a:xfrm>
            <a:off x="6199188" y="1552575"/>
            <a:ext cx="8874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/>
              <a:t>deret</a:t>
            </a:r>
          </a:p>
        </p:txBody>
      </p:sp>
      <p:sp>
        <p:nvSpPr>
          <p:cNvPr id="59403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81319" name="Object 7"/>
          <p:cNvGraphicFramePr>
            <a:graphicFrameLocks noChangeAspect="1"/>
          </p:cNvGraphicFramePr>
          <p:nvPr/>
        </p:nvGraphicFramePr>
        <p:xfrm>
          <a:off x="3429000" y="1981200"/>
          <a:ext cx="1860550" cy="1030288"/>
        </p:xfrm>
        <a:graphic>
          <a:graphicData uri="http://schemas.openxmlformats.org/presentationml/2006/ole">
            <p:oleObj spid="_x0000_s70659" name="Equation" r:id="rId5" imgW="812447" imgH="444307" progId="Equation.3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2952750"/>
            <a:ext cx="8712200" cy="1490663"/>
            <a:chOff x="336" y="1860"/>
            <a:chExt cx="5488" cy="939"/>
          </a:xfrm>
        </p:grpSpPr>
        <p:sp>
          <p:nvSpPr>
            <p:cNvPr id="59405" name="Rectangle 9"/>
            <p:cNvSpPr>
              <a:spLocks noChangeArrowheads="1"/>
            </p:cNvSpPr>
            <p:nvPr/>
          </p:nvSpPr>
          <p:spPr bwMode="auto">
            <a:xfrm>
              <a:off x="345" y="1860"/>
              <a:ext cx="547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/>
                <a:t>Pertanyaan yang muncul mengenai sifat-sifat deret kuasa di</a:t>
              </a:r>
            </a:p>
          </p:txBody>
        </p:sp>
        <p:graphicFrame>
          <p:nvGraphicFramePr>
            <p:cNvPr id="59396" name="Object 10"/>
            <p:cNvGraphicFramePr>
              <a:graphicFrameLocks noChangeAspect="1"/>
            </p:cNvGraphicFramePr>
            <p:nvPr/>
          </p:nvGraphicFramePr>
          <p:xfrm>
            <a:off x="1883" y="2037"/>
            <a:ext cx="457" cy="477"/>
          </p:xfrm>
          <a:graphic>
            <a:graphicData uri="http://schemas.openxmlformats.org/presentationml/2006/ole">
              <p:oleObj spid="_x0000_s70660" name="Equation" r:id="rId6" imgW="431613" imgH="444307" progId="Equation.3">
                <p:embed/>
              </p:oleObj>
            </a:graphicData>
          </a:graphic>
        </p:graphicFrame>
        <p:sp>
          <p:nvSpPr>
            <p:cNvPr id="59406" name="Rectangle 11"/>
            <p:cNvSpPr>
              <a:spLocks noChangeArrowheads="1"/>
            </p:cNvSpPr>
            <p:nvPr/>
          </p:nvSpPr>
          <p:spPr bwMode="auto">
            <a:xfrm>
              <a:off x="357" y="2134"/>
              <a:ext cx="161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en-US"/>
                <a:t>atas (misal </a:t>
              </a:r>
              <a:r>
                <a:rPr lang="en-US" altLang="en-US" i="1"/>
                <a:t>S</a:t>
              </a:r>
              <a:r>
                <a:rPr lang="en-US" altLang="en-US"/>
                <a:t>(</a:t>
              </a:r>
              <a:r>
                <a:rPr lang="en-US" altLang="en-US" i="1"/>
                <a:t>x</a:t>
              </a:r>
              <a:r>
                <a:rPr lang="en-US" altLang="en-US"/>
                <a:t>)=</a:t>
              </a:r>
            </a:p>
          </p:txBody>
        </p:sp>
        <p:sp>
          <p:nvSpPr>
            <p:cNvPr id="59407" name="Rectangle 12"/>
            <p:cNvSpPr>
              <a:spLocks noChangeArrowheads="1"/>
            </p:cNvSpPr>
            <p:nvPr/>
          </p:nvSpPr>
          <p:spPr bwMode="auto">
            <a:xfrm>
              <a:off x="2262" y="2140"/>
              <a:ext cx="19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en-US"/>
                <a:t>)</a:t>
              </a:r>
            </a:p>
          </p:txBody>
        </p:sp>
        <p:sp>
          <p:nvSpPr>
            <p:cNvPr id="59408" name="Rectangle 13"/>
            <p:cNvSpPr>
              <a:spLocks noChangeArrowheads="1"/>
            </p:cNvSpPr>
            <p:nvPr/>
          </p:nvSpPr>
          <p:spPr bwMode="auto">
            <a:xfrm>
              <a:off x="336" y="2539"/>
              <a:ext cx="508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 eaLnBrk="1" hangingPunct="1"/>
              <a:r>
                <a:rPr lang="en-US" altLang="en-US"/>
                <a:t>didiferensialkan dan jika </a:t>
              </a:r>
              <a:r>
                <a:rPr lang="en-US" altLang="en-US" i="1"/>
                <a:t>S</a:t>
              </a:r>
              <a:r>
                <a:rPr lang="en-US" altLang="en-US"/>
                <a:t>(</a:t>
              </a:r>
              <a:r>
                <a:rPr lang="en-US" altLang="en-US" i="1"/>
                <a:t>x</a:t>
              </a:r>
              <a:r>
                <a:rPr lang="en-US" altLang="en-US"/>
                <a:t>) diintegralkan. </a:t>
              </a:r>
            </a:p>
          </p:txBody>
        </p:sp>
        <p:sp>
          <p:nvSpPr>
            <p:cNvPr id="59409" name="Rectangle 14"/>
            <p:cNvSpPr>
              <a:spLocks noChangeArrowheads="1"/>
            </p:cNvSpPr>
            <p:nvPr/>
          </p:nvSpPr>
          <p:spPr bwMode="auto">
            <a:xfrm>
              <a:off x="2412" y="2140"/>
              <a:ext cx="264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en-US"/>
                <a:t>misalkan bagaimana jika </a:t>
              </a:r>
              <a:r>
                <a:rPr lang="en-US" altLang="en-US" i="1"/>
                <a:t>S</a:t>
              </a:r>
              <a:r>
                <a:rPr lang="en-US" altLang="en-US"/>
                <a:t>(</a:t>
              </a:r>
              <a:r>
                <a:rPr lang="en-US" altLang="en-US" i="1"/>
                <a:t>x</a:t>
              </a:r>
              <a:r>
                <a:rPr lang="en-US" altLang="en-US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661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8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35" name="Right Triangle 34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4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086600" cy="9144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Teorema</a:t>
            </a:r>
            <a:endParaRPr lang="en-US" altLang="en-US" b="1" dirty="0"/>
          </a:p>
        </p:txBody>
      </p:sp>
      <p:sp>
        <p:nvSpPr>
          <p:cNvPr id="6042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4925"/>
            <a:ext cx="8305800" cy="8810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Andaikan </a:t>
            </a:r>
            <a:r>
              <a:rPr lang="en-US" altLang="en-US" i="1"/>
              <a:t>S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adalah jumlah sebuah deret pangkat pada sebuah selang I; jadi 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32512DA-5087-4CD5-B97D-599021DCDCA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82340" name="Rectangle 4"/>
          <p:cNvSpPr>
            <a:spLocks noChangeArrowheads="1"/>
          </p:cNvSpPr>
          <p:nvPr/>
        </p:nvSpPr>
        <p:spPr bwMode="auto">
          <a:xfrm>
            <a:off x="1562100" y="2500313"/>
            <a:ext cx="9032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pt-BR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pt-BR" altLang="en-US">
                <a:latin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pt-BR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pt-BR" altLang="en-US">
                <a:latin typeface="Arial" panose="020B0604020202020204" pitchFamily="34" charset="0"/>
                <a:cs typeface="Times New Roman" panose="02020603050405020304" pitchFamily="18" charset="0"/>
              </a:rPr>
              <a:t>)= </a:t>
            </a:r>
            <a:endParaRPr lang="pt-BR" altLang="en-US">
              <a:latin typeface="Arial" panose="020B0604020202020204" pitchFamily="34" charset="0"/>
            </a:endParaRPr>
          </a:p>
        </p:txBody>
      </p:sp>
      <p:graphicFrame>
        <p:nvGraphicFramePr>
          <p:cNvPr id="782341" name="Object 5"/>
          <p:cNvGraphicFramePr>
            <a:graphicFrameLocks noChangeAspect="1"/>
          </p:cNvGraphicFramePr>
          <p:nvPr/>
        </p:nvGraphicFramePr>
        <p:xfrm>
          <a:off x="2354263" y="2314575"/>
          <a:ext cx="846137" cy="750888"/>
        </p:xfrm>
        <a:graphic>
          <a:graphicData uri="http://schemas.openxmlformats.org/presentationml/2006/ole">
            <p:oleObj spid="_x0000_s71682" name="Equation" r:id="rId4" imgW="507780" imgH="444307" progId="Equation.3">
              <p:embed/>
            </p:oleObj>
          </a:graphicData>
        </a:graphic>
      </p:graphicFrame>
      <p:sp>
        <p:nvSpPr>
          <p:cNvPr id="782342" name="Rectangle 6"/>
          <p:cNvSpPr>
            <a:spLocks noChangeArrowheads="1"/>
          </p:cNvSpPr>
          <p:nvPr/>
        </p:nvSpPr>
        <p:spPr bwMode="auto">
          <a:xfrm>
            <a:off x="3124200" y="2500313"/>
            <a:ext cx="36353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pt-BR" altLang="en-US">
                <a:latin typeface="Arial" panose="020B0604020202020204" pitchFamily="34" charset="0"/>
                <a:cs typeface="Times New Roman" panose="02020603050405020304" pitchFamily="18" charset="0"/>
              </a:rPr>
              <a:t>= a</a:t>
            </a:r>
            <a:r>
              <a:rPr lang="pt-BR" altLang="en-US" baseline="-30000">
                <a:latin typeface="Arial" panose="020B0604020202020204" pitchFamily="34" charset="0"/>
                <a:cs typeface="Times New Roman" panose="02020603050405020304" pitchFamily="18" charset="0"/>
              </a:rPr>
              <a:t>0 </a:t>
            </a:r>
            <a:r>
              <a:rPr lang="pt-BR" altLang="en-US">
                <a:latin typeface="Arial" panose="020B0604020202020204" pitchFamily="34" charset="0"/>
                <a:cs typeface="Times New Roman" panose="02020603050405020304" pitchFamily="18" charset="0"/>
              </a:rPr>
              <a:t>+ a</a:t>
            </a:r>
            <a:r>
              <a:rPr lang="pt-BR" altLang="en-US" baseline="-300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pt-BR" altLang="en-US" i="1" baseline="-300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pt-BR" altLang="en-US">
                <a:latin typeface="Arial" panose="020B0604020202020204" pitchFamily="34" charset="0"/>
                <a:cs typeface="Times New Roman" panose="02020603050405020304" pitchFamily="18" charset="0"/>
              </a:rPr>
              <a:t> + a</a:t>
            </a:r>
            <a:r>
              <a:rPr lang="pt-BR" altLang="en-US" baseline="-30000">
                <a:latin typeface="Arial" panose="020B0604020202020204" pitchFamily="34" charset="0"/>
                <a:cs typeface="Times New Roman" panose="02020603050405020304" pitchFamily="18" charset="0"/>
              </a:rPr>
              <a:t>2 </a:t>
            </a:r>
            <a:r>
              <a:rPr lang="pt-BR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pt-BR" altLang="en-US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pt-BR" altLang="en-US">
                <a:latin typeface="Arial" panose="020B0604020202020204" pitchFamily="34" charset="0"/>
                <a:cs typeface="Times New Roman" panose="02020603050405020304" pitchFamily="18" charset="0"/>
              </a:rPr>
              <a:t> + a</a:t>
            </a:r>
            <a:r>
              <a:rPr lang="pt-BR" altLang="en-US" baseline="-30000">
                <a:latin typeface="Arial" panose="020B0604020202020204" pitchFamily="34" charset="0"/>
                <a:cs typeface="Times New Roman" panose="02020603050405020304" pitchFamily="18" charset="0"/>
              </a:rPr>
              <a:t>3 </a:t>
            </a:r>
            <a:r>
              <a:rPr lang="pt-BR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pt-BR" altLang="en-US" baseline="30000"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pt-BR" altLang="en-US">
                <a:latin typeface="Arial" panose="020B0604020202020204" pitchFamily="34" charset="0"/>
                <a:cs typeface="Times New Roman" panose="02020603050405020304" pitchFamily="18" charset="0"/>
              </a:rPr>
              <a:t>+ . . .</a:t>
            </a:r>
            <a:endParaRPr lang="pt-BR" altLang="en-US">
              <a:latin typeface="Arial" panose="020B0604020202020204" pitchFamily="34" charset="0"/>
            </a:endParaRPr>
          </a:p>
        </p:txBody>
      </p:sp>
      <p:graphicFrame>
        <p:nvGraphicFramePr>
          <p:cNvPr id="782343" name="Object 7"/>
          <p:cNvGraphicFramePr>
            <a:graphicFrameLocks noChangeAspect="1"/>
          </p:cNvGraphicFramePr>
          <p:nvPr/>
        </p:nvGraphicFramePr>
        <p:xfrm>
          <a:off x="2286000" y="3059113"/>
          <a:ext cx="1066800" cy="727075"/>
        </p:xfrm>
        <a:graphic>
          <a:graphicData uri="http://schemas.openxmlformats.org/presentationml/2006/ole">
            <p:oleObj spid="_x0000_s71683" name="Equation" r:id="rId5" imgW="660113" imgH="444307" progId="Equation.3">
              <p:embed/>
            </p:oleObj>
          </a:graphicData>
        </a:graphic>
      </p:graphicFrame>
      <p:graphicFrame>
        <p:nvGraphicFramePr>
          <p:cNvPr id="782344" name="Object 8"/>
          <p:cNvGraphicFramePr>
            <a:graphicFrameLocks noChangeAspect="1"/>
          </p:cNvGraphicFramePr>
          <p:nvPr/>
        </p:nvGraphicFramePr>
        <p:xfrm>
          <a:off x="3657600" y="4008438"/>
          <a:ext cx="1219200" cy="763587"/>
        </p:xfrm>
        <a:graphic>
          <a:graphicData uri="http://schemas.openxmlformats.org/presentationml/2006/ole">
            <p:oleObj spid="_x0000_s71684" name="Equation" r:id="rId6" imgW="710891" imgH="444307" progId="Equation.3">
              <p:embed/>
            </p:oleObj>
          </a:graphicData>
        </a:graphic>
      </p:graphicFrame>
      <p:graphicFrame>
        <p:nvGraphicFramePr>
          <p:cNvPr id="782345" name="Object 9"/>
          <p:cNvGraphicFramePr>
            <a:graphicFrameLocks noChangeAspect="1"/>
          </p:cNvGraphicFramePr>
          <p:nvPr/>
        </p:nvGraphicFramePr>
        <p:xfrm>
          <a:off x="1476375" y="4676775"/>
          <a:ext cx="838200" cy="615950"/>
        </p:xfrm>
        <a:graphic>
          <a:graphicData uri="http://schemas.openxmlformats.org/presentationml/2006/ole">
            <p:oleObj spid="_x0000_s71685" name="Equation" r:id="rId7" imgW="469696" imgH="342751" progId="Equation.3">
              <p:embed/>
            </p:oleObj>
          </a:graphicData>
        </a:graphic>
      </p:graphicFrame>
      <p:graphicFrame>
        <p:nvGraphicFramePr>
          <p:cNvPr id="782346" name="Object 10"/>
          <p:cNvGraphicFramePr>
            <a:graphicFrameLocks noChangeAspect="1"/>
          </p:cNvGraphicFramePr>
          <p:nvPr/>
        </p:nvGraphicFramePr>
        <p:xfrm>
          <a:off x="2590800" y="4608513"/>
          <a:ext cx="1219200" cy="725487"/>
        </p:xfrm>
        <a:graphic>
          <a:graphicData uri="http://schemas.openxmlformats.org/presentationml/2006/ole">
            <p:oleObj spid="_x0000_s71686" name="Equation" r:id="rId8" imgW="748975" imgH="444307" progId="Equation.3">
              <p:embed/>
            </p:oleObj>
          </a:graphicData>
        </a:graphic>
      </p:graphicFrame>
      <p:graphicFrame>
        <p:nvGraphicFramePr>
          <p:cNvPr id="782347" name="Object 11"/>
          <p:cNvGraphicFramePr>
            <a:graphicFrameLocks noChangeAspect="1"/>
          </p:cNvGraphicFramePr>
          <p:nvPr/>
        </p:nvGraphicFramePr>
        <p:xfrm>
          <a:off x="4114800" y="5257800"/>
          <a:ext cx="1143000" cy="706438"/>
        </p:xfrm>
        <a:graphic>
          <a:graphicData uri="http://schemas.openxmlformats.org/presentationml/2006/ole">
            <p:oleObj spid="_x0000_s71687" name="Equation" r:id="rId9" imgW="723586" imgH="444307" progId="Equation.3">
              <p:embed/>
            </p:oleObj>
          </a:graphicData>
        </a:graphic>
      </p:graphicFrame>
      <p:graphicFrame>
        <p:nvGraphicFramePr>
          <p:cNvPr id="782348" name="Object 12"/>
          <p:cNvGraphicFramePr>
            <a:graphicFrameLocks noChangeAspect="1"/>
          </p:cNvGraphicFramePr>
          <p:nvPr/>
        </p:nvGraphicFramePr>
        <p:xfrm>
          <a:off x="4694238" y="4616450"/>
          <a:ext cx="285750" cy="685800"/>
        </p:xfrm>
        <a:graphic>
          <a:graphicData uri="http://schemas.openxmlformats.org/presentationml/2006/ole">
            <p:oleObj spid="_x0000_s71688" name="Equation" r:id="rId10" imgW="139639" imgH="342751" progId="Equation.3">
              <p:embed/>
            </p:oleObj>
          </a:graphicData>
        </a:graphic>
      </p:graphicFrame>
      <p:graphicFrame>
        <p:nvGraphicFramePr>
          <p:cNvPr id="782349" name="Object 13"/>
          <p:cNvGraphicFramePr>
            <a:graphicFrameLocks noChangeAspect="1"/>
          </p:cNvGraphicFramePr>
          <p:nvPr/>
        </p:nvGraphicFramePr>
        <p:xfrm>
          <a:off x="5803900" y="4625975"/>
          <a:ext cx="241300" cy="685800"/>
        </p:xfrm>
        <a:graphic>
          <a:graphicData uri="http://schemas.openxmlformats.org/presentationml/2006/ole">
            <p:oleObj spid="_x0000_s71689" name="Equation" r:id="rId11" imgW="126835" imgH="355138" progId="Equation.3">
              <p:embed/>
            </p:oleObj>
          </a:graphicData>
        </a:graphic>
      </p:graphicFrame>
      <p:graphicFrame>
        <p:nvGraphicFramePr>
          <p:cNvPr id="782350" name="Object 14"/>
          <p:cNvGraphicFramePr>
            <a:graphicFrameLocks noChangeAspect="1"/>
          </p:cNvGraphicFramePr>
          <p:nvPr/>
        </p:nvGraphicFramePr>
        <p:xfrm>
          <a:off x="6877050" y="4648200"/>
          <a:ext cx="254000" cy="609600"/>
        </p:xfrm>
        <a:graphic>
          <a:graphicData uri="http://schemas.openxmlformats.org/presentationml/2006/ole">
            <p:oleObj spid="_x0000_s71690" name="Equation" r:id="rId12" imgW="139639" imgH="342751" progId="Equation.3">
              <p:embed/>
            </p:oleObj>
          </a:graphicData>
        </a:graphic>
      </p:graphicFrame>
      <p:sp>
        <p:nvSpPr>
          <p:cNvPr id="782351" name="Rectangle 15"/>
          <p:cNvSpPr>
            <a:spLocks noChangeArrowheads="1"/>
          </p:cNvSpPr>
          <p:nvPr/>
        </p:nvSpPr>
        <p:spPr bwMode="auto">
          <a:xfrm>
            <a:off x="1066800" y="2909888"/>
            <a:ext cx="13335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pt-BR" altLang="en-US">
                <a:latin typeface="Arial" panose="020B0604020202020204" pitchFamily="34" charset="0"/>
                <a:cs typeface="Times New Roman" panose="02020603050405020304" pitchFamily="18" charset="0"/>
              </a:rPr>
              <a:t>Maka </a:t>
            </a:r>
            <a:endParaRPr lang="en-US" altLang="en-US">
              <a:latin typeface="Arial" panose="020B0604020202020204" pitchFamily="34" charset="0"/>
            </a:endParaRPr>
          </a:p>
          <a:p>
            <a:pPr algn="just"/>
            <a:r>
              <a:rPr lang="pt-BR" altLang="en-US">
                <a:latin typeface="Arial" panose="020B0604020202020204" pitchFamily="34" charset="0"/>
                <a:cs typeface="Times New Roman" panose="02020603050405020304" pitchFamily="18" charset="0"/>
              </a:rPr>
              <a:t>1. </a:t>
            </a:r>
            <a:r>
              <a:rPr lang="pt-BR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pt-BR" altLang="en-US">
                <a:latin typeface="Arial" panose="020B0604020202020204" pitchFamily="34" charset="0"/>
                <a:cs typeface="Times New Roman" panose="02020603050405020304" pitchFamily="18" charset="0"/>
              </a:rPr>
              <a:t>’(</a:t>
            </a:r>
            <a:r>
              <a:rPr lang="pt-BR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pt-BR" altLang="en-US">
                <a:latin typeface="Arial" panose="020B0604020202020204" pitchFamily="34" charset="0"/>
                <a:cs typeface="Times New Roman" panose="02020603050405020304" pitchFamily="18" charset="0"/>
              </a:rPr>
              <a:t>) = </a:t>
            </a:r>
            <a:endParaRPr lang="pt-BR" altLang="en-US">
              <a:latin typeface="Arial" panose="020B0604020202020204" pitchFamily="34" charset="0"/>
            </a:endParaRPr>
          </a:p>
        </p:txBody>
      </p:sp>
      <p:sp>
        <p:nvSpPr>
          <p:cNvPr id="782352" name="Rectangle 16"/>
          <p:cNvSpPr>
            <a:spLocks noChangeArrowheads="1"/>
          </p:cNvSpPr>
          <p:nvPr/>
        </p:nvSpPr>
        <p:spPr bwMode="auto">
          <a:xfrm>
            <a:off x="3314700" y="3246438"/>
            <a:ext cx="4051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pt-BR" altLang="en-US">
                <a:latin typeface="Arial" panose="020B0604020202020204" pitchFamily="34" charset="0"/>
                <a:cs typeface="Times New Roman" panose="02020603050405020304" pitchFamily="18" charset="0"/>
              </a:rPr>
              <a:t>= D[a</a:t>
            </a:r>
            <a:r>
              <a:rPr lang="pt-BR" altLang="en-US" baseline="-30000">
                <a:latin typeface="Arial" panose="020B0604020202020204" pitchFamily="34" charset="0"/>
                <a:cs typeface="Times New Roman" panose="02020603050405020304" pitchFamily="18" charset="0"/>
              </a:rPr>
              <a:t>0 </a:t>
            </a:r>
            <a:r>
              <a:rPr lang="pt-BR" altLang="en-US">
                <a:latin typeface="Arial" panose="020B0604020202020204" pitchFamily="34" charset="0"/>
                <a:cs typeface="Times New Roman" panose="02020603050405020304" pitchFamily="18" charset="0"/>
              </a:rPr>
              <a:t>+ a</a:t>
            </a:r>
            <a:r>
              <a:rPr lang="pt-BR" altLang="en-US" baseline="-30000">
                <a:latin typeface="Arial" panose="020B0604020202020204" pitchFamily="34" charset="0"/>
                <a:cs typeface="Times New Roman" panose="02020603050405020304" pitchFamily="18" charset="0"/>
              </a:rPr>
              <a:t>1 </a:t>
            </a:r>
            <a:r>
              <a:rPr lang="pt-BR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pt-BR" altLang="en-US">
                <a:latin typeface="Arial" panose="020B0604020202020204" pitchFamily="34" charset="0"/>
                <a:cs typeface="Times New Roman" panose="02020603050405020304" pitchFamily="18" charset="0"/>
              </a:rPr>
              <a:t> + a</a:t>
            </a:r>
            <a:r>
              <a:rPr lang="pt-BR" altLang="en-US" baseline="-30000">
                <a:latin typeface="Arial" panose="020B0604020202020204" pitchFamily="34" charset="0"/>
                <a:cs typeface="Times New Roman" panose="02020603050405020304" pitchFamily="18" charset="0"/>
              </a:rPr>
              <a:t>2 </a:t>
            </a:r>
            <a:r>
              <a:rPr lang="pt-BR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pt-BR" altLang="en-US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pt-BR" altLang="en-US">
                <a:latin typeface="Arial" panose="020B0604020202020204" pitchFamily="34" charset="0"/>
                <a:cs typeface="Times New Roman" panose="02020603050405020304" pitchFamily="18" charset="0"/>
              </a:rPr>
              <a:t> + a</a:t>
            </a:r>
            <a:r>
              <a:rPr lang="pt-BR" altLang="en-US" baseline="-30000">
                <a:latin typeface="Arial" panose="020B0604020202020204" pitchFamily="34" charset="0"/>
                <a:cs typeface="Times New Roman" panose="02020603050405020304" pitchFamily="18" charset="0"/>
              </a:rPr>
              <a:t>3 </a:t>
            </a:r>
            <a:r>
              <a:rPr lang="pt-BR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pt-BR" altLang="en-US" baseline="30000"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pt-BR" altLang="en-US">
                <a:latin typeface="Arial" panose="020B0604020202020204" pitchFamily="34" charset="0"/>
                <a:cs typeface="Times New Roman" panose="02020603050405020304" pitchFamily="18" charset="0"/>
              </a:rPr>
              <a:t>+ . . .]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36" name="Rectangle 17"/>
          <p:cNvSpPr>
            <a:spLocks noChangeArrowheads="1"/>
          </p:cNvSpPr>
          <p:nvPr/>
        </p:nvSpPr>
        <p:spPr bwMode="auto">
          <a:xfrm>
            <a:off x="0" y="2281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82354" name="Rectangle 18"/>
          <p:cNvSpPr>
            <a:spLocks noChangeArrowheads="1"/>
          </p:cNvSpPr>
          <p:nvPr/>
        </p:nvSpPr>
        <p:spPr bwMode="auto">
          <a:xfrm>
            <a:off x="2286000" y="4802188"/>
            <a:ext cx="4143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= 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2355" name="Rectangle 19"/>
          <p:cNvSpPr>
            <a:spLocks noChangeArrowheads="1"/>
          </p:cNvSpPr>
          <p:nvPr/>
        </p:nvSpPr>
        <p:spPr bwMode="auto">
          <a:xfrm>
            <a:off x="3775075" y="5448300"/>
            <a:ext cx="3397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=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2356" name="Rectangle 20"/>
          <p:cNvSpPr>
            <a:spLocks noChangeArrowheads="1"/>
          </p:cNvSpPr>
          <p:nvPr/>
        </p:nvSpPr>
        <p:spPr bwMode="auto">
          <a:xfrm>
            <a:off x="3733800" y="4775200"/>
            <a:ext cx="10731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= a</a:t>
            </a:r>
            <a:r>
              <a:rPr lang="en-US" altLang="en-US" baseline="-30000"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baseline="-300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+ 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2357" name="Rectangle 21"/>
          <p:cNvSpPr>
            <a:spLocks noChangeArrowheads="1"/>
          </p:cNvSpPr>
          <p:nvPr/>
        </p:nvSpPr>
        <p:spPr bwMode="auto">
          <a:xfrm>
            <a:off x="4878388" y="4773613"/>
            <a:ext cx="94138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baseline="-30000">
                <a:latin typeface="Arial" panose="020B0604020202020204" pitchFamily="34" charset="0"/>
                <a:cs typeface="Times New Roman" panose="02020603050405020304" pitchFamily="18" charset="0"/>
              </a:rPr>
              <a:t>1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baseline="30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+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2358" name="Rectangle 22"/>
          <p:cNvSpPr>
            <a:spLocks noChangeArrowheads="1"/>
          </p:cNvSpPr>
          <p:nvPr/>
        </p:nvSpPr>
        <p:spPr bwMode="auto">
          <a:xfrm>
            <a:off x="5899150" y="4749800"/>
            <a:ext cx="10160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a</a:t>
            </a:r>
            <a:r>
              <a:rPr lang="en-US" altLang="en-US" baseline="-30000">
                <a:latin typeface="Arial" panose="020B0604020202020204" pitchFamily="34" charset="0"/>
                <a:cs typeface="Times New Roman" panose="02020603050405020304" pitchFamily="18" charset="0"/>
              </a:rPr>
              <a:t>2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baseline="30000"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+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2359" name="Rectangle 23"/>
          <p:cNvSpPr>
            <a:spLocks noChangeArrowheads="1"/>
          </p:cNvSpPr>
          <p:nvPr/>
        </p:nvSpPr>
        <p:spPr bwMode="auto">
          <a:xfrm>
            <a:off x="7045325" y="4767263"/>
            <a:ext cx="13890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28600" algn="l"/>
                <a:tab pos="1600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tabLst>
                <a:tab pos="228600" algn="l"/>
                <a:tab pos="1600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tabLst>
                <a:tab pos="228600" algn="l"/>
                <a:tab pos="1600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tabLst>
                <a:tab pos="228600" algn="l"/>
                <a:tab pos="1600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tabLst>
                <a:tab pos="228600" algn="l"/>
                <a:tab pos="1600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600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600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600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1600200" algn="l"/>
              </a:tabLs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a</a:t>
            </a:r>
            <a:r>
              <a:rPr lang="en-US" altLang="en-US" baseline="-30000">
                <a:latin typeface="Arial" panose="020B0604020202020204" pitchFamily="34" charset="0"/>
                <a:cs typeface="Times New Roman" panose="02020603050405020304" pitchFamily="18" charset="0"/>
              </a:rPr>
              <a:t>3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baseline="30000"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+ . . .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2360" name="Rectangle 24"/>
          <p:cNvSpPr>
            <a:spLocks noChangeArrowheads="1"/>
          </p:cNvSpPr>
          <p:nvPr/>
        </p:nvSpPr>
        <p:spPr bwMode="auto">
          <a:xfrm>
            <a:off x="1066800" y="4762500"/>
            <a:ext cx="457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pt-BR" altLang="en-US"/>
              <a:t>2.</a:t>
            </a:r>
            <a:endParaRPr lang="en-US" altLang="en-US"/>
          </a:p>
        </p:txBody>
      </p:sp>
      <p:sp>
        <p:nvSpPr>
          <p:cNvPr id="782361" name="Rectangle 25"/>
          <p:cNvSpPr>
            <a:spLocks noChangeArrowheads="1"/>
          </p:cNvSpPr>
          <p:nvPr/>
        </p:nvSpPr>
        <p:spPr bwMode="auto">
          <a:xfrm>
            <a:off x="3305175" y="3673475"/>
            <a:ext cx="40544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=  a</a:t>
            </a:r>
            <a:r>
              <a:rPr lang="en-US" altLang="en-US" baseline="-25000"/>
              <a:t>1</a:t>
            </a:r>
            <a:r>
              <a:rPr lang="en-US" altLang="en-US"/>
              <a:t> + 2a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 i="1"/>
              <a:t>x</a:t>
            </a:r>
            <a:r>
              <a:rPr lang="en-US" altLang="en-US"/>
              <a:t> + 3a</a:t>
            </a:r>
            <a:r>
              <a:rPr lang="en-US" altLang="en-US" baseline="-25000"/>
              <a:t>3</a:t>
            </a:r>
            <a:r>
              <a:rPr lang="en-US" altLang="en-US"/>
              <a:t> </a:t>
            </a:r>
            <a:r>
              <a:rPr lang="en-US" altLang="en-US" i="1"/>
              <a:t>x</a:t>
            </a:r>
            <a:r>
              <a:rPr lang="en-US" altLang="en-US" baseline="30000"/>
              <a:t>2</a:t>
            </a:r>
            <a:r>
              <a:rPr lang="en-US" altLang="en-US"/>
              <a:t>+ . . . </a:t>
            </a:r>
          </a:p>
        </p:txBody>
      </p:sp>
      <p:sp>
        <p:nvSpPr>
          <p:cNvPr id="782362" name="Rectangle 26"/>
          <p:cNvSpPr>
            <a:spLocks noChangeArrowheads="1"/>
          </p:cNvSpPr>
          <p:nvPr/>
        </p:nvSpPr>
        <p:spPr bwMode="auto">
          <a:xfrm>
            <a:off x="3300413" y="4191000"/>
            <a:ext cx="4016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xmlns="" val="694366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8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8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8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8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8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8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2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2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2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2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2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2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2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2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2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82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82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82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82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82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2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2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82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82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8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8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82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82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82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82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2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82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0" grpId="0"/>
      <p:bldP spid="782342" grpId="0"/>
      <p:bldP spid="782351" grpId="0"/>
      <p:bldP spid="782352" grpId="0"/>
      <p:bldP spid="782354" grpId="0"/>
      <p:bldP spid="782355" grpId="0"/>
      <p:bldP spid="782356" grpId="0"/>
      <p:bldP spid="782357" grpId="0"/>
      <p:bldP spid="782358" grpId="0"/>
      <p:bldP spid="782359" grpId="0"/>
      <p:bldP spid="782360" grpId="0"/>
      <p:bldP spid="782361" grpId="0"/>
      <p:bldP spid="78236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7" name="Right Triangle 26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629400" cy="9144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783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4925"/>
            <a:ext cx="3921125" cy="53181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Sesuai teorema di atas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5EE4580D-C9A1-45D6-9AEB-E9BD550F3F1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1452" name="Rectangle 4"/>
          <p:cNvSpPr>
            <a:spLocks noChangeArrowheads="1"/>
          </p:cNvSpPr>
          <p:nvPr/>
        </p:nvSpPr>
        <p:spPr bwMode="auto">
          <a:xfrm>
            <a:off x="0" y="3116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83365" name="Object 5"/>
          <p:cNvGraphicFramePr>
            <a:graphicFrameLocks noChangeAspect="1"/>
          </p:cNvGraphicFramePr>
          <p:nvPr/>
        </p:nvGraphicFramePr>
        <p:xfrm>
          <a:off x="685800" y="1828800"/>
          <a:ext cx="574675" cy="685800"/>
        </p:xfrm>
        <a:graphic>
          <a:graphicData uri="http://schemas.openxmlformats.org/presentationml/2006/ole">
            <p:oleObj spid="_x0000_s72706" name="Equation" r:id="rId4" imgW="291973" imgH="355446" progId="Equation.3">
              <p:embed/>
            </p:oleObj>
          </a:graphicData>
        </a:graphic>
      </p:graphicFrame>
      <p:sp>
        <p:nvSpPr>
          <p:cNvPr id="783366" name="Rectangle 6"/>
          <p:cNvSpPr>
            <a:spLocks noChangeArrowheads="1"/>
          </p:cNvSpPr>
          <p:nvPr/>
        </p:nvSpPr>
        <p:spPr bwMode="auto">
          <a:xfrm>
            <a:off x="1130300" y="1981200"/>
            <a:ext cx="71897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 = 1 + </a:t>
            </a:r>
            <a:r>
              <a:rPr lang="en-US" altLang="en-US" i="1">
                <a:cs typeface="Times New Roman" panose="02020603050405020304" pitchFamily="18" charset="0"/>
              </a:rPr>
              <a:t>x + x</a:t>
            </a:r>
            <a:r>
              <a:rPr lang="en-US" altLang="en-US" baseline="30000">
                <a:cs typeface="Times New Roman" panose="02020603050405020304" pitchFamily="18" charset="0"/>
              </a:rPr>
              <a:t>2 </a:t>
            </a:r>
            <a:r>
              <a:rPr lang="en-US" altLang="en-US">
                <a:cs typeface="Times New Roman" panose="02020603050405020304" pitchFamily="18" charset="0"/>
              </a:rPr>
              <a:t>+ </a:t>
            </a:r>
            <a:r>
              <a:rPr lang="en-US" altLang="en-US" i="1">
                <a:cs typeface="Times New Roman" panose="02020603050405020304" pitchFamily="18" charset="0"/>
              </a:rPr>
              <a:t>x</a:t>
            </a:r>
            <a:r>
              <a:rPr lang="en-US" altLang="en-US" baseline="30000">
                <a:cs typeface="Times New Roman" panose="02020603050405020304" pitchFamily="18" charset="0"/>
              </a:rPr>
              <a:t>3</a:t>
            </a:r>
            <a:r>
              <a:rPr lang="en-US" altLang="en-US">
                <a:cs typeface="Times New Roman" panose="02020603050405020304" pitchFamily="18" charset="0"/>
              </a:rPr>
              <a:t> + . . . untuk -1&lt; </a:t>
            </a:r>
            <a:r>
              <a:rPr lang="en-US" altLang="en-US" i="1">
                <a:cs typeface="Times New Roman" panose="02020603050405020304" pitchFamily="18" charset="0"/>
              </a:rPr>
              <a:t>x</a:t>
            </a:r>
            <a:r>
              <a:rPr lang="en-US" altLang="en-US">
                <a:cs typeface="Times New Roman" panose="02020603050405020304" pitchFamily="18" charset="0"/>
              </a:rPr>
              <a:t> &lt;1, tentukan</a:t>
            </a:r>
            <a:r>
              <a:rPr lang="en-US" altLang="en-US"/>
              <a:t> </a:t>
            </a:r>
          </a:p>
        </p:txBody>
      </p:sp>
      <p:sp>
        <p:nvSpPr>
          <p:cNvPr id="783367" name="Rectangle 7"/>
          <p:cNvSpPr>
            <a:spLocks noChangeArrowheads="1"/>
          </p:cNvSpPr>
          <p:nvPr/>
        </p:nvSpPr>
        <p:spPr bwMode="auto">
          <a:xfrm>
            <a:off x="609600" y="2522538"/>
            <a:ext cx="5349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a. </a:t>
            </a:r>
            <a:endParaRPr lang="en-US" altLang="en-US"/>
          </a:p>
        </p:txBody>
      </p:sp>
      <p:graphicFrame>
        <p:nvGraphicFramePr>
          <p:cNvPr id="783368" name="Object 8"/>
          <p:cNvGraphicFramePr>
            <a:graphicFrameLocks noChangeAspect="1"/>
          </p:cNvGraphicFramePr>
          <p:nvPr/>
        </p:nvGraphicFramePr>
        <p:xfrm>
          <a:off x="1143000" y="2514600"/>
          <a:ext cx="712788" cy="622300"/>
        </p:xfrm>
        <a:graphic>
          <a:graphicData uri="http://schemas.openxmlformats.org/presentationml/2006/ole">
            <p:oleObj spid="_x0000_s72707" name="Equation" r:id="rId5" imgW="444307" imgH="393529" progId="Equation.3">
              <p:embed/>
            </p:oleObj>
          </a:graphicData>
        </a:graphic>
      </p:graphicFrame>
      <p:sp>
        <p:nvSpPr>
          <p:cNvPr id="783369" name="Rectangle 9"/>
          <p:cNvSpPr>
            <a:spLocks noChangeArrowheads="1"/>
          </p:cNvSpPr>
          <p:nvPr/>
        </p:nvSpPr>
        <p:spPr bwMode="auto">
          <a:xfrm>
            <a:off x="1981200" y="2533650"/>
            <a:ext cx="27384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           b. ln(1 – </a:t>
            </a:r>
            <a:r>
              <a:rPr lang="en-US" altLang="en-US" i="1">
                <a:cs typeface="Times New Roman" panose="02020603050405020304" pitchFamily="18" charset="0"/>
              </a:rPr>
              <a:t>x</a:t>
            </a:r>
            <a:r>
              <a:rPr lang="en-US" altLang="en-US">
                <a:cs typeface="Times New Roman" panose="02020603050405020304" pitchFamily="18" charset="0"/>
              </a:rPr>
              <a:t>)</a:t>
            </a:r>
            <a:endParaRPr lang="en-US" altLang="en-US"/>
          </a:p>
        </p:txBody>
      </p:sp>
      <p:sp>
        <p:nvSpPr>
          <p:cNvPr id="783370" name="Text Box 10"/>
          <p:cNvSpPr txBox="1">
            <a:spLocks noChangeArrowheads="1"/>
          </p:cNvSpPr>
          <p:nvPr/>
        </p:nvSpPr>
        <p:spPr bwMode="auto">
          <a:xfrm>
            <a:off x="669925" y="3270250"/>
            <a:ext cx="1130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Jawab:</a:t>
            </a:r>
          </a:p>
        </p:txBody>
      </p:sp>
      <p:sp>
        <p:nvSpPr>
          <p:cNvPr id="783371" name="Rectangle 11"/>
          <p:cNvSpPr>
            <a:spLocks noChangeArrowheads="1"/>
          </p:cNvSpPr>
          <p:nvPr/>
        </p:nvSpPr>
        <p:spPr bwMode="auto">
          <a:xfrm>
            <a:off x="666750" y="3881438"/>
            <a:ext cx="5349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a. </a:t>
            </a:r>
            <a:endParaRPr lang="en-US" altLang="en-US"/>
          </a:p>
        </p:txBody>
      </p:sp>
      <p:graphicFrame>
        <p:nvGraphicFramePr>
          <p:cNvPr id="783372" name="Object 12"/>
          <p:cNvGraphicFramePr>
            <a:graphicFrameLocks noChangeAspect="1"/>
          </p:cNvGraphicFramePr>
          <p:nvPr/>
        </p:nvGraphicFramePr>
        <p:xfrm>
          <a:off x="1200150" y="3730625"/>
          <a:ext cx="933450" cy="814388"/>
        </p:xfrm>
        <a:graphic>
          <a:graphicData uri="http://schemas.openxmlformats.org/presentationml/2006/ole">
            <p:oleObj spid="_x0000_s72708" name="Equation" r:id="rId6" imgW="444307" imgH="393529" progId="Equation.3">
              <p:embed/>
            </p:oleObj>
          </a:graphicData>
        </a:graphic>
      </p:graphicFrame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914400" y="4572000"/>
            <a:ext cx="70754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fi-FI" altLang="en-US"/>
              <a:t>Dengan menurunkan suku demi suku, kita peroleh</a:t>
            </a:r>
            <a:r>
              <a:rPr lang="en-US" altLang="en-US"/>
              <a:t> </a:t>
            </a:r>
          </a:p>
        </p:txBody>
      </p:sp>
      <p:sp>
        <p:nvSpPr>
          <p:cNvPr id="61459" name="Rectangle 14"/>
          <p:cNvSpPr>
            <a:spLocks noChangeArrowheads="1"/>
          </p:cNvSpPr>
          <p:nvPr/>
        </p:nvSpPr>
        <p:spPr bwMode="auto">
          <a:xfrm>
            <a:off x="0" y="3097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83375" name="Object 15"/>
          <p:cNvGraphicFramePr>
            <a:graphicFrameLocks noChangeAspect="1"/>
          </p:cNvGraphicFramePr>
          <p:nvPr/>
        </p:nvGraphicFramePr>
        <p:xfrm>
          <a:off x="927100" y="4953000"/>
          <a:ext cx="2197100" cy="773113"/>
        </p:xfrm>
        <a:graphic>
          <a:graphicData uri="http://schemas.openxmlformats.org/presentationml/2006/ole">
            <p:oleObj spid="_x0000_s72709" name="Equation" r:id="rId7" imgW="1244600" imgH="444500" progId="Equation.3">
              <p:embed/>
            </p:oleObj>
          </a:graphicData>
        </a:graphic>
      </p:graphicFrame>
      <p:sp>
        <p:nvSpPr>
          <p:cNvPr id="783376" name="Rectangle 16"/>
          <p:cNvSpPr>
            <a:spLocks noChangeArrowheads="1"/>
          </p:cNvSpPr>
          <p:nvPr/>
        </p:nvSpPr>
        <p:spPr bwMode="auto">
          <a:xfrm>
            <a:off x="3079750" y="5118100"/>
            <a:ext cx="41243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=  1 + 2</a:t>
            </a:r>
            <a:r>
              <a:rPr lang="en-US" altLang="en-US" i="1">
                <a:cs typeface="Times New Roman" panose="02020603050405020304" pitchFamily="18" charset="0"/>
              </a:rPr>
              <a:t>x</a:t>
            </a:r>
            <a:r>
              <a:rPr lang="en-US" altLang="en-US">
                <a:cs typeface="Times New Roman" panose="02020603050405020304" pitchFamily="18" charset="0"/>
              </a:rPr>
              <a:t> + 3</a:t>
            </a:r>
            <a:r>
              <a:rPr lang="en-US" altLang="en-US" i="1">
                <a:cs typeface="Times New Roman" panose="02020603050405020304" pitchFamily="18" charset="0"/>
              </a:rPr>
              <a:t>x</a:t>
            </a:r>
            <a:r>
              <a:rPr lang="en-US" altLang="en-US" baseline="30000">
                <a:cs typeface="Times New Roman" panose="02020603050405020304" pitchFamily="18" charset="0"/>
              </a:rPr>
              <a:t>2 </a:t>
            </a:r>
            <a:r>
              <a:rPr lang="en-US" altLang="en-US">
                <a:cs typeface="Times New Roman" panose="02020603050405020304" pitchFamily="18" charset="0"/>
              </a:rPr>
              <a:t>+ 4 </a:t>
            </a:r>
            <a:r>
              <a:rPr lang="en-US" altLang="en-US" i="1">
                <a:cs typeface="Times New Roman" panose="02020603050405020304" pitchFamily="18" charset="0"/>
              </a:rPr>
              <a:t>x</a:t>
            </a:r>
            <a:r>
              <a:rPr lang="en-US" altLang="en-US" baseline="30000">
                <a:cs typeface="Times New Roman" panose="02020603050405020304" pitchFamily="18" charset="0"/>
              </a:rPr>
              <a:t>3</a:t>
            </a:r>
            <a:r>
              <a:rPr lang="en-US" altLang="en-US">
                <a:cs typeface="Times New Roman" panose="02020603050405020304" pitchFamily="18" charset="0"/>
              </a:rPr>
              <a:t> + . . .</a:t>
            </a:r>
            <a:endParaRPr lang="en-US" altLang="en-US"/>
          </a:p>
        </p:txBody>
      </p:sp>
      <p:sp>
        <p:nvSpPr>
          <p:cNvPr id="783377" name="Rectangle 17"/>
          <p:cNvSpPr>
            <a:spLocks noChangeArrowheads="1"/>
          </p:cNvSpPr>
          <p:nvPr/>
        </p:nvSpPr>
        <p:spPr bwMode="auto">
          <a:xfrm>
            <a:off x="4352925" y="5638800"/>
            <a:ext cx="18954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,   -1&lt; </a:t>
            </a:r>
            <a:r>
              <a:rPr lang="en-US" altLang="en-US" i="1"/>
              <a:t>x</a:t>
            </a:r>
            <a:r>
              <a:rPr lang="en-US" altLang="en-US"/>
              <a:t> &lt;1 </a:t>
            </a:r>
          </a:p>
        </p:txBody>
      </p:sp>
      <p:graphicFrame>
        <p:nvGraphicFramePr>
          <p:cNvPr id="783378" name="Object 18"/>
          <p:cNvGraphicFramePr>
            <a:graphicFrameLocks noChangeAspect="1"/>
          </p:cNvGraphicFramePr>
          <p:nvPr/>
        </p:nvGraphicFramePr>
        <p:xfrm>
          <a:off x="3178175" y="5497513"/>
          <a:ext cx="1165225" cy="750887"/>
        </p:xfrm>
        <a:graphic>
          <a:graphicData uri="http://schemas.openxmlformats.org/presentationml/2006/ole">
            <p:oleObj spid="_x0000_s72710" name="Equation" r:id="rId8" imgW="660113" imgH="43161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2298093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833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8336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336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8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8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498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998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8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498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998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498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8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8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8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8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8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8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2" grpId="0"/>
      <p:bldP spid="783363" grpId="0" build="p"/>
      <p:bldP spid="783366" grpId="0"/>
      <p:bldP spid="783367" grpId="0"/>
      <p:bldP spid="783369" grpId="0"/>
      <p:bldP spid="783370" grpId="0"/>
      <p:bldP spid="783371" grpId="0"/>
      <p:bldP spid="783373" grpId="0"/>
      <p:bldP spid="783376" grpId="0"/>
      <p:bldP spid="78337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19" name="Right Triangle 18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086600" cy="9144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2375135-FA13-4BAE-AFE3-34AA74DD255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2473" name="Rectangle 3"/>
          <p:cNvSpPr>
            <a:spLocks noChangeArrowheads="1"/>
          </p:cNvSpPr>
          <p:nvPr/>
        </p:nvSpPr>
        <p:spPr bwMode="auto">
          <a:xfrm>
            <a:off x="0" y="3116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4388" name="Rectangle 4"/>
          <p:cNvSpPr>
            <a:spLocks noChangeArrowheads="1"/>
          </p:cNvSpPr>
          <p:nvPr/>
        </p:nvSpPr>
        <p:spPr bwMode="auto">
          <a:xfrm>
            <a:off x="666750" y="1522413"/>
            <a:ext cx="18891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a. ln (1 – </a:t>
            </a:r>
            <a:r>
              <a:rPr lang="en-US" altLang="en-US" i="1">
                <a:cs typeface="Times New Roman" panose="02020603050405020304" pitchFamily="18" charset="0"/>
              </a:rPr>
              <a:t>x</a:t>
            </a:r>
            <a:r>
              <a:rPr lang="en-US" altLang="en-US">
                <a:cs typeface="Times New Roman" panose="02020603050405020304" pitchFamily="18" charset="0"/>
              </a:rPr>
              <a:t>) </a:t>
            </a:r>
            <a:endParaRPr lang="en-US" altLang="en-US"/>
          </a:p>
        </p:txBody>
      </p:sp>
      <p:sp>
        <p:nvSpPr>
          <p:cNvPr id="784389" name="Rectangle 5"/>
          <p:cNvSpPr>
            <a:spLocks noChangeArrowheads="1"/>
          </p:cNvSpPr>
          <p:nvPr/>
        </p:nvSpPr>
        <p:spPr bwMode="auto">
          <a:xfrm>
            <a:off x="914400" y="2052638"/>
            <a:ext cx="7408863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/>
              <a:t>Sedangkan dengan mengintegralkan suku demi suku,</a:t>
            </a:r>
            <a:br>
              <a:rPr lang="sv-SE" altLang="en-US"/>
            </a:br>
            <a:r>
              <a:rPr lang="sv-SE" altLang="en-US"/>
              <a:t>kita peroleh juga</a:t>
            </a:r>
            <a:r>
              <a:rPr lang="en-US" altLang="en-US"/>
              <a:t>  </a:t>
            </a:r>
          </a:p>
        </p:txBody>
      </p:sp>
      <p:sp>
        <p:nvSpPr>
          <p:cNvPr id="62476" name="Rectangle 6"/>
          <p:cNvSpPr>
            <a:spLocks noChangeArrowheads="1"/>
          </p:cNvSpPr>
          <p:nvPr/>
        </p:nvSpPr>
        <p:spPr bwMode="auto">
          <a:xfrm>
            <a:off x="0" y="3097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84391" name="Object 7"/>
          <p:cNvGraphicFramePr>
            <a:graphicFrameLocks noChangeAspect="1"/>
          </p:cNvGraphicFramePr>
          <p:nvPr/>
        </p:nvGraphicFramePr>
        <p:xfrm>
          <a:off x="990600" y="2741613"/>
          <a:ext cx="4505325" cy="839787"/>
        </p:xfrm>
        <a:graphic>
          <a:graphicData uri="http://schemas.openxmlformats.org/presentationml/2006/ole">
            <p:oleObj spid="_x0000_s73730" name="Equation" r:id="rId4" imgW="2552700" imgH="482600" progId="Equation.3">
              <p:embed/>
            </p:oleObj>
          </a:graphicData>
        </a:graphic>
      </p:graphicFrame>
      <p:graphicFrame>
        <p:nvGraphicFramePr>
          <p:cNvPr id="784392" name="Object 8"/>
          <p:cNvGraphicFramePr>
            <a:graphicFrameLocks noChangeAspect="1"/>
          </p:cNvGraphicFramePr>
          <p:nvPr/>
        </p:nvGraphicFramePr>
        <p:xfrm>
          <a:off x="3033713" y="3473450"/>
          <a:ext cx="5805487" cy="838200"/>
        </p:xfrm>
        <a:graphic>
          <a:graphicData uri="http://schemas.openxmlformats.org/presentationml/2006/ole">
            <p:oleObj spid="_x0000_s73731" name="Equation" r:id="rId5" imgW="3289300" imgH="482600" progId="Equation.3">
              <p:embed/>
            </p:oleObj>
          </a:graphicData>
        </a:graphic>
      </p:graphicFrame>
      <p:sp>
        <p:nvSpPr>
          <p:cNvPr id="784393" name="Rectangle 9"/>
          <p:cNvSpPr>
            <a:spLocks noChangeArrowheads="1"/>
          </p:cNvSpPr>
          <p:nvPr/>
        </p:nvSpPr>
        <p:spPr bwMode="auto">
          <a:xfrm>
            <a:off x="4276725" y="4419600"/>
            <a:ext cx="18954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,   -1&lt; </a:t>
            </a:r>
            <a:r>
              <a:rPr lang="en-US" altLang="en-US" i="1"/>
              <a:t>x</a:t>
            </a:r>
            <a:r>
              <a:rPr lang="en-US" altLang="en-US"/>
              <a:t> &lt;1 </a:t>
            </a:r>
          </a:p>
        </p:txBody>
      </p:sp>
      <p:graphicFrame>
        <p:nvGraphicFramePr>
          <p:cNvPr id="784394" name="Object 10"/>
          <p:cNvGraphicFramePr>
            <a:graphicFrameLocks noChangeAspect="1"/>
          </p:cNvGraphicFramePr>
          <p:nvPr/>
        </p:nvGraphicFramePr>
        <p:xfrm>
          <a:off x="3146425" y="4278313"/>
          <a:ext cx="1074738" cy="750887"/>
        </p:xfrm>
        <a:graphic>
          <a:graphicData uri="http://schemas.openxmlformats.org/presentationml/2006/ole">
            <p:oleObj spid="_x0000_s73732" name="Equation" r:id="rId6" imgW="609336" imgH="43161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434321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843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8438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438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8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8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8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8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8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6" grpId="0"/>
      <p:bldP spid="784388" grpId="0"/>
      <p:bldP spid="784389" grpId="0"/>
      <p:bldP spid="78439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5" name="Right Triangle 24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Triangle 25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4770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Latihan</a:t>
            </a:r>
            <a:endParaRPr lang="en-US" altLang="en-US" b="1" dirty="0"/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DE92609-EB17-4F85-8682-D636D0652640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85411" name="Object 3"/>
          <p:cNvGraphicFramePr>
            <a:graphicFrameLocks noChangeAspect="1"/>
          </p:cNvGraphicFramePr>
          <p:nvPr/>
        </p:nvGraphicFramePr>
        <p:xfrm>
          <a:off x="1219200" y="1752600"/>
          <a:ext cx="1616075" cy="842963"/>
        </p:xfrm>
        <a:graphic>
          <a:graphicData uri="http://schemas.openxmlformats.org/presentationml/2006/ole">
            <p:oleObj spid="_x0000_s74754" name="Equation" r:id="rId4" imgW="672808" imgH="355446" progId="Equation.3">
              <p:embed/>
            </p:oleObj>
          </a:graphicData>
        </a:graphic>
      </p:graphicFrame>
      <p:graphicFrame>
        <p:nvGraphicFramePr>
          <p:cNvPr id="785412" name="Object 4"/>
          <p:cNvGraphicFramePr>
            <a:graphicFrameLocks noChangeAspect="1"/>
          </p:cNvGraphicFramePr>
          <p:nvPr/>
        </p:nvGraphicFramePr>
        <p:xfrm>
          <a:off x="1295400" y="3429000"/>
          <a:ext cx="2743200" cy="862013"/>
        </p:xfrm>
        <a:graphic>
          <a:graphicData uri="http://schemas.openxmlformats.org/presentationml/2006/ole">
            <p:oleObj spid="_x0000_s74755" name="Equation" r:id="rId5" imgW="1206500" imgH="381000" progId="Equation.3">
              <p:embed/>
            </p:oleObj>
          </a:graphicData>
        </a:graphic>
      </p:graphicFrame>
      <p:graphicFrame>
        <p:nvGraphicFramePr>
          <p:cNvPr id="785413" name="Object 5"/>
          <p:cNvGraphicFramePr>
            <a:graphicFrameLocks noChangeAspect="1"/>
          </p:cNvGraphicFramePr>
          <p:nvPr/>
        </p:nvGraphicFramePr>
        <p:xfrm>
          <a:off x="4800600" y="2420938"/>
          <a:ext cx="2133600" cy="871537"/>
        </p:xfrm>
        <a:graphic>
          <a:graphicData uri="http://schemas.openxmlformats.org/presentationml/2006/ole">
            <p:oleObj spid="_x0000_s74756" name="Equation" r:id="rId6" imgW="1040948" imgH="431613" progId="Equation.3">
              <p:embed/>
            </p:oleObj>
          </a:graphicData>
        </a:graphic>
      </p:graphicFrame>
      <p:graphicFrame>
        <p:nvGraphicFramePr>
          <p:cNvPr id="785414" name="Object 6"/>
          <p:cNvGraphicFramePr>
            <a:graphicFrameLocks noChangeAspect="1"/>
          </p:cNvGraphicFramePr>
          <p:nvPr/>
        </p:nvGraphicFramePr>
        <p:xfrm>
          <a:off x="1235075" y="2530475"/>
          <a:ext cx="1844675" cy="868363"/>
        </p:xfrm>
        <a:graphic>
          <a:graphicData uri="http://schemas.openxmlformats.org/presentationml/2006/ole">
            <p:oleObj spid="_x0000_s74757" name="Equation" r:id="rId7" imgW="825500" imgH="393700" progId="Equation.3">
              <p:embed/>
            </p:oleObj>
          </a:graphicData>
        </a:graphic>
      </p:graphicFrame>
      <p:sp>
        <p:nvSpPr>
          <p:cNvPr id="785415" name="Rectangle 7"/>
          <p:cNvSpPr>
            <a:spLocks noChangeArrowheads="1"/>
          </p:cNvSpPr>
          <p:nvPr/>
        </p:nvSpPr>
        <p:spPr bwMode="auto">
          <a:xfrm>
            <a:off x="827088" y="1949450"/>
            <a:ext cx="5445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1. </a:t>
            </a:r>
            <a:endParaRPr lang="en-US" altLang="en-US"/>
          </a:p>
        </p:txBody>
      </p:sp>
      <p:sp>
        <p:nvSpPr>
          <p:cNvPr id="785416" name="Rectangle 8"/>
          <p:cNvSpPr>
            <a:spLocks noChangeArrowheads="1"/>
          </p:cNvSpPr>
          <p:nvPr/>
        </p:nvSpPr>
        <p:spPr bwMode="auto">
          <a:xfrm>
            <a:off x="838200" y="36576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3.</a:t>
            </a:r>
            <a:endParaRPr lang="en-US" altLang="en-US"/>
          </a:p>
        </p:txBody>
      </p:sp>
      <p:sp>
        <p:nvSpPr>
          <p:cNvPr id="785417" name="Rectangle 9"/>
          <p:cNvSpPr>
            <a:spLocks noChangeArrowheads="1"/>
          </p:cNvSpPr>
          <p:nvPr/>
        </p:nvSpPr>
        <p:spPr bwMode="auto">
          <a:xfrm>
            <a:off x="4419600" y="26670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nl-NL" altLang="en-US">
                <a:cs typeface="Times New Roman" panose="02020603050405020304" pitchFamily="18" charset="0"/>
              </a:rPr>
              <a:t>6.</a:t>
            </a:r>
            <a:endParaRPr lang="nl-NL" altLang="en-US"/>
          </a:p>
        </p:txBody>
      </p:sp>
      <p:sp>
        <p:nvSpPr>
          <p:cNvPr id="785418" name="Rectangle 10"/>
          <p:cNvSpPr>
            <a:spLocks noChangeArrowheads="1"/>
          </p:cNvSpPr>
          <p:nvPr/>
        </p:nvSpPr>
        <p:spPr bwMode="auto">
          <a:xfrm>
            <a:off x="844550" y="27432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nl-NL" altLang="en-US">
                <a:cs typeface="Times New Roman" panose="02020603050405020304" pitchFamily="18" charset="0"/>
              </a:rPr>
              <a:t>2.</a:t>
            </a:r>
            <a:endParaRPr lang="nl-NL" altLang="en-US"/>
          </a:p>
        </p:txBody>
      </p:sp>
      <p:sp>
        <p:nvSpPr>
          <p:cNvPr id="785419" name="Rectangle 11"/>
          <p:cNvSpPr>
            <a:spLocks noChangeArrowheads="1"/>
          </p:cNvSpPr>
          <p:nvPr/>
        </p:nvSpPr>
        <p:spPr bwMode="auto">
          <a:xfrm>
            <a:off x="4419600" y="1981200"/>
            <a:ext cx="22796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nl-NL" altLang="en-US">
                <a:cs typeface="Times New Roman" panose="02020603050405020304" pitchFamily="18" charset="0"/>
              </a:rPr>
              <a:t>5. </a:t>
            </a:r>
            <a:r>
              <a:rPr lang="nl-NL" altLang="en-US" i="1">
                <a:cs typeface="Times New Roman" panose="02020603050405020304" pitchFamily="18" charset="0"/>
              </a:rPr>
              <a:t>f(x)</a:t>
            </a:r>
            <a:r>
              <a:rPr lang="nl-NL" altLang="en-US">
                <a:cs typeface="Times New Roman" panose="02020603050405020304" pitchFamily="18" charset="0"/>
              </a:rPr>
              <a:t>=tan</a:t>
            </a:r>
            <a:r>
              <a:rPr lang="nl-NL" altLang="en-US" baseline="30000">
                <a:cs typeface="Times New Roman" panose="02020603050405020304" pitchFamily="18" charset="0"/>
              </a:rPr>
              <a:t>-1</a:t>
            </a:r>
            <a:r>
              <a:rPr lang="nl-NL" altLang="en-US">
                <a:cs typeface="Times New Roman" panose="02020603050405020304" pitchFamily="18" charset="0"/>
              </a:rPr>
              <a:t>(x)</a:t>
            </a:r>
            <a:endParaRPr lang="nl-NL" altLang="en-US"/>
          </a:p>
        </p:txBody>
      </p:sp>
      <p:graphicFrame>
        <p:nvGraphicFramePr>
          <p:cNvPr id="785420" name="Object 12"/>
          <p:cNvGraphicFramePr>
            <a:graphicFrameLocks noChangeAspect="1"/>
          </p:cNvGraphicFramePr>
          <p:nvPr/>
        </p:nvGraphicFramePr>
        <p:xfrm>
          <a:off x="4854575" y="3429000"/>
          <a:ext cx="2155825" cy="925513"/>
        </p:xfrm>
        <a:graphic>
          <a:graphicData uri="http://schemas.openxmlformats.org/presentationml/2006/ole">
            <p:oleObj spid="_x0000_s74758" name="Equation" r:id="rId8" imgW="965200" imgH="419100" progId="Equation.3">
              <p:embed/>
            </p:oleObj>
          </a:graphicData>
        </a:graphic>
      </p:graphicFrame>
      <p:sp>
        <p:nvSpPr>
          <p:cNvPr id="785421" name="Rectangle 13"/>
          <p:cNvSpPr>
            <a:spLocks noChangeArrowheads="1"/>
          </p:cNvSpPr>
          <p:nvPr/>
        </p:nvSpPr>
        <p:spPr bwMode="auto">
          <a:xfrm>
            <a:off x="4419600" y="3687763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nl-NL" altLang="en-US">
                <a:cs typeface="Times New Roman" panose="02020603050405020304" pitchFamily="18" charset="0"/>
              </a:rPr>
              <a:t>7.</a:t>
            </a:r>
            <a:endParaRPr lang="nl-NL" altLang="en-US"/>
          </a:p>
        </p:txBody>
      </p:sp>
      <p:graphicFrame>
        <p:nvGraphicFramePr>
          <p:cNvPr id="785422" name="Object 14"/>
          <p:cNvGraphicFramePr>
            <a:graphicFrameLocks noChangeAspect="1"/>
          </p:cNvGraphicFramePr>
          <p:nvPr/>
        </p:nvGraphicFramePr>
        <p:xfrm>
          <a:off x="1295400" y="4313238"/>
          <a:ext cx="1752600" cy="800100"/>
        </p:xfrm>
        <a:graphic>
          <a:graphicData uri="http://schemas.openxmlformats.org/presentationml/2006/ole">
            <p:oleObj spid="_x0000_s74759" name="Equation" r:id="rId9" imgW="850531" imgH="393529" progId="Equation.3">
              <p:embed/>
            </p:oleObj>
          </a:graphicData>
        </a:graphic>
      </p:graphicFrame>
      <p:sp>
        <p:nvSpPr>
          <p:cNvPr id="785423" name="Rectangle 15"/>
          <p:cNvSpPr>
            <a:spLocks noChangeArrowheads="1"/>
          </p:cNvSpPr>
          <p:nvPr/>
        </p:nvSpPr>
        <p:spPr bwMode="auto">
          <a:xfrm>
            <a:off x="838200" y="4525963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nl-NL" altLang="en-US">
                <a:cs typeface="Times New Roman" panose="02020603050405020304" pitchFamily="18" charset="0"/>
              </a:rPr>
              <a:t>4.</a:t>
            </a:r>
            <a:endParaRPr lang="nl-NL" altLang="en-US"/>
          </a:p>
        </p:txBody>
      </p:sp>
      <p:sp>
        <p:nvSpPr>
          <p:cNvPr id="785424" name="Rectangle 16"/>
          <p:cNvSpPr>
            <a:spLocks noChangeArrowheads="1"/>
          </p:cNvSpPr>
          <p:nvPr/>
        </p:nvSpPr>
        <p:spPr bwMode="auto">
          <a:xfrm>
            <a:off x="787400" y="1447800"/>
            <a:ext cx="7099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it-IT" altLang="en-US"/>
              <a:t>Tentukan (Petunjuk : Lihat contoh a dan b di atas)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5600794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854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854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54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7854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7854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7854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785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85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85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85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78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78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78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78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78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78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785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785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785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785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78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78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78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78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785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785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7854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78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78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0" grpId="0"/>
      <p:bldP spid="785415" grpId="0"/>
      <p:bldP spid="785416" grpId="0"/>
      <p:bldP spid="785417" grpId="0"/>
      <p:bldP spid="785418" grpId="0"/>
      <p:bldP spid="785419" grpId="0"/>
      <p:bldP spid="785421" grpId="0"/>
      <p:bldP spid="785423" grpId="0"/>
      <p:bldP spid="78542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4" name="Right Triangle 23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543800" cy="874713"/>
          </a:xfrm>
        </p:spPr>
        <p:txBody>
          <a:bodyPr/>
          <a:lstStyle/>
          <a:p>
            <a:pPr algn="l" eaLnBrk="1" hangingPunct="1"/>
            <a:r>
              <a:rPr lang="nl-NL" altLang="en-US" sz="2800" b="1" dirty="0"/>
              <a:t>Deret Taylor dan Deret Maclurin</a:t>
            </a:r>
            <a:r>
              <a:rPr lang="en-US" altLang="en-US" sz="2800" b="1" dirty="0"/>
              <a:t> 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52550"/>
            <a:ext cx="8270875" cy="49434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nl-NL" altLang="en-US"/>
              <a:t>Deret Taylor</a:t>
            </a:r>
          </a:p>
          <a:p>
            <a:pPr eaLnBrk="1" hangingPunct="1"/>
            <a:r>
              <a:rPr lang="nl-NL" altLang="en-US"/>
              <a:t>Definisi: Misalkan </a:t>
            </a:r>
            <a:r>
              <a:rPr lang="nl-NL" altLang="en-US" i="1"/>
              <a:t>f</a:t>
            </a:r>
            <a:r>
              <a:rPr lang="nl-NL" altLang="en-US"/>
              <a:t>(</a:t>
            </a:r>
            <a:r>
              <a:rPr lang="nl-NL" altLang="en-US" i="1"/>
              <a:t>x</a:t>
            </a:r>
            <a:r>
              <a:rPr lang="nl-NL" altLang="en-US"/>
              <a:t>) dapat diturunkan sampai n kali pada </a:t>
            </a:r>
            <a:r>
              <a:rPr lang="nl-NL" altLang="en-US" i="1"/>
              <a:t>x</a:t>
            </a:r>
            <a:r>
              <a:rPr lang="nl-NL" altLang="en-US"/>
              <a:t>=b. Maka </a:t>
            </a:r>
            <a:r>
              <a:rPr lang="nl-NL" altLang="en-US" i="1"/>
              <a:t>f</a:t>
            </a:r>
            <a:r>
              <a:rPr lang="nl-NL" altLang="en-US"/>
              <a:t>(</a:t>
            </a:r>
            <a:r>
              <a:rPr lang="nl-NL" altLang="en-US" i="1"/>
              <a:t>x</a:t>
            </a:r>
            <a:r>
              <a:rPr lang="nl-NL" altLang="en-US"/>
              <a:t>) dapat diperderetkan menjadi deret kuasa dalam bentuk</a:t>
            </a:r>
            <a:endParaRPr lang="en-US" altLang="en-US"/>
          </a:p>
        </p:txBody>
      </p:sp>
      <p:graphicFrame>
        <p:nvGraphicFramePr>
          <p:cNvPr id="78643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619750" y="5592763"/>
          <a:ext cx="973138" cy="700087"/>
        </p:xfrm>
        <a:graphic>
          <a:graphicData uri="http://schemas.openxmlformats.org/presentationml/2006/ole">
            <p:oleObj spid="_x0000_s75778" name="Equation" r:id="rId4" imgW="634725" imgH="457002" progId="Equation.3">
              <p:embed/>
            </p:oleObj>
          </a:graphicData>
        </a:graphic>
      </p:graphicFrame>
      <p:graphicFrame>
        <p:nvGraphicFramePr>
          <p:cNvPr id="786447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5921375" y="3897313"/>
          <a:ext cx="1655763" cy="795337"/>
        </p:xfrm>
        <a:graphic>
          <a:graphicData uri="http://schemas.openxmlformats.org/presentationml/2006/ole">
            <p:oleObj spid="_x0000_s75779" name="Equation" r:id="rId5" imgW="952500" imgH="457200" progId="Equation.3">
              <p:embed/>
            </p:oleObj>
          </a:graphicData>
        </a:graphic>
      </p:graphicFrame>
      <p:sp>
        <p:nvSpPr>
          <p:cNvPr id="70660" name="Slide Number Placeholder 7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2D99DCC6-DAEA-4265-A210-1F6B9830F8F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86437" name="Object 5"/>
          <p:cNvGraphicFramePr>
            <a:graphicFrameLocks noChangeAspect="1"/>
          </p:cNvGraphicFramePr>
          <p:nvPr/>
        </p:nvGraphicFramePr>
        <p:xfrm>
          <a:off x="1905000" y="3903663"/>
          <a:ext cx="1828800" cy="776287"/>
        </p:xfrm>
        <a:graphic>
          <a:graphicData uri="http://schemas.openxmlformats.org/presentationml/2006/ole">
            <p:oleObj spid="_x0000_s75780" name="Equation" r:id="rId6" imgW="1054100" imgH="444500" progId="Equation.3">
              <p:embed/>
            </p:oleObj>
          </a:graphicData>
        </a:graphic>
      </p:graphicFrame>
      <p:sp>
        <p:nvSpPr>
          <p:cNvPr id="786438" name="Rectangle 6"/>
          <p:cNvSpPr>
            <a:spLocks noChangeArrowheads="1"/>
          </p:cNvSpPr>
          <p:nvPr/>
        </p:nvSpPr>
        <p:spPr bwMode="auto">
          <a:xfrm>
            <a:off x="1219200" y="4108450"/>
            <a:ext cx="874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nl-NL" altLang="en-US">
                <a:latin typeface="Arial" panose="020B0604020202020204" pitchFamily="34" charset="0"/>
                <a:cs typeface="Times New Roman" panose="02020603050405020304" pitchFamily="18" charset="0"/>
              </a:rPr>
              <a:t>f(x) = </a:t>
            </a:r>
            <a:endParaRPr lang="nl-NL" altLang="en-US">
              <a:latin typeface="Arial" panose="020B0604020202020204" pitchFamily="34" charset="0"/>
            </a:endParaRPr>
          </a:p>
        </p:txBody>
      </p:sp>
      <p:sp>
        <p:nvSpPr>
          <p:cNvPr id="786439" name="Rectangle 7"/>
          <p:cNvSpPr>
            <a:spLocks noChangeArrowheads="1"/>
          </p:cNvSpPr>
          <p:nvPr/>
        </p:nvSpPr>
        <p:spPr bwMode="auto">
          <a:xfrm>
            <a:off x="3624263" y="4090988"/>
            <a:ext cx="2355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nl-NL" altLang="en-US">
                <a:latin typeface="Arial" panose="020B0604020202020204" pitchFamily="34" charset="0"/>
                <a:cs typeface="Times New Roman" panose="02020603050405020304" pitchFamily="18" charset="0"/>
              </a:rPr>
              <a:t>= </a:t>
            </a:r>
            <a:r>
              <a:rPr lang="nl-NL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nl-NL" altLang="en-US">
                <a:latin typeface="Arial" panose="020B0604020202020204" pitchFamily="34" charset="0"/>
                <a:cs typeface="Times New Roman" panose="02020603050405020304" pitchFamily="18" charset="0"/>
              </a:rPr>
              <a:t>(b) + </a:t>
            </a:r>
            <a:r>
              <a:rPr lang="nl-NL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nl-NL" altLang="en-US">
                <a:latin typeface="Arial" panose="020B0604020202020204" pitchFamily="34" charset="0"/>
                <a:cs typeface="Times New Roman" panose="02020603050405020304" pitchFamily="18" charset="0"/>
              </a:rPr>
              <a:t> ’(b)(</a:t>
            </a:r>
            <a:r>
              <a:rPr lang="nl-NL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nl-NL" altLang="en-US">
                <a:latin typeface="Arial" panose="020B0604020202020204" pitchFamily="34" charset="0"/>
                <a:cs typeface="Times New Roman" panose="02020603050405020304" pitchFamily="18" charset="0"/>
              </a:rPr>
              <a:t>-b)+</a:t>
            </a:r>
            <a:endParaRPr lang="nl-NL" altLang="en-US">
              <a:latin typeface="Arial" panose="020B0604020202020204" pitchFamily="34" charset="0"/>
            </a:endParaRPr>
          </a:p>
        </p:txBody>
      </p:sp>
      <p:sp>
        <p:nvSpPr>
          <p:cNvPr id="786440" name="Rectangle 8"/>
          <p:cNvSpPr>
            <a:spLocks noChangeArrowheads="1"/>
          </p:cNvSpPr>
          <p:nvPr/>
        </p:nvSpPr>
        <p:spPr bwMode="auto">
          <a:xfrm>
            <a:off x="7391400" y="4100513"/>
            <a:ext cx="9366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nl-NL" altLang="en-US">
                <a:latin typeface="Arial" panose="020B0604020202020204" pitchFamily="34" charset="0"/>
                <a:cs typeface="Times New Roman" panose="02020603050405020304" pitchFamily="18" charset="0"/>
              </a:rPr>
              <a:t> + . . .</a:t>
            </a:r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86441" name="Rectangle 9"/>
          <p:cNvSpPr>
            <a:spLocks noChangeArrowheads="1"/>
          </p:cNvSpPr>
          <p:nvPr/>
        </p:nvSpPr>
        <p:spPr bwMode="auto">
          <a:xfrm>
            <a:off x="1066800" y="4797425"/>
            <a:ext cx="76406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nl-NL" altLang="en-US"/>
              <a:t>deret di atas disebut </a:t>
            </a:r>
            <a:r>
              <a:rPr lang="nl-NL" altLang="en-US" u="sng"/>
              <a:t>Deret Taylor</a:t>
            </a:r>
            <a:r>
              <a:rPr lang="nl-NL" altLang="en-US"/>
              <a:t> dengan pusat </a:t>
            </a:r>
            <a:r>
              <a:rPr lang="nl-NL" altLang="en-US" i="1"/>
              <a:t>x</a:t>
            </a:r>
            <a:r>
              <a:rPr lang="nl-NL" altLang="en-US"/>
              <a:t> = b.</a:t>
            </a:r>
            <a:r>
              <a:rPr lang="en-US" altLang="en-US"/>
              <a:t> </a:t>
            </a:r>
          </a:p>
        </p:txBody>
      </p:sp>
      <p:sp>
        <p:nvSpPr>
          <p:cNvPr id="786442" name="Rectangle 10"/>
          <p:cNvSpPr>
            <a:spLocks noChangeArrowheads="1"/>
          </p:cNvSpPr>
          <p:nvPr/>
        </p:nvSpPr>
        <p:spPr bwMode="auto">
          <a:xfrm>
            <a:off x="1071563" y="5207000"/>
            <a:ext cx="661828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nl-NL" altLang="en-US"/>
              <a:t>Bila b = 0, kita peroleh Deret Mac Laurin, yaitu</a:t>
            </a:r>
            <a:r>
              <a:rPr lang="en-US" altLang="en-US"/>
              <a:t> </a:t>
            </a:r>
          </a:p>
        </p:txBody>
      </p:sp>
      <p:graphicFrame>
        <p:nvGraphicFramePr>
          <p:cNvPr id="786443" name="Object 11"/>
          <p:cNvGraphicFramePr>
            <a:graphicFrameLocks noChangeAspect="1"/>
          </p:cNvGraphicFramePr>
          <p:nvPr/>
        </p:nvGraphicFramePr>
        <p:xfrm>
          <a:off x="1981200" y="5545138"/>
          <a:ext cx="1524000" cy="779462"/>
        </p:xfrm>
        <a:graphic>
          <a:graphicData uri="http://schemas.openxmlformats.org/presentationml/2006/ole">
            <p:oleObj spid="_x0000_s75781" name="Equation" r:id="rId7" imgW="875920" imgH="444307" progId="Equation.3">
              <p:embed/>
            </p:oleObj>
          </a:graphicData>
        </a:graphic>
      </p:graphicFrame>
      <p:sp>
        <p:nvSpPr>
          <p:cNvPr id="786444" name="Rectangle 12"/>
          <p:cNvSpPr>
            <a:spLocks noChangeArrowheads="1"/>
          </p:cNvSpPr>
          <p:nvPr/>
        </p:nvSpPr>
        <p:spPr bwMode="auto">
          <a:xfrm>
            <a:off x="1258888" y="5740400"/>
            <a:ext cx="8747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f(x) = 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6445" name="Rectangle 13"/>
          <p:cNvSpPr>
            <a:spLocks noChangeArrowheads="1"/>
          </p:cNvSpPr>
          <p:nvPr/>
        </p:nvSpPr>
        <p:spPr bwMode="auto">
          <a:xfrm>
            <a:off x="3478213" y="5749925"/>
            <a:ext cx="21193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=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(0) + 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’(0)(</a:t>
            </a:r>
            <a:r>
              <a:rPr lang="en-US" altLang="en-US" i="1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)+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6446" name="Rectangle 14"/>
          <p:cNvSpPr>
            <a:spLocks noChangeArrowheads="1"/>
          </p:cNvSpPr>
          <p:nvPr/>
        </p:nvSpPr>
        <p:spPr bwMode="auto">
          <a:xfrm>
            <a:off x="6527800" y="5754688"/>
            <a:ext cx="8620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 + . . .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44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8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8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8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8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8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78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2000"/>
                                        <p:tgtEl>
                                          <p:spTgt spid="78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0" dur="2000"/>
                                        <p:tgtEl>
                                          <p:spTgt spid="78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3" dur="2000"/>
                                        <p:tgtEl>
                                          <p:spTgt spid="78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6" dur="2000"/>
                                        <p:tgtEl>
                                          <p:spTgt spid="78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9" dur="2000"/>
                                        <p:tgtEl>
                                          <p:spTgt spid="78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4" grpId="0"/>
      <p:bldP spid="786435" grpId="0" build="p"/>
      <p:bldP spid="786438" grpId="0"/>
      <p:bldP spid="786439" grpId="0"/>
      <p:bldP spid="786440" grpId="0"/>
      <p:bldP spid="786441" grpId="0"/>
      <p:bldP spid="786442" grpId="0"/>
      <p:bldP spid="786444" grpId="0"/>
      <p:bldP spid="786445" grpId="0"/>
      <p:bldP spid="78644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5" name="Right Triangle 24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Triangle 25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61722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4925"/>
            <a:ext cx="8305800" cy="1209675"/>
          </a:xfrm>
        </p:spPr>
        <p:txBody>
          <a:bodyPr>
            <a:normAutofit fontScale="77500" lnSpcReduction="20000"/>
          </a:bodyPr>
          <a:lstStyle/>
          <a:p>
            <a:pPr marL="400050" indent="-400050" eaLnBrk="1" hangingPunct="1">
              <a:buFont typeface="Wingdings" panose="05000000000000000000" pitchFamily="2" charset="2"/>
              <a:buNone/>
            </a:pPr>
            <a:r>
              <a:rPr lang="en-US" altLang="en-US" dirty="0" err="1"/>
              <a:t>Perderetkan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deret</a:t>
            </a:r>
            <a:r>
              <a:rPr lang="en-US" altLang="en-US" dirty="0"/>
              <a:t> </a:t>
            </a:r>
            <a:r>
              <a:rPr lang="en-US" altLang="en-US" dirty="0" err="1"/>
              <a:t>maclaurin</a:t>
            </a:r>
            <a:r>
              <a:rPr lang="en-US" altLang="en-US" dirty="0"/>
              <a:t>:</a:t>
            </a:r>
          </a:p>
          <a:p>
            <a:pPr marL="400050" indent="-400050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/>
              <a:t>f(</a:t>
            </a:r>
            <a:r>
              <a:rPr lang="en-US" altLang="en-US" i="1" dirty="0"/>
              <a:t>x</a:t>
            </a:r>
            <a:r>
              <a:rPr lang="en-US" altLang="en-US" dirty="0"/>
              <a:t>)= sin </a:t>
            </a:r>
            <a:r>
              <a:rPr lang="en-US" altLang="en-US" i="1" dirty="0"/>
              <a:t>x</a:t>
            </a:r>
          </a:p>
          <a:p>
            <a:pPr marL="400050" indent="-40005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Jawab</a:t>
            </a:r>
            <a:r>
              <a:rPr lang="en-US" altLang="en-US" dirty="0"/>
              <a:t>: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9BFE3B6-C08D-490C-BE32-7C2187A4B46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1447800" y="2667000"/>
            <a:ext cx="17129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sin </a:t>
            </a:r>
            <a:r>
              <a:rPr lang="en-US" altLang="en-US" i="1"/>
              <a:t>x</a:t>
            </a:r>
          </a:p>
        </p:txBody>
      </p:sp>
      <p:sp>
        <p:nvSpPr>
          <p:cNvPr id="787461" name="Rectangle 5"/>
          <p:cNvSpPr>
            <a:spLocks noChangeArrowheads="1"/>
          </p:cNvSpPr>
          <p:nvPr/>
        </p:nvSpPr>
        <p:spPr bwMode="auto">
          <a:xfrm>
            <a:off x="1447800" y="3092450"/>
            <a:ext cx="19383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i="1"/>
              <a:t>f</a:t>
            </a:r>
            <a:r>
              <a:rPr lang="en-US" altLang="en-US"/>
              <a:t> ’(</a:t>
            </a:r>
            <a:r>
              <a:rPr lang="en-US" altLang="en-US" i="1"/>
              <a:t>x</a:t>
            </a:r>
            <a:r>
              <a:rPr lang="en-US" altLang="en-US"/>
              <a:t>) = cos </a:t>
            </a:r>
            <a:r>
              <a:rPr lang="en-US" altLang="en-US" i="1"/>
              <a:t>x</a:t>
            </a:r>
          </a:p>
        </p:txBody>
      </p:sp>
      <p:sp>
        <p:nvSpPr>
          <p:cNvPr id="787462" name="Rectangle 6"/>
          <p:cNvSpPr>
            <a:spLocks noChangeArrowheads="1"/>
          </p:cNvSpPr>
          <p:nvPr/>
        </p:nvSpPr>
        <p:spPr bwMode="auto">
          <a:xfrm>
            <a:off x="1447800" y="3505200"/>
            <a:ext cx="21637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i="1"/>
              <a:t>f</a:t>
            </a:r>
            <a:r>
              <a:rPr lang="en-US" altLang="en-US"/>
              <a:t> ’’(</a:t>
            </a:r>
            <a:r>
              <a:rPr lang="en-US" altLang="en-US" i="1"/>
              <a:t>x</a:t>
            </a:r>
            <a:r>
              <a:rPr lang="en-US" altLang="en-US"/>
              <a:t>) = - sin </a:t>
            </a:r>
            <a:r>
              <a:rPr lang="en-US" altLang="en-US" i="1"/>
              <a:t>x</a:t>
            </a:r>
          </a:p>
        </p:txBody>
      </p:sp>
      <p:sp>
        <p:nvSpPr>
          <p:cNvPr id="787463" name="Rectangle 7"/>
          <p:cNvSpPr>
            <a:spLocks noChangeArrowheads="1"/>
          </p:cNvSpPr>
          <p:nvPr/>
        </p:nvSpPr>
        <p:spPr bwMode="auto">
          <a:xfrm>
            <a:off x="3886200" y="3549650"/>
            <a:ext cx="17621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>
                <a:sym typeface="Wingdings" panose="05000000000000000000" pitchFamily="2" charset="2"/>
              </a:rPr>
              <a:t>f</a:t>
            </a:r>
            <a:r>
              <a:rPr lang="en-US" altLang="en-US">
                <a:sym typeface="Wingdings" panose="05000000000000000000" pitchFamily="2" charset="2"/>
              </a:rPr>
              <a:t>’’(0) = 0</a:t>
            </a:r>
          </a:p>
        </p:txBody>
      </p:sp>
      <p:sp>
        <p:nvSpPr>
          <p:cNvPr id="787464" name="Rectangle 8"/>
          <p:cNvSpPr>
            <a:spLocks noChangeArrowheads="1"/>
          </p:cNvSpPr>
          <p:nvPr/>
        </p:nvSpPr>
        <p:spPr bwMode="auto">
          <a:xfrm>
            <a:off x="3886200" y="3184525"/>
            <a:ext cx="16906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>
                <a:sym typeface="Wingdings" panose="05000000000000000000" pitchFamily="2" charset="2"/>
              </a:rPr>
              <a:t>f</a:t>
            </a:r>
            <a:r>
              <a:rPr lang="en-US" altLang="en-US">
                <a:sym typeface="Wingdings" panose="05000000000000000000" pitchFamily="2" charset="2"/>
              </a:rPr>
              <a:t>’(0) = 1</a:t>
            </a:r>
          </a:p>
        </p:txBody>
      </p:sp>
      <p:sp>
        <p:nvSpPr>
          <p:cNvPr id="787465" name="Rectangle 9"/>
          <p:cNvSpPr>
            <a:spLocks noChangeArrowheads="1"/>
          </p:cNvSpPr>
          <p:nvPr/>
        </p:nvSpPr>
        <p:spPr bwMode="auto">
          <a:xfrm>
            <a:off x="3886200" y="2711450"/>
            <a:ext cx="16192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>
                <a:sym typeface="Wingdings" panose="05000000000000000000" pitchFamily="2" charset="2"/>
              </a:rPr>
              <a:t>f</a:t>
            </a:r>
            <a:r>
              <a:rPr lang="en-US" altLang="en-US">
                <a:sym typeface="Wingdings" panose="05000000000000000000" pitchFamily="2" charset="2"/>
              </a:rPr>
              <a:t>(0) = 0</a:t>
            </a:r>
          </a:p>
        </p:txBody>
      </p:sp>
      <p:sp>
        <p:nvSpPr>
          <p:cNvPr id="787466" name="Rectangle 10"/>
          <p:cNvSpPr>
            <a:spLocks noChangeArrowheads="1"/>
          </p:cNvSpPr>
          <p:nvPr/>
        </p:nvSpPr>
        <p:spPr bwMode="auto">
          <a:xfrm>
            <a:off x="1447800" y="3962400"/>
            <a:ext cx="22955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i="1"/>
              <a:t>f </a:t>
            </a:r>
            <a:r>
              <a:rPr lang="en-US" altLang="en-US"/>
              <a:t>’’’(</a:t>
            </a:r>
            <a:r>
              <a:rPr lang="en-US" altLang="en-US" i="1"/>
              <a:t>x</a:t>
            </a:r>
            <a:r>
              <a:rPr lang="en-US" altLang="en-US"/>
              <a:t>) = - cos </a:t>
            </a:r>
            <a:r>
              <a:rPr lang="en-US" altLang="en-US" i="1"/>
              <a:t>x</a:t>
            </a:r>
          </a:p>
        </p:txBody>
      </p:sp>
      <p:sp>
        <p:nvSpPr>
          <p:cNvPr id="787467" name="Rectangle 11"/>
          <p:cNvSpPr>
            <a:spLocks noChangeArrowheads="1"/>
          </p:cNvSpPr>
          <p:nvPr/>
        </p:nvSpPr>
        <p:spPr bwMode="auto">
          <a:xfrm>
            <a:off x="3886200" y="4006850"/>
            <a:ext cx="19542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>
                <a:sym typeface="Wingdings" panose="05000000000000000000" pitchFamily="2" charset="2"/>
              </a:rPr>
              <a:t>f</a:t>
            </a:r>
            <a:r>
              <a:rPr lang="en-US" altLang="en-US">
                <a:sym typeface="Wingdings" panose="05000000000000000000" pitchFamily="2" charset="2"/>
              </a:rPr>
              <a:t>’’’(0) = -1</a:t>
            </a:r>
          </a:p>
        </p:txBody>
      </p:sp>
      <p:sp>
        <p:nvSpPr>
          <p:cNvPr id="787468" name="Rectangle 12"/>
          <p:cNvSpPr>
            <a:spLocks noChangeArrowheads="1"/>
          </p:cNvSpPr>
          <p:nvPr/>
        </p:nvSpPr>
        <p:spPr bwMode="auto">
          <a:xfrm>
            <a:off x="1447800" y="4419600"/>
            <a:ext cx="20716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f </a:t>
            </a:r>
            <a:r>
              <a:rPr lang="en-US" altLang="en-US" baseline="30000"/>
              <a:t>lV</a:t>
            </a:r>
            <a:r>
              <a:rPr lang="en-US" altLang="en-US"/>
              <a:t> (</a:t>
            </a:r>
            <a:r>
              <a:rPr lang="en-US" altLang="en-US" i="1"/>
              <a:t>x</a:t>
            </a:r>
            <a:r>
              <a:rPr lang="en-US" altLang="en-US"/>
              <a:t>) = sin </a:t>
            </a:r>
            <a:r>
              <a:rPr lang="en-US" altLang="en-US" i="1"/>
              <a:t>x</a:t>
            </a:r>
          </a:p>
        </p:txBody>
      </p:sp>
      <p:sp>
        <p:nvSpPr>
          <p:cNvPr id="787469" name="Rectangle 13"/>
          <p:cNvSpPr>
            <a:spLocks noChangeArrowheads="1"/>
          </p:cNvSpPr>
          <p:nvPr/>
        </p:nvSpPr>
        <p:spPr bwMode="auto">
          <a:xfrm>
            <a:off x="3886200" y="4464050"/>
            <a:ext cx="18843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>
                <a:sym typeface="Wingdings" panose="05000000000000000000" pitchFamily="2" charset="2"/>
              </a:rPr>
              <a:t>f</a:t>
            </a:r>
            <a:r>
              <a:rPr lang="en-US" altLang="en-US">
                <a:sym typeface="Wingdings" panose="05000000000000000000" pitchFamily="2" charset="2"/>
              </a:rPr>
              <a:t> </a:t>
            </a:r>
            <a:r>
              <a:rPr lang="en-US" altLang="en-US" baseline="30000">
                <a:sym typeface="Wingdings" panose="05000000000000000000" pitchFamily="2" charset="2"/>
              </a:rPr>
              <a:t>lV</a:t>
            </a:r>
            <a:r>
              <a:rPr lang="en-US" altLang="en-US">
                <a:sym typeface="Wingdings" panose="05000000000000000000" pitchFamily="2" charset="2"/>
              </a:rPr>
              <a:t>(0) = 0</a:t>
            </a:r>
          </a:p>
        </p:txBody>
      </p:sp>
      <p:sp>
        <p:nvSpPr>
          <p:cNvPr id="787470" name="Rectangle 14"/>
          <p:cNvSpPr>
            <a:spLocks noChangeArrowheads="1"/>
          </p:cNvSpPr>
          <p:nvPr/>
        </p:nvSpPr>
        <p:spPr bwMode="auto">
          <a:xfrm>
            <a:off x="1219200" y="5073650"/>
            <a:ext cx="15255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Sehingga,</a:t>
            </a:r>
          </a:p>
        </p:txBody>
      </p:sp>
      <p:graphicFrame>
        <p:nvGraphicFramePr>
          <p:cNvPr id="787471" name="Object 15"/>
          <p:cNvGraphicFramePr>
            <a:graphicFrameLocks noChangeAspect="1"/>
          </p:cNvGraphicFramePr>
          <p:nvPr/>
        </p:nvGraphicFramePr>
        <p:xfrm>
          <a:off x="1371600" y="5397500"/>
          <a:ext cx="4703763" cy="960438"/>
        </p:xfrm>
        <a:graphic>
          <a:graphicData uri="http://schemas.openxmlformats.org/presentationml/2006/ole">
            <p:oleObj spid="_x0000_s76802" name="Equation" r:id="rId4" imgW="2247900" imgH="457200" progId="Equation.3">
              <p:embed/>
            </p:oleObj>
          </a:graphicData>
        </a:graphic>
      </p:graphicFrame>
      <p:graphicFrame>
        <p:nvGraphicFramePr>
          <p:cNvPr id="787472" name="Object 16"/>
          <p:cNvGraphicFramePr>
            <a:graphicFrameLocks noChangeAspect="1"/>
          </p:cNvGraphicFramePr>
          <p:nvPr/>
        </p:nvGraphicFramePr>
        <p:xfrm>
          <a:off x="6192838" y="5440363"/>
          <a:ext cx="2527300" cy="960437"/>
        </p:xfrm>
        <a:graphic>
          <a:graphicData uri="http://schemas.openxmlformats.org/presentationml/2006/ole">
            <p:oleObj spid="_x0000_s76803" name="Equation" r:id="rId5" imgW="120650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3638565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874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8745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745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87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7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87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7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8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8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8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8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8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8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8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787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787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7874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8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8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8" grpId="0"/>
      <p:bldP spid="787459" grpId="0" build="p"/>
      <p:bldP spid="787460" grpId="0"/>
      <p:bldP spid="787461" grpId="0"/>
      <p:bldP spid="787462" grpId="0"/>
      <p:bldP spid="787463" grpId="0"/>
      <p:bldP spid="787464" grpId="0"/>
      <p:bldP spid="787465" grpId="0"/>
      <p:bldP spid="787466" grpId="0"/>
      <p:bldP spid="787467" grpId="0"/>
      <p:bldP spid="787468" grpId="0"/>
      <p:bldP spid="787469" grpId="0"/>
      <p:bldP spid="7874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3" name="Right Triangle 22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204"/>
            <a:ext cx="2514600" cy="874713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600200"/>
            <a:ext cx="8348662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en-US"/>
              <a:t>Tentukan konvergensi dari barisan di bawah ini:</a:t>
            </a:r>
            <a:br>
              <a:rPr lang="it-IT" altLang="en-US"/>
            </a:br>
            <a:endParaRPr lang="en-US" altLang="en-US"/>
          </a:p>
        </p:txBody>
      </p:sp>
      <p:graphicFrame>
        <p:nvGraphicFramePr>
          <p:cNvPr id="7239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733675" y="4051300"/>
          <a:ext cx="2765425" cy="590550"/>
        </p:xfrm>
        <a:graphic>
          <a:graphicData uri="http://schemas.openxmlformats.org/presentationml/2006/ole">
            <p:oleObj spid="_x0000_s15362" name="Equation" r:id="rId4" imgW="1904174" imgH="406224" progId="Equation.3">
              <p:embed/>
            </p:oleObj>
          </a:graphicData>
        </a:graphic>
      </p:graphicFrame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4405F53-7190-42EB-9F60-726347C4AA3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23972" name="Object 4"/>
          <p:cNvGraphicFramePr>
            <a:graphicFrameLocks noChangeAspect="1"/>
          </p:cNvGraphicFramePr>
          <p:nvPr/>
        </p:nvGraphicFramePr>
        <p:xfrm>
          <a:off x="1066800" y="2057400"/>
          <a:ext cx="1524000" cy="811213"/>
        </p:xfrm>
        <a:graphic>
          <a:graphicData uri="http://schemas.openxmlformats.org/presentationml/2006/ole">
            <p:oleObj spid="_x0000_s15363" r:id="rId5" imgW="736280" imgH="393529" progId="Equation.3">
              <p:embed/>
            </p:oleObj>
          </a:graphicData>
        </a:graphic>
      </p:graphicFrame>
      <p:sp>
        <p:nvSpPr>
          <p:cNvPr id="723973" name="Rectangle 5"/>
          <p:cNvSpPr>
            <a:spLocks noChangeArrowheads="1"/>
          </p:cNvSpPr>
          <p:nvPr/>
        </p:nvSpPr>
        <p:spPr bwMode="auto">
          <a:xfrm>
            <a:off x="625475" y="2247900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it-IT" altLang="en-US"/>
              <a:t>1.</a:t>
            </a:r>
            <a:endParaRPr lang="en-US" altLang="en-US"/>
          </a:p>
        </p:txBody>
      </p:sp>
      <p:sp>
        <p:nvSpPr>
          <p:cNvPr id="723975" name="Rectangle 7"/>
          <p:cNvSpPr>
            <a:spLocks noChangeArrowheads="1"/>
          </p:cNvSpPr>
          <p:nvPr/>
        </p:nvSpPr>
        <p:spPr bwMode="auto">
          <a:xfrm>
            <a:off x="1058863" y="5486400"/>
            <a:ext cx="5759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/>
              <a:t>artinya barisan a</a:t>
            </a:r>
            <a:r>
              <a:rPr lang="en-US" altLang="en-US" baseline="-25000"/>
              <a:t>n </a:t>
            </a:r>
            <a:r>
              <a:rPr lang="en-US" altLang="en-US"/>
              <a:t>konvergen menuju ½. </a:t>
            </a:r>
            <a:r>
              <a:rPr lang="en-US" altLang="en-US" baseline="-25000"/>
              <a:t> </a:t>
            </a: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990600" y="2965450"/>
            <a:ext cx="1130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Jawab:</a:t>
            </a:r>
          </a:p>
        </p:txBody>
      </p:sp>
      <p:sp>
        <p:nvSpPr>
          <p:cNvPr id="723977" name="Text Box 9"/>
          <p:cNvSpPr txBox="1">
            <a:spLocks noChangeArrowheads="1"/>
          </p:cNvSpPr>
          <p:nvPr/>
        </p:nvSpPr>
        <p:spPr bwMode="auto">
          <a:xfrm>
            <a:off x="1066800" y="3270250"/>
            <a:ext cx="9382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Ambil</a:t>
            </a:r>
          </a:p>
        </p:txBody>
      </p:sp>
      <p:graphicFrame>
        <p:nvGraphicFramePr>
          <p:cNvPr id="723978" name="Object 10"/>
          <p:cNvGraphicFramePr>
            <a:graphicFrameLocks noChangeAspect="1"/>
          </p:cNvGraphicFramePr>
          <p:nvPr/>
        </p:nvGraphicFramePr>
        <p:xfrm>
          <a:off x="2027238" y="3190875"/>
          <a:ext cx="1646237" cy="663575"/>
        </p:xfrm>
        <a:graphic>
          <a:graphicData uri="http://schemas.openxmlformats.org/presentationml/2006/ole">
            <p:oleObj spid="_x0000_s15364" name="Equation" r:id="rId6" imgW="1002865" imgH="406224" progId="Equation.3">
              <p:embed/>
            </p:oleObj>
          </a:graphicData>
        </a:graphic>
      </p:graphicFrame>
      <p:sp>
        <p:nvSpPr>
          <p:cNvPr id="723979" name="Text Box 11"/>
          <p:cNvSpPr txBox="1">
            <a:spLocks noChangeArrowheads="1"/>
          </p:cNvSpPr>
          <p:nvPr/>
        </p:nvSpPr>
        <p:spPr bwMode="auto">
          <a:xfrm>
            <a:off x="3597275" y="3321050"/>
            <a:ext cx="44434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, Dalam hal ini menurut kaidah </a:t>
            </a:r>
          </a:p>
        </p:txBody>
      </p:sp>
      <p:sp>
        <p:nvSpPr>
          <p:cNvPr id="723980" name="Text Box 12"/>
          <p:cNvSpPr txBox="1">
            <a:spLocks noChangeArrowheads="1"/>
          </p:cNvSpPr>
          <p:nvPr/>
        </p:nvSpPr>
        <p:spPr bwMode="auto">
          <a:xfrm>
            <a:off x="1066800" y="3702050"/>
            <a:ext cx="14332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dirty="0" err="1" smtClean="0"/>
              <a:t>L’Hopital</a:t>
            </a:r>
            <a:r>
              <a:rPr lang="en-US" altLang="en-US" dirty="0"/>
              <a:t>,</a:t>
            </a:r>
          </a:p>
        </p:txBody>
      </p:sp>
      <p:graphicFrame>
        <p:nvGraphicFramePr>
          <p:cNvPr id="723981" name="Object 13"/>
          <p:cNvGraphicFramePr>
            <a:graphicFrameLocks noChangeAspect="1"/>
          </p:cNvGraphicFramePr>
          <p:nvPr/>
        </p:nvGraphicFramePr>
        <p:xfrm>
          <a:off x="2695575" y="4876800"/>
          <a:ext cx="1587500" cy="590550"/>
        </p:xfrm>
        <a:graphic>
          <a:graphicData uri="http://schemas.openxmlformats.org/presentationml/2006/ole">
            <p:oleObj spid="_x0000_s15365" name="Equation" r:id="rId7" imgW="1091726" imgH="406224" progId="Equation.3">
              <p:embed/>
            </p:oleObj>
          </a:graphicData>
        </a:graphic>
      </p:graphicFrame>
      <p:sp>
        <p:nvSpPr>
          <p:cNvPr id="723982" name="Text Box 14"/>
          <p:cNvSpPr txBox="1">
            <a:spLocks noChangeArrowheads="1"/>
          </p:cNvSpPr>
          <p:nvPr/>
        </p:nvSpPr>
        <p:spPr bwMode="auto">
          <a:xfrm>
            <a:off x="1047750" y="4648200"/>
            <a:ext cx="8016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Jadi,</a:t>
            </a:r>
          </a:p>
        </p:txBody>
      </p:sp>
    </p:spTree>
    <p:extLst>
      <p:ext uri="{BB962C8B-B14F-4D97-AF65-F5344CB8AC3E}">
        <p14:creationId xmlns:p14="http://schemas.microsoft.com/office/powerpoint/2010/main" xmlns="" val="349480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2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2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0" grpId="0"/>
      <p:bldP spid="723971" grpId="0" build="p"/>
      <p:bldP spid="723973" grpId="0"/>
      <p:bldP spid="723975" grpId="0"/>
      <p:bldP spid="723976" grpId="0"/>
      <p:bldP spid="723977" grpId="0"/>
      <p:bldP spid="723979" grpId="0"/>
      <p:bldP spid="723980" grpId="0"/>
      <p:bldP spid="72398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5" name="Right Triangle 24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Triangle 25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7056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788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4925"/>
            <a:ext cx="8305800" cy="1209675"/>
          </a:xfrm>
        </p:spPr>
        <p:txBody>
          <a:bodyPr/>
          <a:lstStyle/>
          <a:p>
            <a:pPr marL="400050" indent="-400050" eaLnBrk="1" hangingPunct="1">
              <a:buFont typeface="Wingdings" panose="05000000000000000000" pitchFamily="2" charset="2"/>
              <a:buNone/>
            </a:pPr>
            <a:r>
              <a:rPr lang="en-US" altLang="en-US"/>
              <a:t>2.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)= e</a:t>
            </a:r>
            <a:r>
              <a:rPr lang="en-US" altLang="en-US" i="1" baseline="30000"/>
              <a:t>x</a:t>
            </a:r>
          </a:p>
          <a:p>
            <a:pPr marL="400050" indent="-400050" eaLnBrk="1" hangingPunct="1">
              <a:buFont typeface="Wingdings" panose="05000000000000000000" pitchFamily="2" charset="2"/>
              <a:buNone/>
            </a:pPr>
            <a:r>
              <a:rPr lang="en-US" altLang="en-US"/>
              <a:t>	Jawab: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A5DB5B1-6343-465F-A35C-AD34C9280A72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88484" name="Rectangle 4"/>
          <p:cNvSpPr>
            <a:spLocks noChangeArrowheads="1"/>
          </p:cNvSpPr>
          <p:nvPr/>
        </p:nvSpPr>
        <p:spPr bwMode="auto">
          <a:xfrm>
            <a:off x="1447800" y="2438400"/>
            <a:ext cx="13446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e</a:t>
            </a:r>
            <a:r>
              <a:rPr lang="en-US" altLang="en-US" baseline="30000"/>
              <a:t>x</a:t>
            </a:r>
          </a:p>
        </p:txBody>
      </p:sp>
      <p:sp>
        <p:nvSpPr>
          <p:cNvPr id="788485" name="Rectangle 5"/>
          <p:cNvSpPr>
            <a:spLocks noChangeArrowheads="1"/>
          </p:cNvSpPr>
          <p:nvPr/>
        </p:nvSpPr>
        <p:spPr bwMode="auto">
          <a:xfrm>
            <a:off x="1447800" y="2863850"/>
            <a:ext cx="1509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i="1"/>
              <a:t>f</a:t>
            </a:r>
            <a:r>
              <a:rPr lang="en-US" altLang="en-US"/>
              <a:t> ’(</a:t>
            </a:r>
            <a:r>
              <a:rPr lang="en-US" altLang="en-US" i="1"/>
              <a:t>x</a:t>
            </a:r>
            <a:r>
              <a:rPr lang="en-US" altLang="en-US"/>
              <a:t>) = e</a:t>
            </a:r>
            <a:r>
              <a:rPr lang="en-US" altLang="en-US" i="1" baseline="30000"/>
              <a:t>x</a:t>
            </a:r>
          </a:p>
        </p:txBody>
      </p:sp>
      <p:sp>
        <p:nvSpPr>
          <p:cNvPr id="788486" name="Rectangle 6"/>
          <p:cNvSpPr>
            <a:spLocks noChangeArrowheads="1"/>
          </p:cNvSpPr>
          <p:nvPr/>
        </p:nvSpPr>
        <p:spPr bwMode="auto">
          <a:xfrm>
            <a:off x="1447800" y="3276600"/>
            <a:ext cx="15811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i="1"/>
              <a:t>f</a:t>
            </a:r>
            <a:r>
              <a:rPr lang="en-US" altLang="en-US"/>
              <a:t> ’’(</a:t>
            </a:r>
            <a:r>
              <a:rPr lang="en-US" altLang="en-US" i="1"/>
              <a:t>x</a:t>
            </a:r>
            <a:r>
              <a:rPr lang="en-US" altLang="en-US"/>
              <a:t>) = e</a:t>
            </a:r>
            <a:r>
              <a:rPr lang="en-US" altLang="en-US" i="1" baseline="30000"/>
              <a:t>x</a:t>
            </a:r>
          </a:p>
        </p:txBody>
      </p:sp>
      <p:sp>
        <p:nvSpPr>
          <p:cNvPr id="788487" name="Rectangle 7"/>
          <p:cNvSpPr>
            <a:spLocks noChangeArrowheads="1"/>
          </p:cNvSpPr>
          <p:nvPr/>
        </p:nvSpPr>
        <p:spPr bwMode="auto">
          <a:xfrm>
            <a:off x="3886200" y="3321050"/>
            <a:ext cx="17621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>
                <a:sym typeface="Wingdings" panose="05000000000000000000" pitchFamily="2" charset="2"/>
              </a:rPr>
              <a:t>f</a:t>
            </a:r>
            <a:r>
              <a:rPr lang="en-US" altLang="en-US">
                <a:sym typeface="Wingdings" panose="05000000000000000000" pitchFamily="2" charset="2"/>
              </a:rPr>
              <a:t>’’(0) = 1</a:t>
            </a:r>
          </a:p>
        </p:txBody>
      </p:sp>
      <p:sp>
        <p:nvSpPr>
          <p:cNvPr id="788488" name="Rectangle 8"/>
          <p:cNvSpPr>
            <a:spLocks noChangeArrowheads="1"/>
          </p:cNvSpPr>
          <p:nvPr/>
        </p:nvSpPr>
        <p:spPr bwMode="auto">
          <a:xfrm>
            <a:off x="3886200" y="2955925"/>
            <a:ext cx="16906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>
                <a:sym typeface="Wingdings" panose="05000000000000000000" pitchFamily="2" charset="2"/>
              </a:rPr>
              <a:t>f</a:t>
            </a:r>
            <a:r>
              <a:rPr lang="en-US" altLang="en-US">
                <a:sym typeface="Wingdings" panose="05000000000000000000" pitchFamily="2" charset="2"/>
              </a:rPr>
              <a:t>’(0) = 1</a:t>
            </a:r>
          </a:p>
        </p:txBody>
      </p:sp>
      <p:sp>
        <p:nvSpPr>
          <p:cNvPr id="788489" name="Rectangle 9"/>
          <p:cNvSpPr>
            <a:spLocks noChangeArrowheads="1"/>
          </p:cNvSpPr>
          <p:nvPr/>
        </p:nvSpPr>
        <p:spPr bwMode="auto">
          <a:xfrm>
            <a:off x="3886200" y="2482850"/>
            <a:ext cx="16192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>
                <a:sym typeface="Wingdings" panose="05000000000000000000" pitchFamily="2" charset="2"/>
              </a:rPr>
              <a:t>f</a:t>
            </a:r>
            <a:r>
              <a:rPr lang="en-US" altLang="en-US">
                <a:sym typeface="Wingdings" panose="05000000000000000000" pitchFamily="2" charset="2"/>
              </a:rPr>
              <a:t>(0) = 1</a:t>
            </a:r>
          </a:p>
        </p:txBody>
      </p:sp>
      <p:sp>
        <p:nvSpPr>
          <p:cNvPr id="788490" name="Rectangle 10"/>
          <p:cNvSpPr>
            <a:spLocks noChangeArrowheads="1"/>
          </p:cNvSpPr>
          <p:nvPr/>
        </p:nvSpPr>
        <p:spPr bwMode="auto">
          <a:xfrm>
            <a:off x="1447800" y="3733800"/>
            <a:ext cx="16525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i="1"/>
              <a:t>f</a:t>
            </a:r>
            <a:r>
              <a:rPr lang="en-US" altLang="en-US"/>
              <a:t> ’’’(</a:t>
            </a:r>
            <a:r>
              <a:rPr lang="en-US" altLang="en-US" i="1"/>
              <a:t>x</a:t>
            </a:r>
            <a:r>
              <a:rPr lang="en-US" altLang="en-US"/>
              <a:t>) = e</a:t>
            </a:r>
            <a:r>
              <a:rPr lang="en-US" altLang="en-US" i="1" baseline="30000"/>
              <a:t>x</a:t>
            </a:r>
          </a:p>
        </p:txBody>
      </p:sp>
      <p:sp>
        <p:nvSpPr>
          <p:cNvPr id="788491" name="Rectangle 11"/>
          <p:cNvSpPr>
            <a:spLocks noChangeArrowheads="1"/>
          </p:cNvSpPr>
          <p:nvPr/>
        </p:nvSpPr>
        <p:spPr bwMode="auto">
          <a:xfrm>
            <a:off x="3886200" y="3778250"/>
            <a:ext cx="18335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>
                <a:sym typeface="Wingdings" panose="05000000000000000000" pitchFamily="2" charset="2"/>
              </a:rPr>
              <a:t>f</a:t>
            </a:r>
            <a:r>
              <a:rPr lang="en-US" altLang="en-US">
                <a:sym typeface="Wingdings" panose="05000000000000000000" pitchFamily="2" charset="2"/>
              </a:rPr>
              <a:t>’’’(0) = 1</a:t>
            </a:r>
          </a:p>
        </p:txBody>
      </p:sp>
      <p:sp>
        <p:nvSpPr>
          <p:cNvPr id="788492" name="Rectangle 12"/>
          <p:cNvSpPr>
            <a:spLocks noChangeArrowheads="1"/>
          </p:cNvSpPr>
          <p:nvPr/>
        </p:nvSpPr>
        <p:spPr bwMode="auto">
          <a:xfrm>
            <a:off x="1447800" y="4191000"/>
            <a:ext cx="17033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i="1"/>
              <a:t>f</a:t>
            </a:r>
            <a:r>
              <a:rPr lang="en-US" altLang="en-US"/>
              <a:t> </a:t>
            </a:r>
            <a:r>
              <a:rPr lang="en-US" altLang="en-US" baseline="30000"/>
              <a:t>lV</a:t>
            </a:r>
            <a:r>
              <a:rPr lang="en-US" altLang="en-US"/>
              <a:t> (</a:t>
            </a:r>
            <a:r>
              <a:rPr lang="en-US" altLang="en-US" i="1"/>
              <a:t>x</a:t>
            </a:r>
            <a:r>
              <a:rPr lang="en-US" altLang="en-US"/>
              <a:t>) = e</a:t>
            </a:r>
            <a:r>
              <a:rPr lang="en-US" altLang="en-US" i="1" baseline="30000"/>
              <a:t>x</a:t>
            </a:r>
          </a:p>
        </p:txBody>
      </p:sp>
      <p:sp>
        <p:nvSpPr>
          <p:cNvPr id="788493" name="Rectangle 13"/>
          <p:cNvSpPr>
            <a:spLocks noChangeArrowheads="1"/>
          </p:cNvSpPr>
          <p:nvPr/>
        </p:nvSpPr>
        <p:spPr bwMode="auto">
          <a:xfrm>
            <a:off x="3886200" y="4235450"/>
            <a:ext cx="18843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>
                <a:sym typeface="Wingdings" panose="05000000000000000000" pitchFamily="2" charset="2"/>
              </a:rPr>
              <a:t>f</a:t>
            </a:r>
            <a:r>
              <a:rPr lang="en-US" altLang="en-US">
                <a:sym typeface="Wingdings" panose="05000000000000000000" pitchFamily="2" charset="2"/>
              </a:rPr>
              <a:t> </a:t>
            </a:r>
            <a:r>
              <a:rPr lang="en-US" altLang="en-US" baseline="30000">
                <a:sym typeface="Wingdings" panose="05000000000000000000" pitchFamily="2" charset="2"/>
              </a:rPr>
              <a:t>lV</a:t>
            </a:r>
            <a:r>
              <a:rPr lang="en-US" altLang="en-US">
                <a:sym typeface="Wingdings" panose="05000000000000000000" pitchFamily="2" charset="2"/>
              </a:rPr>
              <a:t>(0) = 1</a:t>
            </a:r>
          </a:p>
        </p:txBody>
      </p:sp>
      <p:sp>
        <p:nvSpPr>
          <p:cNvPr id="788494" name="Rectangle 14"/>
          <p:cNvSpPr>
            <a:spLocks noChangeArrowheads="1"/>
          </p:cNvSpPr>
          <p:nvPr/>
        </p:nvSpPr>
        <p:spPr bwMode="auto">
          <a:xfrm>
            <a:off x="1219200" y="4845050"/>
            <a:ext cx="15255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Sehingga,</a:t>
            </a:r>
          </a:p>
        </p:txBody>
      </p:sp>
      <p:graphicFrame>
        <p:nvGraphicFramePr>
          <p:cNvPr id="788495" name="Object 15"/>
          <p:cNvGraphicFramePr>
            <a:graphicFrameLocks noChangeAspect="1"/>
          </p:cNvGraphicFramePr>
          <p:nvPr/>
        </p:nvGraphicFramePr>
        <p:xfrm>
          <a:off x="1752600" y="5168900"/>
          <a:ext cx="4783138" cy="960438"/>
        </p:xfrm>
        <a:graphic>
          <a:graphicData uri="http://schemas.openxmlformats.org/presentationml/2006/ole">
            <p:oleObj spid="_x0000_s77826" name="Equation" r:id="rId4" imgW="2286000" imgH="457200" progId="Equation.3">
              <p:embed/>
            </p:oleObj>
          </a:graphicData>
        </a:graphic>
      </p:graphicFrame>
      <p:graphicFrame>
        <p:nvGraphicFramePr>
          <p:cNvPr id="788496" name="Object 16"/>
          <p:cNvGraphicFramePr>
            <a:graphicFrameLocks noChangeAspect="1"/>
          </p:cNvGraphicFramePr>
          <p:nvPr/>
        </p:nvGraphicFramePr>
        <p:xfrm>
          <a:off x="6613525" y="5211763"/>
          <a:ext cx="1090613" cy="960437"/>
        </p:xfrm>
        <a:graphic>
          <a:graphicData uri="http://schemas.openxmlformats.org/presentationml/2006/ole">
            <p:oleObj spid="_x0000_s77827" name="Equation" r:id="rId5" imgW="52070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2556365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884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8848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8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8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8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8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8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8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8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8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8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88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88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884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8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788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788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7884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78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8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2" grpId="0"/>
      <p:bldP spid="788483" grpId="0" build="p"/>
      <p:bldP spid="788484" grpId="0"/>
      <p:bldP spid="788485" grpId="0"/>
      <p:bldP spid="788486" grpId="0"/>
      <p:bldP spid="788487" grpId="0"/>
      <p:bldP spid="788488" grpId="0"/>
      <p:bldP spid="788489" grpId="0"/>
      <p:bldP spid="788490" grpId="0"/>
      <p:bldP spid="788491" grpId="0"/>
      <p:bldP spid="788492" grpId="0"/>
      <p:bldP spid="788493" grpId="0"/>
      <p:bldP spid="78849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5" name="Right Triangle 24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Triangle 25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6629400" cy="9144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4925"/>
            <a:ext cx="8305800" cy="1209675"/>
          </a:xfrm>
        </p:spPr>
        <p:txBody>
          <a:bodyPr>
            <a:normAutofit fontScale="85000" lnSpcReduction="20000"/>
          </a:bodyPr>
          <a:lstStyle/>
          <a:p>
            <a:pPr marL="400050" indent="-400050" eaLnBrk="1" hangingPunct="1">
              <a:buFont typeface="Wingdings" panose="05000000000000000000" pitchFamily="2" charset="2"/>
              <a:buNone/>
            </a:pPr>
            <a:r>
              <a:rPr lang="en-US" altLang="en-US"/>
              <a:t>3. Perderetkan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)= e</a:t>
            </a:r>
            <a:r>
              <a:rPr lang="en-US" altLang="en-US" i="1" baseline="30000"/>
              <a:t>x</a:t>
            </a:r>
            <a:r>
              <a:rPr lang="en-US" altLang="en-US" baseline="30000"/>
              <a:t>  </a:t>
            </a:r>
            <a:r>
              <a:rPr lang="en-US" altLang="en-US"/>
              <a:t>dengan deret taylor dengan pusat di </a:t>
            </a:r>
            <a:r>
              <a:rPr lang="en-US" altLang="en-US" i="1"/>
              <a:t>x</a:t>
            </a:r>
            <a:r>
              <a:rPr lang="en-US" altLang="en-US"/>
              <a:t>=1</a:t>
            </a:r>
          </a:p>
          <a:p>
            <a:pPr marL="400050" indent="-400050" eaLnBrk="1" hangingPunct="1">
              <a:buFont typeface="Wingdings" panose="05000000000000000000" pitchFamily="2" charset="2"/>
              <a:buNone/>
            </a:pPr>
            <a:r>
              <a:rPr lang="en-US" altLang="en-US"/>
              <a:t>	Jawab: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DB3C284-E42B-46D1-B304-AFDF2CDF2E9C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89508" name="Rectangle 4"/>
          <p:cNvSpPr>
            <a:spLocks noChangeArrowheads="1"/>
          </p:cNvSpPr>
          <p:nvPr/>
        </p:nvSpPr>
        <p:spPr bwMode="auto">
          <a:xfrm>
            <a:off x="1447800" y="2514600"/>
            <a:ext cx="13446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e</a:t>
            </a:r>
            <a:r>
              <a:rPr lang="en-US" altLang="en-US" i="1" baseline="30000"/>
              <a:t>x</a:t>
            </a:r>
          </a:p>
        </p:txBody>
      </p:sp>
      <p:sp>
        <p:nvSpPr>
          <p:cNvPr id="789509" name="Rectangle 5"/>
          <p:cNvSpPr>
            <a:spLocks noChangeArrowheads="1"/>
          </p:cNvSpPr>
          <p:nvPr/>
        </p:nvSpPr>
        <p:spPr bwMode="auto">
          <a:xfrm>
            <a:off x="1447800" y="2940050"/>
            <a:ext cx="1509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i="1"/>
              <a:t>f</a:t>
            </a:r>
            <a:r>
              <a:rPr lang="en-US" altLang="en-US"/>
              <a:t> ’(</a:t>
            </a:r>
            <a:r>
              <a:rPr lang="en-US" altLang="en-US" i="1"/>
              <a:t>x</a:t>
            </a:r>
            <a:r>
              <a:rPr lang="en-US" altLang="en-US"/>
              <a:t>) = e</a:t>
            </a:r>
            <a:r>
              <a:rPr lang="en-US" altLang="en-US" i="1" baseline="30000"/>
              <a:t>x</a:t>
            </a:r>
          </a:p>
        </p:txBody>
      </p:sp>
      <p:sp>
        <p:nvSpPr>
          <p:cNvPr id="789510" name="Rectangle 6"/>
          <p:cNvSpPr>
            <a:spLocks noChangeArrowheads="1"/>
          </p:cNvSpPr>
          <p:nvPr/>
        </p:nvSpPr>
        <p:spPr bwMode="auto">
          <a:xfrm>
            <a:off x="1447800" y="3352800"/>
            <a:ext cx="15811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i="1"/>
              <a:t>f</a:t>
            </a:r>
            <a:r>
              <a:rPr lang="en-US" altLang="en-US"/>
              <a:t> ’’(</a:t>
            </a:r>
            <a:r>
              <a:rPr lang="en-US" altLang="en-US" i="1"/>
              <a:t>x</a:t>
            </a:r>
            <a:r>
              <a:rPr lang="en-US" altLang="en-US"/>
              <a:t>) = e</a:t>
            </a:r>
            <a:r>
              <a:rPr lang="en-US" altLang="en-US" i="1" baseline="30000"/>
              <a:t>x</a:t>
            </a:r>
          </a:p>
        </p:txBody>
      </p:sp>
      <p:sp>
        <p:nvSpPr>
          <p:cNvPr id="789511" name="Rectangle 7"/>
          <p:cNvSpPr>
            <a:spLocks noChangeArrowheads="1"/>
          </p:cNvSpPr>
          <p:nvPr/>
        </p:nvSpPr>
        <p:spPr bwMode="auto">
          <a:xfrm>
            <a:off x="3886200" y="3397250"/>
            <a:ext cx="17510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>
                <a:sym typeface="Wingdings" panose="05000000000000000000" pitchFamily="2" charset="2"/>
              </a:rPr>
              <a:t>f</a:t>
            </a:r>
            <a:r>
              <a:rPr lang="en-US" altLang="en-US">
                <a:sym typeface="Wingdings" panose="05000000000000000000" pitchFamily="2" charset="2"/>
              </a:rPr>
              <a:t>’’(1) = e</a:t>
            </a:r>
          </a:p>
        </p:txBody>
      </p:sp>
      <p:sp>
        <p:nvSpPr>
          <p:cNvPr id="789512" name="Rectangle 8"/>
          <p:cNvSpPr>
            <a:spLocks noChangeArrowheads="1"/>
          </p:cNvSpPr>
          <p:nvPr/>
        </p:nvSpPr>
        <p:spPr bwMode="auto">
          <a:xfrm>
            <a:off x="3886200" y="3032125"/>
            <a:ext cx="1679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>
                <a:sym typeface="Wingdings" panose="05000000000000000000" pitchFamily="2" charset="2"/>
              </a:rPr>
              <a:t>f</a:t>
            </a:r>
            <a:r>
              <a:rPr lang="en-US" altLang="en-US">
                <a:sym typeface="Wingdings" panose="05000000000000000000" pitchFamily="2" charset="2"/>
              </a:rPr>
              <a:t>’(1) = e</a:t>
            </a:r>
          </a:p>
        </p:txBody>
      </p:sp>
      <p:sp>
        <p:nvSpPr>
          <p:cNvPr id="789513" name="Rectangle 9"/>
          <p:cNvSpPr>
            <a:spLocks noChangeArrowheads="1"/>
          </p:cNvSpPr>
          <p:nvPr/>
        </p:nvSpPr>
        <p:spPr bwMode="auto">
          <a:xfrm>
            <a:off x="3886200" y="2559050"/>
            <a:ext cx="16081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>
                <a:sym typeface="Wingdings" panose="05000000000000000000" pitchFamily="2" charset="2"/>
              </a:rPr>
              <a:t>f</a:t>
            </a:r>
            <a:r>
              <a:rPr lang="en-US" altLang="en-US">
                <a:sym typeface="Wingdings" panose="05000000000000000000" pitchFamily="2" charset="2"/>
              </a:rPr>
              <a:t>(1) = e</a:t>
            </a:r>
          </a:p>
        </p:txBody>
      </p:sp>
      <p:sp>
        <p:nvSpPr>
          <p:cNvPr id="789514" name="Rectangle 10"/>
          <p:cNvSpPr>
            <a:spLocks noChangeArrowheads="1"/>
          </p:cNvSpPr>
          <p:nvPr/>
        </p:nvSpPr>
        <p:spPr bwMode="auto">
          <a:xfrm>
            <a:off x="1447800" y="3810000"/>
            <a:ext cx="16525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i="1"/>
              <a:t>f</a:t>
            </a:r>
            <a:r>
              <a:rPr lang="en-US" altLang="en-US"/>
              <a:t> ’’’(</a:t>
            </a:r>
            <a:r>
              <a:rPr lang="en-US" altLang="en-US" i="1"/>
              <a:t>x</a:t>
            </a:r>
            <a:r>
              <a:rPr lang="en-US" altLang="en-US"/>
              <a:t>) = e</a:t>
            </a:r>
            <a:r>
              <a:rPr lang="en-US" altLang="en-US" i="1" baseline="30000"/>
              <a:t>x</a:t>
            </a:r>
          </a:p>
        </p:txBody>
      </p:sp>
      <p:sp>
        <p:nvSpPr>
          <p:cNvPr id="789515" name="Rectangle 11"/>
          <p:cNvSpPr>
            <a:spLocks noChangeArrowheads="1"/>
          </p:cNvSpPr>
          <p:nvPr/>
        </p:nvSpPr>
        <p:spPr bwMode="auto">
          <a:xfrm>
            <a:off x="3886200" y="3854450"/>
            <a:ext cx="18224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>
                <a:sym typeface="Wingdings" panose="05000000000000000000" pitchFamily="2" charset="2"/>
              </a:rPr>
              <a:t>f</a:t>
            </a:r>
            <a:r>
              <a:rPr lang="en-US" altLang="en-US">
                <a:sym typeface="Wingdings" panose="05000000000000000000" pitchFamily="2" charset="2"/>
              </a:rPr>
              <a:t>’’’(1) = e</a:t>
            </a:r>
          </a:p>
        </p:txBody>
      </p:sp>
      <p:sp>
        <p:nvSpPr>
          <p:cNvPr id="789516" name="Rectangle 12"/>
          <p:cNvSpPr>
            <a:spLocks noChangeArrowheads="1"/>
          </p:cNvSpPr>
          <p:nvPr/>
        </p:nvSpPr>
        <p:spPr bwMode="auto">
          <a:xfrm>
            <a:off x="1447800" y="4267200"/>
            <a:ext cx="17033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i="1"/>
              <a:t>f</a:t>
            </a:r>
            <a:r>
              <a:rPr lang="en-US" altLang="en-US"/>
              <a:t> </a:t>
            </a:r>
            <a:r>
              <a:rPr lang="en-US" altLang="en-US" baseline="30000"/>
              <a:t>lV</a:t>
            </a:r>
            <a:r>
              <a:rPr lang="en-US" altLang="en-US"/>
              <a:t> (</a:t>
            </a:r>
            <a:r>
              <a:rPr lang="en-US" altLang="en-US" i="1"/>
              <a:t>x</a:t>
            </a:r>
            <a:r>
              <a:rPr lang="en-US" altLang="en-US"/>
              <a:t>) = e</a:t>
            </a:r>
            <a:r>
              <a:rPr lang="en-US" altLang="en-US" i="1" baseline="30000"/>
              <a:t>x</a:t>
            </a:r>
          </a:p>
        </p:txBody>
      </p:sp>
      <p:sp>
        <p:nvSpPr>
          <p:cNvPr id="789517" name="Rectangle 13"/>
          <p:cNvSpPr>
            <a:spLocks noChangeArrowheads="1"/>
          </p:cNvSpPr>
          <p:nvPr/>
        </p:nvSpPr>
        <p:spPr bwMode="auto">
          <a:xfrm>
            <a:off x="3886200" y="4311650"/>
            <a:ext cx="18732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>
                <a:sym typeface="Wingdings" panose="05000000000000000000" pitchFamily="2" charset="2"/>
              </a:rPr>
              <a:t>f</a:t>
            </a:r>
            <a:r>
              <a:rPr lang="en-US" altLang="en-US">
                <a:sym typeface="Wingdings" panose="05000000000000000000" pitchFamily="2" charset="2"/>
              </a:rPr>
              <a:t> </a:t>
            </a:r>
            <a:r>
              <a:rPr lang="en-US" altLang="en-US" baseline="30000">
                <a:sym typeface="Wingdings" panose="05000000000000000000" pitchFamily="2" charset="2"/>
              </a:rPr>
              <a:t>lV</a:t>
            </a:r>
            <a:r>
              <a:rPr lang="en-US" altLang="en-US">
                <a:sym typeface="Wingdings" panose="05000000000000000000" pitchFamily="2" charset="2"/>
              </a:rPr>
              <a:t>(1) = e</a:t>
            </a:r>
          </a:p>
        </p:txBody>
      </p:sp>
      <p:sp>
        <p:nvSpPr>
          <p:cNvPr id="789518" name="Rectangle 14"/>
          <p:cNvSpPr>
            <a:spLocks noChangeArrowheads="1"/>
          </p:cNvSpPr>
          <p:nvPr/>
        </p:nvSpPr>
        <p:spPr bwMode="auto">
          <a:xfrm>
            <a:off x="1219200" y="4921250"/>
            <a:ext cx="15255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Sehingga,</a:t>
            </a:r>
          </a:p>
        </p:txBody>
      </p:sp>
      <p:graphicFrame>
        <p:nvGraphicFramePr>
          <p:cNvPr id="789519" name="Object 15"/>
          <p:cNvGraphicFramePr>
            <a:graphicFrameLocks noChangeAspect="1"/>
          </p:cNvGraphicFramePr>
          <p:nvPr/>
        </p:nvGraphicFramePr>
        <p:xfrm>
          <a:off x="609600" y="5232400"/>
          <a:ext cx="6376988" cy="987425"/>
        </p:xfrm>
        <a:graphic>
          <a:graphicData uri="http://schemas.openxmlformats.org/presentationml/2006/ole">
            <p:oleObj spid="_x0000_s78850" name="Equation" r:id="rId4" imgW="3048000" imgH="469900" progId="Equation.3">
              <p:embed/>
            </p:oleObj>
          </a:graphicData>
        </a:graphic>
      </p:graphicFrame>
      <p:graphicFrame>
        <p:nvGraphicFramePr>
          <p:cNvPr id="789520" name="Object 16"/>
          <p:cNvGraphicFramePr>
            <a:graphicFrameLocks noChangeAspect="1"/>
          </p:cNvGraphicFramePr>
          <p:nvPr/>
        </p:nvGraphicFramePr>
        <p:xfrm>
          <a:off x="6969125" y="5275263"/>
          <a:ext cx="1836738" cy="985837"/>
        </p:xfrm>
        <a:graphic>
          <a:graphicData uri="http://schemas.openxmlformats.org/presentationml/2006/ole">
            <p:oleObj spid="_x0000_s78851" name="Equation" r:id="rId5" imgW="876300" imgH="469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29199837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895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8950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950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8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8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8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8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8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8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8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8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8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8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8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89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89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895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8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789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789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7895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78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8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6" grpId="0"/>
      <p:bldP spid="789507" grpId="0" build="p"/>
      <p:bldP spid="789508" grpId="0"/>
      <p:bldP spid="789509" grpId="0"/>
      <p:bldP spid="789510" grpId="0"/>
      <p:bldP spid="789511" grpId="0"/>
      <p:bldP spid="789512" grpId="0"/>
      <p:bldP spid="789513" grpId="0"/>
      <p:bldP spid="789514" grpId="0"/>
      <p:bldP spid="789515" grpId="0"/>
      <p:bldP spid="789516" grpId="0"/>
      <p:bldP spid="789517" grpId="0"/>
      <p:bldP spid="7895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jtk-header-v2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22" name="Right Triangle 21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Triangle 22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934200" cy="990600"/>
          </a:xfrm>
        </p:spPr>
        <p:txBody>
          <a:bodyPr/>
          <a:lstStyle/>
          <a:p>
            <a:pPr algn="l" eaLnBrk="1" hangingPunct="1"/>
            <a:r>
              <a:rPr lang="en-US" altLang="en-US" b="1" dirty="0" err="1"/>
              <a:t>Latihan</a:t>
            </a:r>
            <a:endParaRPr lang="en-US" altLang="en-US" b="1" dirty="0"/>
          </a:p>
        </p:txBody>
      </p:sp>
      <p:sp>
        <p:nvSpPr>
          <p:cNvPr id="7905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54149"/>
            <a:ext cx="8305800" cy="4492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1. </a:t>
            </a:r>
            <a:r>
              <a:rPr lang="en-US" altLang="en-US" dirty="0" err="1"/>
              <a:t>Perderetkan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</a:t>
            </a:r>
            <a:r>
              <a:rPr lang="en-US" altLang="en-US" dirty="0" err="1"/>
              <a:t>berikut</a:t>
            </a:r>
            <a:r>
              <a:rPr lang="en-US" altLang="en-US" dirty="0"/>
              <a:t> </a:t>
            </a:r>
            <a:r>
              <a:rPr lang="en-US" altLang="en-US" dirty="0" err="1"/>
              <a:t>deret</a:t>
            </a:r>
            <a:r>
              <a:rPr lang="en-US" altLang="en-US" dirty="0"/>
              <a:t> </a:t>
            </a:r>
            <a:r>
              <a:rPr lang="en-US" altLang="en-US" dirty="0" err="1"/>
              <a:t>maclaurin</a:t>
            </a:r>
            <a:endParaRPr lang="en-US" altLang="en-US" dirty="0"/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FB5C68A-CC7C-454E-97D8-C57B7059080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90532" name="Rectangle 4"/>
          <p:cNvSpPr>
            <a:spLocks noChangeArrowheads="1"/>
          </p:cNvSpPr>
          <p:nvPr/>
        </p:nvSpPr>
        <p:spPr bwMode="auto">
          <a:xfrm>
            <a:off x="990600" y="1947862"/>
            <a:ext cx="21240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a. </a:t>
            </a:r>
            <a:r>
              <a:rPr kumimoji="1" lang="en-US" altLang="en-US" i="1"/>
              <a:t>f</a:t>
            </a:r>
            <a:r>
              <a:rPr kumimoji="1" lang="en-US" altLang="en-US"/>
              <a:t>(</a:t>
            </a:r>
            <a:r>
              <a:rPr kumimoji="1" lang="en-US" altLang="en-US" i="1"/>
              <a:t>x</a:t>
            </a:r>
            <a:r>
              <a:rPr kumimoji="1" lang="en-US" altLang="en-US"/>
              <a:t>) = cos </a:t>
            </a:r>
            <a:r>
              <a:rPr kumimoji="1" lang="en-US" altLang="en-US" i="1"/>
              <a:t>x</a:t>
            </a:r>
          </a:p>
        </p:txBody>
      </p:sp>
      <p:sp>
        <p:nvSpPr>
          <p:cNvPr id="790533" name="Rectangle 5"/>
          <p:cNvSpPr>
            <a:spLocks noChangeArrowheads="1"/>
          </p:cNvSpPr>
          <p:nvPr/>
        </p:nvSpPr>
        <p:spPr bwMode="auto">
          <a:xfrm>
            <a:off x="990600" y="2513012"/>
            <a:ext cx="22431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b. </a:t>
            </a:r>
            <a:r>
              <a:rPr kumimoji="1" lang="en-US" altLang="en-US" i="1"/>
              <a:t>f</a:t>
            </a:r>
            <a:r>
              <a:rPr kumimoji="1" lang="en-US" altLang="en-US"/>
              <a:t>(</a:t>
            </a:r>
            <a:r>
              <a:rPr kumimoji="1" lang="en-US" altLang="en-US" i="1"/>
              <a:t>x</a:t>
            </a:r>
            <a:r>
              <a:rPr kumimoji="1" lang="en-US" altLang="en-US"/>
              <a:t>) = cos </a:t>
            </a:r>
            <a:r>
              <a:rPr kumimoji="1" lang="en-US" altLang="en-US" i="1"/>
              <a:t>x</a:t>
            </a:r>
            <a:r>
              <a:rPr kumimoji="1" lang="en-US" altLang="en-US" baseline="30000"/>
              <a:t>2</a:t>
            </a:r>
            <a:endParaRPr kumimoji="1" lang="en-US" altLang="en-US"/>
          </a:p>
        </p:txBody>
      </p:sp>
      <p:sp>
        <p:nvSpPr>
          <p:cNvPr id="790534" name="Rectangle 6"/>
          <p:cNvSpPr>
            <a:spLocks noChangeArrowheads="1"/>
          </p:cNvSpPr>
          <p:nvPr/>
        </p:nvSpPr>
        <p:spPr bwMode="auto">
          <a:xfrm>
            <a:off x="990600" y="3090862"/>
            <a:ext cx="21844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c. </a:t>
            </a:r>
            <a:r>
              <a:rPr kumimoji="1" lang="en-US" altLang="en-US" i="1"/>
              <a:t>f</a:t>
            </a:r>
            <a:r>
              <a:rPr kumimoji="1" lang="en-US" altLang="en-US"/>
              <a:t>(</a:t>
            </a:r>
            <a:r>
              <a:rPr kumimoji="1" lang="en-US" altLang="en-US" i="1"/>
              <a:t>x</a:t>
            </a:r>
            <a:r>
              <a:rPr kumimoji="1" lang="en-US" altLang="en-US"/>
              <a:t>) = cos</a:t>
            </a:r>
            <a:r>
              <a:rPr kumimoji="1" lang="en-US" altLang="en-US" baseline="30000"/>
              <a:t>2 </a:t>
            </a:r>
            <a:r>
              <a:rPr kumimoji="1" lang="en-US" altLang="en-US" i="1"/>
              <a:t>x</a:t>
            </a:r>
          </a:p>
        </p:txBody>
      </p:sp>
      <p:sp>
        <p:nvSpPr>
          <p:cNvPr id="790535" name="Rectangle 7"/>
          <p:cNvSpPr>
            <a:spLocks noChangeArrowheads="1"/>
          </p:cNvSpPr>
          <p:nvPr/>
        </p:nvSpPr>
        <p:spPr bwMode="auto">
          <a:xfrm>
            <a:off x="4886325" y="5224462"/>
            <a:ext cx="26003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c. </a:t>
            </a:r>
            <a:r>
              <a:rPr kumimoji="1" lang="en-US" altLang="en-US" i="1"/>
              <a:t>f</a:t>
            </a:r>
            <a:r>
              <a:rPr kumimoji="1" lang="en-US" altLang="en-US"/>
              <a:t>(</a:t>
            </a:r>
            <a:r>
              <a:rPr kumimoji="1" lang="en-US" altLang="en-US" i="1"/>
              <a:t>x</a:t>
            </a:r>
            <a:r>
              <a:rPr kumimoji="1" lang="en-US" altLang="en-US"/>
              <a:t>) = e</a:t>
            </a:r>
            <a:r>
              <a:rPr kumimoji="1" lang="en-US" altLang="en-US" i="1" baseline="30000"/>
              <a:t>x</a:t>
            </a:r>
            <a:r>
              <a:rPr kumimoji="1" lang="en-US" altLang="en-US"/>
              <a:t>, a = 2</a:t>
            </a:r>
          </a:p>
        </p:txBody>
      </p:sp>
      <p:sp>
        <p:nvSpPr>
          <p:cNvPr id="790536" name="Rectangle 8"/>
          <p:cNvSpPr>
            <a:spLocks noChangeArrowheads="1"/>
          </p:cNvSpPr>
          <p:nvPr/>
        </p:nvSpPr>
        <p:spPr bwMode="auto">
          <a:xfrm>
            <a:off x="1152525" y="5226050"/>
            <a:ext cx="33162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a. f(</a:t>
            </a:r>
            <a:r>
              <a:rPr kumimoji="1" lang="en-US" altLang="en-US" i="1"/>
              <a:t>x</a:t>
            </a:r>
            <a:r>
              <a:rPr kumimoji="1" lang="en-US" altLang="en-US"/>
              <a:t>) = cos </a:t>
            </a:r>
            <a:r>
              <a:rPr kumimoji="1" lang="en-US" altLang="en-US" i="1"/>
              <a:t>x</a:t>
            </a:r>
            <a:r>
              <a:rPr kumimoji="1" lang="en-US" altLang="en-US"/>
              <a:t>, a = </a:t>
            </a:r>
            <a:r>
              <a:rPr kumimoji="1" lang="en-US" altLang="en-US">
                <a:sym typeface="Symbol" panose="05050102010706020507" pitchFamily="18" charset="2"/>
              </a:rPr>
              <a:t>/3</a:t>
            </a:r>
          </a:p>
        </p:txBody>
      </p:sp>
      <p:sp>
        <p:nvSpPr>
          <p:cNvPr id="790537" name="Rectangle 9"/>
          <p:cNvSpPr>
            <a:spLocks noChangeArrowheads="1"/>
          </p:cNvSpPr>
          <p:nvPr/>
        </p:nvSpPr>
        <p:spPr bwMode="auto">
          <a:xfrm>
            <a:off x="1143000" y="5835650"/>
            <a:ext cx="32623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b. f(</a:t>
            </a:r>
            <a:r>
              <a:rPr kumimoji="1" lang="en-US" altLang="en-US" i="1"/>
              <a:t>x</a:t>
            </a:r>
            <a:r>
              <a:rPr kumimoji="1" lang="en-US" altLang="en-US"/>
              <a:t>) = sin </a:t>
            </a:r>
            <a:r>
              <a:rPr kumimoji="1" lang="en-US" altLang="en-US" i="1"/>
              <a:t>x</a:t>
            </a:r>
            <a:r>
              <a:rPr kumimoji="1" lang="en-US" altLang="en-US"/>
              <a:t>, a = </a:t>
            </a:r>
            <a:r>
              <a:rPr kumimoji="1" lang="en-US" altLang="en-US">
                <a:sym typeface="Symbol" panose="05050102010706020507" pitchFamily="18" charset="2"/>
              </a:rPr>
              <a:t>/3</a:t>
            </a:r>
          </a:p>
        </p:txBody>
      </p:sp>
      <p:sp>
        <p:nvSpPr>
          <p:cNvPr id="790538" name="Rectangle 10"/>
          <p:cNvSpPr>
            <a:spLocks noChangeArrowheads="1"/>
          </p:cNvSpPr>
          <p:nvPr/>
        </p:nvSpPr>
        <p:spPr bwMode="auto">
          <a:xfrm>
            <a:off x="4737100" y="2436812"/>
            <a:ext cx="20542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f. </a:t>
            </a:r>
            <a:r>
              <a:rPr kumimoji="1" lang="en-US" altLang="en-US" i="1"/>
              <a:t>f</a:t>
            </a:r>
            <a:r>
              <a:rPr kumimoji="1" lang="en-US" altLang="en-US"/>
              <a:t>(</a:t>
            </a:r>
            <a:r>
              <a:rPr kumimoji="1" lang="en-US" altLang="en-US" i="1"/>
              <a:t>x</a:t>
            </a:r>
            <a:r>
              <a:rPr kumimoji="1" lang="en-US" altLang="en-US"/>
              <a:t>) = sec </a:t>
            </a:r>
            <a:r>
              <a:rPr kumimoji="1" lang="en-US" altLang="en-US" i="1"/>
              <a:t>x</a:t>
            </a:r>
          </a:p>
        </p:txBody>
      </p:sp>
      <p:sp>
        <p:nvSpPr>
          <p:cNvPr id="790539" name="Rectangle 11"/>
          <p:cNvSpPr>
            <a:spLocks noChangeArrowheads="1"/>
          </p:cNvSpPr>
          <p:nvPr/>
        </p:nvSpPr>
        <p:spPr bwMode="auto">
          <a:xfrm>
            <a:off x="4733925" y="1979612"/>
            <a:ext cx="21764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e. </a:t>
            </a:r>
            <a:r>
              <a:rPr kumimoji="1" lang="en-US" altLang="en-US" i="1"/>
              <a:t>f</a:t>
            </a:r>
            <a:r>
              <a:rPr kumimoji="1" lang="en-US" altLang="en-US"/>
              <a:t>(</a:t>
            </a:r>
            <a:r>
              <a:rPr kumimoji="1" lang="en-US" altLang="en-US" i="1"/>
              <a:t>x</a:t>
            </a:r>
            <a:r>
              <a:rPr kumimoji="1" lang="en-US" altLang="en-US"/>
              <a:t>) = sin</a:t>
            </a:r>
            <a:r>
              <a:rPr kumimoji="1" lang="en-US" altLang="en-US" baseline="30000"/>
              <a:t>2</a:t>
            </a:r>
            <a:r>
              <a:rPr kumimoji="1" lang="en-US" altLang="en-US"/>
              <a:t> </a:t>
            </a:r>
            <a:r>
              <a:rPr kumimoji="1" lang="en-US" altLang="en-US" i="1"/>
              <a:t>x</a:t>
            </a:r>
          </a:p>
        </p:txBody>
      </p:sp>
      <p:sp>
        <p:nvSpPr>
          <p:cNvPr id="790540" name="Rectangle 12"/>
          <p:cNvSpPr>
            <a:spLocks noChangeArrowheads="1"/>
          </p:cNvSpPr>
          <p:nvPr/>
        </p:nvSpPr>
        <p:spPr bwMode="auto">
          <a:xfrm>
            <a:off x="4724400" y="3014662"/>
            <a:ext cx="21224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g. </a:t>
            </a:r>
            <a:r>
              <a:rPr kumimoji="1" lang="en-US" altLang="en-US" i="1"/>
              <a:t>f</a:t>
            </a:r>
            <a:r>
              <a:rPr kumimoji="1" lang="en-US" altLang="en-US"/>
              <a:t>(</a:t>
            </a:r>
            <a:r>
              <a:rPr kumimoji="1" lang="en-US" altLang="en-US" i="1"/>
              <a:t>x</a:t>
            </a:r>
            <a:r>
              <a:rPr kumimoji="1" lang="en-US" altLang="en-US"/>
              <a:t>) = tan </a:t>
            </a:r>
            <a:r>
              <a:rPr kumimoji="1" lang="en-US" altLang="en-US" i="1"/>
              <a:t>x</a:t>
            </a:r>
          </a:p>
        </p:txBody>
      </p:sp>
      <p:sp>
        <p:nvSpPr>
          <p:cNvPr id="790541" name="Rectangle 13"/>
          <p:cNvSpPr>
            <a:spLocks noChangeArrowheads="1"/>
          </p:cNvSpPr>
          <p:nvPr/>
        </p:nvSpPr>
        <p:spPr bwMode="auto">
          <a:xfrm>
            <a:off x="990600" y="3700462"/>
            <a:ext cx="26749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d. </a:t>
            </a:r>
            <a:r>
              <a:rPr kumimoji="1" lang="en-US" altLang="en-US" i="1"/>
              <a:t>f</a:t>
            </a:r>
            <a:r>
              <a:rPr kumimoji="1" lang="en-US" altLang="en-US"/>
              <a:t>(</a:t>
            </a:r>
            <a:r>
              <a:rPr kumimoji="1" lang="en-US" altLang="en-US" i="1"/>
              <a:t>x</a:t>
            </a:r>
            <a:r>
              <a:rPr kumimoji="1" lang="en-US" altLang="en-US"/>
              <a:t>) = e</a:t>
            </a:r>
            <a:r>
              <a:rPr kumimoji="1" lang="en-US" altLang="en-US" i="1" baseline="30000"/>
              <a:t>x</a:t>
            </a:r>
            <a:r>
              <a:rPr kumimoji="1" lang="en-US" altLang="en-US" baseline="30000"/>
              <a:t> </a:t>
            </a:r>
            <a:r>
              <a:rPr kumimoji="1" lang="en-US" altLang="en-US"/>
              <a:t>+ sin</a:t>
            </a:r>
            <a:r>
              <a:rPr kumimoji="1" lang="en-US" altLang="en-US" baseline="30000"/>
              <a:t> </a:t>
            </a:r>
            <a:r>
              <a:rPr kumimoji="1" lang="en-US" altLang="en-US" i="1"/>
              <a:t>x</a:t>
            </a:r>
          </a:p>
        </p:txBody>
      </p:sp>
      <p:sp>
        <p:nvSpPr>
          <p:cNvPr id="790542" name="Rectangle 14"/>
          <p:cNvSpPr>
            <a:spLocks noChangeArrowheads="1"/>
          </p:cNvSpPr>
          <p:nvPr/>
        </p:nvSpPr>
        <p:spPr bwMode="auto">
          <a:xfrm>
            <a:off x="4724400" y="3624262"/>
            <a:ext cx="2128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en-US" altLang="en-US"/>
              <a:t>h.</a:t>
            </a:r>
            <a:r>
              <a:rPr kumimoji="1" lang="en-US" altLang="en-US" i="1"/>
              <a:t> f</a:t>
            </a:r>
            <a:r>
              <a:rPr kumimoji="1" lang="en-US" altLang="en-US"/>
              <a:t>(</a:t>
            </a:r>
            <a:r>
              <a:rPr kumimoji="1" lang="en-US" altLang="en-US" i="1"/>
              <a:t>x</a:t>
            </a:r>
            <a:r>
              <a:rPr kumimoji="1" lang="en-US" altLang="en-US"/>
              <a:t>) = sec </a:t>
            </a:r>
            <a:r>
              <a:rPr kumimoji="1" lang="en-US" altLang="en-US" i="1"/>
              <a:t>x</a:t>
            </a:r>
          </a:p>
        </p:txBody>
      </p:sp>
      <p:sp>
        <p:nvSpPr>
          <p:cNvPr id="790543" name="Rectangle 15"/>
          <p:cNvSpPr>
            <a:spLocks noChangeArrowheads="1"/>
          </p:cNvSpPr>
          <p:nvPr/>
        </p:nvSpPr>
        <p:spPr bwMode="auto">
          <a:xfrm>
            <a:off x="685800" y="4503737"/>
            <a:ext cx="8305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en-US"/>
              <a:t>2. Perderetkan dengan </a:t>
            </a:r>
            <a:r>
              <a:rPr kumimoji="1" lang="en-US" altLang="en-US" i="1"/>
              <a:t>f</a:t>
            </a:r>
            <a:r>
              <a:rPr kumimoji="1" lang="en-US" altLang="en-US"/>
              <a:t>(</a:t>
            </a:r>
            <a:r>
              <a:rPr kumimoji="1" lang="en-US" altLang="en-US" i="1"/>
              <a:t>x</a:t>
            </a:r>
            <a:r>
              <a:rPr kumimoji="1" lang="en-US" altLang="en-US"/>
              <a:t>) berikut deret taylor dengan pusat </a:t>
            </a:r>
            <a:r>
              <a:rPr kumimoji="1" lang="en-US" altLang="en-US" i="1"/>
              <a:t>x</a:t>
            </a:r>
            <a:r>
              <a:rPr kumimoji="1" lang="en-US" altLang="en-US"/>
              <a:t> = a</a:t>
            </a:r>
          </a:p>
        </p:txBody>
      </p:sp>
    </p:spTree>
    <p:extLst>
      <p:ext uri="{BB962C8B-B14F-4D97-AF65-F5344CB8AC3E}">
        <p14:creationId xmlns:p14="http://schemas.microsoft.com/office/powerpoint/2010/main" xmlns="" val="2203252665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905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9053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9053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9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9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9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9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9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90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790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905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9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90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90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905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9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790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790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7905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9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790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790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7905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9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790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790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7905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9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7905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7905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7905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790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790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7905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9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790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790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7905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79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790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790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7905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79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0" grpId="0"/>
      <p:bldP spid="790531" grpId="0" build="p"/>
      <p:bldP spid="790532" grpId="0"/>
      <p:bldP spid="790533" grpId="0"/>
      <p:bldP spid="790534" grpId="0"/>
      <p:bldP spid="790535" grpId="0"/>
      <p:bldP spid="790536" grpId="0"/>
      <p:bldP spid="790537" grpId="0"/>
      <p:bldP spid="790538" grpId="0"/>
      <p:bldP spid="790539" grpId="0"/>
      <p:bldP spid="790540" grpId="0"/>
      <p:bldP spid="790541" grpId="0"/>
      <p:bldP spid="790542" grpId="0"/>
      <p:bldP spid="79054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B3F759E-A04E-42F1-9D6F-F8A7E5A3132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034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834" t="37285" r="20149" b="8835"/>
          <a:stretch>
            <a:fillRect/>
          </a:stretch>
        </p:blipFill>
        <p:spPr bwMode="auto">
          <a:xfrm>
            <a:off x="762000" y="1361562"/>
            <a:ext cx="6477000" cy="502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12" name="Right Triangle 11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8199458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31" name="Right Triangle 30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2667000" cy="685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b="1" dirty="0" err="1"/>
              <a:t>Contoh</a:t>
            </a:r>
            <a:endParaRPr lang="en-US" altLang="en-US" b="1" dirty="0"/>
          </a:p>
        </p:txBody>
      </p:sp>
      <p:graphicFrame>
        <p:nvGraphicFramePr>
          <p:cNvPr id="724995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5105400" y="4265613"/>
          <a:ext cx="3049588" cy="752475"/>
        </p:xfrm>
        <a:graphic>
          <a:graphicData uri="http://schemas.openxmlformats.org/presentationml/2006/ole">
            <p:oleObj spid="_x0000_s16386" name="Equation" r:id="rId4" imgW="1854200" imgH="457200" progId="Equation.3">
              <p:embed/>
            </p:oleObj>
          </a:graphicData>
        </a:graphic>
      </p:graphicFrame>
      <p:sp>
        <p:nvSpPr>
          <p:cNvPr id="9220" name="Slide Number Placeholder 7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F35CB0D-E103-402D-8E9C-A6C0560AF3BE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134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4997" name="Rectangle 5"/>
          <p:cNvSpPr>
            <a:spLocks noChangeArrowheads="1"/>
          </p:cNvSpPr>
          <p:nvPr/>
        </p:nvSpPr>
        <p:spPr bwMode="auto">
          <a:xfrm>
            <a:off x="625475" y="1431925"/>
            <a:ext cx="4508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it-IT" altLang="en-US"/>
              <a:t>2.</a:t>
            </a:r>
            <a:endParaRPr lang="en-US" altLang="en-US"/>
          </a:p>
        </p:txBody>
      </p:sp>
      <p:sp>
        <p:nvSpPr>
          <p:cNvPr id="5136" name="Rectangle 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24999" name="Object 7"/>
          <p:cNvGraphicFramePr>
            <a:graphicFrameLocks noChangeAspect="1"/>
          </p:cNvGraphicFramePr>
          <p:nvPr/>
        </p:nvGraphicFramePr>
        <p:xfrm>
          <a:off x="1036638" y="1143000"/>
          <a:ext cx="1828800" cy="974725"/>
        </p:xfrm>
        <a:graphic>
          <a:graphicData uri="http://schemas.openxmlformats.org/presentationml/2006/ole">
            <p:oleObj spid="_x0000_s16387" r:id="rId5" imgW="876300" imgH="469900" progId="Equation.3">
              <p:embed/>
            </p:oleObj>
          </a:graphicData>
        </a:graphic>
      </p:graphicFrame>
      <p:sp>
        <p:nvSpPr>
          <p:cNvPr id="725000" name="Text Box 8"/>
          <p:cNvSpPr txBox="1">
            <a:spLocks noChangeArrowheads="1"/>
          </p:cNvSpPr>
          <p:nvPr/>
        </p:nvSpPr>
        <p:spPr bwMode="auto">
          <a:xfrm>
            <a:off x="990600" y="2019300"/>
            <a:ext cx="1130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Jawab:</a:t>
            </a:r>
          </a:p>
        </p:txBody>
      </p:sp>
      <p:sp>
        <p:nvSpPr>
          <p:cNvPr id="725001" name="Text Box 9"/>
          <p:cNvSpPr txBox="1">
            <a:spLocks noChangeArrowheads="1"/>
          </p:cNvSpPr>
          <p:nvPr/>
        </p:nvSpPr>
        <p:spPr bwMode="auto">
          <a:xfrm>
            <a:off x="1066800" y="2324100"/>
            <a:ext cx="9382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Ambil</a:t>
            </a:r>
          </a:p>
        </p:txBody>
      </p:sp>
      <p:graphicFrame>
        <p:nvGraphicFramePr>
          <p:cNvPr id="725002" name="Object 10"/>
          <p:cNvGraphicFramePr>
            <a:graphicFrameLocks noChangeAspect="1"/>
          </p:cNvGraphicFramePr>
          <p:nvPr/>
        </p:nvGraphicFramePr>
        <p:xfrm>
          <a:off x="2033588" y="2184400"/>
          <a:ext cx="1852612" cy="787400"/>
        </p:xfrm>
        <a:graphic>
          <a:graphicData uri="http://schemas.openxmlformats.org/presentationml/2006/ole">
            <p:oleObj spid="_x0000_s16388" name="Equation" r:id="rId6" imgW="1129810" imgH="482391" progId="Equation.3">
              <p:embed/>
            </p:oleObj>
          </a:graphicData>
        </a:graphic>
      </p:graphicFrame>
      <p:sp>
        <p:nvSpPr>
          <p:cNvPr id="725003" name="Text Box 11"/>
          <p:cNvSpPr txBox="1">
            <a:spLocks noChangeArrowheads="1"/>
          </p:cNvSpPr>
          <p:nvPr/>
        </p:nvSpPr>
        <p:spPr bwMode="auto">
          <a:xfrm>
            <a:off x="3709988" y="2406650"/>
            <a:ext cx="44434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, Dalam hal ini menurut kaidah </a:t>
            </a:r>
          </a:p>
        </p:txBody>
      </p:sp>
      <p:sp>
        <p:nvSpPr>
          <p:cNvPr id="725004" name="Text Box 12"/>
          <p:cNvSpPr txBox="1">
            <a:spLocks noChangeArrowheads="1"/>
          </p:cNvSpPr>
          <p:nvPr/>
        </p:nvSpPr>
        <p:spPr bwMode="auto">
          <a:xfrm>
            <a:off x="1066800" y="2692400"/>
            <a:ext cx="14332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mtClean="0"/>
              <a:t>L’Hopital</a:t>
            </a:r>
            <a:r>
              <a:rPr lang="en-US" altLang="en-US" dirty="0"/>
              <a:t>,</a:t>
            </a:r>
          </a:p>
        </p:txBody>
      </p:sp>
      <p:sp>
        <p:nvSpPr>
          <p:cNvPr id="725005" name="Rectangle 13"/>
          <p:cNvSpPr>
            <a:spLocks noChangeArrowheads="1"/>
          </p:cNvSpPr>
          <p:nvPr/>
        </p:nvSpPr>
        <p:spPr bwMode="auto">
          <a:xfrm>
            <a:off x="1058863" y="5988050"/>
            <a:ext cx="56515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/>
              <a:t>artinya barisan </a:t>
            </a:r>
            <a:r>
              <a:rPr lang="en-US" altLang="en-US" i="1"/>
              <a:t>a</a:t>
            </a:r>
            <a:r>
              <a:rPr lang="en-US" altLang="en-US" i="1" baseline="-25000"/>
              <a:t>n</a:t>
            </a:r>
            <a:r>
              <a:rPr lang="en-US" altLang="en-US" baseline="-25000"/>
              <a:t> </a:t>
            </a:r>
            <a:r>
              <a:rPr lang="en-US" altLang="en-US"/>
              <a:t>konvergen menuju </a:t>
            </a:r>
            <a:r>
              <a:rPr lang="en-US" altLang="en-US" i="1"/>
              <a:t>e</a:t>
            </a:r>
            <a:r>
              <a:rPr lang="en-US" altLang="en-US"/>
              <a:t>. </a:t>
            </a:r>
            <a:r>
              <a:rPr lang="en-US" altLang="en-US" baseline="-25000"/>
              <a:t> </a:t>
            </a:r>
          </a:p>
        </p:txBody>
      </p:sp>
      <p:graphicFrame>
        <p:nvGraphicFramePr>
          <p:cNvPr id="725006" name="Object 14"/>
          <p:cNvGraphicFramePr>
            <a:graphicFrameLocks noChangeAspect="1"/>
          </p:cNvGraphicFramePr>
          <p:nvPr/>
        </p:nvGraphicFramePr>
        <p:xfrm>
          <a:off x="2786063" y="5267325"/>
          <a:ext cx="1531937" cy="682625"/>
        </p:xfrm>
        <a:graphic>
          <a:graphicData uri="http://schemas.openxmlformats.org/presentationml/2006/ole">
            <p:oleObj spid="_x0000_s16389" name="Equation" r:id="rId7" imgW="1054100" imgH="469900" progId="Equation.3">
              <p:embed/>
            </p:oleObj>
          </a:graphicData>
        </a:graphic>
      </p:graphicFrame>
      <p:sp>
        <p:nvSpPr>
          <p:cNvPr id="725007" name="Text Box 15"/>
          <p:cNvSpPr txBox="1">
            <a:spLocks noChangeArrowheads="1"/>
          </p:cNvSpPr>
          <p:nvPr/>
        </p:nvSpPr>
        <p:spPr bwMode="auto">
          <a:xfrm>
            <a:off x="1047750" y="4953000"/>
            <a:ext cx="8016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/>
              <a:t>Jadi,</a:t>
            </a:r>
          </a:p>
        </p:txBody>
      </p:sp>
      <p:graphicFrame>
        <p:nvGraphicFramePr>
          <p:cNvPr id="725008" name="Object 16"/>
          <p:cNvGraphicFramePr>
            <a:graphicFrameLocks noChangeAspect="1"/>
          </p:cNvGraphicFramePr>
          <p:nvPr/>
        </p:nvGraphicFramePr>
        <p:xfrm>
          <a:off x="2284413" y="3062288"/>
          <a:ext cx="2471737" cy="777875"/>
        </p:xfrm>
        <a:graphic>
          <a:graphicData uri="http://schemas.openxmlformats.org/presentationml/2006/ole">
            <p:oleObj spid="_x0000_s16390" name="Equation" r:id="rId8" imgW="1460500" imgH="457200" progId="Equation.3">
              <p:embed/>
            </p:oleObj>
          </a:graphicData>
        </a:graphic>
      </p:graphicFrame>
      <p:graphicFrame>
        <p:nvGraphicFramePr>
          <p:cNvPr id="725009" name="Object 17"/>
          <p:cNvGraphicFramePr>
            <a:graphicFrameLocks noChangeAspect="1"/>
          </p:cNvGraphicFramePr>
          <p:nvPr/>
        </p:nvGraphicFramePr>
        <p:xfrm>
          <a:off x="5105400" y="2709863"/>
          <a:ext cx="2336800" cy="1452562"/>
        </p:xfrm>
        <a:graphic>
          <a:graphicData uri="http://schemas.openxmlformats.org/presentationml/2006/ole">
            <p:oleObj spid="_x0000_s16391" name="Equation" r:id="rId9" imgW="1384200" imgH="863280" progId="">
              <p:embed/>
            </p:oleObj>
          </a:graphicData>
        </a:graphic>
      </p:graphicFrame>
      <p:graphicFrame>
        <p:nvGraphicFramePr>
          <p:cNvPr id="725010" name="Object 18"/>
          <p:cNvGraphicFramePr>
            <a:graphicFrameLocks noChangeAspect="1"/>
          </p:cNvGraphicFramePr>
          <p:nvPr/>
        </p:nvGraphicFramePr>
        <p:xfrm>
          <a:off x="2438400" y="3924300"/>
          <a:ext cx="2352675" cy="1244600"/>
        </p:xfrm>
        <a:graphic>
          <a:graphicData uri="http://schemas.openxmlformats.org/presentationml/2006/ole">
            <p:oleObj spid="_x0000_s16392" name="Equation" r:id="rId10" imgW="1714320" imgH="914400" progId="">
              <p:embed/>
            </p:oleObj>
          </a:graphicData>
        </a:graphic>
      </p:graphicFrame>
      <p:graphicFrame>
        <p:nvGraphicFramePr>
          <p:cNvPr id="725011" name="Object 19"/>
          <p:cNvGraphicFramePr>
            <a:graphicFrameLocks noChangeAspect="1"/>
          </p:cNvGraphicFramePr>
          <p:nvPr/>
        </p:nvGraphicFramePr>
        <p:xfrm>
          <a:off x="838200" y="3041650"/>
          <a:ext cx="1463675" cy="820738"/>
        </p:xfrm>
        <a:graphic>
          <a:graphicData uri="http://schemas.openxmlformats.org/presentationml/2006/ole">
            <p:oleObj spid="_x0000_s16393" name="Equation" r:id="rId11" imgW="863225" imgH="482391" progId="Equation.3">
              <p:embed/>
            </p:oleObj>
          </a:graphicData>
        </a:graphic>
      </p:graphicFrame>
      <p:sp>
        <p:nvSpPr>
          <p:cNvPr id="5143" name="Rectangle 20"/>
          <p:cNvSpPr>
            <a:spLocks noChangeArrowheads="1"/>
          </p:cNvSpPr>
          <p:nvPr/>
        </p:nvSpPr>
        <p:spPr bwMode="auto">
          <a:xfrm>
            <a:off x="0" y="2066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4" name="Rectangle 21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5" name="Rectangle 22"/>
          <p:cNvSpPr>
            <a:spLocks noChangeArrowheads="1"/>
          </p:cNvSpPr>
          <p:nvPr/>
        </p:nvSpPr>
        <p:spPr bwMode="auto">
          <a:xfrm>
            <a:off x="0" y="4305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8307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2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5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5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5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25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25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5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25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5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24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24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2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2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2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2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4" grpId="0"/>
      <p:bldP spid="724997" grpId="0"/>
      <p:bldP spid="725000" grpId="0"/>
      <p:bldP spid="725001" grpId="0"/>
      <p:bldP spid="725003" grpId="0"/>
      <p:bldP spid="725004" grpId="0"/>
      <p:bldP spid="725005" grpId="0"/>
      <p:bldP spid="7250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48072" y="1066800"/>
              <a:ext cx="8495928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1210816"/>
              <a:ext cx="845941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gradFill flip="none" rotWithShape="1">
              <a:gsLst>
                <a:gs pos="0">
                  <a:srgbClr val="0A4184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jtk-header-v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004" y="152400"/>
              <a:ext cx="3525012" cy="685800"/>
            </a:xfrm>
            <a:prstGeom prst="rect">
              <a:avLst/>
            </a:prstGeom>
          </p:spPr>
        </p:pic>
        <p:sp>
          <p:nvSpPr>
            <p:cNvPr id="39" name="Right Triangle 38"/>
            <p:cNvSpPr/>
            <p:nvPr/>
          </p:nvSpPr>
          <p:spPr>
            <a:xfrm>
              <a:off x="0" y="6324600"/>
              <a:ext cx="1219200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Triangle 39"/>
            <p:cNvSpPr/>
            <p:nvPr/>
          </p:nvSpPr>
          <p:spPr>
            <a:xfrm flipH="1">
              <a:off x="1905000" y="6324600"/>
              <a:ext cx="7239000" cy="53340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2238"/>
            <a:ext cx="6172200" cy="7159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b="1" dirty="0" err="1"/>
              <a:t>Latihan</a:t>
            </a:r>
            <a:endParaRPr lang="en-US" altLang="en-US" b="1" dirty="0">
              <a:solidFill>
                <a:srgbClr val="FF3300"/>
              </a:solidFill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A572B6D-ED92-439E-9049-A5F197EAA3CA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26019" name="Object 3"/>
          <p:cNvGraphicFramePr>
            <a:graphicFrameLocks noChangeAspect="1"/>
          </p:cNvGraphicFramePr>
          <p:nvPr/>
        </p:nvGraphicFramePr>
        <p:xfrm>
          <a:off x="990600" y="1774825"/>
          <a:ext cx="1752600" cy="688975"/>
        </p:xfrm>
        <a:graphic>
          <a:graphicData uri="http://schemas.openxmlformats.org/presentationml/2006/ole">
            <p:oleObj spid="_x0000_s17410" r:id="rId4" imgW="1066800" imgH="419100" progId="Equation.3">
              <p:embed/>
            </p:oleObj>
          </a:graphicData>
        </a:graphic>
      </p:graphicFrame>
      <p:graphicFrame>
        <p:nvGraphicFramePr>
          <p:cNvPr id="726020" name="Object 4"/>
          <p:cNvGraphicFramePr>
            <a:graphicFrameLocks noChangeAspect="1"/>
          </p:cNvGraphicFramePr>
          <p:nvPr/>
        </p:nvGraphicFramePr>
        <p:xfrm>
          <a:off x="990600" y="2501900"/>
          <a:ext cx="1447800" cy="723900"/>
        </p:xfrm>
        <a:graphic>
          <a:graphicData uri="http://schemas.openxmlformats.org/presentationml/2006/ole">
            <p:oleObj spid="_x0000_s17411" r:id="rId5" imgW="838200" imgH="419100" progId="Equation.3">
              <p:embed/>
            </p:oleObj>
          </a:graphicData>
        </a:graphic>
      </p:graphicFrame>
      <p:graphicFrame>
        <p:nvGraphicFramePr>
          <p:cNvPr id="726021" name="Object 5"/>
          <p:cNvGraphicFramePr>
            <a:graphicFrameLocks noChangeAspect="1"/>
          </p:cNvGraphicFramePr>
          <p:nvPr/>
        </p:nvGraphicFramePr>
        <p:xfrm>
          <a:off x="1050925" y="3248025"/>
          <a:ext cx="1143000" cy="746125"/>
        </p:xfrm>
        <a:graphic>
          <a:graphicData uri="http://schemas.openxmlformats.org/presentationml/2006/ole">
            <p:oleObj spid="_x0000_s17412" r:id="rId6" imgW="660113" imgH="431613" progId="Equation.3">
              <p:embed/>
            </p:oleObj>
          </a:graphicData>
        </a:graphic>
      </p:graphicFrame>
      <p:graphicFrame>
        <p:nvGraphicFramePr>
          <p:cNvPr id="726022" name="Object 6"/>
          <p:cNvGraphicFramePr>
            <a:graphicFrameLocks noChangeAspect="1"/>
          </p:cNvGraphicFramePr>
          <p:nvPr/>
        </p:nvGraphicFramePr>
        <p:xfrm>
          <a:off x="1066800" y="4006850"/>
          <a:ext cx="1219200" cy="685800"/>
        </p:xfrm>
        <a:graphic>
          <a:graphicData uri="http://schemas.openxmlformats.org/presentationml/2006/ole">
            <p:oleObj spid="_x0000_s17413" r:id="rId7" imgW="761669" imgH="431613" progId="Equation.3">
              <p:embed/>
            </p:oleObj>
          </a:graphicData>
        </a:graphic>
      </p:graphicFrame>
      <p:graphicFrame>
        <p:nvGraphicFramePr>
          <p:cNvPr id="726023" name="Object 7"/>
          <p:cNvGraphicFramePr>
            <a:graphicFrameLocks noChangeAspect="1"/>
          </p:cNvGraphicFramePr>
          <p:nvPr/>
        </p:nvGraphicFramePr>
        <p:xfrm>
          <a:off x="1095375" y="4711700"/>
          <a:ext cx="1143000" cy="641350"/>
        </p:xfrm>
        <a:graphic>
          <a:graphicData uri="http://schemas.openxmlformats.org/presentationml/2006/ole">
            <p:oleObj spid="_x0000_s17414" r:id="rId8" imgW="698197" imgH="393529" progId="Equation.3">
              <p:embed/>
            </p:oleObj>
          </a:graphicData>
        </a:graphic>
      </p:graphicFrame>
      <p:graphicFrame>
        <p:nvGraphicFramePr>
          <p:cNvPr id="726024" name="Object 8"/>
          <p:cNvGraphicFramePr>
            <a:graphicFrameLocks noChangeAspect="1"/>
          </p:cNvGraphicFramePr>
          <p:nvPr/>
        </p:nvGraphicFramePr>
        <p:xfrm>
          <a:off x="5029200" y="2501900"/>
          <a:ext cx="1676400" cy="650875"/>
        </p:xfrm>
        <a:graphic>
          <a:graphicData uri="http://schemas.openxmlformats.org/presentationml/2006/ole">
            <p:oleObj spid="_x0000_s17415" r:id="rId9" imgW="1104900" imgH="431800" progId="Equation.3">
              <p:embed/>
            </p:oleObj>
          </a:graphicData>
        </a:graphic>
      </p:graphicFrame>
      <p:graphicFrame>
        <p:nvGraphicFramePr>
          <p:cNvPr id="726025" name="Object 9"/>
          <p:cNvGraphicFramePr>
            <a:graphicFrameLocks noChangeAspect="1"/>
          </p:cNvGraphicFramePr>
          <p:nvPr/>
        </p:nvGraphicFramePr>
        <p:xfrm>
          <a:off x="5029200" y="3187700"/>
          <a:ext cx="2133600" cy="615950"/>
        </p:xfrm>
        <a:graphic>
          <a:graphicData uri="http://schemas.openxmlformats.org/presentationml/2006/ole">
            <p:oleObj spid="_x0000_s17416" r:id="rId10" imgW="1485900" imgH="431800" progId="Equation.3">
              <p:embed/>
            </p:oleObj>
          </a:graphicData>
        </a:graphic>
      </p:graphicFrame>
      <p:graphicFrame>
        <p:nvGraphicFramePr>
          <p:cNvPr id="726026" name="Object 10"/>
          <p:cNvGraphicFramePr>
            <a:graphicFrameLocks noChangeAspect="1"/>
          </p:cNvGraphicFramePr>
          <p:nvPr/>
        </p:nvGraphicFramePr>
        <p:xfrm>
          <a:off x="5029200" y="3797300"/>
          <a:ext cx="2438400" cy="1171575"/>
        </p:xfrm>
        <a:graphic>
          <a:graphicData uri="http://schemas.openxmlformats.org/presentationml/2006/ole">
            <p:oleObj spid="_x0000_s17417" r:id="rId11" imgW="1688367" imgH="812447" progId="Equation.3">
              <p:embed/>
            </p:oleObj>
          </a:graphicData>
        </a:graphic>
      </p:graphicFrame>
      <p:graphicFrame>
        <p:nvGraphicFramePr>
          <p:cNvPr id="726027" name="Object 11"/>
          <p:cNvGraphicFramePr>
            <a:graphicFrameLocks noChangeAspect="1"/>
          </p:cNvGraphicFramePr>
          <p:nvPr/>
        </p:nvGraphicFramePr>
        <p:xfrm>
          <a:off x="5105400" y="5016500"/>
          <a:ext cx="2743200" cy="1079500"/>
        </p:xfrm>
        <a:graphic>
          <a:graphicData uri="http://schemas.openxmlformats.org/presentationml/2006/ole">
            <p:oleObj spid="_x0000_s17418" r:id="rId12" imgW="2057400" imgH="812800" progId="Equation.3">
              <p:embed/>
            </p:oleObj>
          </a:graphicData>
        </a:graphic>
      </p:graphicFrame>
      <p:sp>
        <p:nvSpPr>
          <p:cNvPr id="6159" name="Rectangle 12"/>
          <p:cNvSpPr>
            <a:spLocks noChangeArrowheads="1"/>
          </p:cNvSpPr>
          <p:nvPr/>
        </p:nvSpPr>
        <p:spPr bwMode="auto">
          <a:xfrm>
            <a:off x="0" y="-938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160" tIns="1079160" rIns="1079160" bIns="1079160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0" name="Rectangle 13"/>
          <p:cNvSpPr>
            <a:spLocks noChangeArrowheads="1"/>
          </p:cNvSpPr>
          <p:nvPr/>
        </p:nvSpPr>
        <p:spPr bwMode="auto">
          <a:xfrm>
            <a:off x="0" y="-547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1" name="Rectangle 14"/>
          <p:cNvSpPr>
            <a:spLocks noChangeArrowheads="1"/>
          </p:cNvSpPr>
          <p:nvPr/>
        </p:nvSpPr>
        <p:spPr bwMode="auto">
          <a:xfrm>
            <a:off x="0" y="-128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2" name="Rectangle 15"/>
          <p:cNvSpPr>
            <a:spLocks noChangeArrowheads="1"/>
          </p:cNvSpPr>
          <p:nvPr/>
        </p:nvSpPr>
        <p:spPr bwMode="auto">
          <a:xfrm>
            <a:off x="0" y="523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3" name="Rectangle 16"/>
          <p:cNvSpPr>
            <a:spLocks noChangeArrowheads="1"/>
          </p:cNvSpPr>
          <p:nvPr/>
        </p:nvSpPr>
        <p:spPr bwMode="auto">
          <a:xfrm>
            <a:off x="0" y="7246938"/>
            <a:ext cx="184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 b="1">
                <a:latin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1200" b="1">
                <a:latin typeface="Arial" panose="020B0604020202020204" pitchFamily="34" charset="0"/>
                <a:cs typeface="Times New Roman" panose="02020603050405020304" pitchFamily="18" charset="0"/>
              </a:rPr>
            </a:b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726033" name="Picture 1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33988"/>
            <a:ext cx="9525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6034" name="Picture 1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31975"/>
            <a:ext cx="86455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6035" name="Rectangle 19"/>
          <p:cNvSpPr>
            <a:spLocks noChangeArrowheads="1"/>
          </p:cNvSpPr>
          <p:nvPr/>
        </p:nvSpPr>
        <p:spPr bwMode="auto">
          <a:xfrm>
            <a:off x="574675" y="1946275"/>
            <a:ext cx="4699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b="1">
                <a:solidFill>
                  <a:schemeClr val="tx2"/>
                </a:solidFill>
              </a:rPr>
              <a:t>1.</a:t>
            </a:r>
          </a:p>
        </p:txBody>
      </p:sp>
      <p:sp>
        <p:nvSpPr>
          <p:cNvPr id="726036" name="Rectangle 20"/>
          <p:cNvSpPr>
            <a:spLocks noChangeArrowheads="1"/>
          </p:cNvSpPr>
          <p:nvPr/>
        </p:nvSpPr>
        <p:spPr bwMode="auto">
          <a:xfrm>
            <a:off x="533400" y="2698750"/>
            <a:ext cx="4699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b="1">
                <a:solidFill>
                  <a:schemeClr val="tx2"/>
                </a:solidFill>
              </a:rPr>
              <a:t>2.</a:t>
            </a:r>
          </a:p>
        </p:txBody>
      </p:sp>
      <p:sp>
        <p:nvSpPr>
          <p:cNvPr id="726037" name="Rectangle 21"/>
          <p:cNvSpPr>
            <a:spLocks noChangeArrowheads="1"/>
          </p:cNvSpPr>
          <p:nvPr/>
        </p:nvSpPr>
        <p:spPr bwMode="auto">
          <a:xfrm>
            <a:off x="4217988" y="5365750"/>
            <a:ext cx="6588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b="1">
                <a:solidFill>
                  <a:schemeClr val="tx2"/>
                </a:solidFill>
              </a:rPr>
              <a:t>11.</a:t>
            </a:r>
          </a:p>
        </p:txBody>
      </p:sp>
      <p:sp>
        <p:nvSpPr>
          <p:cNvPr id="726038" name="Rectangle 22"/>
          <p:cNvSpPr>
            <a:spLocks noChangeArrowheads="1"/>
          </p:cNvSpPr>
          <p:nvPr/>
        </p:nvSpPr>
        <p:spPr bwMode="auto">
          <a:xfrm>
            <a:off x="4217988" y="4222750"/>
            <a:ext cx="6588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b="1">
                <a:solidFill>
                  <a:schemeClr val="tx2"/>
                </a:solidFill>
              </a:rPr>
              <a:t>10.</a:t>
            </a:r>
          </a:p>
        </p:txBody>
      </p:sp>
      <p:sp>
        <p:nvSpPr>
          <p:cNvPr id="726039" name="Rectangle 23"/>
          <p:cNvSpPr>
            <a:spLocks noChangeArrowheads="1"/>
          </p:cNvSpPr>
          <p:nvPr/>
        </p:nvSpPr>
        <p:spPr bwMode="auto">
          <a:xfrm>
            <a:off x="4419600" y="3308350"/>
            <a:ext cx="4699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b="1">
                <a:solidFill>
                  <a:schemeClr val="tx2"/>
                </a:solidFill>
              </a:rPr>
              <a:t>9.</a:t>
            </a:r>
          </a:p>
        </p:txBody>
      </p:sp>
      <p:sp>
        <p:nvSpPr>
          <p:cNvPr id="726040" name="Rectangle 24"/>
          <p:cNvSpPr>
            <a:spLocks noChangeArrowheads="1"/>
          </p:cNvSpPr>
          <p:nvPr/>
        </p:nvSpPr>
        <p:spPr bwMode="auto">
          <a:xfrm>
            <a:off x="4419600" y="2654300"/>
            <a:ext cx="4699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b="1">
                <a:solidFill>
                  <a:schemeClr val="tx2"/>
                </a:solidFill>
              </a:rPr>
              <a:t>8.</a:t>
            </a:r>
          </a:p>
        </p:txBody>
      </p:sp>
      <p:sp>
        <p:nvSpPr>
          <p:cNvPr id="726041" name="Rectangle 25"/>
          <p:cNvSpPr>
            <a:spLocks noChangeArrowheads="1"/>
          </p:cNvSpPr>
          <p:nvPr/>
        </p:nvSpPr>
        <p:spPr bwMode="auto">
          <a:xfrm>
            <a:off x="4406900" y="1936750"/>
            <a:ext cx="4699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b="1">
                <a:solidFill>
                  <a:schemeClr val="tx2"/>
                </a:solidFill>
              </a:rPr>
              <a:t>7.</a:t>
            </a:r>
          </a:p>
        </p:txBody>
      </p:sp>
      <p:sp>
        <p:nvSpPr>
          <p:cNvPr id="726042" name="Rectangle 26"/>
          <p:cNvSpPr>
            <a:spLocks noChangeArrowheads="1"/>
          </p:cNvSpPr>
          <p:nvPr/>
        </p:nvSpPr>
        <p:spPr bwMode="auto">
          <a:xfrm>
            <a:off x="577850" y="5441950"/>
            <a:ext cx="4699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b="1">
                <a:solidFill>
                  <a:schemeClr val="tx2"/>
                </a:solidFill>
              </a:rPr>
              <a:t>6.</a:t>
            </a:r>
          </a:p>
        </p:txBody>
      </p:sp>
      <p:sp>
        <p:nvSpPr>
          <p:cNvPr id="726043" name="Rectangle 27"/>
          <p:cNvSpPr>
            <a:spLocks noChangeArrowheads="1"/>
          </p:cNvSpPr>
          <p:nvPr/>
        </p:nvSpPr>
        <p:spPr bwMode="auto">
          <a:xfrm>
            <a:off x="577850" y="4864100"/>
            <a:ext cx="4699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b="1">
                <a:solidFill>
                  <a:schemeClr val="tx2"/>
                </a:solidFill>
              </a:rPr>
              <a:t>5.</a:t>
            </a:r>
          </a:p>
        </p:txBody>
      </p:sp>
      <p:sp>
        <p:nvSpPr>
          <p:cNvPr id="726044" name="Rectangle 28"/>
          <p:cNvSpPr>
            <a:spLocks noChangeArrowheads="1"/>
          </p:cNvSpPr>
          <p:nvPr/>
        </p:nvSpPr>
        <p:spPr bwMode="auto">
          <a:xfrm>
            <a:off x="533400" y="4191000"/>
            <a:ext cx="4699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b="1">
                <a:solidFill>
                  <a:schemeClr val="tx2"/>
                </a:solidFill>
              </a:rPr>
              <a:t>4.</a:t>
            </a:r>
          </a:p>
        </p:txBody>
      </p:sp>
      <p:sp>
        <p:nvSpPr>
          <p:cNvPr id="726045" name="Rectangle 29"/>
          <p:cNvSpPr>
            <a:spLocks noChangeArrowheads="1"/>
          </p:cNvSpPr>
          <p:nvPr/>
        </p:nvSpPr>
        <p:spPr bwMode="auto">
          <a:xfrm>
            <a:off x="533400" y="3492500"/>
            <a:ext cx="4699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b="1">
                <a:solidFill>
                  <a:schemeClr val="tx2"/>
                </a:solidFill>
              </a:rPr>
              <a:t>3.</a:t>
            </a:r>
          </a:p>
        </p:txBody>
      </p:sp>
      <p:sp>
        <p:nvSpPr>
          <p:cNvPr id="726046" name="Rectangle 30"/>
          <p:cNvSpPr>
            <a:spLocks noChangeArrowheads="1"/>
          </p:cNvSpPr>
          <p:nvPr/>
        </p:nvSpPr>
        <p:spPr bwMode="auto">
          <a:xfrm>
            <a:off x="609600" y="1400175"/>
            <a:ext cx="6665913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 eaLnBrk="1" hangingPunct="1"/>
            <a:r>
              <a:rPr kumimoji="1" lang="it-IT" altLang="en-US"/>
              <a:t>Tentukan konvergensi dari barisan di bawah ini:</a:t>
            </a:r>
            <a:br>
              <a:rPr kumimoji="1" lang="it-IT" altLang="en-US"/>
            </a:br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84426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2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26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26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26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26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26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26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26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26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26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26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26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726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726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726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26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26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26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726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726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726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35" grpId="0"/>
      <p:bldP spid="726036" grpId="0"/>
      <p:bldP spid="726037" grpId="0"/>
      <p:bldP spid="726038" grpId="0"/>
      <p:bldP spid="726039" grpId="0"/>
      <p:bldP spid="726040" grpId="0"/>
      <p:bldP spid="726041" grpId="0"/>
      <p:bldP spid="726042" grpId="0"/>
      <p:bldP spid="726043" grpId="0"/>
      <p:bldP spid="726044" grpId="0"/>
      <p:bldP spid="726045" grpId="0"/>
      <p:bldP spid="72604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02df59f1b98b53883327a8354a699303ae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2808</Words>
  <Application>Microsoft Office PowerPoint</Application>
  <PresentationFormat>On-screen Show (4:3)</PresentationFormat>
  <Paragraphs>707</Paragraphs>
  <Slides>73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76" baseType="lpstr">
      <vt:lpstr>Office Theme</vt:lpstr>
      <vt:lpstr>Equation</vt:lpstr>
      <vt:lpstr>Microsoft Equation 3.0</vt:lpstr>
      <vt:lpstr>BARISAN DAN DERET</vt:lpstr>
      <vt:lpstr>Barisan </vt:lpstr>
      <vt:lpstr>Kekonvergenan Barisan</vt:lpstr>
      <vt:lpstr>Slide 4</vt:lpstr>
      <vt:lpstr>Catatan</vt:lpstr>
      <vt:lpstr>Sifat Limit Barisan</vt:lpstr>
      <vt:lpstr>Contoh</vt:lpstr>
      <vt:lpstr>Contoh</vt:lpstr>
      <vt:lpstr>Latihan</vt:lpstr>
      <vt:lpstr>Deret Tak Hingga</vt:lpstr>
      <vt:lpstr>Barisan Jumlah Parsial</vt:lpstr>
      <vt:lpstr>Kekonvergenan Deret Tak Hingga</vt:lpstr>
      <vt:lpstr>Deret Geometri</vt:lpstr>
      <vt:lpstr>Sifat Deret Geometri</vt:lpstr>
      <vt:lpstr>Contoh  (Selidiki kekonvergenannya)</vt:lpstr>
      <vt:lpstr>Contoh (2)</vt:lpstr>
      <vt:lpstr>Contoh (3)</vt:lpstr>
      <vt:lpstr>Uji kedivergenan dengan suku ke-n. </vt:lpstr>
      <vt:lpstr>Masalah Baru </vt:lpstr>
      <vt:lpstr>Uji Deret Positif</vt:lpstr>
      <vt:lpstr>Contoh</vt:lpstr>
      <vt:lpstr>Contoh</vt:lpstr>
      <vt:lpstr>Latihan</vt:lpstr>
      <vt:lpstr>Uji Deret Positif</vt:lpstr>
      <vt:lpstr>Uji Deret Positif</vt:lpstr>
      <vt:lpstr>Contoh</vt:lpstr>
      <vt:lpstr>Uji Deret Positif</vt:lpstr>
      <vt:lpstr>Contoh</vt:lpstr>
      <vt:lpstr>Contoh</vt:lpstr>
      <vt:lpstr>Latihan</vt:lpstr>
      <vt:lpstr>Uji Deret Positif</vt:lpstr>
      <vt:lpstr>Contoh</vt:lpstr>
      <vt:lpstr>Contoh</vt:lpstr>
      <vt:lpstr>Latihan</vt:lpstr>
      <vt:lpstr>Uji Deret Positif</vt:lpstr>
      <vt:lpstr>Contoh</vt:lpstr>
      <vt:lpstr>Contoh</vt:lpstr>
      <vt:lpstr>Latihan</vt:lpstr>
      <vt:lpstr>Uji Deret Positif</vt:lpstr>
      <vt:lpstr>Contoh</vt:lpstr>
      <vt:lpstr>Contoh</vt:lpstr>
      <vt:lpstr>Latihan</vt:lpstr>
      <vt:lpstr>Deret Ganti Tanda dan Kekonvergenan Mutlak</vt:lpstr>
      <vt:lpstr>Uji Deret Ganti Tanda</vt:lpstr>
      <vt:lpstr>Contoh</vt:lpstr>
      <vt:lpstr>Contoh</vt:lpstr>
      <vt:lpstr>Latihan</vt:lpstr>
      <vt:lpstr>Konvergen Mutlak dan Konvergen Bersyarat</vt:lpstr>
      <vt:lpstr>Pengujian Kekonvergenan Mutlak</vt:lpstr>
      <vt:lpstr>Contoh</vt:lpstr>
      <vt:lpstr>Contoh</vt:lpstr>
      <vt:lpstr>Latihan</vt:lpstr>
      <vt:lpstr>Deret Pangkat</vt:lpstr>
      <vt:lpstr>Selang Kekonvergenan</vt:lpstr>
      <vt:lpstr>Soal</vt:lpstr>
      <vt:lpstr>Jawab</vt:lpstr>
      <vt:lpstr>Jawab</vt:lpstr>
      <vt:lpstr>Jawab(2)</vt:lpstr>
      <vt:lpstr>Jawab(3)</vt:lpstr>
      <vt:lpstr>Teorema 1 </vt:lpstr>
      <vt:lpstr>Teorema 2 </vt:lpstr>
      <vt:lpstr>Latihan</vt:lpstr>
      <vt:lpstr>Operasi deret pangkat</vt:lpstr>
      <vt:lpstr>Teorema</vt:lpstr>
      <vt:lpstr>Contoh</vt:lpstr>
      <vt:lpstr>Contoh</vt:lpstr>
      <vt:lpstr>Latihan</vt:lpstr>
      <vt:lpstr>Deret Taylor dan Deret Maclurin </vt:lpstr>
      <vt:lpstr>Contoh</vt:lpstr>
      <vt:lpstr>Contoh</vt:lpstr>
      <vt:lpstr>Contoh</vt:lpstr>
      <vt:lpstr>Latihan</vt:lpstr>
      <vt:lpstr>Slide 73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iman</cp:lastModifiedBy>
  <cp:revision>30</cp:revision>
  <dcterms:created xsi:type="dcterms:W3CDTF">2016-08-10T06:46:58Z</dcterms:created>
  <dcterms:modified xsi:type="dcterms:W3CDTF">2018-09-06T03:47:07Z</dcterms:modified>
</cp:coreProperties>
</file>