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Quattrocento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regular.fntdata"/><Relationship Id="rId25" Type="http://schemas.openxmlformats.org/officeDocument/2006/relationships/slide" Target="slides/slide20.xml"/><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7" name="Google Shape;97;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13"/>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3"/>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5" name="Google Shape;105;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3" name="Shape 23"/>
        <p:cNvGrpSpPr/>
        <p:nvPr/>
      </p:nvGrpSpPr>
      <p:grpSpPr>
        <a:xfrm>
          <a:off x="0" y="0"/>
          <a:ext cx="0" cy="0"/>
          <a:chOff x="0" y="0"/>
          <a:chExt cx="0" cy="0"/>
        </a:xfrm>
      </p:grpSpPr>
      <p:sp>
        <p:nvSpPr>
          <p:cNvPr id="24" name="Google Shape;24;p3"/>
          <p:cNvSpPr/>
          <p:nvPr/>
        </p:nvSpPr>
        <p:spPr>
          <a:xfrm>
            <a:off x="0" y="4953000"/>
            <a:ext cx="12188825" cy="1905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5" y="491507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p:nvPr>
            <p:ph idx="2" type="pic"/>
          </p:nvPr>
        </p:nvSpPr>
        <p:spPr>
          <a:xfrm>
            <a:off x="15" y="0"/>
            <a:ext cx="12191985" cy="4915076"/>
          </a:xfrm>
          <a:prstGeom prst="rect">
            <a:avLst/>
          </a:prstGeom>
          <a:solidFill>
            <a:srgbClr val="CCCCC2"/>
          </a:solid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28" name="Google Shape;28;p3"/>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9" name="Google Shape;29;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2" name="Shape 32"/>
        <p:cNvGrpSpPr/>
        <p:nvPr/>
      </p:nvGrpSpPr>
      <p:grpSpPr>
        <a:xfrm>
          <a:off x="0" y="0"/>
          <a:ext cx="0" cy="0"/>
          <a:chOff x="0" y="0"/>
          <a:chExt cx="0" cy="0"/>
        </a:xfrm>
      </p:grpSpPr>
      <p:sp>
        <p:nvSpPr>
          <p:cNvPr id="33" name="Google Shape;33;p4"/>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4" name="Shape 44"/>
        <p:cNvGrpSpPr/>
        <p:nvPr/>
      </p:nvGrpSpPr>
      <p:grpSpPr>
        <a:xfrm>
          <a:off x="0" y="0"/>
          <a:ext cx="0" cy="0"/>
          <a:chOff x="0" y="0"/>
          <a:chExt cx="0" cy="0"/>
        </a:xfrm>
      </p:grpSpPr>
      <p:sp>
        <p:nvSpPr>
          <p:cNvPr id="45" name="Google Shape;45;p6"/>
          <p:cNvSpPr/>
          <p:nvPr/>
        </p:nvSpPr>
        <p:spPr>
          <a:xfrm>
            <a:off x="16" y="0"/>
            <a:ext cx="4050791" cy="6858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4040071" y="0"/>
            <a:ext cx="64008"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50" name="Google Shape;50;p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60" name="Shape 60"/>
        <p:cNvGrpSpPr/>
        <p:nvPr/>
      </p:nvGrpSpPr>
      <p:grpSpPr>
        <a:xfrm>
          <a:off x="0" y="0"/>
          <a:ext cx="0" cy="0"/>
          <a:chOff x="0" y="0"/>
          <a:chExt cx="0" cy="0"/>
        </a:xfrm>
      </p:grpSpPr>
      <p:sp>
        <p:nvSpPr>
          <p:cNvPr id="61" name="Google Shape;61;p8"/>
          <p:cNvSpPr txBox="1"/>
          <p:nvPr>
            <p:ph type="title"/>
          </p:nvPr>
        </p:nvSpPr>
        <p:spPr>
          <a:xfrm>
            <a:off x="1154954" y="973668"/>
            <a:ext cx="8825659" cy="706964"/>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 type="body"/>
          </p:nvPr>
        </p:nvSpPr>
        <p:spPr>
          <a:xfrm>
            <a:off x="1154954" y="2603502"/>
            <a:ext cx="3141878" cy="576262"/>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1200"/>
              </a:spcBef>
              <a:spcAft>
                <a:spcPts val="0"/>
              </a:spcAft>
              <a:buSzPts val="2400"/>
              <a:buNone/>
              <a:defRPr b="0" sz="2400">
                <a:solidFill>
                  <a:srgbClr val="C3D8D7"/>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3" name="Google Shape;63;p8"/>
          <p:cNvSpPr txBox="1"/>
          <p:nvPr>
            <p:ph idx="2" type="body"/>
          </p:nvPr>
        </p:nvSpPr>
        <p:spPr>
          <a:xfrm>
            <a:off x="1154953" y="3179764"/>
            <a:ext cx="3141879" cy="2847293"/>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200"/>
              </a:spcBef>
              <a:spcAft>
                <a:spcPts val="0"/>
              </a:spcAft>
              <a:buSzPts val="1400"/>
              <a:buNone/>
              <a:defRPr sz="14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4" name="Google Shape;64;p8"/>
          <p:cNvSpPr txBox="1"/>
          <p:nvPr>
            <p:ph idx="3" type="body"/>
          </p:nvPr>
        </p:nvSpPr>
        <p:spPr>
          <a:xfrm>
            <a:off x="4512721" y="2603500"/>
            <a:ext cx="3147009" cy="576262"/>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1200"/>
              </a:spcBef>
              <a:spcAft>
                <a:spcPts val="0"/>
              </a:spcAft>
              <a:buSzPts val="2400"/>
              <a:buNone/>
              <a:defRPr b="0" sz="2400">
                <a:solidFill>
                  <a:srgbClr val="C3D8D7"/>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5" name="Google Shape;65;p8"/>
          <p:cNvSpPr txBox="1"/>
          <p:nvPr>
            <p:ph idx="4" type="body"/>
          </p:nvPr>
        </p:nvSpPr>
        <p:spPr>
          <a:xfrm>
            <a:off x="4512721" y="3179763"/>
            <a:ext cx="3147009" cy="2847293"/>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200"/>
              </a:spcBef>
              <a:spcAft>
                <a:spcPts val="0"/>
              </a:spcAft>
              <a:buSzPts val="1400"/>
              <a:buNone/>
              <a:defRPr sz="14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8"/>
          <p:cNvSpPr txBox="1"/>
          <p:nvPr>
            <p:ph idx="5" type="body"/>
          </p:nvPr>
        </p:nvSpPr>
        <p:spPr>
          <a:xfrm>
            <a:off x="7888135" y="2603501"/>
            <a:ext cx="3145730" cy="576262"/>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1200"/>
              </a:spcBef>
              <a:spcAft>
                <a:spcPts val="0"/>
              </a:spcAft>
              <a:buSzPts val="2400"/>
              <a:buNone/>
              <a:defRPr b="0" sz="2400">
                <a:solidFill>
                  <a:srgbClr val="C3D8D7"/>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7" name="Google Shape;67;p8"/>
          <p:cNvSpPr txBox="1"/>
          <p:nvPr>
            <p:ph idx="6" type="body"/>
          </p:nvPr>
        </p:nvSpPr>
        <p:spPr>
          <a:xfrm>
            <a:off x="7888329" y="3179762"/>
            <a:ext cx="3145536" cy="2847293"/>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200"/>
              </a:spcBef>
              <a:spcAft>
                <a:spcPts val="0"/>
              </a:spcAft>
              <a:buSzPts val="1400"/>
              <a:buNone/>
              <a:defRPr sz="14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8" name="Google Shape;68;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4" name="Google Shape;74;p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6" name="Google Shape;76;p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0" name="Shape 80"/>
        <p:cNvGrpSpPr/>
        <p:nvPr/>
      </p:nvGrpSpPr>
      <p:grpSpPr>
        <a:xfrm>
          <a:off x="0" y="0"/>
          <a:ext cx="0" cy="0"/>
          <a:chOff x="0" y="0"/>
          <a:chExt cx="0" cy="0"/>
        </a:xfrm>
      </p:grpSpPr>
      <p:sp>
        <p:nvSpPr>
          <p:cNvPr id="81" name="Google Shape;81;p10"/>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85" name="Google Shape;85;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15" y="6334316"/>
            <a:ext cx="12191985" cy="6648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ctrTitle"/>
          </p:nvPr>
        </p:nvSpPr>
        <p:spPr>
          <a:xfrm>
            <a:off x="1629608" y="1337397"/>
            <a:ext cx="8825658" cy="1608083"/>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262626"/>
              </a:buClr>
              <a:buSzPts val="3600"/>
              <a:buFont typeface="Arial"/>
              <a:buNone/>
            </a:pPr>
            <a:r>
              <a:rPr b="1" lang="en-US" sz="3600">
                <a:latin typeface="Arial"/>
                <a:ea typeface="Arial"/>
                <a:cs typeface="Arial"/>
                <a:sym typeface="Arial"/>
              </a:rPr>
              <a:t>TOPIK 2</a:t>
            </a:r>
            <a:br>
              <a:rPr b="1" lang="en-US" sz="3600">
                <a:latin typeface="Arial"/>
                <a:ea typeface="Arial"/>
                <a:cs typeface="Arial"/>
                <a:sym typeface="Arial"/>
              </a:rPr>
            </a:br>
            <a:r>
              <a:rPr b="1" lang="en-US" sz="3600">
                <a:latin typeface="Arial"/>
                <a:ea typeface="Arial"/>
                <a:cs typeface="Arial"/>
                <a:sym typeface="Arial"/>
              </a:rPr>
              <a:t>PANCASILA DALAM KAJIAN SEJARAH BANGSA</a:t>
            </a:r>
            <a:endParaRPr b="1" sz="3600">
              <a:latin typeface="Arial"/>
              <a:ea typeface="Arial"/>
              <a:cs typeface="Arial"/>
              <a:sym typeface="Arial"/>
            </a:endParaRPr>
          </a:p>
        </p:txBody>
      </p:sp>
      <p:sp>
        <p:nvSpPr>
          <p:cNvPr id="113" name="Google Shape;113;p14"/>
          <p:cNvSpPr txBox="1"/>
          <p:nvPr/>
        </p:nvSpPr>
        <p:spPr>
          <a:xfrm>
            <a:off x="4496804" y="3728398"/>
            <a:ext cx="318760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Pitria Sopianingsih, M.Pd</a:t>
            </a:r>
            <a:endParaRPr b="1" sz="2400">
              <a:solidFill>
                <a:schemeClr val="dk1"/>
              </a:solidFill>
              <a:latin typeface="Calibri"/>
              <a:ea typeface="Calibri"/>
              <a:cs typeface="Calibri"/>
              <a:sym typeface="Calibri"/>
            </a:endParaRPr>
          </a:p>
        </p:txBody>
      </p:sp>
      <p:pic>
        <p:nvPicPr>
          <p:cNvPr descr="Politeknik Negeri Bandung - Wikipedia bahasa Indonesia, ensiklopedia bebas" id="114" name="Google Shape;114;p14"/>
          <p:cNvPicPr preferRelativeResize="0"/>
          <p:nvPr/>
        </p:nvPicPr>
        <p:blipFill rotWithShape="1">
          <a:blip r:embed="rId3">
            <a:alphaModFix/>
          </a:blip>
          <a:srcRect b="0" l="0" r="0" t="0"/>
          <a:stretch/>
        </p:blipFill>
        <p:spPr>
          <a:xfrm>
            <a:off x="296687" y="2378347"/>
            <a:ext cx="1332921" cy="1917185"/>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1207708" y="674081"/>
            <a:ext cx="8825659" cy="706964"/>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4400"/>
              <a:buFont typeface="Federo"/>
              <a:buNone/>
            </a:pPr>
            <a:r>
              <a:rPr b="1" lang="en-US" sz="4400">
                <a:latin typeface="Federo"/>
                <a:ea typeface="Federo"/>
                <a:cs typeface="Federo"/>
                <a:sym typeface="Federo"/>
              </a:rPr>
              <a:t>FUNGSI PANCASILA</a:t>
            </a:r>
            <a:endParaRPr b="1">
              <a:latin typeface="Federo"/>
              <a:ea typeface="Federo"/>
              <a:cs typeface="Federo"/>
              <a:sym typeface="Federo"/>
            </a:endParaRPr>
          </a:p>
        </p:txBody>
      </p:sp>
      <p:sp>
        <p:nvSpPr>
          <p:cNvPr id="186" name="Google Shape;186;p23"/>
          <p:cNvSpPr txBox="1"/>
          <p:nvPr>
            <p:ph idx="1" type="body"/>
          </p:nvPr>
        </p:nvSpPr>
        <p:spPr>
          <a:xfrm>
            <a:off x="650631" y="2024185"/>
            <a:ext cx="3385038" cy="5762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2400"/>
              <a:buNone/>
            </a:pPr>
            <a:r>
              <a:rPr lang="en-US">
                <a:solidFill>
                  <a:srgbClr val="C00000"/>
                </a:solidFill>
              </a:rPr>
              <a:t>Pancasila sebagai Identitas Bangsa Indonesia</a:t>
            </a:r>
            <a:endParaRPr/>
          </a:p>
        </p:txBody>
      </p:sp>
      <p:sp>
        <p:nvSpPr>
          <p:cNvPr id="187" name="Google Shape;187;p23"/>
          <p:cNvSpPr txBox="1"/>
          <p:nvPr>
            <p:ph idx="2" type="body"/>
          </p:nvPr>
        </p:nvSpPr>
        <p:spPr>
          <a:xfrm>
            <a:off x="650632" y="2600448"/>
            <a:ext cx="3156438" cy="3316776"/>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800"/>
              <a:buNone/>
            </a:pPr>
            <a:r>
              <a:rPr lang="en-US" sz="1800">
                <a:latin typeface="Arial"/>
                <a:ea typeface="Arial"/>
                <a:cs typeface="Arial"/>
                <a:sym typeface="Arial"/>
              </a:rPr>
              <a:t>As’ad Ali dalam buku </a:t>
            </a:r>
            <a:r>
              <a:rPr i="1" lang="en-US" sz="1800">
                <a:latin typeface="Arial"/>
                <a:ea typeface="Arial"/>
                <a:cs typeface="Arial"/>
                <a:sym typeface="Arial"/>
              </a:rPr>
              <a:t>Negara </a:t>
            </a:r>
            <a:endParaRPr/>
          </a:p>
          <a:p>
            <a:pPr indent="0" lvl="0" marL="0" rtl="0" algn="l">
              <a:lnSpc>
                <a:spcPct val="90000"/>
              </a:lnSpc>
              <a:spcBef>
                <a:spcPts val="200"/>
              </a:spcBef>
              <a:spcAft>
                <a:spcPts val="0"/>
              </a:spcAft>
              <a:buSzPts val="1800"/>
              <a:buNone/>
            </a:pPr>
            <a:r>
              <a:rPr i="1" lang="en-US" sz="1800">
                <a:latin typeface="Arial"/>
                <a:ea typeface="Arial"/>
                <a:cs typeface="Arial"/>
                <a:sym typeface="Arial"/>
              </a:rPr>
              <a:t>Pancasila; Jalan Kemashlahatan Berbangsa mengatakan bahwa Pancasila</a:t>
            </a:r>
            <a:endParaRPr i="1" sz="1800">
              <a:latin typeface="Arial"/>
              <a:ea typeface="Arial"/>
              <a:cs typeface="Arial"/>
              <a:sym typeface="Arial"/>
            </a:endParaRPr>
          </a:p>
          <a:p>
            <a:pPr indent="0" lvl="0" marL="0" rtl="0" algn="l">
              <a:lnSpc>
                <a:spcPct val="90000"/>
              </a:lnSpc>
              <a:spcBef>
                <a:spcPts val="200"/>
              </a:spcBef>
              <a:spcAft>
                <a:spcPts val="0"/>
              </a:spcAft>
              <a:buSzPts val="1800"/>
              <a:buNone/>
            </a:pPr>
            <a:r>
              <a:rPr lang="en-US" sz="1800">
                <a:latin typeface="Arial"/>
                <a:ea typeface="Arial"/>
                <a:cs typeface="Arial"/>
                <a:sym typeface="Arial"/>
              </a:rPr>
              <a:t>sebagai identitas kultural dapat ditelusuri dari kehidupan agama yang berlaku dalam masyarakat Indonesia. Karena tradisi dan kultur bangsa Indonesia dapat diitelusuri melalui peran agama-agama besar, seperti: peradaban</a:t>
            </a:r>
            <a:endParaRPr sz="1800">
              <a:latin typeface="Arial"/>
              <a:ea typeface="Arial"/>
              <a:cs typeface="Arial"/>
              <a:sym typeface="Arial"/>
            </a:endParaRPr>
          </a:p>
          <a:p>
            <a:pPr indent="0" lvl="0" marL="0" rtl="0" algn="l">
              <a:lnSpc>
                <a:spcPct val="90000"/>
              </a:lnSpc>
              <a:spcBef>
                <a:spcPts val="200"/>
              </a:spcBef>
              <a:spcAft>
                <a:spcPts val="0"/>
              </a:spcAft>
              <a:buSzPts val="1800"/>
              <a:buNone/>
            </a:pPr>
            <a:r>
              <a:rPr lang="en-US" sz="1800">
                <a:latin typeface="Arial"/>
                <a:ea typeface="Arial"/>
                <a:cs typeface="Arial"/>
                <a:sym typeface="Arial"/>
              </a:rPr>
              <a:t>Hindu, Buddha, Islam, dan Kristen. </a:t>
            </a:r>
            <a:endParaRPr/>
          </a:p>
        </p:txBody>
      </p:sp>
      <p:sp>
        <p:nvSpPr>
          <p:cNvPr id="188" name="Google Shape;188;p23"/>
          <p:cNvSpPr txBox="1"/>
          <p:nvPr>
            <p:ph idx="3" type="body"/>
          </p:nvPr>
        </p:nvSpPr>
        <p:spPr>
          <a:xfrm>
            <a:off x="4388397" y="2312316"/>
            <a:ext cx="3147009" cy="5762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2400"/>
              <a:buNone/>
            </a:pPr>
            <a:r>
              <a:rPr lang="en-US">
                <a:solidFill>
                  <a:srgbClr val="C00000"/>
                </a:solidFill>
              </a:rPr>
              <a:t>Pancasila sebagai Kepribadian Bangsa Indonesia</a:t>
            </a:r>
            <a:endParaRPr/>
          </a:p>
        </p:txBody>
      </p:sp>
      <p:sp>
        <p:nvSpPr>
          <p:cNvPr id="189" name="Google Shape;189;p23"/>
          <p:cNvSpPr txBox="1"/>
          <p:nvPr>
            <p:ph idx="4" type="body"/>
          </p:nvPr>
        </p:nvSpPr>
        <p:spPr>
          <a:xfrm>
            <a:off x="4388397" y="2888578"/>
            <a:ext cx="3147009" cy="2847293"/>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800"/>
              <a:buNone/>
            </a:pPr>
            <a:r>
              <a:rPr lang="en-US" sz="1800">
                <a:latin typeface="Arial"/>
                <a:ea typeface="Arial"/>
                <a:cs typeface="Arial"/>
                <a:sym typeface="Arial"/>
              </a:rPr>
              <a:t>Pancasila disebut juga sebagai kepribadian bangsa Indonesia, artinya nilai-nilai ketuhanan, kemanusiaan, persatuan, kerakyatan, dan keadilan diwujudkan dalam sikap mental dan tingkah laku serta amal perbuatan. Sikap mental,tingkah laku dan perbuatan bangsa Indonesia mempunyai ciri khas, artinya dapat dibedakan dengan bangsa lain. </a:t>
            </a:r>
            <a:endParaRPr/>
          </a:p>
        </p:txBody>
      </p:sp>
      <p:sp>
        <p:nvSpPr>
          <p:cNvPr id="190" name="Google Shape;190;p23"/>
          <p:cNvSpPr txBox="1"/>
          <p:nvPr>
            <p:ph idx="5" type="body"/>
          </p:nvPr>
        </p:nvSpPr>
        <p:spPr>
          <a:xfrm>
            <a:off x="7765139" y="1913609"/>
            <a:ext cx="3691237" cy="576262"/>
          </a:xfrm>
          <a:prstGeom prst="rect">
            <a:avLst/>
          </a:prstGeom>
          <a:noFill/>
          <a:ln>
            <a:noFill/>
          </a:ln>
        </p:spPr>
        <p:txBody>
          <a:bodyPr anchorCtr="0" anchor="b" bIns="45700" lIns="0" spcFirstLastPara="1" rIns="0" wrap="square" tIns="45700">
            <a:noAutofit/>
          </a:bodyPr>
          <a:lstStyle/>
          <a:p>
            <a:pPr indent="0" lvl="0" marL="0" rtl="0" algn="l">
              <a:lnSpc>
                <a:spcPct val="90000"/>
              </a:lnSpc>
              <a:spcBef>
                <a:spcPts val="0"/>
              </a:spcBef>
              <a:spcAft>
                <a:spcPts val="0"/>
              </a:spcAft>
              <a:buSzPts val="2400"/>
              <a:buNone/>
            </a:pPr>
            <a:r>
              <a:rPr lang="en-US">
                <a:solidFill>
                  <a:srgbClr val="C00000"/>
                </a:solidFill>
              </a:rPr>
              <a:t>Pancasila sebagai Pandangan Hidup bangsa Indonesia</a:t>
            </a:r>
            <a:endParaRPr/>
          </a:p>
        </p:txBody>
      </p:sp>
      <p:sp>
        <p:nvSpPr>
          <p:cNvPr id="191" name="Google Shape;191;p23"/>
          <p:cNvSpPr txBox="1"/>
          <p:nvPr>
            <p:ph idx="6" type="body"/>
          </p:nvPr>
        </p:nvSpPr>
        <p:spPr>
          <a:xfrm>
            <a:off x="7765138" y="2600447"/>
            <a:ext cx="3620899" cy="2847293"/>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800"/>
              <a:buNone/>
            </a:pPr>
            <a:r>
              <a:rPr lang="en-US" sz="1800">
                <a:latin typeface="Arial"/>
                <a:ea typeface="Arial"/>
                <a:cs typeface="Arial"/>
                <a:sym typeface="Arial"/>
              </a:rPr>
              <a:t>Pancasila dikatakan sebagai pandangan hidup bangsa, artinya nilai-nilai ketuhanan, kemanusiaan, persatuan, kerakyatan, dan keadilan diyakini kebenarannya, kebaikannya, keindahannya, dan kegunaannya oleh bangsa Indonesia yang dijadikan sebagai pedoman kehidupan bermasyarakat dan berbangsa dan menimbulkan tekad yang kuat untuk mengamalkannya dalam kehidupan nyata </a:t>
            </a:r>
            <a:endParaRPr/>
          </a:p>
          <a:p>
            <a:pPr indent="0" lvl="0" marL="0" rtl="0" algn="l">
              <a:lnSpc>
                <a:spcPct val="90000"/>
              </a:lnSpc>
              <a:spcBef>
                <a:spcPts val="1400"/>
              </a:spcBef>
              <a:spcAft>
                <a:spcPts val="0"/>
              </a:spcAft>
              <a:buSzPts val="1800"/>
              <a:buNone/>
            </a:pPr>
            <a:r>
              <a:rPr lang="en-US" sz="1800">
                <a:latin typeface="Arial"/>
                <a:ea typeface="Arial"/>
                <a:cs typeface="Arial"/>
                <a:sym typeface="Arial"/>
              </a:rPr>
              <a:t>(Bakry, 1994: 158).</a:t>
            </a:r>
            <a:endParaRPr sz="1800">
              <a:latin typeface="Arial"/>
              <a:ea typeface="Arial"/>
              <a:cs typeface="Arial"/>
              <a:sym typeface="Arial"/>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4000"/>
              <a:buFont typeface="Federo"/>
              <a:buNone/>
            </a:pPr>
            <a:r>
              <a:rPr b="1" lang="en-US" sz="4000">
                <a:latin typeface="Federo"/>
                <a:ea typeface="Federo"/>
                <a:cs typeface="Federo"/>
                <a:sym typeface="Federo"/>
              </a:rPr>
              <a:t>FUNGSI PANCASILA</a:t>
            </a:r>
            <a:endParaRPr/>
          </a:p>
        </p:txBody>
      </p:sp>
      <p:sp>
        <p:nvSpPr>
          <p:cNvPr id="197" name="Google Shape;197;p24"/>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rPr b="1" lang="en-US">
                <a:solidFill>
                  <a:srgbClr val="C00000"/>
                </a:solidFill>
              </a:rPr>
              <a:t>PANCASILA SEBAGAI JIWA BANGSA</a:t>
            </a:r>
            <a:endParaRPr b="1">
              <a:solidFill>
                <a:srgbClr val="C00000"/>
              </a:solidFill>
            </a:endParaRPr>
          </a:p>
        </p:txBody>
      </p:sp>
      <p:sp>
        <p:nvSpPr>
          <p:cNvPr id="198" name="Google Shape;198;p24"/>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latin typeface="Arial"/>
                <a:ea typeface="Arial"/>
                <a:cs typeface="Arial"/>
                <a:sym typeface="Arial"/>
              </a:rPr>
              <a:t>Pancasila sebagai jiwa bangsa lahir bersamaan dengan lahirnya bangsa Indonesia. Pancasila telah ada sejak dahulu kala bersamaan dengan adanya bangsa Indonesia (Bakry, 1994: 157). </a:t>
            </a:r>
            <a:endParaRPr>
              <a:latin typeface="Arial"/>
              <a:ea typeface="Arial"/>
              <a:cs typeface="Arial"/>
              <a:sym typeface="Arial"/>
            </a:endParaRPr>
          </a:p>
        </p:txBody>
      </p:sp>
      <p:sp>
        <p:nvSpPr>
          <p:cNvPr id="199" name="Google Shape;199;p24"/>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000"/>
              <a:buNone/>
            </a:pPr>
            <a:r>
              <a:rPr b="1" lang="en-US">
                <a:solidFill>
                  <a:srgbClr val="C00000"/>
                </a:solidFill>
              </a:rPr>
              <a:t>PANCASILA SEBAGAI PERJANJIAN LUHUR</a:t>
            </a:r>
            <a:endParaRPr b="1">
              <a:solidFill>
                <a:srgbClr val="C00000"/>
              </a:solidFill>
            </a:endParaRPr>
          </a:p>
        </p:txBody>
      </p:sp>
      <p:sp>
        <p:nvSpPr>
          <p:cNvPr id="200" name="Google Shape;200;p24"/>
          <p:cNvSpPr txBox="1"/>
          <p:nvPr>
            <p:ph idx="4" type="body"/>
          </p:nvPr>
        </p:nvSpPr>
        <p:spPr>
          <a:xfrm>
            <a:off x="6217920" y="2394338"/>
            <a:ext cx="4396339" cy="1877096"/>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latin typeface="Arial"/>
                <a:ea typeface="Arial"/>
                <a:cs typeface="Arial"/>
                <a:sym typeface="Arial"/>
              </a:rPr>
              <a:t>Perjanjian luhur, artinya nilai-nilai Pancasila sebagai jiwa bangsa dan kepribadian bangsa disepakati oleh para pendiri negara (political consensus) sebagai dasar negara Indonesia (Bakry, 1994: 161)</a:t>
            </a:r>
            <a:endParaRPr/>
          </a:p>
        </p:txBody>
      </p:sp>
    </p:spTree>
  </p:cSld>
  <p:clrMapOvr>
    <a:masterClrMapping/>
  </p:clrMapOvr>
  <mc:AlternateContent>
    <mc:Choice Requires="p14">
      <p:transition spd="slow" p14:dur="30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914400" y="279400"/>
            <a:ext cx="9720072" cy="149961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267"/>
              <a:buFont typeface="Calibri"/>
              <a:buNone/>
            </a:pPr>
            <a:r>
              <a:rPr b="1" lang="en-US" sz="4267"/>
              <a:t>Nilai-nilai Pancasila dalam Sejarah Bangsa Indonesia</a:t>
            </a:r>
            <a:endParaRPr/>
          </a:p>
        </p:txBody>
      </p:sp>
      <p:sp>
        <p:nvSpPr>
          <p:cNvPr id="206" name="Google Shape;206;p25"/>
          <p:cNvSpPr/>
          <p:nvPr/>
        </p:nvSpPr>
        <p:spPr>
          <a:xfrm>
            <a:off x="609600" y="1600202"/>
            <a:ext cx="11277600" cy="4876799"/>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Zaman Kutai</a:t>
            </a:r>
            <a:endParaRPr b="1"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masyarakat Kutai merupakan pembuka zaman sejarah Indonesia untuk pertama kali karena telah menampilkan nilai sosial politik, dan Ketuhanan dalam bentuk kerajaan, kenduri dan sedekah kepada para Brahmana (Kaelan, 2000: 29).</a:t>
            </a:r>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Zaman Sriwijaya</a:t>
            </a:r>
            <a:endParaRPr b="1"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nilai persatuan yang tidak terpisahkan denga nilai ke-Tuhanan yang tampak pada raja sebagai pusat kekuasaan dengan kekuatan religius berusaha mempertahan-kan kewibawaannya terhadap para datu.</a:t>
            </a:r>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nilai-nilai kemasyarakatan dan ekonomi yang terjalin satu sama lain dengan nilai internasionalisme dalam bentuk hubungan dagang yang terentang dari pedalaman sampai ke negeri-negeri seberang lautan pelabuhan kerajaan dan Selat Malaka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914400" y="279400"/>
            <a:ext cx="9720072" cy="149961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267"/>
              <a:buFont typeface="Calibri"/>
              <a:buNone/>
            </a:pPr>
            <a:r>
              <a:rPr b="1" lang="en-US" sz="4267"/>
              <a:t>Nilai-nilai Pancasila dalam Sejarah Bangsa Indonesia</a:t>
            </a:r>
            <a:endParaRPr/>
          </a:p>
        </p:txBody>
      </p:sp>
      <p:sp>
        <p:nvSpPr>
          <p:cNvPr id="212" name="Google Shape;212;p26"/>
          <p:cNvSpPr/>
          <p:nvPr/>
        </p:nvSpPr>
        <p:spPr>
          <a:xfrm>
            <a:off x="609600" y="1600202"/>
            <a:ext cx="11277600" cy="4876799"/>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Zaman Majapahir</a:t>
            </a:r>
            <a:endParaRPr b="1"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Pada masa kerajaan Majapahit, di bawah raja Prabhu Hayam Wuruk dan Apatih Mangkubumi, Gajah Mada telah berhasil mengintegrasikan nusantara. Faktor- faktor yang dimanfaatkan untuk menciptakan wawasan nusantara itu adalah: kekuatan religio magis yang berpusat pada Sang Prabhu, ikatan sosial kekeluargaan terutama antara kerajaan-kerajaan daerah di Jawa dengan Sang Prabhu dalam lembaga Pahom Narandra.</a:t>
            </a:r>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Pada masa kerajaan ini, istilah Pancasila dikenali yang terdapat dalam buku Nagarakertagama karangan Prapanca dan buku Sutasoma karangan Empu Tantular.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Zaman Penjajahan </a:t>
            </a:r>
            <a:endParaRPr/>
          </a:p>
        </p:txBody>
      </p:sp>
      <p:sp>
        <p:nvSpPr>
          <p:cNvPr id="218" name="Google Shape;218;p27"/>
          <p:cNvSpPr/>
          <p:nvPr/>
        </p:nvSpPr>
        <p:spPr>
          <a:xfrm>
            <a:off x="609600" y="1600202"/>
            <a:ext cx="10972800" cy="4673599"/>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Runtuhnya Majapahit abad XVI</a:t>
            </a:r>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Berkembangnya Islam dengan pesat</a:t>
            </a:r>
            <a:endParaRPr b="0" i="0" sz="1800" u="none" cap="none" strike="noStrike">
              <a:solidFill>
                <a:schemeClr val="dk1"/>
              </a:solidFill>
              <a:latin typeface="Calibri"/>
              <a:ea typeface="Calibri"/>
              <a:cs typeface="Calibri"/>
              <a:sym typeface="Calibri"/>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Munculnya kerajaan Islam seperti Demak</a:t>
            </a:r>
            <a:endParaRPr b="0" i="0" sz="1800" u="none" cap="none" strike="noStrike">
              <a:solidFill>
                <a:schemeClr val="dk1"/>
              </a:solidFill>
              <a:latin typeface="Calibri"/>
              <a:ea typeface="Calibri"/>
              <a:cs typeface="Calibri"/>
              <a:sym typeface="Calibri"/>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Masuknya bangsa Portugis berkuasa Tahun 1511</a:t>
            </a:r>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Abad XVI masuknya bangsa Belanda mendirikan V.O.C, </a:t>
            </a:r>
            <a:r>
              <a:rPr b="0" i="1" lang="en-US" sz="1800" u="none" cap="none" strike="noStrike">
                <a:solidFill>
                  <a:schemeClr val="dk1"/>
                </a:solidFill>
                <a:latin typeface="Calibri"/>
                <a:ea typeface="Calibri"/>
                <a:cs typeface="Calibri"/>
                <a:sym typeface="Calibri"/>
              </a:rPr>
              <a:t>(Verenigde Oost Indische Compagnie)</a:t>
            </a:r>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Perlawanan Mataram di bawah pemerintahan Sultan Agung (1613-1645) melakukan perlawanan ke Batavia Tahun 1628 dan Tahun 1629</a:t>
            </a:r>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44450" lvl="1" marL="114300" marR="0" rtl="0" algn="l">
              <a:lnSpc>
                <a:spcPct val="75000"/>
              </a:lnSpc>
              <a:spcBef>
                <a:spcPts val="180"/>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a:p>
            <a:pPr indent="-114300" lvl="1" marL="114300" marR="0" rtl="0" algn="l">
              <a:lnSpc>
                <a:spcPct val="75000"/>
              </a:lnSpc>
              <a:spcBef>
                <a:spcPts val="11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Mataram dikuasai oleh Belanda</a:t>
            </a:r>
            <a:endParaRPr b="0" i="0" sz="1100" u="none" cap="none" strike="noStrike">
              <a:solidFill>
                <a:schemeClr val="dk1"/>
              </a:solidFill>
              <a:latin typeface="Calibri"/>
              <a:ea typeface="Calibri"/>
              <a:cs typeface="Calibri"/>
              <a:sym typeface="Calibri"/>
            </a:endParaRPr>
          </a:p>
          <a:p>
            <a:pPr indent="-114300" lvl="1" marL="114300" marR="0" rtl="0" algn="l">
              <a:lnSpc>
                <a:spcPct val="75000"/>
              </a:lnSpc>
              <a:spcBef>
                <a:spcPts val="11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Makasar dikuasai oleh belanda (1667)</a:t>
            </a:r>
            <a:endParaRPr/>
          </a:p>
          <a:p>
            <a:pPr indent="-114300" lvl="1" marL="114300" marR="0" rtl="0" algn="l">
              <a:lnSpc>
                <a:spcPct val="75000"/>
              </a:lnSpc>
              <a:spcBef>
                <a:spcPts val="11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Banten dikuasi oleh Belanda (1684</a:t>
            </a:r>
            <a:r>
              <a:rPr b="0" i="0" lang="en-US" sz="1000" u="none" cap="none" strike="noStrike">
                <a:solidFill>
                  <a:schemeClr val="dk1"/>
                </a:solidFill>
                <a:latin typeface="Calibri"/>
                <a:ea typeface="Calibri"/>
                <a:cs typeface="Calibri"/>
                <a:sym typeface="Calibri"/>
              </a:rPr>
              <a:t>)</a:t>
            </a:r>
            <a:endParaRPr/>
          </a:p>
          <a:p>
            <a:pPr indent="-50800" lvl="1" marL="114300" marR="0" rtl="0" algn="l">
              <a:lnSpc>
                <a:spcPct val="75000"/>
              </a:lnSpc>
              <a:spcBef>
                <a:spcPts val="110"/>
              </a:spcBef>
              <a:spcAft>
                <a:spcPts val="0"/>
              </a:spcAft>
              <a:buClr>
                <a:schemeClr val="dk1"/>
              </a:buClr>
              <a:buSzPts val="1000"/>
              <a:buFont typeface="Calibri"/>
              <a:buNone/>
            </a:pPr>
            <a:r>
              <a:t/>
            </a:r>
            <a:endParaRPr b="0" i="0" sz="1000" u="none" cap="none" strike="noStrike">
              <a:solidFill>
                <a:schemeClr val="dk1"/>
              </a:solidFill>
              <a:latin typeface="Calibri"/>
              <a:ea typeface="Calibri"/>
              <a:cs typeface="Calibri"/>
              <a:sym typeface="Calibri"/>
            </a:endParaRPr>
          </a:p>
          <a:p>
            <a:pPr indent="-50800" lvl="1" marL="114300" marR="0" rtl="0" algn="l">
              <a:lnSpc>
                <a:spcPct val="75000"/>
              </a:lnSpc>
              <a:spcBef>
                <a:spcPts val="100"/>
              </a:spcBef>
              <a:spcAft>
                <a:spcPts val="0"/>
              </a:spcAft>
              <a:buClr>
                <a:schemeClr val="dk1"/>
              </a:buClr>
              <a:buSzPts val="1000"/>
              <a:buFont typeface="Calibri"/>
              <a:buNone/>
            </a:pPr>
            <a:r>
              <a:t/>
            </a:r>
            <a:endParaRPr b="0" i="0" sz="1000" u="none" cap="none" strike="noStrike">
              <a:solidFill>
                <a:schemeClr val="dk1"/>
              </a:solidFill>
              <a:latin typeface="Calibri"/>
              <a:ea typeface="Calibri"/>
              <a:cs typeface="Calibri"/>
              <a:sym typeface="Calibri"/>
            </a:endParaRPr>
          </a:p>
          <a:p>
            <a:pPr indent="0" lvl="1" marL="114300" marR="0" rtl="0" algn="l">
              <a:lnSpc>
                <a:spcPct val="75000"/>
              </a:lnSpc>
              <a:spcBef>
                <a:spcPts val="10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Perlawanan </a:t>
            </a:r>
            <a:endParaRPr/>
          </a:p>
          <a:p>
            <a:pPr indent="-114300" lvl="1" marL="114300" marR="0" rtl="0" algn="l">
              <a:lnSpc>
                <a:spcPct val="75000"/>
              </a:lnSpc>
              <a:spcBef>
                <a:spcPts val="12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Patimura di Maluku (1817), baharudin di Palembang (1819), Imam Bonjol di Minangkabau (1821-1837), Pangeran Diponegoro di Jawa Tengah (1825-830)</a:t>
            </a:r>
            <a:endParaRPr/>
          </a:p>
          <a:p>
            <a:pPr indent="0" lvl="1" marL="114300" marR="0" rtl="0" algn="l">
              <a:lnSpc>
                <a:spcPct val="75000"/>
              </a:lnSpc>
              <a:spcBef>
                <a:spcPts val="12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Belanda menerapkan sistem monopoli melalui tanam paksa (1830-1870).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016000" y="162795"/>
            <a:ext cx="9720072" cy="149961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Kebangkitan Nasional</a:t>
            </a:r>
            <a:endParaRPr/>
          </a:p>
        </p:txBody>
      </p:sp>
      <p:sp>
        <p:nvSpPr>
          <p:cNvPr id="224" name="Google Shape;224;p28"/>
          <p:cNvSpPr/>
          <p:nvPr/>
        </p:nvSpPr>
        <p:spPr>
          <a:xfrm>
            <a:off x="1320801" y="2720342"/>
            <a:ext cx="2457302" cy="1474381"/>
          </a:xfrm>
          <a:prstGeom prst="rect">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Republik Philipina (1898) oleh Pori Joze Rizal</a:t>
            </a:r>
            <a:endParaRPr/>
          </a:p>
        </p:txBody>
      </p:sp>
      <p:sp>
        <p:nvSpPr>
          <p:cNvPr id="225" name="Google Shape;225;p28"/>
          <p:cNvSpPr/>
          <p:nvPr/>
        </p:nvSpPr>
        <p:spPr>
          <a:xfrm>
            <a:off x="4023833" y="2720342"/>
            <a:ext cx="2457302" cy="1474381"/>
          </a:xfrm>
          <a:prstGeom prst="rightArrow">
            <a:avLst>
              <a:gd fmla="val 50000"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8"/>
          <p:cNvSpPr/>
          <p:nvPr/>
        </p:nvSpPr>
        <p:spPr>
          <a:xfrm>
            <a:off x="6726865" y="2720342"/>
            <a:ext cx="2457302" cy="1474381"/>
          </a:xfrm>
          <a:prstGeom prst="rect">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Kemenangan Jepang atas Rusia di Tsunia (1905)</a:t>
            </a:r>
            <a:endParaRPr/>
          </a:p>
        </p:txBody>
      </p:sp>
      <p:sp>
        <p:nvSpPr>
          <p:cNvPr id="227" name="Google Shape;227;p28"/>
          <p:cNvSpPr/>
          <p:nvPr/>
        </p:nvSpPr>
        <p:spPr>
          <a:xfrm>
            <a:off x="9429897" y="2720342"/>
            <a:ext cx="2457302" cy="1474381"/>
          </a:xfrm>
          <a:prstGeom prst="rightArrow">
            <a:avLst>
              <a:gd fmla="val 50000"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28"/>
          <p:cNvSpPr/>
          <p:nvPr/>
        </p:nvSpPr>
        <p:spPr>
          <a:xfrm>
            <a:off x="2672317" y="4415880"/>
            <a:ext cx="2457302" cy="1474381"/>
          </a:xfrm>
          <a:prstGeom prst="rect">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Gerakan Sun yat Sen dengan republik Cina (1911)</a:t>
            </a:r>
            <a:endParaRPr/>
          </a:p>
        </p:txBody>
      </p:sp>
      <p:sp>
        <p:nvSpPr>
          <p:cNvPr id="229" name="Google Shape;229;p28"/>
          <p:cNvSpPr/>
          <p:nvPr/>
        </p:nvSpPr>
        <p:spPr>
          <a:xfrm>
            <a:off x="5375349" y="4415880"/>
            <a:ext cx="2457302" cy="1474381"/>
          </a:xfrm>
          <a:prstGeom prst="rightArrow">
            <a:avLst>
              <a:gd fmla="val 50000"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28"/>
          <p:cNvSpPr/>
          <p:nvPr/>
        </p:nvSpPr>
        <p:spPr>
          <a:xfrm>
            <a:off x="8078381" y="4415880"/>
            <a:ext cx="2457302" cy="1474381"/>
          </a:xfrm>
          <a:prstGeom prst="rect">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Indonesia kebangkitan akan kesadaran berbangsa (kebangkitan Nasional 1908) oleh dr. Wahidin Sudirohusodo dengan Budi Utomo</a:t>
            </a:r>
            <a:endParaRPr sz="1800">
              <a:solidFill>
                <a:schemeClr val="lt1"/>
              </a:solidFill>
              <a:latin typeface="Calibri"/>
              <a:ea typeface="Calibri"/>
              <a:cs typeface="Calibri"/>
              <a:sym typeface="Calibri"/>
            </a:endParaRPr>
          </a:p>
        </p:txBody>
      </p:sp>
      <p:sp>
        <p:nvSpPr>
          <p:cNvPr id="231" name="Google Shape;231;p28"/>
          <p:cNvSpPr txBox="1"/>
          <p:nvPr/>
        </p:nvSpPr>
        <p:spPr>
          <a:xfrm>
            <a:off x="821593" y="1662411"/>
            <a:ext cx="6908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Abad XX pergolakan kebangkitan Dunia Timur</a:t>
            </a:r>
            <a:endParaRPr b="1"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918621" y="0"/>
            <a:ext cx="9720072" cy="149961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Zaman Penjajahan Jepang</a:t>
            </a:r>
            <a:endParaRPr b="1"/>
          </a:p>
        </p:txBody>
      </p:sp>
      <p:sp>
        <p:nvSpPr>
          <p:cNvPr id="237" name="Google Shape;237;p29"/>
          <p:cNvSpPr/>
          <p:nvPr/>
        </p:nvSpPr>
        <p:spPr>
          <a:xfrm>
            <a:off x="609602" y="2428243"/>
            <a:ext cx="2575441" cy="1545264"/>
          </a:xfrm>
          <a:prstGeom prst="roundRect">
            <a:avLst>
              <a:gd fmla="val 16667" name="adj"/>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Jepang bersikap bermurah hati menjanjikan Indonesia Merdeka</a:t>
            </a:r>
            <a:endParaRPr sz="1800">
              <a:solidFill>
                <a:schemeClr val="lt1"/>
              </a:solidFill>
              <a:latin typeface="Calibri"/>
              <a:ea typeface="Calibri"/>
              <a:cs typeface="Calibri"/>
              <a:sym typeface="Calibri"/>
            </a:endParaRPr>
          </a:p>
        </p:txBody>
      </p:sp>
      <p:sp>
        <p:nvSpPr>
          <p:cNvPr id="238" name="Google Shape;238;p29"/>
          <p:cNvSpPr/>
          <p:nvPr/>
        </p:nvSpPr>
        <p:spPr>
          <a:xfrm>
            <a:off x="3442587" y="2428243"/>
            <a:ext cx="2575441" cy="1545264"/>
          </a:xfrm>
          <a:prstGeom prst="rightArrow">
            <a:avLst>
              <a:gd fmla="val 50000" name="adj1"/>
              <a:gd fmla="val 50000" name="adj2"/>
            </a:avLst>
          </a:prstGeom>
          <a:gradFill>
            <a:gsLst>
              <a:gs pos="0">
                <a:srgbClr val="9C9C9C"/>
              </a:gs>
              <a:gs pos="34000">
                <a:srgbClr val="9D9D9D"/>
              </a:gs>
              <a:gs pos="70000">
                <a:srgbClr val="A0A0A0"/>
              </a:gs>
              <a:gs pos="100000">
                <a:srgbClr val="A8A8A8"/>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9"/>
          <p:cNvSpPr/>
          <p:nvPr/>
        </p:nvSpPr>
        <p:spPr>
          <a:xfrm>
            <a:off x="6275572" y="2428243"/>
            <a:ext cx="2575441" cy="1545264"/>
          </a:xfrm>
          <a:prstGeom prst="roundRect">
            <a:avLst>
              <a:gd fmla="val 16667" name="adj"/>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Tanggal 29 April 1945 bersamaan haru ultah Kaisar Jepang , menjanjikan yang ke dua kali untuk Indonesia Merdeka dikemudian hari</a:t>
            </a:r>
            <a:endParaRPr sz="1800">
              <a:solidFill>
                <a:schemeClr val="lt1"/>
              </a:solidFill>
              <a:latin typeface="Calibri"/>
              <a:ea typeface="Calibri"/>
              <a:cs typeface="Calibri"/>
              <a:sym typeface="Calibri"/>
            </a:endParaRPr>
          </a:p>
        </p:txBody>
      </p:sp>
      <p:sp>
        <p:nvSpPr>
          <p:cNvPr id="240" name="Google Shape;240;p29"/>
          <p:cNvSpPr/>
          <p:nvPr/>
        </p:nvSpPr>
        <p:spPr>
          <a:xfrm>
            <a:off x="9108557" y="2428243"/>
            <a:ext cx="2575441" cy="1545264"/>
          </a:xfrm>
          <a:prstGeom prst="rightArrow">
            <a:avLst>
              <a:gd fmla="val 50000" name="adj1"/>
              <a:gd fmla="val 50000" name="adj2"/>
            </a:avLst>
          </a:prstGeom>
          <a:gradFill>
            <a:gsLst>
              <a:gs pos="0">
                <a:srgbClr val="9C9C9C"/>
              </a:gs>
              <a:gs pos="34000">
                <a:srgbClr val="9D9D9D"/>
              </a:gs>
              <a:gs pos="70000">
                <a:srgbClr val="A0A0A0"/>
              </a:gs>
              <a:gs pos="100000">
                <a:srgbClr val="A8A8A8"/>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29"/>
          <p:cNvSpPr/>
          <p:nvPr/>
        </p:nvSpPr>
        <p:spPr>
          <a:xfrm>
            <a:off x="5116624" y="4205296"/>
            <a:ext cx="2575441" cy="1545264"/>
          </a:xfrm>
          <a:prstGeom prst="roundRect">
            <a:avLst>
              <a:gd fmla="val 16667" name="adj"/>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Sidang BPUPKI Pertama dilaksanakan empat hari</a:t>
            </a:r>
            <a:endParaRPr sz="1800">
              <a:solidFill>
                <a:schemeClr val="lt1"/>
              </a:solidFill>
              <a:latin typeface="Calibri"/>
              <a:ea typeface="Calibri"/>
              <a:cs typeface="Calibri"/>
              <a:sym typeface="Calibri"/>
            </a:endParaRPr>
          </a:p>
          <a:p>
            <a:pPr indent="0" lvl="0" marL="0" marR="0" rtl="0" algn="ctr">
              <a:lnSpc>
                <a:spcPct val="85000"/>
              </a:lnSpc>
              <a:spcBef>
                <a:spcPts val="360"/>
              </a:spcBef>
              <a:spcAft>
                <a:spcPts val="0"/>
              </a:spcAft>
              <a:buNone/>
            </a:pPr>
            <a:r>
              <a:rPr lang="en-US" sz="1800">
                <a:solidFill>
                  <a:schemeClr val="lt1"/>
                </a:solidFill>
                <a:latin typeface="Calibri"/>
                <a:ea typeface="Calibri"/>
                <a:cs typeface="Calibri"/>
                <a:sym typeface="Calibri"/>
              </a:rPr>
              <a:t>1. Tanggal 29 Mei 1945 Mr. Muh. Yamin, 2. tanggal 31 Mei 1945 Prof. Soepomo, 3. tanggal 1 Juni 1945 Ir. Soekarno. </a:t>
            </a:r>
            <a:endParaRPr/>
          </a:p>
        </p:txBody>
      </p:sp>
      <p:sp>
        <p:nvSpPr>
          <p:cNvPr id="242" name="Google Shape;242;p29"/>
          <p:cNvSpPr/>
          <p:nvPr/>
        </p:nvSpPr>
        <p:spPr>
          <a:xfrm>
            <a:off x="2283639" y="4205296"/>
            <a:ext cx="2575441" cy="1545264"/>
          </a:xfrm>
          <a:prstGeom prst="rightArrow">
            <a:avLst>
              <a:gd fmla="val 50000" name="adj1"/>
              <a:gd fmla="val 50000" name="adj2"/>
            </a:avLst>
          </a:prstGeom>
          <a:gradFill>
            <a:gsLst>
              <a:gs pos="0">
                <a:srgbClr val="9C9C9C"/>
              </a:gs>
              <a:gs pos="34000">
                <a:srgbClr val="9D9D9D"/>
              </a:gs>
              <a:gs pos="70000">
                <a:srgbClr val="A0A0A0"/>
              </a:gs>
              <a:gs pos="100000">
                <a:srgbClr val="A8A8A8"/>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9"/>
          <p:cNvSpPr/>
          <p:nvPr/>
        </p:nvSpPr>
        <p:spPr>
          <a:xfrm>
            <a:off x="-549346" y="4205296"/>
            <a:ext cx="2575441" cy="1545264"/>
          </a:xfrm>
          <a:prstGeom prst="roundRect">
            <a:avLst>
              <a:gd fmla="val 16667" name="adj"/>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Sidang BPUPKI Kedua </a:t>
            </a:r>
            <a:endParaRPr/>
          </a:p>
          <a:p>
            <a:pPr indent="0" lvl="0" marL="0" marR="0" rtl="0" algn="ctr">
              <a:lnSpc>
                <a:spcPct val="85000"/>
              </a:lnSpc>
              <a:spcBef>
                <a:spcPts val="360"/>
              </a:spcBef>
              <a:spcAft>
                <a:spcPts val="0"/>
              </a:spcAft>
              <a:buNone/>
            </a:pPr>
            <a:r>
              <a:rPr lang="en-US" sz="1800">
                <a:solidFill>
                  <a:schemeClr val="lt1"/>
                </a:solidFill>
                <a:latin typeface="Calibri"/>
                <a:ea typeface="Calibri"/>
                <a:cs typeface="Calibri"/>
                <a:sym typeface="Calibri"/>
              </a:rPr>
              <a:t>(10-16 Juli 1945)</a:t>
            </a:r>
            <a:endParaRPr/>
          </a:p>
          <a:p>
            <a:pPr indent="0" lvl="0" marL="0" marR="0" rtl="0" algn="ctr">
              <a:lnSpc>
                <a:spcPct val="85000"/>
              </a:lnSpc>
              <a:spcBef>
                <a:spcPts val="360"/>
              </a:spcBef>
              <a:spcAft>
                <a:spcPts val="0"/>
              </a:spcAft>
              <a:buNone/>
            </a:pPr>
            <a:r>
              <a:rPr lang="en-US" sz="1800">
                <a:solidFill>
                  <a:schemeClr val="lt1"/>
                </a:solidFill>
                <a:latin typeface="Calibri"/>
                <a:ea typeface="Calibri"/>
                <a:cs typeface="Calibri"/>
                <a:sym typeface="Calibri"/>
              </a:rPr>
              <a:t>1. Abdul Fatah Hasan, 2. Asikin Natanegara, 3. Soerjo hamidjojo, 4. Muhammad Noor, 5. Besar dan 6. Abdul Kaffar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267"/>
              <a:buFont typeface="Calibri"/>
              <a:buNone/>
            </a:pPr>
            <a:r>
              <a:rPr b="1" lang="en-US" sz="4267"/>
              <a:t>Proklamasi Kemerdekaan dan Sidang PPKI</a:t>
            </a:r>
            <a:endParaRPr/>
          </a:p>
        </p:txBody>
      </p:sp>
      <p:sp>
        <p:nvSpPr>
          <p:cNvPr id="249" name="Google Shape;249;p30"/>
          <p:cNvSpPr/>
          <p:nvPr/>
        </p:nvSpPr>
        <p:spPr>
          <a:xfrm>
            <a:off x="2736933" y="2084834"/>
            <a:ext cx="2133813" cy="1280287"/>
          </a:xfrm>
          <a:prstGeom prst="rect">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7 Agustus 1945 (Kan Poo No.72/2605 k.11) dibentuk Panitia Persiapan Kemerdekaan Indonesia atau </a:t>
            </a:r>
            <a:r>
              <a:rPr b="1" i="1" lang="en-US" sz="1800">
                <a:solidFill>
                  <a:schemeClr val="lt1"/>
                </a:solidFill>
                <a:latin typeface="Calibri"/>
                <a:ea typeface="Calibri"/>
                <a:cs typeface="Calibri"/>
                <a:sym typeface="Calibri"/>
              </a:rPr>
              <a:t>Dokuritu Zyunbi Linkai</a:t>
            </a:r>
            <a:r>
              <a:rPr lang="en-US" sz="1800">
                <a:solidFill>
                  <a:schemeClr val="lt1"/>
                </a:solidFill>
                <a:latin typeface="Calibri"/>
                <a:ea typeface="Calibri"/>
                <a:cs typeface="Calibri"/>
                <a:sym typeface="Calibri"/>
              </a:rPr>
              <a:t>  berjumlah 21 orang</a:t>
            </a:r>
            <a:endParaRPr sz="1800">
              <a:solidFill>
                <a:schemeClr val="lt1"/>
              </a:solidFill>
              <a:latin typeface="Calibri"/>
              <a:ea typeface="Calibri"/>
              <a:cs typeface="Calibri"/>
              <a:sym typeface="Calibri"/>
            </a:endParaRPr>
          </a:p>
        </p:txBody>
      </p:sp>
      <p:sp>
        <p:nvSpPr>
          <p:cNvPr id="250" name="Google Shape;250;p30"/>
          <p:cNvSpPr/>
          <p:nvPr/>
        </p:nvSpPr>
        <p:spPr>
          <a:xfrm>
            <a:off x="5084127" y="2084834"/>
            <a:ext cx="2133813" cy="1280287"/>
          </a:xfrm>
          <a:prstGeom prst="rightArrow">
            <a:avLst>
              <a:gd fmla="val 50000"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30"/>
          <p:cNvSpPr/>
          <p:nvPr/>
        </p:nvSpPr>
        <p:spPr>
          <a:xfrm>
            <a:off x="7431321" y="2084834"/>
            <a:ext cx="2133813" cy="1280287"/>
          </a:xfrm>
          <a:prstGeom prst="rect">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8 Agustus 1945 Ir. Soekarno, drs. Moh. Hatta dan Dr. Radjiman diberangkatkan ke saigon atas panggilan Jenderal Besar Terauchi</a:t>
            </a:r>
            <a:endParaRPr/>
          </a:p>
        </p:txBody>
      </p:sp>
      <p:sp>
        <p:nvSpPr>
          <p:cNvPr id="252" name="Google Shape;252;p30"/>
          <p:cNvSpPr/>
          <p:nvPr/>
        </p:nvSpPr>
        <p:spPr>
          <a:xfrm>
            <a:off x="2736933" y="3557164"/>
            <a:ext cx="2133813" cy="1280287"/>
          </a:xfrm>
          <a:prstGeom prst="rightArrow">
            <a:avLst>
              <a:gd fmla="val 50000"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30"/>
          <p:cNvSpPr/>
          <p:nvPr/>
        </p:nvSpPr>
        <p:spPr>
          <a:xfrm>
            <a:off x="5084127" y="3557164"/>
            <a:ext cx="2133813" cy="1280287"/>
          </a:xfrm>
          <a:prstGeom prst="rect">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9 Agustus 1945 memberikan 3 cap yaitu:</a:t>
            </a:r>
            <a:endParaRPr/>
          </a:p>
          <a:p>
            <a:pPr indent="0" lvl="0" marL="0" marR="0" rtl="0" algn="ctr">
              <a:lnSpc>
                <a:spcPct val="85000"/>
              </a:lnSpc>
              <a:spcBef>
                <a:spcPts val="360"/>
              </a:spcBef>
              <a:spcAft>
                <a:spcPts val="0"/>
              </a:spcAft>
              <a:buNone/>
            </a:pPr>
            <a:r>
              <a:rPr lang="en-US" sz="1800">
                <a:solidFill>
                  <a:schemeClr val="lt1"/>
                </a:solidFill>
                <a:latin typeface="Calibri"/>
                <a:ea typeface="Calibri"/>
                <a:cs typeface="Calibri"/>
                <a:sym typeface="Calibri"/>
              </a:rPr>
              <a:t>1. Soekarno diangkat sebagai Ketua Panitia Persiapan Kemerdekaan, Moh. Hatta wakil ketua, Radjiman sebagai Anggota</a:t>
            </a:r>
            <a:endParaRPr sz="1800">
              <a:solidFill>
                <a:schemeClr val="lt1"/>
              </a:solidFill>
              <a:latin typeface="Calibri"/>
              <a:ea typeface="Calibri"/>
              <a:cs typeface="Calibri"/>
              <a:sym typeface="Calibri"/>
            </a:endParaRPr>
          </a:p>
          <a:p>
            <a:pPr indent="0" lvl="0" marL="0" marR="0" rtl="0" algn="ctr">
              <a:lnSpc>
                <a:spcPct val="85000"/>
              </a:lnSpc>
              <a:spcBef>
                <a:spcPts val="360"/>
              </a:spcBef>
              <a:spcAft>
                <a:spcPts val="0"/>
              </a:spcAft>
              <a:buNone/>
            </a:pPr>
            <a:r>
              <a:rPr lang="en-US" sz="1800">
                <a:solidFill>
                  <a:schemeClr val="lt1"/>
                </a:solidFill>
                <a:latin typeface="Calibri"/>
                <a:ea typeface="Calibri"/>
                <a:cs typeface="Calibri"/>
                <a:sym typeface="Calibri"/>
              </a:rPr>
              <a:t>2.  Panitia periapan boleh mulai bekerja tanggal 9 Agustus</a:t>
            </a:r>
            <a:endParaRPr sz="1800">
              <a:solidFill>
                <a:schemeClr val="lt1"/>
              </a:solidFill>
              <a:latin typeface="Calibri"/>
              <a:ea typeface="Calibri"/>
              <a:cs typeface="Calibri"/>
              <a:sym typeface="Calibri"/>
            </a:endParaRPr>
          </a:p>
          <a:p>
            <a:pPr indent="0" lvl="0" marL="0" marR="0" rtl="0" algn="ctr">
              <a:lnSpc>
                <a:spcPct val="85000"/>
              </a:lnSpc>
              <a:spcBef>
                <a:spcPts val="360"/>
              </a:spcBef>
              <a:spcAft>
                <a:spcPts val="0"/>
              </a:spcAft>
              <a:buNone/>
            </a:pPr>
            <a:r>
              <a:rPr lang="en-US" sz="1800">
                <a:solidFill>
                  <a:schemeClr val="lt1"/>
                </a:solidFill>
                <a:latin typeface="Calibri"/>
                <a:ea typeface="Calibri"/>
                <a:cs typeface="Calibri"/>
                <a:sym typeface="Calibri"/>
              </a:rPr>
              <a:t>3. Cepat atau tidaknya pekerjaan Panitia diserahkan sepenuhnya kepada Panitia</a:t>
            </a:r>
            <a:endParaRPr sz="1800">
              <a:solidFill>
                <a:schemeClr val="lt1"/>
              </a:solidFill>
              <a:latin typeface="Calibri"/>
              <a:ea typeface="Calibri"/>
              <a:cs typeface="Calibri"/>
              <a:sym typeface="Calibri"/>
            </a:endParaRPr>
          </a:p>
        </p:txBody>
      </p:sp>
      <p:sp>
        <p:nvSpPr>
          <p:cNvPr id="254" name="Google Shape;254;p30"/>
          <p:cNvSpPr/>
          <p:nvPr/>
        </p:nvSpPr>
        <p:spPr>
          <a:xfrm>
            <a:off x="7431321" y="3557164"/>
            <a:ext cx="2133813" cy="1280287"/>
          </a:xfrm>
          <a:prstGeom prst="rightArrow">
            <a:avLst>
              <a:gd fmla="val 50000"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30"/>
          <p:cNvSpPr/>
          <p:nvPr/>
        </p:nvSpPr>
        <p:spPr>
          <a:xfrm>
            <a:off x="2736933" y="5029494"/>
            <a:ext cx="2133813" cy="1280287"/>
          </a:xfrm>
          <a:prstGeom prst="rect">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Tanggal 14 Agustus 1945</a:t>
            </a:r>
            <a:endParaRPr/>
          </a:p>
          <a:p>
            <a:pPr indent="0" lvl="0" marL="0" marR="0" rtl="0" algn="ctr">
              <a:lnSpc>
                <a:spcPct val="85000"/>
              </a:lnSpc>
              <a:spcBef>
                <a:spcPts val="360"/>
              </a:spcBef>
              <a:spcAft>
                <a:spcPts val="0"/>
              </a:spcAft>
              <a:buNone/>
            </a:pPr>
            <a:r>
              <a:rPr lang="en-US" sz="1800">
                <a:solidFill>
                  <a:schemeClr val="lt1"/>
                </a:solidFill>
                <a:latin typeface="Calibri"/>
                <a:ea typeface="Calibri"/>
                <a:cs typeface="Calibri"/>
                <a:sym typeface="Calibri"/>
              </a:rPr>
              <a:t>Ir. Soekarno mengumumkan bahwa bangsa Indonesia akan merdeka sebelum jagung berbunga (secepat mungkin)</a:t>
            </a:r>
            <a:endParaRPr/>
          </a:p>
        </p:txBody>
      </p:sp>
      <p:sp>
        <p:nvSpPr>
          <p:cNvPr id="256" name="Google Shape;256;p30"/>
          <p:cNvSpPr/>
          <p:nvPr/>
        </p:nvSpPr>
        <p:spPr>
          <a:xfrm>
            <a:off x="5084127" y="5029494"/>
            <a:ext cx="2133813" cy="1280287"/>
          </a:xfrm>
          <a:prstGeom prst="rightArrow">
            <a:avLst>
              <a:gd fmla="val 50000" name="adj1"/>
              <a:gd fmla="val 50000" name="adj2"/>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30"/>
          <p:cNvSpPr/>
          <p:nvPr/>
        </p:nvSpPr>
        <p:spPr>
          <a:xfrm>
            <a:off x="7431321" y="5029494"/>
            <a:ext cx="2133813" cy="1280287"/>
          </a:xfrm>
          <a:prstGeom prst="rect">
            <a:avLst/>
          </a:prstGeom>
          <a:gradFill>
            <a:gsLst>
              <a:gs pos="0">
                <a:srgbClr val="ECECEC"/>
              </a:gs>
              <a:gs pos="34000">
                <a:srgbClr val="EFEFEF"/>
              </a:gs>
              <a:gs pos="70000">
                <a:srgbClr val="F3F3F3"/>
              </a:gs>
              <a:gs pos="100000">
                <a:schemeClr val="l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Calibri"/>
                <a:ea typeface="Calibri"/>
                <a:cs typeface="Calibri"/>
                <a:sym typeface="Calibri"/>
              </a:rPr>
              <a:t>Tanggal 17 Agustus 1945 di Pegangsaan Timur 56 Jakarta tepat pada hari Jumat legi, jam 10 pagi WIB (jam 11.30 waktu jepang) Bung Karno didampingi Bung Hatta membacakan naskah Proklamasi dengan khidmad dan diawali dengan pidato, sebagai berikut;</a:t>
            </a:r>
            <a:endParaRPr/>
          </a:p>
        </p:txBody>
      </p:sp>
      <p:pic>
        <p:nvPicPr>
          <p:cNvPr descr="D:\sri wahyuni tanshzil\awal.jpg" id="258" name="Google Shape;258;p30"/>
          <p:cNvPicPr preferRelativeResize="0"/>
          <p:nvPr/>
        </p:nvPicPr>
        <p:blipFill rotWithShape="1">
          <a:blip r:embed="rId3">
            <a:alphaModFix/>
          </a:blip>
          <a:srcRect b="0" l="0" r="4657" t="0"/>
          <a:stretch/>
        </p:blipFill>
        <p:spPr>
          <a:xfrm>
            <a:off x="7823200" y="3962400"/>
            <a:ext cx="4368800" cy="2895600"/>
          </a:xfrm>
          <a:prstGeom prst="rect">
            <a:avLst/>
          </a:prstGeom>
          <a:noFill/>
          <a:ln>
            <a:noFill/>
          </a:ln>
        </p:spPr>
      </p:pic>
      <p:sp>
        <p:nvSpPr>
          <p:cNvPr id="259" name="Google Shape;259;p30"/>
          <p:cNvSpPr txBox="1"/>
          <p:nvPr/>
        </p:nvSpPr>
        <p:spPr>
          <a:xfrm>
            <a:off x="7823200" y="3951745"/>
            <a:ext cx="4267200" cy="302730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67">
                <a:solidFill>
                  <a:schemeClr val="dk1"/>
                </a:solidFill>
                <a:latin typeface="Calibri"/>
                <a:ea typeface="Calibri"/>
                <a:cs typeface="Calibri"/>
                <a:sym typeface="Calibri"/>
              </a:rPr>
              <a:t>PROKLAMASI</a:t>
            </a:r>
            <a:endParaRPr/>
          </a:p>
          <a:p>
            <a:pPr indent="0" lvl="0" marL="0" marR="0" rtl="0" algn="ctr">
              <a:spcBef>
                <a:spcPts val="0"/>
              </a:spcBef>
              <a:spcAft>
                <a:spcPts val="0"/>
              </a:spcAft>
              <a:buNone/>
            </a:pPr>
            <a:r>
              <a:t/>
            </a:r>
            <a:endParaRPr sz="1467">
              <a:solidFill>
                <a:schemeClr val="dk1"/>
              </a:solidFill>
              <a:latin typeface="Calibri"/>
              <a:ea typeface="Calibri"/>
              <a:cs typeface="Calibri"/>
              <a:sym typeface="Calibri"/>
            </a:endParaRPr>
          </a:p>
          <a:p>
            <a:pPr indent="0" lvl="0" marL="0" marR="0" rtl="0" algn="just">
              <a:spcBef>
                <a:spcPts val="0"/>
              </a:spcBef>
              <a:spcAft>
                <a:spcPts val="0"/>
              </a:spcAft>
              <a:buNone/>
            </a:pPr>
            <a:r>
              <a:rPr lang="en-US" sz="1467">
                <a:solidFill>
                  <a:schemeClr val="dk1"/>
                </a:solidFill>
                <a:latin typeface="Calibri"/>
                <a:ea typeface="Calibri"/>
                <a:cs typeface="Calibri"/>
                <a:sym typeface="Calibri"/>
              </a:rPr>
              <a:t>Kami bangsa Indonesia dengan ini menyatakan Kemerdekaan Indonesia. Hal-hal yang mengenai pemindahan kekuasaan dan lain-lain diselenggarakan dengan cara seksama dan dalam tempo yang sesingkat-singkatnya.</a:t>
            </a:r>
            <a:endParaRPr/>
          </a:p>
          <a:p>
            <a:pPr indent="0" lvl="0" marL="0" marR="0" rtl="0" algn="just">
              <a:spcBef>
                <a:spcPts val="0"/>
              </a:spcBef>
              <a:spcAft>
                <a:spcPts val="0"/>
              </a:spcAft>
              <a:buNone/>
            </a:pPr>
            <a:r>
              <a:t/>
            </a:r>
            <a:endParaRPr sz="1467">
              <a:solidFill>
                <a:schemeClr val="dk1"/>
              </a:solidFill>
              <a:latin typeface="Calibri"/>
              <a:ea typeface="Calibri"/>
              <a:cs typeface="Calibri"/>
              <a:sym typeface="Calibri"/>
            </a:endParaRPr>
          </a:p>
          <a:p>
            <a:pPr indent="0" lvl="0" marL="0" marR="0" rtl="0" algn="just">
              <a:spcBef>
                <a:spcPts val="0"/>
              </a:spcBef>
              <a:spcAft>
                <a:spcPts val="0"/>
              </a:spcAft>
              <a:buNone/>
            </a:pPr>
            <a:r>
              <a:rPr lang="en-US" sz="1467">
                <a:solidFill>
                  <a:schemeClr val="dk1"/>
                </a:solidFill>
                <a:latin typeface="Calibri"/>
                <a:ea typeface="Calibri"/>
                <a:cs typeface="Calibri"/>
                <a:sym typeface="Calibri"/>
              </a:rPr>
              <a:t>	Jakarta, 17 Agustus 1945</a:t>
            </a:r>
            <a:endParaRPr/>
          </a:p>
          <a:p>
            <a:pPr indent="0" lvl="0" marL="0" marR="0" rtl="0" algn="just">
              <a:spcBef>
                <a:spcPts val="0"/>
              </a:spcBef>
              <a:spcAft>
                <a:spcPts val="0"/>
              </a:spcAft>
              <a:buNone/>
            </a:pPr>
            <a:r>
              <a:t/>
            </a:r>
            <a:endParaRPr sz="1467">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67">
              <a:solidFill>
                <a:schemeClr val="dk1"/>
              </a:solidFill>
              <a:latin typeface="Calibri"/>
              <a:ea typeface="Calibri"/>
              <a:cs typeface="Calibri"/>
              <a:sym typeface="Calibri"/>
            </a:endParaRPr>
          </a:p>
          <a:p>
            <a:pPr indent="0" lvl="0" marL="0" marR="0" rtl="0" algn="just">
              <a:spcBef>
                <a:spcPts val="0"/>
              </a:spcBef>
              <a:spcAft>
                <a:spcPts val="0"/>
              </a:spcAft>
              <a:buNone/>
            </a:pPr>
            <a:r>
              <a:rPr lang="en-US" sz="1467">
                <a:solidFill>
                  <a:schemeClr val="dk1"/>
                </a:solidFill>
                <a:latin typeface="Calibri"/>
                <a:ea typeface="Calibri"/>
                <a:cs typeface="Calibri"/>
                <a:sym typeface="Calibri"/>
              </a:rPr>
              <a:t>	Atas Nama Bangsa Indonesia</a:t>
            </a:r>
            <a:endParaRPr/>
          </a:p>
          <a:p>
            <a:pPr indent="0" lvl="0" marL="0" marR="0" rtl="0" algn="just">
              <a:spcBef>
                <a:spcPts val="0"/>
              </a:spcBef>
              <a:spcAft>
                <a:spcPts val="0"/>
              </a:spcAft>
              <a:buNone/>
            </a:pPr>
            <a:r>
              <a:rPr lang="en-US" sz="1467">
                <a:solidFill>
                  <a:schemeClr val="dk1"/>
                </a:solidFill>
                <a:latin typeface="Calibri"/>
                <a:ea typeface="Calibri"/>
                <a:cs typeface="Calibri"/>
                <a:sym typeface="Calibri"/>
              </a:rPr>
              <a:t>	          Soekarno-Hatta</a:t>
            </a:r>
            <a:endParaRPr sz="1467">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DINAMIKA PANCASILA dalam sejarah bangsa</a:t>
            </a:r>
            <a:endParaRPr/>
          </a:p>
        </p:txBody>
      </p:sp>
      <p:sp>
        <p:nvSpPr>
          <p:cNvPr id="265" name="Google Shape;265;p31"/>
          <p:cNvSpPr/>
          <p:nvPr/>
        </p:nvSpPr>
        <p:spPr>
          <a:xfrm>
            <a:off x="508000" y="2084832"/>
            <a:ext cx="11379200" cy="4224952"/>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Orde Lama</a:t>
            </a:r>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masa pemerintahan presiden Soekarno, terutama pada 1960-an NASAKOM lebih populer daripada Pancasila</a:t>
            </a:r>
            <a:endParaRPr b="0" i="0" sz="1800" u="none" cap="none" strike="noStrike">
              <a:solidFill>
                <a:schemeClr val="dk1"/>
              </a:solidFill>
              <a:latin typeface="Calibri"/>
              <a:ea typeface="Calibri"/>
              <a:cs typeface="Calibri"/>
              <a:sym typeface="Calibri"/>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Orde Baru</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Pada zaman pemerintahan presiden Soeharto, Pancasila dijadikan pembenar kekuasaan melalui penataran P-4 sehingga pasca turunnya Soeharto ada kalangan yang mengidentikkan Pancasila dengan P-4.</a:t>
            </a:r>
            <a:endParaRPr/>
          </a:p>
          <a:p>
            <a:pPr indent="0" lvl="1" marL="114300" marR="0" rtl="0" algn="l">
              <a:lnSpc>
                <a:spcPct val="75000"/>
              </a:lnSpc>
              <a:spcBef>
                <a:spcPts val="18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Reformasi</a:t>
            </a:r>
            <a:endParaRPr b="0" i="0" sz="1800" u="none" cap="none" strike="noStrike">
              <a:solidFill>
                <a:schemeClr val="dk1"/>
              </a:solidFill>
              <a:latin typeface="Calibri"/>
              <a:ea typeface="Calibri"/>
              <a:cs typeface="Calibri"/>
              <a:sym typeface="Calibri"/>
            </a:endParaRPr>
          </a:p>
          <a:p>
            <a:pPr indent="-114300" lvl="2" marL="228600" marR="0" rtl="0" algn="l">
              <a:lnSpc>
                <a:spcPct val="75000"/>
              </a:lnSpc>
              <a:spcBef>
                <a:spcPts val="18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Pada masa pemerintahan era reformasi, ada kecenderungan para penguasa tidak respek terhadap Pancasila, seolah-olah Pancasila ditinggalkan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en-US"/>
              <a:t>Tantangan Pancasila dalam sejarah bangsa</a:t>
            </a:r>
            <a:endParaRPr b="1"/>
          </a:p>
        </p:txBody>
      </p:sp>
      <p:sp>
        <p:nvSpPr>
          <p:cNvPr id="271" name="Google Shape;271;p32"/>
          <p:cNvSpPr txBox="1"/>
          <p:nvPr>
            <p:ph idx="1" type="body"/>
          </p:nvPr>
        </p:nvSpPr>
        <p:spPr>
          <a:xfrm>
            <a:off x="609600" y="2286000"/>
            <a:ext cx="10972800" cy="4023360"/>
          </a:xfrm>
          <a:prstGeom prst="rect">
            <a:avLst/>
          </a:prstGeom>
          <a:noFill/>
          <a:ln>
            <a:noFill/>
          </a:ln>
        </p:spPr>
        <p:txBody>
          <a:bodyPr anchorCtr="0" anchor="t" bIns="45700" lIns="0" spcFirstLastPara="1" rIns="0" wrap="square" tIns="45700">
            <a:noAutofit/>
          </a:bodyPr>
          <a:lstStyle/>
          <a:p>
            <a:pPr indent="-355591" lvl="0" marL="355591" rtl="0" algn="just">
              <a:lnSpc>
                <a:spcPct val="90000"/>
              </a:lnSpc>
              <a:spcBef>
                <a:spcPts val="0"/>
              </a:spcBef>
              <a:spcAft>
                <a:spcPts val="0"/>
              </a:spcAft>
              <a:buSzPts val="2400"/>
              <a:buFont typeface="Noto Sans Symbols"/>
              <a:buChar char="▪"/>
            </a:pPr>
            <a:r>
              <a:rPr lang="en-US" sz="2400"/>
              <a:t>Salah satu tantangan terhadap Pancasila dalam kehidupan berbangsa dan bernegara adalah meletakkan nilai-nilai Pancasila tidak dalam posisi sebenarnya sehingga nilai-nilai Pancasila menyimpang dari kenyataan hidup berbangsa dan bernegara.</a:t>
            </a:r>
            <a:endParaRPr/>
          </a:p>
          <a:p>
            <a:pPr indent="-355591" lvl="0" marL="355591" rtl="0" algn="just">
              <a:lnSpc>
                <a:spcPct val="90000"/>
              </a:lnSpc>
              <a:spcBef>
                <a:spcPts val="1400"/>
              </a:spcBef>
              <a:spcAft>
                <a:spcPts val="0"/>
              </a:spcAft>
              <a:buSzPts val="2400"/>
              <a:buFont typeface="Noto Sans Symbols"/>
              <a:buChar char="▪"/>
            </a:pPr>
            <a:r>
              <a:rPr lang="en-US" sz="2400"/>
              <a:t>Salah satu contohnya, pengangkatan presiden seumur hidup oleh MPRS dalam TAP No.III/MPRS/1960 Tentang Pengangkatan Soekarno sebagai Presiden Seumur Hidup. Hal tersebut bertentangan dengan pasal 7 Undang-Undang Dasar 1945 yang menyatakan bahwa, ”Presiden dan wakil presiden memangku jabatan selama lima (5) tahun, sesudahnya dapat dipilih kembali”. Pasal ini menunjukkan bahwa pengangkatan presiden seharusnya dilakukan secara periodik dan ada batas waktu lima tahun.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511838" y="1699645"/>
            <a:ext cx="5092906" cy="1574808"/>
          </a:xfrm>
          <a:prstGeom prst="rect">
            <a:avLst/>
          </a:prstGeom>
          <a:noFill/>
          <a:ln>
            <a:noFill/>
          </a:ln>
        </p:spPr>
        <p:txBody>
          <a:bodyPr anchorCtr="0" anchor="b" bIns="0" lIns="91425" spcFirstLastPara="1" rIns="91425" wrap="square" tIns="0">
            <a:noAutofit/>
          </a:bodyPr>
          <a:lstStyle/>
          <a:p>
            <a:pPr indent="0" lvl="0" marL="0" rtl="0" algn="l">
              <a:lnSpc>
                <a:spcPct val="85000"/>
              </a:lnSpc>
              <a:spcBef>
                <a:spcPts val="0"/>
              </a:spcBef>
              <a:spcAft>
                <a:spcPts val="0"/>
              </a:spcAft>
              <a:buClr>
                <a:schemeClr val="dk1"/>
              </a:buClr>
              <a:buSzPts val="2400"/>
              <a:buFont typeface="Calibri"/>
              <a:buNone/>
            </a:pPr>
            <a:r>
              <a:rPr b="1" lang="en-US" sz="2400">
                <a:solidFill>
                  <a:schemeClr val="dk1"/>
                </a:solidFill>
              </a:rPr>
              <a:t>Perumusan Pancasila mulai dari sidang BPUPKI sampai pengesahan Pancasila sebagai dasar negara dalam sidang PPKI, masih mengalami tantangan berupa “amnesia sejarah” (istilah yang dipergunakan Habibie dalam pidato 1 Juni 2011).</a:t>
            </a:r>
            <a:endParaRPr/>
          </a:p>
        </p:txBody>
      </p:sp>
      <p:sp>
        <p:nvSpPr>
          <p:cNvPr id="120" name="Google Shape;120;p15"/>
          <p:cNvSpPr txBox="1"/>
          <p:nvPr>
            <p:ph idx="1" type="body"/>
          </p:nvPr>
        </p:nvSpPr>
        <p:spPr>
          <a:xfrm>
            <a:off x="641908" y="3481754"/>
            <a:ext cx="4303579" cy="2751621"/>
          </a:xfrm>
          <a:prstGeom prst="rect">
            <a:avLst/>
          </a:prstGeom>
          <a:solidFill>
            <a:srgbClr val="FFFF00"/>
          </a:solidFill>
          <a:ln cap="flat" cmpd="sng" w="76200">
            <a:solidFill>
              <a:schemeClr val="dk1"/>
            </a:solidFill>
            <a:prstDash val="solid"/>
            <a:round/>
            <a:headEnd len="sm" w="sm" type="none"/>
            <a:tailEnd len="sm" w="sm" type="none"/>
          </a:ln>
        </p:spPr>
        <p:txBody>
          <a:bodyPr anchorCtr="0" anchor="t" bIns="0" lIns="91425" spcFirstLastPara="1" rIns="91425" wrap="square" tIns="0">
            <a:noAutofit/>
          </a:bodyPr>
          <a:lstStyle/>
          <a:p>
            <a:pPr indent="0" lvl="0" marL="0" rtl="0" algn="ctr">
              <a:lnSpc>
                <a:spcPct val="90000"/>
              </a:lnSpc>
              <a:spcBef>
                <a:spcPts val="0"/>
              </a:spcBef>
              <a:spcAft>
                <a:spcPts val="0"/>
              </a:spcAft>
              <a:buSzPts val="1800"/>
              <a:buNone/>
            </a:pPr>
            <a:r>
              <a:t/>
            </a:r>
            <a:endParaRPr sz="1800">
              <a:solidFill>
                <a:schemeClr val="dk1"/>
              </a:solidFill>
              <a:latin typeface="Arial"/>
              <a:ea typeface="Arial"/>
              <a:cs typeface="Arial"/>
              <a:sym typeface="Arial"/>
            </a:endParaRPr>
          </a:p>
          <a:p>
            <a:pPr indent="0" lvl="0" marL="0" rtl="0" algn="ctr">
              <a:lnSpc>
                <a:spcPct val="90000"/>
              </a:lnSpc>
              <a:spcBef>
                <a:spcPts val="600"/>
              </a:spcBef>
              <a:spcAft>
                <a:spcPts val="0"/>
              </a:spcAft>
              <a:buSzPts val="1800"/>
              <a:buNone/>
            </a:pPr>
            <a:r>
              <a:rPr lang="en-US" sz="1800">
                <a:solidFill>
                  <a:schemeClr val="dk1"/>
                </a:solidFill>
                <a:latin typeface="Arial"/>
                <a:ea typeface="Arial"/>
                <a:cs typeface="Arial"/>
                <a:sym typeface="Arial"/>
              </a:rPr>
              <a:t>Pada awal </a:t>
            </a:r>
            <a:r>
              <a:rPr b="1" lang="en-US" sz="1800">
                <a:solidFill>
                  <a:schemeClr val="dk1"/>
                </a:solidFill>
                <a:latin typeface="Arial"/>
                <a:ea typeface="Arial"/>
                <a:cs typeface="Arial"/>
                <a:sym typeface="Arial"/>
              </a:rPr>
              <a:t>era reformasi 1998 </a:t>
            </a:r>
            <a:r>
              <a:rPr lang="en-US" sz="1800">
                <a:solidFill>
                  <a:schemeClr val="dk1"/>
                </a:solidFill>
                <a:latin typeface="Arial"/>
                <a:ea typeface="Arial"/>
                <a:cs typeface="Arial"/>
                <a:sym typeface="Arial"/>
              </a:rPr>
              <a:t>muncul anggapan bahwa Pancasila sudah tidak berlaku lagi karena sebagai </a:t>
            </a:r>
            <a:r>
              <a:rPr b="1" lang="en-US" sz="1800">
                <a:solidFill>
                  <a:schemeClr val="dk1"/>
                </a:solidFill>
                <a:latin typeface="Arial"/>
                <a:ea typeface="Arial"/>
                <a:cs typeface="Arial"/>
                <a:sym typeface="Arial"/>
              </a:rPr>
              <a:t>produk rezim Orde Baru</a:t>
            </a:r>
            <a:r>
              <a:rPr lang="en-US" sz="1800">
                <a:solidFill>
                  <a:schemeClr val="dk1"/>
                </a:solidFill>
                <a:latin typeface="Arial"/>
                <a:ea typeface="Arial"/>
                <a:cs typeface="Arial"/>
                <a:sym typeface="Arial"/>
              </a:rPr>
              <a:t>. Anggapan ini muncul karena pada zaman Orde Baru sosialisasi Pancasila dilakukan melalui penataran P-4 yang sarat dengan nuansa </a:t>
            </a:r>
            <a:r>
              <a:rPr b="1" lang="en-US" sz="1800">
                <a:solidFill>
                  <a:schemeClr val="dk1"/>
                </a:solidFill>
                <a:latin typeface="Arial"/>
                <a:ea typeface="Arial"/>
                <a:cs typeface="Arial"/>
                <a:sym typeface="Arial"/>
              </a:rPr>
              <a:t>doktrin yang memihak kepada rezim</a:t>
            </a:r>
            <a:r>
              <a:rPr lang="en-US" sz="1800">
                <a:solidFill>
                  <a:schemeClr val="dk1"/>
                </a:solidFill>
                <a:latin typeface="Arial"/>
                <a:ea typeface="Arial"/>
                <a:cs typeface="Arial"/>
                <a:sym typeface="Arial"/>
              </a:rPr>
              <a:t> yang berkuasa pada waktu itu. </a:t>
            </a:r>
            <a:endParaRPr/>
          </a:p>
        </p:txBody>
      </p:sp>
      <p:pic>
        <p:nvPicPr>
          <p:cNvPr descr="perumusan pancasila" id="121" name="Google Shape;121;p15"/>
          <p:cNvPicPr preferRelativeResize="0"/>
          <p:nvPr/>
        </p:nvPicPr>
        <p:blipFill rotWithShape="1">
          <a:blip r:embed="rId3">
            <a:alphaModFix/>
          </a:blip>
          <a:srcRect b="0" l="9132" r="6264" t="0"/>
          <a:stretch/>
        </p:blipFill>
        <p:spPr>
          <a:xfrm>
            <a:off x="5424115" y="1020650"/>
            <a:ext cx="6767885" cy="4507605"/>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3"/>
          <p:cNvPicPr preferRelativeResize="0"/>
          <p:nvPr/>
        </p:nvPicPr>
        <p:blipFill rotWithShape="1">
          <a:blip r:embed="rId3">
            <a:alphaModFix/>
          </a:blip>
          <a:srcRect b="0" l="0" r="0" t="0"/>
          <a:stretch/>
        </p:blipFill>
        <p:spPr>
          <a:xfrm>
            <a:off x="-2675" y="12031"/>
            <a:ext cx="12194675" cy="68800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p:nvPr/>
        </p:nvSpPr>
        <p:spPr>
          <a:xfrm>
            <a:off x="4994139" y="0"/>
            <a:ext cx="9030953" cy="6858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Periode Pengusulan Pancasila</a:t>
            </a:r>
            <a:endParaRPr b="1"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Periode Perumusan Pancasila</a:t>
            </a:r>
            <a:endParaRPr b="1" i="0" sz="1800" u="none" cap="none" strike="noStrike">
              <a:solidFill>
                <a:schemeClr val="dk1"/>
              </a:solidFill>
              <a:latin typeface="Calibri"/>
              <a:ea typeface="Calibri"/>
              <a:cs typeface="Calibri"/>
              <a:sym typeface="Calibri"/>
            </a:endParaRPr>
          </a:p>
          <a:p>
            <a:pPr indent="-114300" lvl="1" marL="114300" marR="0" rtl="0" algn="l">
              <a:lnSpc>
                <a:spcPct val="75000"/>
              </a:lnSpc>
              <a:spcBef>
                <a:spcPts val="18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Periode Pengesahan Pancasila</a:t>
            </a:r>
            <a:endParaRPr b="1" i="0" sz="1800" u="none" cap="none" strike="noStrike">
              <a:solidFill>
                <a:schemeClr val="dk1"/>
              </a:solidFill>
              <a:latin typeface="Calibri"/>
              <a:ea typeface="Calibri"/>
              <a:cs typeface="Calibri"/>
              <a:sym typeface="Calibri"/>
            </a:endParaRPr>
          </a:p>
        </p:txBody>
      </p:sp>
      <p:sp>
        <p:nvSpPr>
          <p:cNvPr id="127" name="Google Shape;127;p16"/>
          <p:cNvSpPr/>
          <p:nvPr/>
        </p:nvSpPr>
        <p:spPr>
          <a:xfrm>
            <a:off x="559723" y="723244"/>
            <a:ext cx="6482366"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Arial Rounded"/>
                <a:ea typeface="Arial Rounded"/>
                <a:cs typeface="Arial Rounded"/>
                <a:sym typeface="Arial Rounded"/>
              </a:rPr>
              <a:t>MENELUSURI KONSEP DAN URGENSI PANCASILA DALAM ARUS SEJARAH BANGSA INDONESIA</a:t>
            </a:r>
            <a:endParaRPr/>
          </a:p>
        </p:txBody>
      </p:sp>
      <p:pic>
        <p:nvPicPr>
          <p:cNvPr descr="sejarah lahirnya pancasila" id="128" name="Google Shape;128;p16"/>
          <p:cNvPicPr preferRelativeResize="0"/>
          <p:nvPr/>
        </p:nvPicPr>
        <p:blipFill rotWithShape="1">
          <a:blip r:embed="rId3">
            <a:alphaModFix/>
          </a:blip>
          <a:srcRect b="0" l="21033" r="6995" t="0"/>
          <a:stretch/>
        </p:blipFill>
        <p:spPr>
          <a:xfrm>
            <a:off x="235100" y="1584100"/>
            <a:ext cx="7131613" cy="464475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143836" y="2281518"/>
            <a:ext cx="3384976" cy="140053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320"/>
              <a:buFont typeface="Calibri"/>
              <a:buNone/>
            </a:pPr>
            <a:r>
              <a:rPr b="1" lang="en-US" sz="4320"/>
              <a:t>Periode Pengusulan Pancasila</a:t>
            </a:r>
            <a:endParaRPr sz="4320"/>
          </a:p>
        </p:txBody>
      </p:sp>
      <p:sp>
        <p:nvSpPr>
          <p:cNvPr id="134" name="Google Shape;134;p17"/>
          <p:cNvSpPr/>
          <p:nvPr/>
        </p:nvSpPr>
        <p:spPr>
          <a:xfrm>
            <a:off x="2405486" y="373487"/>
            <a:ext cx="9352925" cy="573909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lt1"/>
              </a:buClr>
              <a:buSzPts val="1800"/>
              <a:buFont typeface="Quattrocento Sans"/>
              <a:buChar char="•"/>
            </a:pPr>
            <a:r>
              <a:rPr b="1" i="0" lang="en-US" sz="1800" u="none" cap="none" strike="noStrike">
                <a:solidFill>
                  <a:schemeClr val="lt1"/>
                </a:solidFill>
                <a:latin typeface="Quattrocento Sans"/>
                <a:ea typeface="Quattrocento Sans"/>
                <a:cs typeface="Quattrocento Sans"/>
                <a:sym typeface="Quattrocento Sans"/>
              </a:rPr>
              <a:t>Lahirnya rasa nasionalisme</a:t>
            </a:r>
            <a:endParaRPr b="1" i="0" sz="1800" u="none" cap="none" strike="noStrike">
              <a:solidFill>
                <a:schemeClr val="lt1"/>
              </a:solidFill>
              <a:latin typeface="Quattrocento Sans"/>
              <a:ea typeface="Quattrocento Sans"/>
              <a:cs typeface="Quattrocento Sans"/>
              <a:sym typeface="Quattrocento Sans"/>
            </a:endParaRPr>
          </a:p>
          <a:p>
            <a:pPr indent="-114300" lvl="1" marL="114300" marR="0" rtl="0" algn="l">
              <a:lnSpc>
                <a:spcPct val="75000"/>
              </a:lnSpc>
              <a:spcBef>
                <a:spcPts val="180"/>
              </a:spcBef>
              <a:spcAft>
                <a:spcPts val="0"/>
              </a:spcAft>
              <a:buClr>
                <a:schemeClr val="lt1"/>
              </a:buClr>
              <a:buSzPts val="1800"/>
              <a:buFont typeface="Quattrocento Sans"/>
              <a:buChar char="•"/>
            </a:pPr>
            <a:r>
              <a:rPr b="1" i="0" lang="en-US" sz="1800" u="none" cap="none" strike="noStrike">
                <a:solidFill>
                  <a:schemeClr val="lt1"/>
                </a:solidFill>
                <a:latin typeface="Quattrocento Sans"/>
                <a:ea typeface="Quattrocento Sans"/>
                <a:cs typeface="Quattrocento Sans"/>
                <a:sym typeface="Quattrocento Sans"/>
              </a:rPr>
              <a:t>Gerakan Perhimpoenan Indonesia : menghimbau agar segenap suku bangsa bersatu teguh menghadapi penjajahan dan keterjajahan. </a:t>
            </a:r>
            <a:endParaRPr/>
          </a:p>
          <a:p>
            <a:pPr indent="-114300" lvl="1" marL="114300" marR="0" rtl="0" algn="l">
              <a:lnSpc>
                <a:spcPct val="75000"/>
              </a:lnSpc>
              <a:spcBef>
                <a:spcPts val="180"/>
              </a:spcBef>
              <a:spcAft>
                <a:spcPts val="0"/>
              </a:spcAft>
              <a:buClr>
                <a:schemeClr val="lt1"/>
              </a:buClr>
              <a:buSzPts val="1800"/>
              <a:buFont typeface="Quattrocento Sans"/>
              <a:buChar char="•"/>
            </a:pPr>
            <a:r>
              <a:rPr b="1" i="0" lang="en-US" sz="1800" u="none" cap="none" strike="noStrike">
                <a:solidFill>
                  <a:schemeClr val="lt1"/>
                </a:solidFill>
                <a:latin typeface="Quattrocento Sans"/>
                <a:ea typeface="Quattrocento Sans"/>
                <a:cs typeface="Quattrocento Sans"/>
                <a:sym typeface="Quattrocento Sans"/>
              </a:rPr>
              <a:t>Kemudian, disusul lahirnya Soempah Pemoeda 28 Oktober 1928 merupakan momenmomen perumusan diri bagi bangsa Indonesia. </a:t>
            </a:r>
            <a:endParaRPr/>
          </a:p>
          <a:p>
            <a:pPr indent="-114300" lvl="1" marL="114300" marR="0" rtl="0" algn="l">
              <a:lnSpc>
                <a:spcPct val="75000"/>
              </a:lnSpc>
              <a:spcBef>
                <a:spcPts val="180"/>
              </a:spcBef>
              <a:spcAft>
                <a:spcPts val="0"/>
              </a:spcAft>
              <a:buClr>
                <a:schemeClr val="lt1"/>
              </a:buClr>
              <a:buSzPts val="1800"/>
              <a:buFont typeface="Quattrocento Sans"/>
              <a:buChar char="•"/>
            </a:pPr>
            <a:r>
              <a:rPr b="1" i="0" lang="en-US" sz="1800" u="none" cap="none" strike="noStrike">
                <a:solidFill>
                  <a:schemeClr val="lt1"/>
                </a:solidFill>
                <a:latin typeface="Quattrocento Sans"/>
                <a:ea typeface="Quattrocento Sans"/>
                <a:cs typeface="Quattrocento Sans"/>
                <a:sym typeface="Quattrocento Sans"/>
              </a:rPr>
              <a:t>Selanjutnya, sidang-sidang BPUPKI berlangsung secara bertahap dan penuh dengan semangat musyawarah</a:t>
            </a:r>
            <a:endParaRPr b="1"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p:nvPr/>
        </p:nvSpPr>
        <p:spPr>
          <a:xfrm>
            <a:off x="0" y="1620570"/>
            <a:ext cx="9660048" cy="2254313"/>
          </a:xfrm>
          <a:prstGeom prst="rect">
            <a:avLst/>
          </a:prstGeom>
          <a:solidFill>
            <a:schemeClr val="accent1"/>
          </a:solidFill>
          <a:ln cap="flat" cmpd="sng" w="15875">
            <a:solidFill>
              <a:srgbClr val="728B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8"/>
          <p:cNvSpPr txBox="1"/>
          <p:nvPr>
            <p:ph idx="4294967295" type="title"/>
          </p:nvPr>
        </p:nvSpPr>
        <p:spPr>
          <a:xfrm>
            <a:off x="0" y="1900127"/>
            <a:ext cx="9998075" cy="1652588"/>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3F3F3F"/>
              </a:buClr>
              <a:buSzPts val="4320"/>
              <a:buFont typeface="Federo"/>
              <a:buNone/>
            </a:pPr>
            <a:r>
              <a:rPr b="1" lang="en-US" sz="4320">
                <a:latin typeface="Federo"/>
                <a:ea typeface="Federo"/>
                <a:cs typeface="Federo"/>
                <a:sym typeface="Federo"/>
              </a:rPr>
              <a:t>MASIH INGATKAH ANDA SEJARAH PERUMUSAN PANCASILA YANG TELAH DIPELAJARI SEJAK DI SMA/SMK/MA? </a:t>
            </a:r>
            <a:endParaRPr/>
          </a:p>
        </p:txBody>
      </p:sp>
      <p:sp>
        <p:nvSpPr>
          <p:cNvPr id="141" name="Google Shape;141;p18"/>
          <p:cNvSpPr txBox="1"/>
          <p:nvPr>
            <p:ph idx="4294967295" type="body"/>
          </p:nvPr>
        </p:nvSpPr>
        <p:spPr>
          <a:xfrm>
            <a:off x="0" y="4700588"/>
            <a:ext cx="10655300" cy="860425"/>
          </a:xfrm>
          <a:prstGeom prst="rect">
            <a:avLst/>
          </a:prstGeom>
          <a:noFill/>
          <a:ln>
            <a:noFill/>
          </a:ln>
        </p:spPr>
        <p:txBody>
          <a:bodyPr anchorCtr="0" anchor="t" bIns="45700" lIns="0" spcFirstLastPara="1" rIns="0" wrap="square" tIns="45700">
            <a:noAutofit/>
          </a:bodyPr>
          <a:lstStyle/>
          <a:p>
            <a:pPr indent="-127000" lvl="0" marL="91440" rtl="0" algn="ctr">
              <a:lnSpc>
                <a:spcPct val="90000"/>
              </a:lnSpc>
              <a:spcBef>
                <a:spcPts val="0"/>
              </a:spcBef>
              <a:spcAft>
                <a:spcPts val="0"/>
              </a:spcAft>
              <a:buSzPts val="2000"/>
              <a:buChar char=" "/>
            </a:pPr>
            <a:r>
              <a:rPr b="1" lang="en-US">
                <a:solidFill>
                  <a:schemeClr val="dk1"/>
                </a:solidFill>
              </a:rPr>
              <a:t>Tolong kemukakan beberapa peristiwa penting tentang perumusan Pancasila !</a:t>
            </a:r>
            <a:endParaRPr b="1">
              <a:solidFill>
                <a:schemeClr val="dk1"/>
              </a:solidFill>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FFFF00"/>
              </a:buClr>
              <a:buSzPts val="4800"/>
              <a:buFont typeface="Federo"/>
              <a:buNone/>
            </a:pPr>
            <a:r>
              <a:rPr b="1" lang="en-US" sz="4800">
                <a:solidFill>
                  <a:srgbClr val="FFFF00"/>
                </a:solidFill>
                <a:latin typeface="Federo"/>
                <a:ea typeface="Federo"/>
                <a:cs typeface="Federo"/>
                <a:sym typeface="Federo"/>
              </a:rPr>
              <a:t>BPUPKI</a:t>
            </a:r>
            <a:r>
              <a:rPr b="1" lang="en-US" sz="4800">
                <a:latin typeface="Federo"/>
                <a:ea typeface="Federo"/>
                <a:cs typeface="Federo"/>
                <a:sym typeface="Federo"/>
              </a:rPr>
              <a:t> </a:t>
            </a:r>
            <a:br>
              <a:rPr lang="en-US"/>
            </a:br>
            <a:r>
              <a:rPr lang="en-US" sz="1800">
                <a:latin typeface="Arial"/>
                <a:ea typeface="Arial"/>
                <a:cs typeface="Arial"/>
                <a:sym typeface="Arial"/>
              </a:rPr>
              <a:t>(Badan Penyelidik Usaha Persiapan Kemerdekaan Indonesia)</a:t>
            </a:r>
            <a:endParaRPr/>
          </a:p>
        </p:txBody>
      </p:sp>
      <p:sp>
        <p:nvSpPr>
          <p:cNvPr id="147" name="Google Shape;147;p1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sz="2000">
                <a:latin typeface="Arial"/>
                <a:ea typeface="Arial"/>
                <a:cs typeface="Arial"/>
                <a:sym typeface="Arial"/>
              </a:rPr>
              <a:t>Sidang I (</a:t>
            </a:r>
            <a:r>
              <a:rPr b="1" lang="en-US" sz="2000">
                <a:solidFill>
                  <a:srgbClr val="FFFF00"/>
                </a:solidFill>
                <a:latin typeface="Arial"/>
                <a:ea typeface="Arial"/>
                <a:cs typeface="Arial"/>
                <a:sym typeface="Arial"/>
              </a:rPr>
              <a:t>29 Mei - 1 Juni 1945</a:t>
            </a:r>
            <a:r>
              <a:rPr lang="en-US" sz="2000">
                <a:latin typeface="Arial"/>
                <a:ea typeface="Arial"/>
                <a:cs typeface="Arial"/>
                <a:sym typeface="Arial"/>
              </a:rPr>
              <a:t>) </a:t>
            </a:r>
            <a:endParaRPr/>
          </a:p>
          <a:p>
            <a:pPr indent="0" lvl="0" marL="0" rtl="0" algn="l">
              <a:lnSpc>
                <a:spcPct val="90000"/>
              </a:lnSpc>
              <a:spcBef>
                <a:spcPts val="200"/>
              </a:spcBef>
              <a:spcAft>
                <a:spcPts val="0"/>
              </a:spcAft>
              <a:buSzPts val="2000"/>
              <a:buNone/>
            </a:pPr>
            <a:r>
              <a:rPr lang="en-US" sz="2000">
                <a:latin typeface="Arial"/>
                <a:ea typeface="Arial"/>
                <a:cs typeface="Arial"/>
                <a:sym typeface="Arial"/>
              </a:rPr>
              <a:t>Ketua : Radjiman Wedyodiningrat. </a:t>
            </a:r>
            <a:endParaRPr/>
          </a:p>
          <a:p>
            <a:pPr indent="0" lvl="0" marL="0" rtl="0" algn="l">
              <a:lnSpc>
                <a:spcPct val="90000"/>
              </a:lnSpc>
              <a:spcBef>
                <a:spcPts val="1400"/>
              </a:spcBef>
              <a:spcAft>
                <a:spcPts val="0"/>
              </a:spcAft>
              <a:buSzPts val="1800"/>
              <a:buNone/>
            </a:pPr>
            <a:r>
              <a:t/>
            </a:r>
            <a:endParaRPr sz="1800"/>
          </a:p>
          <a:p>
            <a:pPr indent="0" lvl="0" marL="0" rtl="0" algn="l">
              <a:lnSpc>
                <a:spcPct val="90000"/>
              </a:lnSpc>
              <a:spcBef>
                <a:spcPts val="200"/>
              </a:spcBef>
              <a:spcAft>
                <a:spcPts val="0"/>
              </a:spcAft>
              <a:buSzPts val="2400"/>
              <a:buNone/>
            </a:pPr>
            <a:r>
              <a:rPr lang="en-US" sz="2400">
                <a:latin typeface="Arial"/>
                <a:ea typeface="Arial"/>
                <a:cs typeface="Arial"/>
                <a:sym typeface="Arial"/>
              </a:rPr>
              <a:t>Lahirnya gagasan tentang dasar negara: </a:t>
            </a:r>
            <a:endParaRPr/>
          </a:p>
          <a:p>
            <a:pPr indent="0" lvl="0" marL="0" rtl="0" algn="l">
              <a:lnSpc>
                <a:spcPct val="90000"/>
              </a:lnSpc>
              <a:spcBef>
                <a:spcPts val="200"/>
              </a:spcBef>
              <a:spcAft>
                <a:spcPts val="0"/>
              </a:spcAft>
              <a:buSzPts val="2400"/>
              <a:buNone/>
            </a:pPr>
            <a:r>
              <a:rPr b="1" lang="en-US" sz="2400">
                <a:solidFill>
                  <a:srgbClr val="FFFF00"/>
                </a:solidFill>
                <a:latin typeface="Federo"/>
                <a:ea typeface="Federo"/>
                <a:cs typeface="Federo"/>
                <a:sym typeface="Federo"/>
              </a:rPr>
              <a:t>PANCASILA, TRISILA, EKASILA </a:t>
            </a:r>
            <a:r>
              <a:rPr lang="en-US" sz="2400">
                <a:latin typeface="Arial"/>
                <a:ea typeface="Arial"/>
                <a:cs typeface="Arial"/>
                <a:sym typeface="Arial"/>
              </a:rPr>
              <a:t>(Ir. Soekarno)</a:t>
            </a:r>
            <a:endParaRPr/>
          </a:p>
        </p:txBody>
      </p:sp>
      <p:pic>
        <p:nvPicPr>
          <p:cNvPr descr="WAJIB TAHU! Inilah Tiga Tokoh yang Berperan dalam Perumusan Pancasila" id="148" name="Google Shape;148;p19"/>
          <p:cNvPicPr preferRelativeResize="0"/>
          <p:nvPr/>
        </p:nvPicPr>
        <p:blipFill rotWithShape="1">
          <a:blip r:embed="rId3">
            <a:alphaModFix/>
          </a:blip>
          <a:srcRect b="0" l="0" r="0" t="0"/>
          <a:stretch/>
        </p:blipFill>
        <p:spPr>
          <a:xfrm>
            <a:off x="4784616" y="1447800"/>
            <a:ext cx="7115774" cy="3994999"/>
          </a:xfrm>
          <a:prstGeom prst="rect">
            <a:avLst/>
          </a:prstGeom>
          <a:noFill/>
          <a:ln>
            <a:noFill/>
          </a:ln>
        </p:spPr>
      </p:pic>
      <p:sp>
        <p:nvSpPr>
          <p:cNvPr id="149" name="Google Shape;149;p19"/>
          <p:cNvSpPr/>
          <p:nvPr/>
        </p:nvSpPr>
        <p:spPr>
          <a:xfrm>
            <a:off x="10159929" y="5447826"/>
            <a:ext cx="11721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Soekarno</a:t>
            </a:r>
            <a:endParaRPr sz="1800">
              <a:solidFill>
                <a:schemeClr val="dk1"/>
              </a:solidFill>
              <a:latin typeface="Arial"/>
              <a:ea typeface="Arial"/>
              <a:cs typeface="Arial"/>
              <a:sym typeface="Arial"/>
            </a:endParaRPr>
          </a:p>
        </p:txBody>
      </p:sp>
      <p:sp>
        <p:nvSpPr>
          <p:cNvPr id="150" name="Google Shape;150;p19"/>
          <p:cNvSpPr/>
          <p:nvPr/>
        </p:nvSpPr>
        <p:spPr>
          <a:xfrm>
            <a:off x="7768467" y="5377865"/>
            <a:ext cx="114807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Soepomo</a:t>
            </a:r>
            <a:endParaRPr sz="1800">
              <a:solidFill>
                <a:schemeClr val="dk1"/>
              </a:solidFill>
              <a:latin typeface="Arial"/>
              <a:ea typeface="Arial"/>
              <a:cs typeface="Arial"/>
              <a:sym typeface="Arial"/>
            </a:endParaRPr>
          </a:p>
        </p:txBody>
      </p:sp>
      <p:sp>
        <p:nvSpPr>
          <p:cNvPr id="151" name="Google Shape;151;p19"/>
          <p:cNvSpPr/>
          <p:nvPr/>
        </p:nvSpPr>
        <p:spPr>
          <a:xfrm>
            <a:off x="4784615" y="5442799"/>
            <a:ext cx="20457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Mohammad Yamin</a:t>
            </a:r>
            <a:endParaRPr sz="1800">
              <a:solidFill>
                <a:schemeClr val="dk1"/>
              </a:solidFill>
              <a:latin typeface="Arial"/>
              <a:ea typeface="Arial"/>
              <a:cs typeface="Arial"/>
              <a:sym typeface="Arial"/>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 calcmode="lin" valueType="num">
                                      <p:cBhvr additive="base">
                                        <p:cTn dur="500"/>
                                        <p:tgtEl>
                                          <p:spTgt spid="14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 calcmode="lin" valueType="num">
                                      <p:cBhvr additive="base">
                                        <p:cTn dur="500"/>
                                        <p:tgtEl>
                                          <p:spTgt spid="14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 calcmode="lin" valueType="num">
                                      <p:cBhvr additive="base">
                                        <p:cTn dur="500"/>
                                        <p:tgtEl>
                                          <p:spTgt spid="14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 calcmode="lin" valueType="num">
                                      <p:cBhvr additive="base">
                                        <p:cTn dur="500"/>
                                        <p:tgtEl>
                                          <p:spTgt spid="14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 calcmode="lin" valueType="num">
                                      <p:cBhvr additive="base">
                                        <p:cTn dur="500"/>
                                        <p:tgtEl>
                                          <p:spTgt spid="14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903688" y="4123197"/>
            <a:ext cx="9404723" cy="706381"/>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C00000"/>
              </a:buClr>
              <a:buSzPts val="4400"/>
              <a:buFont typeface="Federo"/>
              <a:buNone/>
            </a:pPr>
            <a:r>
              <a:rPr b="1" lang="en-US" sz="4400">
                <a:solidFill>
                  <a:srgbClr val="C00000"/>
                </a:solidFill>
                <a:latin typeface="Federo"/>
                <a:ea typeface="Federo"/>
                <a:cs typeface="Federo"/>
                <a:sym typeface="Federo"/>
              </a:rPr>
              <a:t>BPUPKI </a:t>
            </a:r>
            <a:endParaRPr>
              <a:solidFill>
                <a:srgbClr val="C00000"/>
              </a:solidFill>
            </a:endParaRPr>
          </a:p>
        </p:txBody>
      </p:sp>
      <p:sp>
        <p:nvSpPr>
          <p:cNvPr id="157" name="Google Shape;157;p20"/>
          <p:cNvSpPr/>
          <p:nvPr/>
        </p:nvSpPr>
        <p:spPr>
          <a:xfrm>
            <a:off x="762020" y="4829578"/>
            <a:ext cx="28167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Sidang II (</a:t>
            </a:r>
            <a:r>
              <a:rPr b="1" lang="en-US" sz="1800">
                <a:solidFill>
                  <a:srgbClr val="C00000"/>
                </a:solidFill>
                <a:latin typeface="Arial"/>
                <a:ea typeface="Arial"/>
                <a:cs typeface="Arial"/>
                <a:sym typeface="Arial"/>
              </a:rPr>
              <a:t>10-16 Juli 1945</a:t>
            </a:r>
            <a:r>
              <a:rPr lang="en-US" sz="1800">
                <a:solidFill>
                  <a:schemeClr val="dk1"/>
                </a:solidFill>
                <a:latin typeface="Arial"/>
                <a:ea typeface="Arial"/>
                <a:cs typeface="Arial"/>
                <a:sym typeface="Arial"/>
              </a:rPr>
              <a:t>) </a:t>
            </a:r>
            <a:endParaRPr/>
          </a:p>
        </p:txBody>
      </p:sp>
      <p:sp>
        <p:nvSpPr>
          <p:cNvPr id="158" name="Google Shape;158;p20"/>
          <p:cNvSpPr/>
          <p:nvPr/>
        </p:nvSpPr>
        <p:spPr>
          <a:xfrm>
            <a:off x="532790" y="5166627"/>
            <a:ext cx="31630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PEMBUKAAN HUKUM DASAR</a:t>
            </a:r>
            <a:endParaRPr/>
          </a:p>
        </p:txBody>
      </p:sp>
      <p:pic>
        <p:nvPicPr>
          <p:cNvPr descr="https://4.bp.blogspot.com/-TPFFPV_v5Rw/WjCD7a3Zf1I/AAAAAAAAA-E/dQ3P2hRxYfILiBSCZ_OLg8qjvpdoYbomACLcBGAs/s1600/piagam.jpg" id="159" name="Google Shape;159;p20"/>
          <p:cNvPicPr preferRelativeResize="0"/>
          <p:nvPr/>
        </p:nvPicPr>
        <p:blipFill rotWithShape="1">
          <a:blip r:embed="rId3">
            <a:alphaModFix/>
          </a:blip>
          <a:srcRect b="4466" l="8807" r="9840" t="8587"/>
          <a:stretch/>
        </p:blipFill>
        <p:spPr>
          <a:xfrm>
            <a:off x="3809155" y="0"/>
            <a:ext cx="4162867" cy="6888771"/>
          </a:xfrm>
          <a:prstGeom prst="rect">
            <a:avLst/>
          </a:prstGeom>
          <a:noFill/>
          <a:ln>
            <a:noFill/>
          </a:ln>
        </p:spPr>
      </p:pic>
      <p:sp>
        <p:nvSpPr>
          <p:cNvPr id="160" name="Google Shape;160;p20"/>
          <p:cNvSpPr/>
          <p:nvPr/>
        </p:nvSpPr>
        <p:spPr>
          <a:xfrm>
            <a:off x="8314570" y="2064004"/>
            <a:ext cx="325596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Piagam Jakarta merupakan naskah awal pernyataan kemerdekaan Indonesia.</a:t>
            </a:r>
            <a:endParaRPr/>
          </a:p>
        </p:txBody>
      </p:sp>
      <p:sp>
        <p:nvSpPr>
          <p:cNvPr id="161" name="Google Shape;161;p20"/>
          <p:cNvSpPr/>
          <p:nvPr/>
        </p:nvSpPr>
        <p:spPr>
          <a:xfrm>
            <a:off x="8299717" y="3319968"/>
            <a:ext cx="3270813"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Naskah awal “Pembukaan Hukum Dasar” yang dijuluki “Piagam Jakarta” ini di kemudian hari dijadikan “Pembukaan” UUD 1945, dengan sejumlah perubahan di sana-sini. </a:t>
            </a:r>
            <a:endParaRPr/>
          </a:p>
        </p:txBody>
      </p:sp>
      <p:sp>
        <p:nvSpPr>
          <p:cNvPr id="162" name="Google Shape;162;p20"/>
          <p:cNvSpPr/>
          <p:nvPr/>
        </p:nvSpPr>
        <p:spPr>
          <a:xfrm>
            <a:off x="529780" y="2521253"/>
            <a:ext cx="3108101"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Pada alinea keempat Piagam Jakarta itulah terdapat rumusan Pancasila</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 calcmode="lin" valueType="num">
                                      <p:cBhvr additive="base">
                                        <p:cTn dur="500"/>
                                        <p:tgtEl>
                                          <p:spTgt spid="16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HUT Kemerdekaan ke-74 RI, Ini Beda Teks (Naskah) Proklamasi Kemerdekaan RI Asli dan Otentik" id="167" name="Google Shape;167;p21"/>
          <p:cNvPicPr preferRelativeResize="0"/>
          <p:nvPr/>
        </p:nvPicPr>
        <p:blipFill rotWithShape="1">
          <a:blip r:embed="rId3">
            <a:alphaModFix/>
          </a:blip>
          <a:srcRect b="0" l="0" r="0" t="0"/>
          <a:stretch/>
        </p:blipFill>
        <p:spPr>
          <a:xfrm>
            <a:off x="280301" y="3391418"/>
            <a:ext cx="5335555" cy="2995534"/>
          </a:xfrm>
          <a:prstGeom prst="rect">
            <a:avLst/>
          </a:prstGeom>
          <a:noFill/>
          <a:ln>
            <a:noFill/>
          </a:ln>
        </p:spPr>
      </p:pic>
      <p:sp>
        <p:nvSpPr>
          <p:cNvPr id="168" name="Google Shape;168;p21"/>
          <p:cNvSpPr txBox="1"/>
          <p:nvPr>
            <p:ph type="title"/>
          </p:nvPr>
        </p:nvSpPr>
        <p:spPr>
          <a:xfrm>
            <a:off x="865363" y="327438"/>
            <a:ext cx="8356221" cy="82229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320"/>
              <a:buFont typeface="Federo"/>
              <a:buNone/>
            </a:pPr>
            <a:r>
              <a:rPr b="1" lang="en-US" sz="4320">
                <a:latin typeface="Federo"/>
                <a:ea typeface="Federo"/>
                <a:cs typeface="Federo"/>
                <a:sym typeface="Federo"/>
              </a:rPr>
              <a:t>PERIODE PENGESAHAN PANCASILA</a:t>
            </a:r>
            <a:endParaRPr/>
          </a:p>
        </p:txBody>
      </p:sp>
      <p:sp>
        <p:nvSpPr>
          <p:cNvPr id="169" name="Google Shape;169;p21"/>
          <p:cNvSpPr txBox="1"/>
          <p:nvPr>
            <p:ph idx="1" type="body"/>
          </p:nvPr>
        </p:nvSpPr>
        <p:spPr>
          <a:xfrm>
            <a:off x="543362" y="1936083"/>
            <a:ext cx="4937760" cy="4023360"/>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latin typeface="Arial"/>
                <a:ea typeface="Arial"/>
                <a:cs typeface="Arial"/>
                <a:sym typeface="Arial"/>
              </a:rPr>
              <a:t>Penculikan atas diri Soekarno dan M. Hatta ke Rengas Dengklok (dalam istilah pemuda pada waktu itu “</a:t>
            </a:r>
            <a:r>
              <a:rPr b="1" lang="en-US">
                <a:solidFill>
                  <a:srgbClr val="C00000"/>
                </a:solidFill>
                <a:latin typeface="Arial"/>
                <a:ea typeface="Arial"/>
                <a:cs typeface="Arial"/>
                <a:sym typeface="Arial"/>
              </a:rPr>
              <a:t>mengamankan</a:t>
            </a:r>
            <a:r>
              <a:rPr lang="en-US">
                <a:latin typeface="Arial"/>
                <a:ea typeface="Arial"/>
                <a:cs typeface="Arial"/>
                <a:sym typeface="Arial"/>
              </a:rPr>
              <a:t>”)</a:t>
            </a:r>
            <a:endParaRPr/>
          </a:p>
          <a:p>
            <a:pPr indent="0" lvl="0" marL="91440" rtl="0" algn="l">
              <a:lnSpc>
                <a:spcPct val="90000"/>
              </a:lnSpc>
              <a:spcBef>
                <a:spcPts val="1400"/>
              </a:spcBef>
              <a:spcAft>
                <a:spcPts val="0"/>
              </a:spcAft>
              <a:buSzPts val="2000"/>
              <a:buNone/>
            </a:pPr>
            <a:r>
              <a:t/>
            </a:r>
            <a:endParaRPr>
              <a:latin typeface="Arial"/>
              <a:ea typeface="Arial"/>
              <a:cs typeface="Arial"/>
              <a:sym typeface="Arial"/>
            </a:endParaRPr>
          </a:p>
        </p:txBody>
      </p:sp>
      <p:sp>
        <p:nvSpPr>
          <p:cNvPr id="170" name="Google Shape;170;p21"/>
          <p:cNvSpPr txBox="1"/>
          <p:nvPr>
            <p:ph idx="2" type="body"/>
          </p:nvPr>
        </p:nvSpPr>
        <p:spPr>
          <a:xfrm>
            <a:off x="5744183" y="1847640"/>
            <a:ext cx="5896832" cy="4200245"/>
          </a:xfrm>
          <a:prstGeom prst="rect">
            <a:avLst/>
          </a:prstGeom>
          <a:noFill/>
          <a:ln>
            <a:noFill/>
          </a:ln>
        </p:spPr>
        <p:txBody>
          <a:bodyPr anchorCtr="0" anchor="t" bIns="45700" lIns="0" spcFirstLastPara="1" rIns="0" wrap="square" tIns="45700">
            <a:noAutofit/>
          </a:bodyPr>
          <a:lstStyle/>
          <a:p>
            <a:pPr indent="-127000" lvl="0" marL="91440" rtl="0" algn="l">
              <a:lnSpc>
                <a:spcPct val="90000"/>
              </a:lnSpc>
              <a:spcBef>
                <a:spcPts val="0"/>
              </a:spcBef>
              <a:spcAft>
                <a:spcPts val="0"/>
              </a:spcAft>
              <a:buSzPts val="2000"/>
              <a:buChar char=" "/>
            </a:pPr>
            <a:r>
              <a:rPr lang="en-US">
                <a:latin typeface="Arial"/>
                <a:ea typeface="Arial"/>
                <a:cs typeface="Arial"/>
                <a:sym typeface="Arial"/>
              </a:rPr>
              <a:t>Melalui jalan berliku, akhirnya dicetuskanlah Proklamasi Kemerdekaan Indonesia pada 17 Agustus 1945. </a:t>
            </a:r>
            <a:endParaRPr/>
          </a:p>
          <a:p>
            <a:pPr indent="-127000" lvl="0" marL="91440" rtl="0" algn="l">
              <a:lnSpc>
                <a:spcPct val="90000"/>
              </a:lnSpc>
              <a:spcBef>
                <a:spcPts val="1400"/>
              </a:spcBef>
              <a:spcAft>
                <a:spcPts val="0"/>
              </a:spcAft>
              <a:buSzPts val="2000"/>
              <a:buChar char=" "/>
            </a:pPr>
            <a:r>
              <a:rPr lang="en-US">
                <a:latin typeface="Arial"/>
                <a:ea typeface="Arial"/>
                <a:cs typeface="Arial"/>
                <a:sym typeface="Arial"/>
              </a:rPr>
              <a:t>Teks kemerdekaan itu didiktekan oleh Moh. Hatta dan ditulis oleh Soekarno pada dini hari. Dengan demikian, naskah bersejarah teks proklamasi Kemerdekaan Indonesia ini digagas dan ditulis oleh dua tokoh proklamator tersebut sehingga wajar jika mereka dinamakan Dwitunggal. </a:t>
            </a:r>
            <a:endParaRPr/>
          </a:p>
          <a:p>
            <a:pPr indent="-127000" lvl="0" marL="91440" rtl="0" algn="l">
              <a:lnSpc>
                <a:spcPct val="90000"/>
              </a:lnSpc>
              <a:spcBef>
                <a:spcPts val="1400"/>
              </a:spcBef>
              <a:spcAft>
                <a:spcPts val="0"/>
              </a:spcAft>
              <a:buSzPts val="2000"/>
              <a:buChar char=" "/>
            </a:pPr>
            <a:r>
              <a:rPr lang="en-US">
                <a:latin typeface="Arial"/>
                <a:ea typeface="Arial"/>
                <a:cs typeface="Arial"/>
                <a:sym typeface="Arial"/>
              </a:rPr>
              <a:t>Selanjutnya, naskah tersebut diketik oleh Sayuti Melik. Rancangan pernyataan kemerdekaan yang telah dipersiapkan oleh BPUPKI yang diberi nama Piagam Jakarta, akhirnya tidak dibacakan pada 17 Agustus 1945 karena situasi politik yang berubah </a:t>
            </a:r>
            <a:endParaRPr/>
          </a:p>
        </p:txBody>
      </p:sp>
      <p:sp>
        <p:nvSpPr>
          <p:cNvPr id="171" name="Google Shape;171;p21"/>
          <p:cNvSpPr/>
          <p:nvPr/>
        </p:nvSpPr>
        <p:spPr>
          <a:xfrm>
            <a:off x="865363" y="1113793"/>
            <a:ext cx="760282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Agustus 1945 Jepang menyerah kepada Sekutu tanpa syarat. </a:t>
            </a:r>
            <a:endParaRPr/>
          </a:p>
        </p:txBody>
      </p:sp>
      <p:pic>
        <p:nvPicPr>
          <p:cNvPr id="172" name="Google Shape;172;p21"/>
          <p:cNvPicPr preferRelativeResize="0"/>
          <p:nvPr/>
        </p:nvPicPr>
        <p:blipFill rotWithShape="1">
          <a:blip r:embed="rId4">
            <a:alphaModFix/>
          </a:blip>
          <a:srcRect b="0" l="0" r="0" t="0"/>
          <a:stretch/>
        </p:blipFill>
        <p:spPr>
          <a:xfrm>
            <a:off x="2338479" y="5291335"/>
            <a:ext cx="609600" cy="609600"/>
          </a:xfrm>
          <a:prstGeom prst="rect">
            <a:avLst/>
          </a:prstGeom>
          <a:noFill/>
          <a:ln>
            <a:noFill/>
          </a:ln>
        </p:spPr>
      </p:pic>
    </p:spTree>
  </p:cSld>
  <p:clrMapOvr>
    <a:masterClrMapping/>
  </p:clrMapOvr>
  <mc:AlternateContent>
    <mc:Choice Requires="p14">
      <p:transition spd="slow" p14:dur="125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 calcmode="lin" valueType="num">
                                      <p:cBhvr additive="base">
                                        <p:cTn dur="500"/>
                                        <p:tgtEl>
                                          <p:spTgt spid="16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 calcmode="lin" valueType="num">
                                      <p:cBhvr additive="base">
                                        <p:cTn dur="500"/>
                                        <p:tgtEl>
                                          <p:spTgt spid="16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525778" y="1933657"/>
            <a:ext cx="4937760" cy="4023360"/>
          </a:xfrm>
          <a:prstGeom prst="rect">
            <a:avLst/>
          </a:prstGeom>
          <a:noFill/>
          <a:ln>
            <a:noFill/>
          </a:ln>
        </p:spPr>
        <p:txBody>
          <a:bodyPr anchorCtr="0" anchor="t" bIns="45700" lIns="0" spcFirstLastPara="1" rIns="0" wrap="square" tIns="45700">
            <a:noAutofit/>
          </a:bodyPr>
          <a:lstStyle/>
          <a:p>
            <a:pPr indent="0" lvl="0" marL="0" rtl="0" algn="l">
              <a:lnSpc>
                <a:spcPct val="80000"/>
              </a:lnSpc>
              <a:spcBef>
                <a:spcPts val="0"/>
              </a:spcBef>
              <a:spcAft>
                <a:spcPts val="0"/>
              </a:spcAft>
              <a:buSzPts val="1700"/>
              <a:buNone/>
            </a:pPr>
            <a:r>
              <a:rPr lang="en-US" sz="1700">
                <a:latin typeface="Arial"/>
                <a:ea typeface="Arial"/>
                <a:cs typeface="Arial"/>
                <a:sym typeface="Arial"/>
              </a:rPr>
              <a:t>Putusan putusan penting yang dihasilkan mencakup hal-hal berikut: </a:t>
            </a:r>
            <a:endParaRPr/>
          </a:p>
          <a:p>
            <a:pPr indent="-360363" lvl="0" marL="360363" rtl="0" algn="l">
              <a:lnSpc>
                <a:spcPct val="80000"/>
              </a:lnSpc>
              <a:spcBef>
                <a:spcPts val="1400"/>
              </a:spcBef>
              <a:spcAft>
                <a:spcPts val="0"/>
              </a:spcAft>
              <a:buSzPts val="1700"/>
              <a:buAutoNum type="arabicPeriod"/>
            </a:pPr>
            <a:r>
              <a:rPr lang="en-US" sz="1700">
                <a:latin typeface="Arial"/>
                <a:ea typeface="Arial"/>
                <a:cs typeface="Arial"/>
                <a:sym typeface="Arial"/>
              </a:rPr>
              <a:t>Mengesahkan </a:t>
            </a:r>
            <a:r>
              <a:rPr lang="en-US" sz="1700">
                <a:solidFill>
                  <a:srgbClr val="C00000"/>
                </a:solidFill>
                <a:latin typeface="Arial"/>
                <a:ea typeface="Arial"/>
                <a:cs typeface="Arial"/>
                <a:sym typeface="Arial"/>
              </a:rPr>
              <a:t>Undang-Undang Dasar Negara</a:t>
            </a:r>
            <a:r>
              <a:rPr lang="en-US" sz="1700">
                <a:solidFill>
                  <a:srgbClr val="FFFF00"/>
                </a:solidFill>
                <a:latin typeface="Arial"/>
                <a:ea typeface="Arial"/>
                <a:cs typeface="Arial"/>
                <a:sym typeface="Arial"/>
              </a:rPr>
              <a:t> </a:t>
            </a:r>
            <a:r>
              <a:rPr lang="en-US" sz="1700">
                <a:latin typeface="Arial"/>
                <a:ea typeface="Arial"/>
                <a:cs typeface="Arial"/>
                <a:sym typeface="Arial"/>
              </a:rPr>
              <a:t>(UUD ‘45) yang terdiri atas </a:t>
            </a:r>
            <a:r>
              <a:rPr lang="en-US" sz="1700">
                <a:solidFill>
                  <a:srgbClr val="C00000"/>
                </a:solidFill>
                <a:latin typeface="Arial"/>
                <a:ea typeface="Arial"/>
                <a:cs typeface="Arial"/>
                <a:sym typeface="Arial"/>
              </a:rPr>
              <a:t>Pembukaan dan Batang Tubuh</a:t>
            </a:r>
            <a:r>
              <a:rPr lang="en-US" sz="1700">
                <a:solidFill>
                  <a:srgbClr val="FFFF00"/>
                </a:solidFill>
                <a:latin typeface="Arial"/>
                <a:ea typeface="Arial"/>
                <a:cs typeface="Arial"/>
                <a:sym typeface="Arial"/>
              </a:rPr>
              <a:t>. </a:t>
            </a:r>
            <a:r>
              <a:rPr lang="en-US" sz="1700">
                <a:latin typeface="Arial"/>
                <a:ea typeface="Arial"/>
                <a:cs typeface="Arial"/>
                <a:sym typeface="Arial"/>
              </a:rPr>
              <a:t>Naskah Pembukaan berasal dari Piagam Jakarta dengan sejumlah perubahan. Batang Tubuh juga berasal dari rancangan BPUPKI dengan sejumlah perubahan pula. </a:t>
            </a:r>
            <a:endParaRPr/>
          </a:p>
          <a:p>
            <a:pPr indent="-360363" lvl="0" marL="360363" rtl="0" algn="l">
              <a:lnSpc>
                <a:spcPct val="80000"/>
              </a:lnSpc>
              <a:spcBef>
                <a:spcPts val="1400"/>
              </a:spcBef>
              <a:spcAft>
                <a:spcPts val="0"/>
              </a:spcAft>
              <a:buSzPts val="1700"/>
              <a:buAutoNum type="arabicPeriod"/>
            </a:pPr>
            <a:r>
              <a:rPr lang="en-US" sz="1700">
                <a:solidFill>
                  <a:srgbClr val="C00000"/>
                </a:solidFill>
                <a:latin typeface="Arial"/>
                <a:ea typeface="Arial"/>
                <a:cs typeface="Arial"/>
                <a:sym typeface="Arial"/>
              </a:rPr>
              <a:t>Memilih Presiden dan Wakil Presiden yang pertama (Soekarno dan Hatta). </a:t>
            </a:r>
            <a:endParaRPr/>
          </a:p>
          <a:p>
            <a:pPr indent="-360363" lvl="0" marL="360363" rtl="0" algn="l">
              <a:lnSpc>
                <a:spcPct val="80000"/>
              </a:lnSpc>
              <a:spcBef>
                <a:spcPts val="1400"/>
              </a:spcBef>
              <a:spcAft>
                <a:spcPts val="0"/>
              </a:spcAft>
              <a:buSzPts val="1700"/>
              <a:buAutoNum type="arabicPeriod"/>
            </a:pPr>
            <a:r>
              <a:rPr lang="en-US" sz="1700">
                <a:latin typeface="Arial"/>
                <a:ea typeface="Arial"/>
                <a:cs typeface="Arial"/>
                <a:sym typeface="Arial"/>
              </a:rPr>
              <a:t>Membentuk </a:t>
            </a:r>
            <a:r>
              <a:rPr lang="en-US" sz="1700">
                <a:solidFill>
                  <a:srgbClr val="C00000"/>
                </a:solidFill>
                <a:latin typeface="Arial"/>
                <a:ea typeface="Arial"/>
                <a:cs typeface="Arial"/>
                <a:sym typeface="Arial"/>
              </a:rPr>
              <a:t>KNIP</a:t>
            </a:r>
            <a:r>
              <a:rPr lang="en-US" sz="1700">
                <a:latin typeface="Arial"/>
                <a:ea typeface="Arial"/>
                <a:cs typeface="Arial"/>
                <a:sym typeface="Arial"/>
              </a:rPr>
              <a:t> yang anggota intinya adalah mantan anggota PPKI ditambah tokoh-tokoh masyarakat dari banyak golongan. Komite ini dilantik 29 Agustus 1945 dengan ketua Mr. Kasman Singodimejo.</a:t>
            </a:r>
            <a:endParaRPr/>
          </a:p>
        </p:txBody>
      </p:sp>
      <p:sp>
        <p:nvSpPr>
          <p:cNvPr id="178" name="Google Shape;178;p22"/>
          <p:cNvSpPr txBox="1"/>
          <p:nvPr>
            <p:ph idx="2" type="body"/>
          </p:nvPr>
        </p:nvSpPr>
        <p:spPr>
          <a:xfrm>
            <a:off x="6027979" y="2150771"/>
            <a:ext cx="4931942" cy="3734873"/>
          </a:xfrm>
          <a:prstGeom prst="rect">
            <a:avLst/>
          </a:prstGeom>
          <a:noFill/>
          <a:ln cap="flat" cmpd="sng" w="38100">
            <a:solidFill>
              <a:srgbClr val="FFFF00"/>
            </a:solidFill>
            <a:prstDash val="dash"/>
            <a:round/>
            <a:headEnd len="sm" w="sm" type="none"/>
            <a:tailEnd len="sm" w="sm" type="none"/>
          </a:ln>
        </p:spPr>
        <p:txBody>
          <a:bodyPr anchorCtr="0" anchor="t" bIns="45700" lIns="0" spcFirstLastPara="1" rIns="0" wrap="square" tIns="45700">
            <a:noAutofit/>
          </a:bodyPr>
          <a:lstStyle/>
          <a:p>
            <a:pPr indent="0" lvl="0" marL="0" rtl="0" algn="r">
              <a:lnSpc>
                <a:spcPct val="90000"/>
              </a:lnSpc>
              <a:spcBef>
                <a:spcPts val="0"/>
              </a:spcBef>
              <a:spcAft>
                <a:spcPts val="0"/>
              </a:spcAft>
              <a:buSzPts val="2000"/>
              <a:buNone/>
            </a:pPr>
            <a:r>
              <a:rPr lang="en-US">
                <a:latin typeface="Arial"/>
                <a:ea typeface="Arial"/>
                <a:cs typeface="Arial"/>
                <a:sym typeface="Arial"/>
              </a:rPr>
              <a:t>Rumusan Pancasila dalam Pembukaan UUD 1945 adalah sebagai berikut: </a:t>
            </a:r>
            <a:endParaRPr/>
          </a:p>
          <a:p>
            <a:pPr indent="-360363" lvl="0" marL="360363" rtl="0" algn="l">
              <a:lnSpc>
                <a:spcPct val="90000"/>
              </a:lnSpc>
              <a:spcBef>
                <a:spcPts val="1400"/>
              </a:spcBef>
              <a:spcAft>
                <a:spcPts val="0"/>
              </a:spcAft>
              <a:buSzPts val="2000"/>
              <a:buAutoNum type="arabicPeriod"/>
            </a:pPr>
            <a:r>
              <a:rPr lang="en-US">
                <a:solidFill>
                  <a:srgbClr val="C00000"/>
                </a:solidFill>
                <a:latin typeface="Arial"/>
                <a:ea typeface="Arial"/>
                <a:cs typeface="Arial"/>
                <a:sym typeface="Arial"/>
              </a:rPr>
              <a:t>Ketuhanan Yang Maha Esa. </a:t>
            </a:r>
            <a:endParaRPr/>
          </a:p>
          <a:p>
            <a:pPr indent="-360363" lvl="0" marL="360363" rtl="0" algn="l">
              <a:lnSpc>
                <a:spcPct val="90000"/>
              </a:lnSpc>
              <a:spcBef>
                <a:spcPts val="1400"/>
              </a:spcBef>
              <a:spcAft>
                <a:spcPts val="0"/>
              </a:spcAft>
              <a:buSzPts val="2000"/>
              <a:buAutoNum type="arabicPeriod"/>
            </a:pPr>
            <a:r>
              <a:rPr lang="en-US">
                <a:solidFill>
                  <a:srgbClr val="C00000"/>
                </a:solidFill>
                <a:latin typeface="Arial"/>
                <a:ea typeface="Arial"/>
                <a:cs typeface="Arial"/>
                <a:sym typeface="Arial"/>
              </a:rPr>
              <a:t>Kemanusiaan yang adil dan beradab. </a:t>
            </a:r>
            <a:endParaRPr/>
          </a:p>
          <a:p>
            <a:pPr indent="-360363" lvl="0" marL="360363" rtl="0" algn="l">
              <a:lnSpc>
                <a:spcPct val="90000"/>
              </a:lnSpc>
              <a:spcBef>
                <a:spcPts val="1400"/>
              </a:spcBef>
              <a:spcAft>
                <a:spcPts val="0"/>
              </a:spcAft>
              <a:buSzPts val="2000"/>
              <a:buAutoNum type="arabicPeriod"/>
            </a:pPr>
            <a:r>
              <a:rPr lang="en-US">
                <a:solidFill>
                  <a:srgbClr val="C00000"/>
                </a:solidFill>
                <a:latin typeface="Arial"/>
                <a:ea typeface="Arial"/>
                <a:cs typeface="Arial"/>
                <a:sym typeface="Arial"/>
              </a:rPr>
              <a:t>Persatuan Indonesia.</a:t>
            </a:r>
            <a:endParaRPr/>
          </a:p>
          <a:p>
            <a:pPr indent="-360363" lvl="0" marL="360363" rtl="0" algn="l">
              <a:lnSpc>
                <a:spcPct val="90000"/>
              </a:lnSpc>
              <a:spcBef>
                <a:spcPts val="1400"/>
              </a:spcBef>
              <a:spcAft>
                <a:spcPts val="0"/>
              </a:spcAft>
              <a:buSzPts val="2000"/>
              <a:buAutoNum type="arabicPeriod"/>
            </a:pPr>
            <a:r>
              <a:rPr lang="en-US">
                <a:solidFill>
                  <a:srgbClr val="C00000"/>
                </a:solidFill>
                <a:latin typeface="Arial"/>
                <a:ea typeface="Arial"/>
                <a:cs typeface="Arial"/>
                <a:sym typeface="Arial"/>
              </a:rPr>
              <a:t>Kerakyatan yang dipimpin oleh hikmat kebijaksanaan dalam permusyawaratan/perwakilan. </a:t>
            </a:r>
            <a:endParaRPr/>
          </a:p>
          <a:p>
            <a:pPr indent="-360363" lvl="0" marL="360363" rtl="0" algn="l">
              <a:lnSpc>
                <a:spcPct val="90000"/>
              </a:lnSpc>
              <a:spcBef>
                <a:spcPts val="1400"/>
              </a:spcBef>
              <a:spcAft>
                <a:spcPts val="0"/>
              </a:spcAft>
              <a:buSzPts val="2000"/>
              <a:buAutoNum type="arabicPeriod"/>
            </a:pPr>
            <a:r>
              <a:rPr lang="en-US">
                <a:solidFill>
                  <a:srgbClr val="C00000"/>
                </a:solidFill>
                <a:latin typeface="Arial"/>
                <a:ea typeface="Arial"/>
                <a:cs typeface="Arial"/>
                <a:sym typeface="Arial"/>
              </a:rPr>
              <a:t>Keadilan sosial bagi seluruh rakyat Indonesia</a:t>
            </a:r>
            <a:endParaRPr/>
          </a:p>
        </p:txBody>
      </p:sp>
      <p:sp>
        <p:nvSpPr>
          <p:cNvPr id="179" name="Google Shape;179;p22"/>
          <p:cNvSpPr/>
          <p:nvPr/>
        </p:nvSpPr>
        <p:spPr>
          <a:xfrm>
            <a:off x="4155582" y="186485"/>
            <a:ext cx="6096000" cy="138499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4800">
                <a:solidFill>
                  <a:srgbClr val="FFFF00"/>
                </a:solidFill>
                <a:latin typeface="Federo"/>
                <a:ea typeface="Federo"/>
                <a:cs typeface="Federo"/>
                <a:sym typeface="Federo"/>
              </a:rPr>
              <a:t>PPKI</a:t>
            </a:r>
            <a:br>
              <a:rPr lang="en-US" sz="1800">
                <a:solidFill>
                  <a:schemeClr val="dk1"/>
                </a:solidFill>
                <a:latin typeface="Calibri"/>
                <a:ea typeface="Calibri"/>
                <a:cs typeface="Calibri"/>
                <a:sym typeface="Calibri"/>
              </a:rPr>
            </a:br>
            <a:r>
              <a:rPr lang="en-US" sz="1800">
                <a:solidFill>
                  <a:schemeClr val="dk1"/>
                </a:solidFill>
                <a:latin typeface="Arial"/>
                <a:ea typeface="Arial"/>
                <a:cs typeface="Arial"/>
                <a:sym typeface="Arial"/>
              </a:rPr>
              <a:t>(Panitia Persiapan Kemerdekaan Indonesia)</a:t>
            </a:r>
            <a:endParaRPr/>
          </a:p>
          <a:p>
            <a:pPr indent="0" lvl="0" marL="0" marR="0" rtl="0" algn="r">
              <a:spcBef>
                <a:spcPts val="0"/>
              </a:spcBef>
              <a:spcAft>
                <a:spcPts val="0"/>
              </a:spcAft>
              <a:buNone/>
            </a:pPr>
            <a:r>
              <a:rPr lang="en-US" sz="1800">
                <a:solidFill>
                  <a:schemeClr val="dk1"/>
                </a:solidFill>
                <a:latin typeface="Arial"/>
                <a:ea typeface="Arial"/>
                <a:cs typeface="Arial"/>
                <a:sym typeface="Arial"/>
              </a:rPr>
              <a:t>18 Agustus 1945</a:t>
            </a:r>
            <a:endParaRPr sz="1800">
              <a:solidFill>
                <a:schemeClr val="dk1"/>
              </a:solidFill>
              <a:latin typeface="Calibri"/>
              <a:ea typeface="Calibri"/>
              <a:cs typeface="Calibri"/>
              <a:sym typeface="Calibri"/>
            </a:endParaRPr>
          </a:p>
        </p:txBody>
      </p:sp>
      <p:sp>
        <p:nvSpPr>
          <p:cNvPr id="180" name="Google Shape;180;p22"/>
          <p:cNvSpPr/>
          <p:nvPr/>
        </p:nvSpPr>
        <p:spPr>
          <a:xfrm>
            <a:off x="407831" y="186485"/>
            <a:ext cx="4975538"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Indonesia sebagai bangsa yang merdeka memerlukan perangkat dan kelengkapan kehidupan bernegara, seperti: </a:t>
            </a:r>
            <a:r>
              <a:rPr lang="en-US" sz="1800">
                <a:solidFill>
                  <a:srgbClr val="C00000"/>
                </a:solidFill>
                <a:latin typeface="Arial"/>
                <a:ea typeface="Arial"/>
                <a:cs typeface="Arial"/>
                <a:sym typeface="Arial"/>
              </a:rPr>
              <a:t>Dasar Negara, Undang-undang Dasar, Pemimpin Negara, Dan Perangkat Pendukung Lainnya</a:t>
            </a:r>
            <a:r>
              <a:rPr lang="en-US" sz="1800">
                <a:solidFill>
                  <a:srgbClr val="FFFF00"/>
                </a:solidFill>
                <a:latin typeface="Arial"/>
                <a:ea typeface="Arial"/>
                <a:cs typeface="Arial"/>
                <a:sym typeface="Arial"/>
              </a:rPr>
              <a:t>.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 calcmode="lin" valueType="num">
                                      <p:cBhvr additive="base">
                                        <p:cTn dur="500"/>
                                        <p:tgtEl>
                                          <p:spTgt spid="17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 calcmode="lin" valueType="num">
                                      <p:cBhvr additive="base">
                                        <p:cTn dur="500"/>
                                        <p:tgtEl>
                                          <p:spTgt spid="17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 calcmode="lin" valueType="num">
                                      <p:cBhvr additive="base">
                                        <p:cTn dur="500"/>
                                        <p:tgtEl>
                                          <p:spTgt spid="17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 calcmode="lin" valueType="num">
                                      <p:cBhvr additive="base">
                                        <p:cTn dur="500"/>
                                        <p:tgtEl>
                                          <p:spTgt spid="17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 calcmode="lin" valueType="num">
                                      <p:cBhvr additive="base">
                                        <p:cTn dur="500"/>
                                        <p:tgtEl>
                                          <p:spTgt spid="1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 calcmode="lin" valueType="num">
                                      <p:cBhvr additive="base">
                                        <p:cTn dur="500"/>
                                        <p:tgtEl>
                                          <p:spTgt spid="1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 calcmode="lin" valueType="num">
                                      <p:cBhvr additive="base">
                                        <p:cTn dur="500"/>
                                        <p:tgtEl>
                                          <p:spTgt spid="1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 calcmode="lin" valueType="num">
                                      <p:cBhvr additive="base">
                                        <p:cTn dur="500"/>
                                        <p:tgtEl>
                                          <p:spTgt spid="17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 calcmode="lin" valueType="num">
                                      <p:cBhvr additive="base">
                                        <p:cTn dur="500"/>
                                        <p:tgtEl>
                                          <p:spTgt spid="17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 calcmode="lin" valueType="num">
                                      <p:cBhvr additive="base">
                                        <p:cTn dur="500"/>
                                        <p:tgtEl>
                                          <p:spTgt spid="17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