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725" r:id="rId2"/>
    <p:sldId id="1578" r:id="rId3"/>
    <p:sldId id="1579" r:id="rId4"/>
    <p:sldId id="1583" r:id="rId5"/>
    <p:sldId id="1584" r:id="rId6"/>
    <p:sldId id="155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39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FF"/>
    <a:srgbClr val="B9CDE5"/>
    <a:srgbClr val="0066FF"/>
    <a:srgbClr val="A9A9A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>
          <a:schemeClr val="tx1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241DA88-1426-460D-A704-38602BF70CBC}" styleName="Dark Style 2 - Body/Background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75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8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  <a:prstDash val="sysDash"/>
            </a:ln>
          </a:top>
        </a:tcBdr>
        <a:fill>
          <a:solidFill>
            <a:schemeClr val="dk1">
              <a:tint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22" autoAdjust="0"/>
    <p:restoredTop sz="94718" autoAdjust="0"/>
  </p:normalViewPr>
  <p:slideViewPr>
    <p:cSldViewPr snapToGrid="0">
      <p:cViewPr varScale="1">
        <p:scale>
          <a:sx n="102" d="100"/>
          <a:sy n="102" d="100"/>
        </p:scale>
        <p:origin x="1434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-1038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2025-10-13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9235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4710F51-9605-4A0B-91B3-A7A73478FDA0}" type="datetime1">
              <a:rPr lang="ko-KR" altLang="en-US"/>
              <a:pPr lvl="0">
                <a:defRPr/>
              </a:pPr>
              <a:t>2025-10-13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2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283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82EBA-8585-A39F-133F-460A47187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7D6D97D2-EC0E-916F-F900-6863BDBEACB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D8AF53EB-DE36-5322-E87F-DBFB5C199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3C523234-4585-366C-38A5-7FE163EB1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32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AC35C-B7F5-2B6E-DEFD-936FBEC30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4E392475-32AE-9E21-9A94-73A2EE59084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FA1BC1DE-5030-86A3-A7EE-4DD7528E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E52FE0AF-9F3A-CD83-B799-1C393C69F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64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77114-E5CE-3C5E-31AD-EDDA5D599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712EF05E-788A-3890-463F-9ADED53EB1B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B0178C97-3018-AED8-D6D2-3E4EFBF13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A5A37D5F-B4C8-793A-2FB8-E2E4A59858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50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2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407368" y="445583"/>
            <a:ext cx="11377264" cy="1687273"/>
          </a:xfrm>
          <a:solidFill>
            <a:srgbClr val="DCEEF2"/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 algn="ctr"/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3467708" y="3861372"/>
            <a:ext cx="5544616" cy="93578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Font typeface="Wingdings" panose="05000000000000000000" pitchFamily="2" charset="2"/>
              <a:buNone/>
              <a:defRPr sz="1800" b="1">
                <a:solidFill>
                  <a:srgbClr val="1E337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D9C835-A02B-4303-BF8E-1567B3DE11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67708" y="2304519"/>
            <a:ext cx="5544616" cy="119648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lang="ko-KR" altLang="en-US" sz="1800" b="1" kern="1200" dirty="0" smtClean="0">
                <a:solidFill>
                  <a:srgbClr val="2885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16531" indent="0">
              <a:buNone/>
              <a:defRPr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87123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강조_텍스트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9486" y="764360"/>
            <a:ext cx="11831468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3" name="직선 연결선 12"/>
          <p:cNvCxnSpPr>
            <a:cxnSpLocks/>
          </p:cNvCxnSpPr>
          <p:nvPr userDrawn="1"/>
        </p:nvCxnSpPr>
        <p:spPr>
          <a:xfrm>
            <a:off x="2" y="638266"/>
            <a:ext cx="12200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제목 10">
            <a:extLst>
              <a:ext uri="{FF2B5EF4-FFF2-40B4-BE49-F238E27FC236}">
                <a16:creationId xmlns:a16="http://schemas.microsoft.com/office/drawing/2014/main" id="{E7812EE4-D319-4C39-9A7B-0738EA83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3533" cy="628830"/>
          </a:xfrm>
          <a:solidFill>
            <a:srgbClr val="396499"/>
          </a:solidFill>
          <a:ln>
            <a:solidFill>
              <a:srgbClr val="396499"/>
            </a:solidFill>
          </a:ln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슬라이드 번호 개체 틀 7">
            <a:extLst>
              <a:ext uri="{FF2B5EF4-FFF2-40B4-BE49-F238E27FC236}">
                <a16:creationId xmlns:a16="http://schemas.microsoft.com/office/drawing/2014/main" id="{53F89311-B4EF-4883-9957-039F10C35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3861" y="6453340"/>
            <a:ext cx="2844800" cy="309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192EC6C-8783-4515-9F1B-A0AB1D2E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114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95602" y="1988845"/>
            <a:ext cx="7200799" cy="1440159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0" y="0"/>
            <a:ext cx="123368" cy="6858000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02C1FC-636C-4DFE-B508-5815F7C44E5C}"/>
              </a:ext>
            </a:extLst>
          </p:cNvPr>
          <p:cNvSpPr/>
          <p:nvPr userDrawn="1"/>
        </p:nvSpPr>
        <p:spPr>
          <a:xfrm>
            <a:off x="12079898" y="0"/>
            <a:ext cx="123368" cy="6858000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1F674F-A97B-4205-B96C-91F303271B53}"/>
              </a:ext>
            </a:extLst>
          </p:cNvPr>
          <p:cNvSpPr/>
          <p:nvPr userDrawn="1"/>
        </p:nvSpPr>
        <p:spPr>
          <a:xfrm>
            <a:off x="0" y="0"/>
            <a:ext cx="12190566" cy="144016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20DAF3-0F03-4397-A482-CFC28B2612DE}"/>
              </a:ext>
            </a:extLst>
          </p:cNvPr>
          <p:cNvSpPr/>
          <p:nvPr userDrawn="1"/>
        </p:nvSpPr>
        <p:spPr>
          <a:xfrm>
            <a:off x="0" y="6468238"/>
            <a:ext cx="12190566" cy="387266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1415480" y="6519359"/>
            <a:ext cx="8640959" cy="2681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4F81BD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11607690" y="6531738"/>
            <a:ext cx="445840" cy="248246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srgbClr val="4F81BD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07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13697059-27CA-47A4-AD66-5BDB319F7946}"/>
              </a:ext>
            </a:extLst>
          </p:cNvPr>
          <p:cNvSpPr txBox="1"/>
          <p:nvPr userDrawn="1"/>
        </p:nvSpPr>
        <p:spPr>
          <a:xfrm>
            <a:off x="11679391" y="6519832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바닥글 개체 틀 4">
            <a:extLst>
              <a:ext uri="{FF2B5EF4-FFF2-40B4-BE49-F238E27FC236}">
                <a16:creationId xmlns:a16="http://schemas.microsoft.com/office/drawing/2014/main" id="{CE3FD8F2-C375-4565-8CA0-273C0E8A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5640" y="6519359"/>
            <a:ext cx="8712968" cy="268139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1F497D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C2A0C14-8CC0-42FD-8CE9-1E35F0866E14}"/>
              </a:ext>
            </a:extLst>
          </p:cNvPr>
          <p:cNvCxnSpPr/>
          <p:nvPr userDrawn="1"/>
        </p:nvCxnSpPr>
        <p:spPr>
          <a:xfrm>
            <a:off x="12926" y="6461962"/>
            <a:ext cx="12178601" cy="0"/>
          </a:xfrm>
          <a:prstGeom prst="line">
            <a:avLst/>
          </a:prstGeom>
          <a:ln>
            <a:solidFill>
              <a:srgbClr val="F0F0F2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5890A43-C134-420B-9097-C9A569A47C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5" y="6488587"/>
            <a:ext cx="1167866" cy="35998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1560932-1FD3-464C-A710-A2B477C206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67053" y="6545711"/>
            <a:ext cx="1270915" cy="27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1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325910" y="67587"/>
            <a:ext cx="11530730" cy="44381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E33066B-EECE-4FA4-B7CA-261A7D175EB7}"/>
              </a:ext>
            </a:extLst>
          </p:cNvPr>
          <p:cNvCxnSpPr>
            <a:cxnSpLocks/>
          </p:cNvCxnSpPr>
          <p:nvPr userDrawn="1"/>
        </p:nvCxnSpPr>
        <p:spPr>
          <a:xfrm>
            <a:off x="335360" y="548680"/>
            <a:ext cx="1152128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F57EB056-07C5-4EDF-AE12-2388056124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67053" y="6545711"/>
            <a:ext cx="1270915" cy="2746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A352B5-5F70-4660-85E9-C59CCEB19E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5" y="6488587"/>
            <a:ext cx="1167866" cy="3599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076329-D9CB-402F-87F4-978B81DA92AB}"/>
              </a:ext>
            </a:extLst>
          </p:cNvPr>
          <p:cNvSpPr txBox="1"/>
          <p:nvPr userDrawn="1"/>
        </p:nvSpPr>
        <p:spPr>
          <a:xfrm>
            <a:off x="11679391" y="6528458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바닥글 개체 틀 4">
            <a:extLst>
              <a:ext uri="{FF2B5EF4-FFF2-40B4-BE49-F238E27FC236}">
                <a16:creationId xmlns:a16="http://schemas.microsoft.com/office/drawing/2014/main" id="{4B8CF3B3-55EF-446B-AD6D-63382461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5640" y="6527985"/>
            <a:ext cx="8712968" cy="268139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1F497D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B1538FD-2372-4749-8653-B342B03C381C}"/>
              </a:ext>
            </a:extLst>
          </p:cNvPr>
          <p:cNvCxnSpPr/>
          <p:nvPr userDrawn="1"/>
        </p:nvCxnSpPr>
        <p:spPr>
          <a:xfrm>
            <a:off x="12926" y="6461962"/>
            <a:ext cx="12178601" cy="0"/>
          </a:xfrm>
          <a:prstGeom prst="line">
            <a:avLst/>
          </a:prstGeom>
          <a:ln>
            <a:solidFill>
              <a:srgbClr val="F0F0F2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02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13697059-27CA-47A4-AD66-5BDB319F7946}"/>
              </a:ext>
            </a:extLst>
          </p:cNvPr>
          <p:cNvSpPr txBox="1"/>
          <p:nvPr userDrawn="1"/>
        </p:nvSpPr>
        <p:spPr>
          <a:xfrm>
            <a:off x="11679391" y="6519832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바닥글 개체 틀 4">
            <a:extLst>
              <a:ext uri="{FF2B5EF4-FFF2-40B4-BE49-F238E27FC236}">
                <a16:creationId xmlns:a16="http://schemas.microsoft.com/office/drawing/2014/main" id="{CE3FD8F2-C375-4565-8CA0-273C0E8A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9516" y="6519348"/>
            <a:ext cx="8712968" cy="268139"/>
          </a:xfrm>
        </p:spPr>
        <p:txBody>
          <a:bodyPr/>
          <a:lstStyle>
            <a:lvl1pPr algn="ctr">
              <a:defRPr sz="1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87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텍스트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29024" y="628648"/>
            <a:ext cx="11521280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35360" y="108290"/>
            <a:ext cx="10972800" cy="4438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5CBE5F3-201D-4485-B451-4A671AB06AE2}"/>
              </a:ext>
            </a:extLst>
          </p:cNvPr>
          <p:cNvCxnSpPr>
            <a:cxnSpLocks/>
          </p:cNvCxnSpPr>
          <p:nvPr userDrawn="1"/>
        </p:nvCxnSpPr>
        <p:spPr>
          <a:xfrm>
            <a:off x="335360" y="548680"/>
            <a:ext cx="1152128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D8F35B81-0411-4BA1-A5A1-E930949D4A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5" y="6488587"/>
            <a:ext cx="1167866" cy="3599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1FED27-53F6-4777-907F-F8DBE1D34FA4}"/>
              </a:ext>
            </a:extLst>
          </p:cNvPr>
          <p:cNvSpPr txBox="1"/>
          <p:nvPr userDrawn="1"/>
        </p:nvSpPr>
        <p:spPr>
          <a:xfrm>
            <a:off x="11679391" y="6528458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id="{9B51CA68-2E01-4290-A1C9-D07E4BA3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5640" y="6527985"/>
            <a:ext cx="8712968" cy="268139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1F497D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8DCB6CB-609A-48D4-A222-AEB9A1A35EA2}"/>
              </a:ext>
            </a:extLst>
          </p:cNvPr>
          <p:cNvCxnSpPr/>
          <p:nvPr userDrawn="1"/>
        </p:nvCxnSpPr>
        <p:spPr>
          <a:xfrm>
            <a:off x="12926" y="6461962"/>
            <a:ext cx="12178601" cy="0"/>
          </a:xfrm>
          <a:prstGeom prst="line">
            <a:avLst/>
          </a:prstGeom>
          <a:ln>
            <a:solidFill>
              <a:srgbClr val="F0F0F2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20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_제목만_강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FDAC71-B89B-469A-8F29-956F5D0F3418}"/>
              </a:ext>
            </a:extLst>
          </p:cNvPr>
          <p:cNvSpPr/>
          <p:nvPr userDrawn="1"/>
        </p:nvSpPr>
        <p:spPr>
          <a:xfrm>
            <a:off x="0" y="-13990"/>
            <a:ext cx="12192000" cy="576064"/>
          </a:xfrm>
          <a:prstGeom prst="rect">
            <a:avLst/>
          </a:prstGeom>
          <a:solidFill>
            <a:srgbClr val="1E337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E10D368-B55C-4C70-88A8-DED907DFB2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998B31CE-7B8D-4C10-8A83-571ABE9BD7C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3353" y="3015378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B05DED02-2D7C-4A9C-9DC2-CE3789C3CB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3353" y="3015378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9FB16FB-F16A-49B9-AC1B-A777E70A6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10555"/>
            <a:ext cx="10441160" cy="56207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F0F0F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2705B8-801F-46DB-B023-73ED6D95E7A4}"/>
              </a:ext>
            </a:extLst>
          </p:cNvPr>
          <p:cNvSpPr txBox="1"/>
          <p:nvPr userDrawn="1"/>
        </p:nvSpPr>
        <p:spPr>
          <a:xfrm>
            <a:off x="11730790" y="6617729"/>
            <a:ext cx="443127" cy="22757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fld id="{814A9AE1-D86C-4A1A-9746-8CEC46E8A3E4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바닥글 개체 틀 5">
            <a:extLst>
              <a:ext uri="{FF2B5EF4-FFF2-40B4-BE49-F238E27FC236}">
                <a16:creationId xmlns:a16="http://schemas.microsoft.com/office/drawing/2014/main" id="{5B58D994-B6BD-4309-98D9-ACF44C78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1973" y="6617729"/>
            <a:ext cx="5058643" cy="221087"/>
          </a:xfr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4" name="그림 3" descr="그래픽, 그래픽 디자인, 스크린샷, 텍스트이(가) 표시된 사진&#10;&#10;자동 생성된 설명">
            <a:extLst>
              <a:ext uri="{FF2B5EF4-FFF2-40B4-BE49-F238E27FC236}">
                <a16:creationId xmlns:a16="http://schemas.microsoft.com/office/drawing/2014/main" id="{7D94B59C-CF78-6478-7C35-B253D9255E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3" b="9491"/>
          <a:stretch/>
        </p:blipFill>
        <p:spPr>
          <a:xfrm>
            <a:off x="11492865" y="-13991"/>
            <a:ext cx="699135" cy="570531"/>
          </a:xfrm>
          <a:prstGeom prst="rect">
            <a:avLst/>
          </a:prstGeom>
        </p:spPr>
      </p:pic>
      <p:sp>
        <p:nvSpPr>
          <p:cNvPr id="3" name="텍스트 개체 틀 15">
            <a:extLst>
              <a:ext uri="{FF2B5EF4-FFF2-40B4-BE49-F238E27FC236}">
                <a16:creationId xmlns:a16="http://schemas.microsoft.com/office/drawing/2014/main" id="{1DAF98AF-10C4-2E6A-0288-629116172D18}"/>
              </a:ext>
            </a:extLst>
          </p:cNvPr>
          <p:cNvSpPr txBox="1">
            <a:spLocks/>
          </p:cNvSpPr>
          <p:nvPr userDrawn="1"/>
        </p:nvSpPr>
        <p:spPr>
          <a:xfrm>
            <a:off x="8487092" y="19184"/>
            <a:ext cx="3048591" cy="57799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 algn="ctr" defTabSz="633062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1E3373"/>
                </a:solidFill>
                <a:latin typeface="+mn-lt"/>
                <a:ea typeface="+mn-ea"/>
                <a:cs typeface="+mn-cs"/>
              </a:defRPr>
            </a:lvl1pPr>
            <a:lvl2pPr marL="514363" indent="-197832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1327" indent="-158266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7859" indent="-158266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4390" indent="-158266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40920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52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3983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90513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33062" rtl="0" eaLnBrk="1" fontAlgn="auto" latinLnBrk="1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공력시뮬레이션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및 통합설계 연구실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633062" rtl="0" eaLnBrk="1" fontAlgn="auto" latinLnBrk="1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Aerodynamic Design Optimization Lab.</a:t>
            </a:r>
          </a:p>
        </p:txBody>
      </p:sp>
    </p:spTree>
    <p:extLst>
      <p:ext uri="{BB962C8B-B14F-4D97-AF65-F5344CB8AC3E}">
        <p14:creationId xmlns:p14="http://schemas.microsoft.com/office/powerpoint/2010/main" val="54606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_텍스트박스_강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8D15C9C-91EA-4CF4-BB22-C3180AB9C192}"/>
              </a:ext>
            </a:extLst>
          </p:cNvPr>
          <p:cNvSpPr/>
          <p:nvPr userDrawn="1"/>
        </p:nvSpPr>
        <p:spPr>
          <a:xfrm>
            <a:off x="0" y="-13990"/>
            <a:ext cx="12192000" cy="576064"/>
          </a:xfrm>
          <a:prstGeom prst="rect">
            <a:avLst/>
          </a:prstGeom>
          <a:solidFill>
            <a:srgbClr val="1E337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9486" y="628830"/>
            <a:ext cx="11831468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8DB575B-1DD5-4341-BF47-5800AC04B2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1EE934B5-0560-4558-95E6-C9DBE42782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4BF39A93-2929-4AB7-B494-9DA07C7E05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E6DAA6-1AD3-4439-997C-0C67595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6" y="0"/>
            <a:ext cx="10563018" cy="56207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F0F0F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79B8E4-7D8C-4964-9474-AD9A3D2AAAB8}"/>
              </a:ext>
            </a:extLst>
          </p:cNvPr>
          <p:cNvSpPr txBox="1"/>
          <p:nvPr userDrawn="1"/>
        </p:nvSpPr>
        <p:spPr>
          <a:xfrm>
            <a:off x="11730790" y="6617729"/>
            <a:ext cx="443127" cy="22757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fld id="{814A9AE1-D86C-4A1A-9746-8CEC46E8A3E4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바닥글 개체 틀 5">
            <a:extLst>
              <a:ext uri="{FF2B5EF4-FFF2-40B4-BE49-F238E27FC236}">
                <a16:creationId xmlns:a16="http://schemas.microsoft.com/office/drawing/2014/main" id="{026A9CF2-532D-46A6-94CF-0BA0AEBB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1973" y="6617729"/>
            <a:ext cx="5058643" cy="221087"/>
          </a:xfr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855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좌제목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C72AC2E-63E2-4BDF-9267-C583416B5E9D}"/>
              </a:ext>
            </a:extLst>
          </p:cNvPr>
          <p:cNvSpPr/>
          <p:nvPr userDrawn="1"/>
        </p:nvSpPr>
        <p:spPr>
          <a:xfrm>
            <a:off x="0" y="0"/>
            <a:ext cx="2622430" cy="6858000"/>
          </a:xfrm>
          <a:prstGeom prst="rect">
            <a:avLst/>
          </a:prstGeom>
          <a:solidFill>
            <a:srgbClr val="1E337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639617" y="42469"/>
            <a:ext cx="9289031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A87D8D0A-099C-4FFD-94CB-C170D7B1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275" y="3618718"/>
            <a:ext cx="1967880" cy="530363"/>
          </a:xfrm>
        </p:spPr>
        <p:txBody>
          <a:bodyPr/>
          <a:lstStyle>
            <a:lvl1pPr>
              <a:defRPr sz="1000">
                <a:solidFill>
                  <a:srgbClr val="F0F0F2"/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0" y="283718"/>
            <a:ext cx="2639616" cy="2425202"/>
          </a:xfrm>
          <a:noFill/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400">
                <a:solidFill>
                  <a:srgbClr val="F0F0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697059-27CA-47A4-AD66-5BDB319F7946}"/>
              </a:ext>
            </a:extLst>
          </p:cNvPr>
          <p:cNvSpPr txBox="1"/>
          <p:nvPr userDrawn="1"/>
        </p:nvSpPr>
        <p:spPr>
          <a:xfrm>
            <a:off x="971935" y="6574282"/>
            <a:ext cx="6785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0F0F2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5824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>
          <a:xfrm>
            <a:off x="4165600" y="6473233"/>
            <a:ext cx="38608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제목 개체 틀 6"/>
          <p:cNvSpPr>
            <a:spLocks noGrp="1"/>
          </p:cNvSpPr>
          <p:nvPr>
            <p:ph type="title"/>
          </p:nvPr>
        </p:nvSpPr>
        <p:spPr>
          <a:xfrm>
            <a:off x="144712" y="94860"/>
            <a:ext cx="109728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/>
            <a:r>
              <a:rPr lang="ko-KR" altLang="en-US" dirty="0"/>
              <a:t>마스터 제목 스타일 편집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95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633062" rtl="0" eaLnBrk="1" latinLnBrk="1" hangingPunct="1">
        <a:spcBef>
          <a:spcPct val="0"/>
        </a:spcBef>
        <a:buNone/>
        <a:defRPr lang="ko-KR" altLang="en-US" sz="1661" b="1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37398" indent="-237398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2216" kern="1200">
          <a:solidFill>
            <a:schemeClr val="tx1"/>
          </a:solidFill>
          <a:latin typeface="+mn-lt"/>
          <a:ea typeface="+mn-ea"/>
          <a:cs typeface="+mn-cs"/>
        </a:defRPr>
      </a:lvl1pPr>
      <a:lvl2pPr marL="514363" indent="-197832" algn="l" defTabSz="633062" rtl="0" eaLnBrk="1" latinLnBrk="1" hangingPunct="1">
        <a:spcBef>
          <a:spcPct val="20000"/>
        </a:spcBef>
        <a:buFont typeface="Arial" panose="020B0604020202020204" pitchFamily="34" charset="0"/>
        <a:buChar char="–"/>
        <a:defRPr sz="1939" kern="1200">
          <a:solidFill>
            <a:schemeClr val="tx1"/>
          </a:solidFill>
          <a:latin typeface="+mn-lt"/>
          <a:ea typeface="+mn-ea"/>
          <a:cs typeface="+mn-cs"/>
        </a:defRPr>
      </a:lvl2pPr>
      <a:lvl3pPr marL="791327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107859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–"/>
        <a:defRPr sz="1385" kern="1200">
          <a:solidFill>
            <a:schemeClr val="tx1"/>
          </a:solidFill>
          <a:latin typeface="+mn-lt"/>
          <a:ea typeface="+mn-ea"/>
          <a:cs typeface="+mn-cs"/>
        </a:defRPr>
      </a:lvl4pPr>
      <a:lvl5pPr marL="1424390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»"/>
        <a:defRPr sz="1385" kern="1200">
          <a:solidFill>
            <a:schemeClr val="tx1"/>
          </a:solidFill>
          <a:latin typeface="+mn-lt"/>
          <a:ea typeface="+mn-ea"/>
          <a:cs typeface="+mn-cs"/>
        </a:defRPr>
      </a:lvl5pPr>
      <a:lvl6pPr marL="1740920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2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7pPr>
      <a:lvl8pPr marL="2373983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8pPr>
      <a:lvl9pPr marL="2690513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1pPr>
      <a:lvl2pPr marL="316531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2pPr>
      <a:lvl3pPr marL="633062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3pPr>
      <a:lvl4pPr marL="949593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4pPr>
      <a:lvl5pPr marL="1266124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5pPr>
      <a:lvl6pPr marL="1582655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6pPr>
      <a:lvl7pPr marL="1899186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7pPr>
      <a:lvl8pPr marL="2215717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8pPr>
      <a:lvl9pPr marL="2532248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hyperlink" Target="https://turbmodels.larc.nasa.gov/naca0012_val.html" TargetMode="External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m-selig.ae.illinois.edu/ads/coord_database.html" TargetMode="External"/><Relationship Id="rId13" Type="http://schemas.openxmlformats.org/officeDocument/2006/relationships/hyperlink" Target="https://rotorcraft.arc.nasa.gov/Publications/files/Smith_AHS04.pdf" TargetMode="External"/><Relationship Id="rId3" Type="http://schemas.openxmlformats.org/officeDocument/2006/relationships/hyperlink" Target="https://ntrs.nasa.gov/citations/19880019495" TargetMode="External"/><Relationship Id="rId7" Type="http://schemas.openxmlformats.org/officeDocument/2006/relationships/hyperlink" Target="https://aeroknowledge77.files.wordpress.com/2011/09/58986488-theory-of-wing-sections-including-a-summary-of-airfoil-data.pdf" TargetMode="External"/><Relationship Id="rId12" Type="http://schemas.openxmlformats.org/officeDocument/2006/relationships/hyperlink" Target="https://www.cfd-online.com/Forums/fluent/225077-required-y-range-k-omega-standard-sst.html" TargetMode="External"/><Relationship Id="rId2" Type="http://schemas.openxmlformats.org/officeDocument/2006/relationships/hyperlink" Target="https://ntrs.nasa.gov/api/citations/19880019495/downloads/19880019495.pdf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arc.aiaa.org/doi/10.2514/3.12149" TargetMode="External"/><Relationship Id="rId11" Type="http://schemas.openxmlformats.org/officeDocument/2006/relationships/hyperlink" Target="https://www.leapaust.com.au/blog/cfd/tips-tricks-turbulence-wall-functions-and-y-requirements/" TargetMode="External"/><Relationship Id="rId5" Type="http://schemas.openxmlformats.org/officeDocument/2006/relationships/hyperlink" Target="https://ntrs.nasa.gov/api/citations/19880002254/downloads/19880002254.pdf" TargetMode="External"/><Relationship Id="rId10" Type="http://schemas.openxmlformats.org/officeDocument/2006/relationships/hyperlink" Target="https://re.public.polimi.it/bitstream/11311/1242117/3/RAUSA_OA_01-23.pdf" TargetMode="External"/><Relationship Id="rId4" Type="http://schemas.openxmlformats.org/officeDocument/2006/relationships/hyperlink" Target="https://turbmodels.larc.nasa.gov/naca0012_val.html" TargetMode="External"/><Relationship Id="rId9" Type="http://schemas.openxmlformats.org/officeDocument/2006/relationships/hyperlink" Target="https://arc.aiaa.org/doi/10.2514/6.2023-157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geuns/CFD_Class_Lecture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7368" y="385711"/>
            <a:ext cx="11377264" cy="1687273"/>
          </a:xfrm>
        </p:spPr>
        <p:txBody>
          <a:bodyPr/>
          <a:lstStyle/>
          <a:p>
            <a:pPr algn="ctr">
              <a:defRPr/>
            </a:pPr>
            <a:r>
              <a:rPr lang="en-US" altLang="ko-KR" sz="2800" dirty="0"/>
              <a:t>SU2 </a:t>
            </a:r>
            <a:r>
              <a:rPr lang="ko-KR" altLang="en-US" sz="2800" dirty="0"/>
              <a:t>보고서 </a:t>
            </a:r>
            <a:r>
              <a:rPr lang="en-US" altLang="ko-KR" sz="2800" dirty="0"/>
              <a:t>(4</a:t>
            </a:r>
            <a:r>
              <a:rPr lang="ko-KR" altLang="en-US" sz="2800" dirty="0"/>
              <a:t>주차</a:t>
            </a:r>
            <a:r>
              <a:rPr lang="en-US" altLang="ko-KR" sz="2800" dirty="0"/>
              <a:t>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908171" y="3707911"/>
            <a:ext cx="6375658" cy="1818089"/>
          </a:xfrm>
        </p:spPr>
        <p:txBody>
          <a:bodyPr/>
          <a:lstStyle/>
          <a:p>
            <a:pPr lvl="0">
              <a:defRPr/>
            </a:pPr>
            <a:r>
              <a:rPr lang="ko-KR" altLang="en-US" dirty="0" err="1"/>
              <a:t>전산유체</a:t>
            </a:r>
            <a:r>
              <a:rPr lang="ko-KR" altLang="en-US" dirty="0"/>
              <a:t> 해석 실습</a:t>
            </a:r>
          </a:p>
          <a:p>
            <a:pPr lvl="0">
              <a:defRPr/>
            </a:pPr>
            <a:r>
              <a:rPr lang="ko-KR" altLang="en-US" dirty="0"/>
              <a:t>청주대학교 항공기계공학과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지도교수</a:t>
            </a:r>
            <a:r>
              <a:rPr lang="en-US" altLang="ko-KR" dirty="0"/>
              <a:t>: </a:t>
            </a:r>
            <a:r>
              <a:rPr lang="ko-KR" altLang="en-US" dirty="0" err="1"/>
              <a:t>임동균</a:t>
            </a:r>
            <a:r>
              <a:rPr lang="ko-KR" altLang="en-US" dirty="0"/>
              <a:t> 교수님</a:t>
            </a:r>
          </a:p>
          <a:p>
            <a:pPr lvl="0">
              <a:defRPr/>
            </a:pPr>
            <a:r>
              <a:rPr lang="en-US" altLang="ko-KR" dirty="0"/>
              <a:t>Due: Oct. 16, 2025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61710" t="77010" r="11920" b="13340"/>
          <a:stretch>
            <a:fillRect/>
          </a:stretch>
        </p:blipFill>
        <p:spPr>
          <a:xfrm>
            <a:off x="5205411" y="5900788"/>
            <a:ext cx="1781175" cy="571501"/>
          </a:xfrm>
          <a:prstGeom prst="rect">
            <a:avLst/>
          </a:prstGeom>
        </p:spPr>
      </p:pic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908171" y="2723103"/>
            <a:ext cx="6375658" cy="1243734"/>
          </a:xfrm>
        </p:spPr>
        <p:txBody>
          <a:bodyPr/>
          <a:lstStyle/>
          <a:p>
            <a:pPr marL="0" lvl="0" indent="0" algn="ctr" defTabSz="63306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ko-KR" altLang="en-US" sz="2300" dirty="0">
                <a:solidFill>
                  <a:srgbClr val="1E3373"/>
                </a:solidFill>
                <a:latin typeface="맑은 고딕"/>
                <a:ea typeface="맑은 고딕"/>
                <a:cs typeface="맑은 고딕"/>
              </a:rPr>
              <a:t>서 보 근</a:t>
            </a:r>
            <a:br>
              <a:rPr kumimoji="0" lang="en-US" altLang="ko-KR" sz="2300" b="1" i="0" u="none" strike="noStrike" kern="1200" cap="none" spc="0" normalizeH="0" baseline="0" dirty="0">
                <a:solidFill>
                  <a:srgbClr val="1E3373"/>
                </a:solidFill>
                <a:latin typeface="맑은 고딕"/>
                <a:ea typeface="맑은 고딕"/>
                <a:cs typeface="맑은 고딕"/>
              </a:rPr>
            </a:br>
            <a:endParaRPr kumimoji="0" lang="ko-KR" altLang="en-US" sz="2300" b="1" i="0" u="none" strike="noStrike" kern="1200" cap="none" spc="0" normalizeH="0" baseline="0" dirty="0">
              <a:solidFill>
                <a:srgbClr val="1E3373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4280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A29D4-A9A1-48E5-70E1-E202800ED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9F554F9-66B9-3EDF-FA41-B5087015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1. </a:t>
            </a:r>
            <a:r>
              <a:rPr lang="ko-KR" altLang="en-US" dirty="0"/>
              <a:t>해석</a:t>
            </a:r>
            <a:r>
              <a:rPr lang="en-US" altLang="ko-KR" dirty="0"/>
              <a:t> </a:t>
            </a:r>
            <a:r>
              <a:rPr lang="ko-KR" altLang="en-US" dirty="0"/>
              <a:t>격자 조건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8BE0C6-1220-31AF-BC49-65BE82E6228E}"/>
              </a:ext>
            </a:extLst>
          </p:cNvPr>
          <p:cNvSpPr txBox="1"/>
          <p:nvPr/>
        </p:nvSpPr>
        <p:spPr>
          <a:xfrm>
            <a:off x="256585" y="645699"/>
            <a:ext cx="7350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000" dirty="0"/>
              <a:t>해석 격자 조건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DD3DA7-6E3E-A73F-D415-2C47E1412F5A}"/>
              </a:ext>
            </a:extLst>
          </p:cNvPr>
          <p:cNvSpPr txBox="1"/>
          <p:nvPr/>
        </p:nvSpPr>
        <p:spPr>
          <a:xfrm>
            <a:off x="256585" y="1237960"/>
            <a:ext cx="6803265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본 해석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예제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에서는 다음과 같은 해석 격자 조건을 적용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File name: n0012_897-257.su2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Mesh Definition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NDIME =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NELEM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229376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Incompressible Flow Condition Definition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SOLVER = RANS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MACH_NUMBER= 0.15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AOA: as a variable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REYNOLDS_NUMBER= 11.72E6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REYNOLDS_LENGTH= 1.00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GAMMA_VALUE= 1.4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Boundary Condition Definition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MARKER_HEATFLUX= ( airfoil, 0.0 )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MARKER_FAR= (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farfield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MARKER_PLOTTING= ( airfoil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MARKER_MONITORING= ( airfoil )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EFBEE91-4186-2D8B-D98F-AE4ACD0D1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48" b="14648"/>
          <a:stretch/>
        </p:blipFill>
        <p:spPr>
          <a:xfrm>
            <a:off x="8904587" y="4234098"/>
            <a:ext cx="3120119" cy="70955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E5951022-4DC9-23C4-9C24-FF4A0DAF507D}"/>
              </a:ext>
            </a:extLst>
          </p:cNvPr>
          <p:cNvGrpSpPr/>
          <p:nvPr/>
        </p:nvGrpSpPr>
        <p:grpSpPr>
          <a:xfrm>
            <a:off x="8680509" y="1073067"/>
            <a:ext cx="3361609" cy="2444719"/>
            <a:chOff x="8680509" y="1073067"/>
            <a:chExt cx="3361609" cy="2444719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89C07FB-DBFB-DAF2-4843-C03C82579A9D}"/>
                </a:ext>
              </a:extLst>
            </p:cNvPr>
            <p:cNvGrpSpPr/>
            <p:nvPr/>
          </p:nvGrpSpPr>
          <p:grpSpPr>
            <a:xfrm>
              <a:off x="8680509" y="1073067"/>
              <a:ext cx="3254906" cy="2444719"/>
              <a:chOff x="8680509" y="1073067"/>
              <a:chExt cx="3254906" cy="2444719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494B7065-DDE0-35C1-CE3E-4DAD93C836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680509" y="1073067"/>
                <a:ext cx="2221165" cy="2211673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4E423A-DDA3-92F7-4571-04D9CA328E71}"/>
                  </a:ext>
                </a:extLst>
              </p:cNvPr>
              <p:cNvSpPr txBox="1"/>
              <p:nvPr/>
            </p:nvSpPr>
            <p:spPr>
              <a:xfrm>
                <a:off x="10322352" y="3286953"/>
                <a:ext cx="1613063" cy="2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3 </a:t>
                </a:r>
                <a:r>
                  <a:rPr lang="ko-KR" altLang="en-US" sz="900" dirty="0"/>
                  <a:t>해석 결과 </a:t>
                </a:r>
                <a:r>
                  <a:rPr lang="en-US" altLang="ko-KR" sz="900" dirty="0"/>
                  <a:t>[wireframe]</a:t>
                </a:r>
                <a:endParaRPr lang="ko-KR" altLang="en-US" sz="900" dirty="0"/>
              </a:p>
            </p:txBody>
          </p:sp>
        </p:grp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7C4640A-B19D-9918-85B4-15EF36DC8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727821" y="2577403"/>
              <a:ext cx="314297" cy="709550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4562913-F73A-015F-3DEA-9A0622210259}"/>
              </a:ext>
            </a:extLst>
          </p:cNvPr>
          <p:cNvSpPr/>
          <p:nvPr/>
        </p:nvSpPr>
        <p:spPr>
          <a:xfrm>
            <a:off x="9498860" y="2112228"/>
            <a:ext cx="304800" cy="1313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1DB6B4-6197-F818-5F55-0E83FF5201E7}"/>
              </a:ext>
            </a:extLst>
          </p:cNvPr>
          <p:cNvSpPr txBox="1"/>
          <p:nvPr/>
        </p:nvSpPr>
        <p:spPr>
          <a:xfrm>
            <a:off x="10152667" y="5077550"/>
            <a:ext cx="1909113" cy="23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Fig. 4 </a:t>
            </a:r>
            <a:r>
              <a:rPr lang="ko-KR" altLang="en-US" sz="900" dirty="0"/>
              <a:t>해석 결과 확대 </a:t>
            </a:r>
            <a:r>
              <a:rPr lang="en-US" altLang="ko-KR" sz="900" dirty="0"/>
              <a:t>[wireframe] 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90799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7AFF3-65F8-4B6A-EA42-9789C1587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EC34E28B-2EC4-3850-FF0E-3F985180BA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lvl="0">
                  <a:defRPr/>
                </a:pPr>
                <a:r>
                  <a:rPr lang="en-US" altLang="ko-KR" dirty="0">
                    <a:solidFill>
                      <a:srgbClr val="FFFFFF"/>
                    </a:solidFill>
                  </a:rPr>
                  <a:t>1. </a:t>
                </a:r>
                <a:r>
                  <a:rPr lang="ko-KR" altLang="en-US" dirty="0">
                    <a:solidFill>
                      <a:srgbClr val="FFFFFF"/>
                    </a:solidFill>
                  </a:rPr>
                  <a:t>해석 결과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l-GR" altLang="ko-KR"/>
                      <m:t>α</m:t>
                    </m:r>
                  </m:oMath>
                </a14:m>
                <a:r>
                  <a:rPr lang="ko-KR" altLang="en-US" dirty="0">
                    <a:solidFill>
                      <a:srgbClr val="FFFFFF"/>
                    </a:solidFill>
                  </a:rPr>
                  <a:t> </a:t>
                </a:r>
                <a:r>
                  <a:rPr lang="en-US" altLang="ko-KR" dirty="0">
                    <a:solidFill>
                      <a:srgbClr val="FFFFFF"/>
                    </a:solidFill>
                  </a:rPr>
                  <a:t>curve</a:t>
                </a:r>
                <a:endParaRPr lang="ko-KR" altLang="en-US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EC34E28B-2EC4-3850-FF0E-3F985180BA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866" b="-163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0D776B-ECB6-5B53-864D-BA48708922CA}"/>
                  </a:ext>
                </a:extLst>
              </p:cNvPr>
              <p:cNvSpPr txBox="1"/>
              <p:nvPr/>
            </p:nvSpPr>
            <p:spPr>
              <a:xfrm>
                <a:off x="366564" y="1100614"/>
                <a:ext cx="814789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해석 결과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11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l-GR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m:t>α</m:t>
                    </m:r>
                  </m:oMath>
                </a14:m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curve)</a:t>
                </a:r>
              </a:p>
              <a:p>
                <a:endParaRPr lang="ko-KR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0D776B-ECB6-5B53-864D-BA4870892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64" y="1100614"/>
                <a:ext cx="8147897" cy="430887"/>
              </a:xfrm>
              <a:prstGeom prst="rect">
                <a:avLst/>
              </a:prstGeom>
              <a:blipFill>
                <a:blip r:embed="rId4"/>
                <a:stretch>
                  <a:fillRect t="-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680E4C1-A27D-23DE-3905-0993F2D523F0}"/>
              </a:ext>
            </a:extLst>
          </p:cNvPr>
          <p:cNvSpPr txBox="1"/>
          <p:nvPr/>
        </p:nvSpPr>
        <p:spPr>
          <a:xfrm>
            <a:off x="0" y="6078839"/>
            <a:ext cx="84355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REF:</a:t>
            </a:r>
            <a:b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Table</a:t>
            </a: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[1]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: NASA, Turbulence Modeling Resource, 2022,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hlinkClick r:id="rId5"/>
              </a:rPr>
              <a:t>https://turbmodels.larc.nasa.gov/naca0012_val.html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Analysis: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마지막 페이지 기재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9E69F9D-B897-8555-BF88-853F7D3FA316}"/>
              </a:ext>
            </a:extLst>
          </p:cNvPr>
          <p:cNvGrpSpPr/>
          <p:nvPr/>
        </p:nvGrpSpPr>
        <p:grpSpPr>
          <a:xfrm>
            <a:off x="1475850" y="3711478"/>
            <a:ext cx="3470488" cy="1881669"/>
            <a:chOff x="8506820" y="1636116"/>
            <a:chExt cx="3470488" cy="1881669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FCE5C160-2E2F-D03F-5CD1-5BA617207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8506820" y="1636116"/>
              <a:ext cx="3470488" cy="154303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06F29C7-4EBB-7062-75AF-3F044E378CD8}"/>
                </a:ext>
              </a:extLst>
            </p:cNvPr>
            <p:cNvSpPr txBox="1"/>
            <p:nvPr/>
          </p:nvSpPr>
          <p:spPr>
            <a:xfrm>
              <a:off x="10322352" y="3286953"/>
              <a:ext cx="16130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5 </a:t>
              </a:r>
              <a:r>
                <a:rPr lang="ko-KR" altLang="en-US" sz="900" dirty="0"/>
                <a:t>해석 결과 그래프</a:t>
              </a:r>
              <a:endParaRPr lang="en-US" altLang="ko-KR" sz="9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DCC719B-0F8A-6B42-998E-7FB6FDCF7F91}"/>
              </a:ext>
            </a:extLst>
          </p:cNvPr>
          <p:cNvGrpSpPr/>
          <p:nvPr/>
        </p:nvGrpSpPr>
        <p:grpSpPr>
          <a:xfrm>
            <a:off x="5410165" y="3626629"/>
            <a:ext cx="2895493" cy="2452210"/>
            <a:chOff x="9038841" y="3218038"/>
            <a:chExt cx="2895493" cy="245221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9FD369B-1579-6F8E-68BB-0ABA41D280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038841" y="3218038"/>
              <a:ext cx="2786264" cy="2122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0E0118-397F-E8CD-28C2-C60ECBC8213C}"/>
                </a:ext>
              </a:extLst>
            </p:cNvPr>
            <p:cNvSpPr txBox="1"/>
            <p:nvPr/>
          </p:nvSpPr>
          <p:spPr>
            <a:xfrm>
              <a:off x="10468749" y="5439416"/>
              <a:ext cx="146558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Table. 1 </a:t>
              </a:r>
              <a:r>
                <a:rPr lang="ko-KR" altLang="en-US" sz="900" dirty="0"/>
                <a:t>해석 결과 정리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3F3A990-C159-6EB0-8D95-9B93AB30CD7A}"/>
              </a:ext>
            </a:extLst>
          </p:cNvPr>
          <p:cNvSpPr txBox="1"/>
          <p:nvPr/>
        </p:nvSpPr>
        <p:spPr>
          <a:xfrm>
            <a:off x="256585" y="645699"/>
            <a:ext cx="7350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000" dirty="0"/>
              <a:t>해석 결과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04A15F-2C7D-E988-A946-A2A7AEB31CF6}"/>
              </a:ext>
            </a:extLst>
          </p:cNvPr>
          <p:cNvSpPr txBox="1"/>
          <p:nvPr/>
        </p:nvSpPr>
        <p:spPr>
          <a:xfrm>
            <a:off x="366564" y="2895741"/>
            <a:ext cx="340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본 해석은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Open AI, Chat GPT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의 도움을 받아 해석되었습니다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3D4631CC-20CE-DD5B-3FFC-6A9DB7322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628301"/>
              </p:ext>
            </p:extLst>
          </p:nvPr>
        </p:nvGraphicFramePr>
        <p:xfrm>
          <a:off x="366564" y="1517095"/>
          <a:ext cx="11567770" cy="1386840"/>
        </p:xfrm>
        <a:graphic>
          <a:graphicData uri="http://schemas.openxmlformats.org/drawingml/2006/table">
            <a:tbl>
              <a:tblPr/>
              <a:tblGrid>
                <a:gridCol w="1421884">
                  <a:extLst>
                    <a:ext uri="{9D8B030D-6E8A-4147-A177-3AD203B41FA5}">
                      <a16:colId xmlns:a16="http://schemas.microsoft.com/office/drawing/2014/main" val="1257025319"/>
                    </a:ext>
                  </a:extLst>
                </a:gridCol>
                <a:gridCol w="1814755">
                  <a:extLst>
                    <a:ext uri="{9D8B030D-6E8A-4147-A177-3AD203B41FA5}">
                      <a16:colId xmlns:a16="http://schemas.microsoft.com/office/drawing/2014/main" val="1233430317"/>
                    </a:ext>
                  </a:extLst>
                </a:gridCol>
                <a:gridCol w="3872253">
                  <a:extLst>
                    <a:ext uri="{9D8B030D-6E8A-4147-A177-3AD203B41FA5}">
                      <a16:colId xmlns:a16="http://schemas.microsoft.com/office/drawing/2014/main" val="1293765208"/>
                    </a:ext>
                  </a:extLst>
                </a:gridCol>
                <a:gridCol w="4458878">
                  <a:extLst>
                    <a:ext uri="{9D8B030D-6E8A-4147-A177-3AD203B41FA5}">
                      <a16:colId xmlns:a16="http://schemas.microsoft.com/office/drawing/2014/main" val="969723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설정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증상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왜 </a:t>
                      </a:r>
                      <a:r>
                        <a:rPr lang="en-US" altLang="ko-KR" sz="1000" b="1" dirty="0" err="1">
                          <a:solidFill>
                            <a:schemeClr val="tx1"/>
                          </a:solidFill>
                        </a:rPr>
                        <a:t>CL_max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가 커졌는지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빠른 처방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699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전이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Transition)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전이모델</a:t>
                      </a:r>
                      <a:r>
                        <a:rPr lang="en-US" altLang="ko-KR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트립 언급 없음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자연전이로 두면 부착 길어져 </a:t>
                      </a:r>
                      <a:r>
                        <a:rPr lang="en-US" altLang="ko-KR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stall </a:t>
                      </a:r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지연 </a:t>
                      </a:r>
                      <a:r>
                        <a:rPr lang="en-US" altLang="ko-KR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[1],[3–4]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γ–Reθ </a:t>
                      </a:r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전이모델 활성 또는 트립</a:t>
                      </a:r>
                      <a:r>
                        <a:rPr lang="en-US" altLang="ko-KR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상하 </a:t>
                      </a:r>
                      <a:r>
                        <a:rPr lang="en-US" altLang="ko-KR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x/c≈0.05, </a:t>
                      </a:r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양면</a:t>
                      </a:r>
                      <a:r>
                        <a:rPr lang="en-US" altLang="ko-KR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완전난류 비교용</a:t>
                      </a:r>
                      <a:r>
                        <a:rPr lang="en-US" altLang="ko-KR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 [1],[3],[8–9]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9332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난류모델 </a:t>
                      </a:r>
                      <a:r>
                        <a:rPr lang="en-US" altLang="ko-KR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× </a:t>
                      </a:r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벽해상도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2D RANS, y⁺ </a:t>
                      </a:r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미제어 가능성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SST/SA</a:t>
                      </a:r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는 </a:t>
                      </a:r>
                      <a:r>
                        <a:rPr lang="en-US" altLang="ko-KR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y⁺ </a:t>
                      </a:r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민감</a:t>
                      </a:r>
                      <a:r>
                        <a:rPr lang="en-US" altLang="ko-KR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 y⁺ </a:t>
                      </a:r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높으면 분리</a:t>
                      </a:r>
                      <a:r>
                        <a:rPr lang="en-US" altLang="ko-KR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재점착 예측 지연 </a:t>
                      </a:r>
                      <a:r>
                        <a:rPr lang="en-US" altLang="ko-KR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첫 셀 </a:t>
                      </a:r>
                      <a:r>
                        <a:rPr lang="en-US" altLang="ko-KR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y⁺≈1(≤5), LE/TE </a:t>
                      </a:r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고해상도 스트레칭</a:t>
                      </a:r>
                      <a:r>
                        <a:rPr lang="en-US" altLang="ko-KR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벽 함수 일관성 점검 </a:t>
                      </a:r>
                      <a:r>
                        <a:rPr lang="en-US" altLang="ko-KR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[5]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865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도메인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원거리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반원 도메인</a:t>
                      </a:r>
                      <a:r>
                        <a:rPr lang="en-US" altLang="ko-KR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반경 작아 보임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블로케이지</a:t>
                      </a:r>
                      <a:r>
                        <a:rPr lang="en-US" altLang="ko-KR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유도유속 오차로 </a:t>
                      </a:r>
                      <a:r>
                        <a:rPr lang="en-US" altLang="ko-KR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AoA·CL </a:t>
                      </a:r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왜곡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원거리 반경 ≥</a:t>
                      </a:r>
                      <a:r>
                        <a:rPr lang="en-US" altLang="ko-KR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20c</a:t>
                      </a:r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 확장</a:t>
                      </a:r>
                      <a:r>
                        <a:rPr lang="en-US" altLang="ko-KR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관행치</a:t>
                      </a:r>
                      <a:r>
                        <a:rPr lang="en-US" altLang="ko-KR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), </a:t>
                      </a:r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출구</a:t>
                      </a:r>
                      <a:r>
                        <a:rPr lang="en-US" altLang="ko-KR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대칭 조건 재검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067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수치 스킴</a:t>
                      </a:r>
                      <a:r>
                        <a:rPr lang="en-US" altLang="ko-KR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점성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미기재</a:t>
                      </a:r>
                      <a:r>
                        <a:rPr lang="en-US" altLang="ko-KR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인공점성</a:t>
                      </a:r>
                      <a:r>
                        <a:rPr lang="en-US" altLang="ko-KR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·</a:t>
                      </a:r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리미터 세팅에 따라 분리 예측 둔감 → </a:t>
                      </a:r>
                      <a:r>
                        <a:rPr lang="en-US" altLang="ko-KR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stall </a:t>
                      </a:r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늦춤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공간 </a:t>
                      </a:r>
                      <a:r>
                        <a:rPr lang="en-US" altLang="ko-KR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차 이상 </a:t>
                      </a:r>
                      <a:r>
                        <a:rPr lang="en-US" altLang="ko-KR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+ </a:t>
                      </a:r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리미터</a:t>
                      </a:r>
                      <a:r>
                        <a:rPr lang="en-US" altLang="ko-KR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인공점성 민감도 스터디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8775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2D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한계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2D </a:t>
                      </a:r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단면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풍동도 트립</a:t>
                      </a:r>
                      <a:r>
                        <a:rPr lang="en-US" altLang="ko-KR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·</a:t>
                      </a:r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거칠기</a:t>
                      </a:r>
                      <a:r>
                        <a:rPr lang="en-US" altLang="ko-KR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·3D </a:t>
                      </a:r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잔효과 존재</a:t>
                      </a:r>
                      <a:r>
                        <a:rPr lang="en-US" altLang="ko-KR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순수 </a:t>
                      </a:r>
                      <a:r>
                        <a:rPr lang="en-US" altLang="ko-KR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2D RANS</a:t>
                      </a:r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는 대개 </a:t>
                      </a:r>
                      <a:r>
                        <a:rPr lang="en-US" altLang="ko-KR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stall </a:t>
                      </a:r>
                      <a:r>
                        <a:rPr lang="ko-KR" altLang="en-US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지연 </a:t>
                      </a:r>
                      <a:r>
                        <a:rPr lang="en-US" altLang="ko-KR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[4]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Spanwise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짧은 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3D(AR≥20, </a:t>
                      </a:r>
                      <a:r>
                        <a:rPr lang="ko-KR" altLang="en-US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슬립월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 교차검증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45111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05310CB-22AD-0807-0144-4170BD2A5FAD}"/>
                  </a:ext>
                </a:extLst>
              </p:cNvPr>
              <p:cNvSpPr txBox="1"/>
              <p:nvPr/>
            </p:nvSpPr>
            <p:spPr>
              <a:xfrm>
                <a:off x="8305658" y="5013922"/>
                <a:ext cx="3400491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</a:rPr>
                  <a:t>Symbols and Abbreviations</a:t>
                </a:r>
              </a:p>
              <a:p>
                <a:pPr marL="263525" indent="-84138">
                  <a:buFont typeface="Arial" panose="020B0604020202020204" pitchFamily="34" charset="0"/>
                  <a:buChar char="•"/>
                </a:pP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</a:rPr>
                  <a:t>AOA: angle of attack</a:t>
                </a:r>
              </a:p>
              <a:p>
                <a:pPr marL="263525" indent="-84138">
                  <a:buFont typeface="Arial" panose="020B0604020202020204" pitchFamily="34" charset="0"/>
                  <a:buChar char="•"/>
                </a:pP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</a:rPr>
                  <a:t>Data: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9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</a:rPr>
                  <a:t> (NASA, Experimental)</a:t>
                </a:r>
              </a:p>
              <a:p>
                <a:pPr marL="263525" indent="-84138">
                  <a:buFont typeface="Arial" panose="020B0604020202020204" pitchFamily="34" charset="0"/>
                  <a:buChar char="•"/>
                </a:pP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</a:rPr>
                  <a:t>[n]: number of iteration</a:t>
                </a:r>
              </a:p>
              <a:p>
                <a:pPr marL="263525" indent="-84138">
                  <a:buFont typeface="Arial" panose="020B0604020202020204" pitchFamily="34" charset="0"/>
                  <a:buChar char="•"/>
                </a:pP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</a:rPr>
                  <a:t>Gap: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</a:rPr>
                  <a:t>error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</a:rPr>
                  <a:t>from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</a:rPr>
                  <a:t>NASA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</a:rPr>
                  <a:t>data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</a:rPr>
                  <a:t>to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</a:rPr>
                  <a:t>Experimental data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05310CB-22AD-0807-0144-4170BD2A5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658" y="5013922"/>
                <a:ext cx="3400491" cy="784830"/>
              </a:xfrm>
              <a:prstGeom prst="rect">
                <a:avLst/>
              </a:prstGeom>
              <a:blipFill>
                <a:blip r:embed="rId9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42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D564E-A3FF-22BC-23D6-6C6FA7F8B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248E110-5E4E-ACFA-4015-7D158CBB67E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lvl="0">
                  <a:defRPr/>
                </a:pPr>
                <a:r>
                  <a:rPr lang="en-US" altLang="ko-KR" dirty="0">
                    <a:solidFill>
                      <a:srgbClr val="FFFFFF"/>
                    </a:solidFill>
                  </a:rPr>
                  <a:t>1. </a:t>
                </a:r>
                <a:r>
                  <a:rPr lang="ko-KR" altLang="en-US" dirty="0">
                    <a:solidFill>
                      <a:srgbClr val="FFFFFF"/>
                    </a:solidFill>
                  </a:rPr>
                  <a:t>해석 결과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- (x/c) </a:t>
                </a:r>
                <a:endParaRPr lang="ko-KR" altLang="en-US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3" name="제목 2">
                <a:extLst>
                  <a:ext uri="{FF2B5EF4-FFF2-40B4-BE49-F238E27FC236}">
                    <a16:creationId xmlns:a16="http://schemas.microsoft.com/office/drawing/2014/main" id="{5248E110-5E4E-ACFA-4015-7D158CBB67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866" t="-3261" b="-11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695964D5-46E6-620B-3C72-A264292A7860}"/>
              </a:ext>
            </a:extLst>
          </p:cNvPr>
          <p:cNvGrpSpPr/>
          <p:nvPr/>
        </p:nvGrpSpPr>
        <p:grpSpPr>
          <a:xfrm>
            <a:off x="8560352" y="666144"/>
            <a:ext cx="3631648" cy="1912967"/>
            <a:chOff x="8560352" y="666144"/>
            <a:chExt cx="3631648" cy="191296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C3B769E-467A-F694-E0E4-5873578FF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60352" y="666144"/>
              <a:ext cx="3631648" cy="191296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C9BAFE9-8EE2-E992-CA7A-59291FC156A5}"/>
                </a:ext>
              </a:extLst>
            </p:cNvPr>
            <p:cNvSpPr txBox="1"/>
            <p:nvPr/>
          </p:nvSpPr>
          <p:spPr>
            <a:xfrm>
              <a:off x="10632504" y="2348279"/>
              <a:ext cx="14423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6 CP/(x/c) result</a:t>
              </a:r>
              <a:endParaRPr lang="ko-KR" altLang="en-US" sz="9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14B3302-3F34-F145-BD22-61C21757699E}"/>
              </a:ext>
            </a:extLst>
          </p:cNvPr>
          <p:cNvSpPr txBox="1"/>
          <p:nvPr/>
        </p:nvSpPr>
        <p:spPr>
          <a:xfrm>
            <a:off x="256585" y="645699"/>
            <a:ext cx="7350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000" dirty="0"/>
              <a:t>해석 결과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6985ED-5814-604D-068A-820DA2777873}"/>
              </a:ext>
            </a:extLst>
          </p:cNvPr>
          <p:cNvSpPr txBox="1"/>
          <p:nvPr/>
        </p:nvSpPr>
        <p:spPr>
          <a:xfrm>
            <a:off x="515648" y="4866073"/>
            <a:ext cx="340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본 해석은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Open AI, Chat GPT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의 도움을 받아 해석되었습니다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DD702A7-BBE4-486A-5455-5511C31374F0}"/>
              </a:ext>
            </a:extLst>
          </p:cNvPr>
          <p:cNvGrpSpPr/>
          <p:nvPr/>
        </p:nvGrpSpPr>
        <p:grpSpPr>
          <a:xfrm>
            <a:off x="8682871" y="2788679"/>
            <a:ext cx="3386610" cy="1824292"/>
            <a:chOff x="8682871" y="2788679"/>
            <a:chExt cx="3386610" cy="182429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61DA930-9D0D-7070-69E7-ED6E5B3EB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82871" y="2788679"/>
              <a:ext cx="3386610" cy="182429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75EBCB-CDD4-5E68-4811-67466BC94F9D}"/>
                </a:ext>
              </a:extLst>
            </p:cNvPr>
            <p:cNvSpPr txBox="1"/>
            <p:nvPr/>
          </p:nvSpPr>
          <p:spPr>
            <a:xfrm>
              <a:off x="10627179" y="4382139"/>
              <a:ext cx="14423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7 CP/(x/c) result</a:t>
              </a:r>
              <a:endParaRPr lang="ko-KR" altLang="en-US" sz="9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8D476A5-E4BB-1034-D93F-0447AE301492}"/>
              </a:ext>
            </a:extLst>
          </p:cNvPr>
          <p:cNvGrpSpPr/>
          <p:nvPr/>
        </p:nvGrpSpPr>
        <p:grpSpPr>
          <a:xfrm>
            <a:off x="8724329" y="4822539"/>
            <a:ext cx="3345152" cy="1824292"/>
            <a:chOff x="8724329" y="4822539"/>
            <a:chExt cx="3345152" cy="1824292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96FECE3-EE55-58F3-81F6-48D8C297B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24329" y="4822539"/>
              <a:ext cx="3303693" cy="182429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1F0FFC-9DB6-4A4C-053A-BD7622E24A87}"/>
                </a:ext>
              </a:extLst>
            </p:cNvPr>
            <p:cNvSpPr txBox="1"/>
            <p:nvPr/>
          </p:nvSpPr>
          <p:spPr>
            <a:xfrm>
              <a:off x="10627179" y="6415999"/>
              <a:ext cx="14423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8 CP/(x/c) result</a:t>
              </a:r>
              <a:endParaRPr lang="ko-KR" altLang="en-US" sz="900" dirty="0"/>
            </a:p>
          </p:txBody>
        </p: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CE4CC7C-7D7E-319B-640D-933CC230C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291641"/>
              </p:ext>
            </p:extLst>
          </p:nvPr>
        </p:nvGraphicFramePr>
        <p:xfrm>
          <a:off x="256585" y="3680061"/>
          <a:ext cx="6009411" cy="1160648"/>
        </p:xfrm>
        <a:graphic>
          <a:graphicData uri="http://schemas.openxmlformats.org/drawingml/2006/table">
            <a:tbl>
              <a:tblPr/>
              <a:tblGrid>
                <a:gridCol w="490558">
                  <a:extLst>
                    <a:ext uri="{9D8B030D-6E8A-4147-A177-3AD203B41FA5}">
                      <a16:colId xmlns:a16="http://schemas.microsoft.com/office/drawing/2014/main" val="2992261573"/>
                    </a:ext>
                  </a:extLst>
                </a:gridCol>
                <a:gridCol w="1361633">
                  <a:extLst>
                    <a:ext uri="{9D8B030D-6E8A-4147-A177-3AD203B41FA5}">
                      <a16:colId xmlns:a16="http://schemas.microsoft.com/office/drawing/2014/main" val="1663766198"/>
                    </a:ext>
                  </a:extLst>
                </a:gridCol>
                <a:gridCol w="1310326">
                  <a:extLst>
                    <a:ext uri="{9D8B030D-6E8A-4147-A177-3AD203B41FA5}">
                      <a16:colId xmlns:a16="http://schemas.microsoft.com/office/drawing/2014/main" val="2060271781"/>
                    </a:ext>
                  </a:extLst>
                </a:gridCol>
                <a:gridCol w="1894788">
                  <a:extLst>
                    <a:ext uri="{9D8B030D-6E8A-4147-A177-3AD203B41FA5}">
                      <a16:colId xmlns:a16="http://schemas.microsoft.com/office/drawing/2014/main" val="2618912988"/>
                    </a:ext>
                  </a:extLst>
                </a:gridCol>
                <a:gridCol w="952106">
                  <a:extLst>
                    <a:ext uri="{9D8B030D-6E8A-4147-A177-3AD203B41FA5}">
                      <a16:colId xmlns:a16="http://schemas.microsoft.com/office/drawing/2014/main" val="3005797329"/>
                    </a:ext>
                  </a:extLst>
                </a:gridCol>
              </a:tblGrid>
              <a:tr h="20480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AOA</a:t>
                      </a:r>
                    </a:p>
                  </a:txBody>
                  <a:tcPr marL="76800" marR="76800" marT="38401" marB="38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Cp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분포 특성</a:t>
                      </a:r>
                    </a:p>
                  </a:txBody>
                  <a:tcPr marL="76800" marR="76800" marT="38401" marB="38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NASA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와의 일치 정도</a:t>
                      </a:r>
                    </a:p>
                  </a:txBody>
                  <a:tcPr marL="76800" marR="76800" marT="38401" marB="38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해석적 의미</a:t>
                      </a:r>
                    </a:p>
                  </a:txBody>
                  <a:tcPr marL="76800" marR="76800" marT="38401" marB="38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참고</a:t>
                      </a:r>
                    </a:p>
                  </a:txBody>
                  <a:tcPr marL="76800" marR="76800" marT="38401" marB="38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241957"/>
                  </a:ext>
                </a:extLst>
              </a:tr>
              <a:tr h="19627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ko-KR" sz="9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0°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76800" marR="76800" marT="38401" marB="38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전 구간 부착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Cp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완만</a:t>
                      </a:r>
                    </a:p>
                  </a:txBody>
                  <a:tcPr marL="76800" marR="76800" marT="38401" marB="38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거의 동일</a:t>
                      </a:r>
                    </a:p>
                  </a:txBody>
                  <a:tcPr marL="76800" marR="76800" marT="38401" marB="38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정상 조건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모델 신뢰 확보</a:t>
                      </a:r>
                    </a:p>
                  </a:txBody>
                  <a:tcPr marL="76800" marR="76800" marT="38401" marB="38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[13],[14]</a:t>
                      </a:r>
                    </a:p>
                  </a:txBody>
                  <a:tcPr marL="76800" marR="76800" marT="38401" marB="38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519183"/>
                  </a:ext>
                </a:extLst>
              </a:tr>
              <a:tr h="19627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ko-KR" sz="9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10°</a:t>
                      </a:r>
                      <a:endParaRPr lang="ko-KR" altLang="en-US" sz="9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76800" marR="76800" marT="38401" marB="38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LE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흡입 피크 심화</a:t>
                      </a:r>
                    </a:p>
                  </a:txBody>
                  <a:tcPr marL="76800" marR="76800" marT="38401" marB="38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소폭 차이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(x/c 0.01~0.05)</a:t>
                      </a:r>
                    </a:p>
                  </a:txBody>
                  <a:tcPr marL="76800" marR="76800" marT="38401" marB="38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경계층 가속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전이 영향</a:t>
                      </a:r>
                    </a:p>
                  </a:txBody>
                  <a:tcPr marL="76800" marR="76800" marT="38401" marB="38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ko-KR" sz="9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[13],[15]</a:t>
                      </a:r>
                    </a:p>
                  </a:txBody>
                  <a:tcPr marL="76800" marR="76800" marT="38401" marB="38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7286489"/>
                  </a:ext>
                </a:extLst>
              </a:tr>
              <a:tr h="19627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ko-KR" sz="900" b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15°</a:t>
                      </a:r>
                      <a:endParaRPr lang="ko-KR" altLang="en-US" sz="9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76800" marR="76800" marT="38401" marB="38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LE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피크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+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회복 지연</a:t>
                      </a:r>
                    </a:p>
                  </a:txBody>
                  <a:tcPr marL="76800" marR="76800" marT="38401" marB="38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ko-KR" altLang="en-US" sz="9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차이 확대</a:t>
                      </a:r>
                    </a:p>
                  </a:txBody>
                  <a:tcPr marL="76800" marR="76800" marT="38401" marB="38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stall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지연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 CL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과대 원인</a:t>
                      </a:r>
                    </a:p>
                  </a:txBody>
                  <a:tcPr marL="76800" marR="76800" marT="38401" marB="38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[16],[17]</a:t>
                      </a:r>
                    </a:p>
                  </a:txBody>
                  <a:tcPr marL="76800" marR="76800" marT="38401" marB="38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74492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7B25038A-DC1D-A558-EE31-38A0763C9CBE}"/>
              </a:ext>
            </a:extLst>
          </p:cNvPr>
          <p:cNvSpPr txBox="1"/>
          <p:nvPr/>
        </p:nvSpPr>
        <p:spPr>
          <a:xfrm>
            <a:off x="69486" y="1149879"/>
            <a:ext cx="857192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🔷 </a:t>
            </a:r>
            <a:r>
              <a:rPr lang="en-US" altLang="ko-KR" sz="900" b="1" dirty="0"/>
              <a:t>AOA = 0° (</a:t>
            </a:r>
            <a:r>
              <a:rPr lang="ko-KR" altLang="en-US" sz="900" b="1" dirty="0"/>
              <a:t>기준 상태</a:t>
            </a:r>
            <a:r>
              <a:rPr lang="en-US" altLang="ko-KR" sz="900" b="1" dirty="0"/>
              <a:t>)</a:t>
            </a:r>
          </a:p>
          <a:p>
            <a:pPr algn="just">
              <a:buNone/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AOA 0°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에서는 전 구간에서 압력 분포가 매끄럽게 이어지며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NASA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제시한 기준 데이터와 매우 유사한 곡선을 나타냈다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초기 해석 설정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경계조건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        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난류모델 등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유효하게 적용되었음을 의미하며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본 해석 결과의 신뢰성을 검증하는 기준 단계로 기능한다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[13],[14].</a:t>
            </a:r>
          </a:p>
          <a:p>
            <a:pPr algn="just">
              <a:buNone/>
            </a:pP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None/>
            </a:pP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None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🔷 </a:t>
            </a:r>
            <a:r>
              <a:rPr lang="en-US" altLang="ko-KR" sz="900" b="1" dirty="0"/>
              <a:t>AOA = 10° (</a:t>
            </a:r>
            <a:r>
              <a:rPr lang="ko-KR" altLang="en-US" sz="900" b="1" dirty="0"/>
              <a:t>양력 상승 구간</a:t>
            </a:r>
            <a:r>
              <a:rPr lang="en-US" altLang="ko-KR" sz="900" b="1" dirty="0"/>
              <a:t>)</a:t>
            </a:r>
          </a:p>
          <a:p>
            <a:pPr algn="just">
              <a:buNone/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AOA 10°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에서는 </a:t>
            </a:r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익형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전연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(Leading Edge)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부근에서 일시적인 강한 흡입이 발생하며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NASA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대비 약간 더 깊은 </a:t>
            </a:r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음압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피크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(|</a:t>
            </a:r>
            <a:r>
              <a:rPr lang="en-US" altLang="ko-KR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Cp|min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관찰되었다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그러나 압력 회복   구간에서는 유사한 분포를 유지하고 있어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전이 고정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(trip)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여부보다는 경계층 가속 및 자연 전이 효과에 따른 정상적인 현상으로 해석된다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[13],[15].</a:t>
            </a:r>
          </a:p>
          <a:p>
            <a:pPr algn="just">
              <a:buNone/>
            </a:pP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None/>
            </a:pP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None/>
            </a:pPr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🔷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AOA = 15° (Stall </a:t>
            </a:r>
            <a:r>
              <a:rPr lang="ko-KR" altLang="en-US" sz="900" b="1" dirty="0"/>
              <a:t>임박 구간</a:t>
            </a:r>
            <a:r>
              <a:rPr lang="en-US" altLang="ko-KR" sz="900" b="1" dirty="0"/>
              <a:t>)</a:t>
            </a:r>
          </a:p>
          <a:p>
            <a:pPr algn="just">
              <a:buNone/>
            </a:pPr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고받음각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영역인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AOA 15°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에서는 흡입 피크의 추가 심화와 함께 압력 회복 지점이 지연되는 특성이 나타났다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이러한 분포는 경계층 분리에 근접하거나 부분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분리가 발생하는 전형적인 징후로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CL_max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과대 예측되는 경향과 일관된 거동을 보였다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격자 정밀도보다는 전이 및 수치모델 설정의 영향이 더 크게 작용한 결과로 판단된다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[16],[17].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356533-17D5-20A2-E449-C0418F7BF577}"/>
              </a:ext>
            </a:extLst>
          </p:cNvPr>
          <p:cNvSpPr txBox="1"/>
          <p:nvPr/>
        </p:nvSpPr>
        <p:spPr>
          <a:xfrm>
            <a:off x="256585" y="3338122"/>
            <a:ext cx="8147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 결과 요약</a:t>
            </a:r>
            <a:endParaRPr lang="ko-KR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20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96243EF-337F-43FC-E557-57D79787BA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86" y="704244"/>
            <a:ext cx="11831468" cy="499474"/>
          </a:xfrm>
        </p:spPr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96D6B43-9E88-AD20-B6D0-A4F50753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출처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75A32D-6C62-DF81-26A0-BB3BD9B0E499}"/>
              </a:ext>
            </a:extLst>
          </p:cNvPr>
          <p:cNvSpPr txBox="1"/>
          <p:nvPr/>
        </p:nvSpPr>
        <p:spPr>
          <a:xfrm>
            <a:off x="291046" y="1203718"/>
            <a:ext cx="11900954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[1]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Ladson, C. L. (1988). Effects of independent variation of Mach and Reynolds numbers on NACA 0012 airfoil characteristics. NASA Langley Research Center.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https://ntrs.nasa.gov/api/citations/19880019495/downloads/19880019495.pdf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[2] NASA NTRS. (1988). Effects of independent variation… (Record page).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https://ntrs.nasa.gov/citations/19880019495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[3] NASA Turbulence Modeling Resource. (n.d.). NACA 0012 validation (trip/fully turbulent notes).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https://turbmodels.larc.nasa.gov/naca0012_val.html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[4] McCroskey, W. J. (1987). A critical assessment of wind-tunnel results for the NACA 0012 airfoil. NASA TM-100019.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hlinkClick r:id="rId5"/>
              </a:rPr>
              <a:t>https://ntrs.nasa.gov/api/citations/19880002254/downloads/19880002254.pdf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[5] Menter, F. R. (1994). Two-equation eddy-viscosity turbulence models for engineering applications. AIAA Journal, 32(8), 1598–1605. (y⁺/SST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관행 인용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hlinkClick r:id="rId6"/>
              </a:rPr>
              <a:t>https://arc.aiaa.org/doi/10.2514/3.12149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[6]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Abbott, I. H., &amp; von </a:t>
            </a:r>
            <a:r>
              <a:rPr lang="en-US" altLang="ko-KR" sz="800" dirty="0" err="1">
                <a:solidFill>
                  <a:schemeClr val="bg1">
                    <a:lumMod val="50000"/>
                  </a:schemeClr>
                </a:solidFill>
              </a:rPr>
              <a:t>Doenhoff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, A. E. (1959). Theory of wing sections. Dover. (0012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표준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</a:rPr>
              <a:t>폴라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배경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hlinkClick r:id="rId7"/>
              </a:rPr>
              <a:t>https://aeroknowledge77.files.wordpress.com/2011/09/58986488-theory-of-wing-sections-including-a-summary-of-airfoil-data.pdf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[7] Selig, M. S. (n.d.). UIUC airfoil data site (NACA 0012 coords/polars).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hlinkClick r:id="rId8"/>
              </a:rPr>
              <a:t>https://m-selig.ae.illinois.edu/ads/coord_database.html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[8] Rausa, V., et al. (2023). Transition modeling in SU2 using </a:t>
            </a:r>
            <a:r>
              <a:rPr lang="el-GR" altLang="ko-KR" sz="900" dirty="0">
                <a:solidFill>
                  <a:schemeClr val="bg1">
                    <a:lumMod val="50000"/>
                  </a:schemeClr>
                </a:solidFill>
              </a:rPr>
              <a:t>γ–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Re</a:t>
            </a:r>
            <a:r>
              <a:rPr lang="el-GR" altLang="ko-KR" sz="900" dirty="0">
                <a:solidFill>
                  <a:schemeClr val="bg1">
                    <a:lumMod val="50000"/>
                  </a:schemeClr>
                </a:solidFill>
              </a:rPr>
              <a:t>θ.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AIAA SciTech.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hlinkClick r:id="rId9"/>
              </a:rPr>
              <a:t>https://arc.aiaa.org/doi/10.2514/6.2023-1570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[9] Rausa, V., et al. (2023). Open-access version (implementation details).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hlinkClick r:id="rId10"/>
              </a:rPr>
              <a:t>https://re.public.polimi.it/bitstream/11311/1242117/3/RAUSA_OA_01-23.pdf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[10] LEAP Australia. (2020). Wall functions and y⁺ requirements (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요약 가이드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).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hlinkClick r:id="rId11"/>
              </a:rPr>
              <a:t>https://www.leapaust.com.au/blog/cfd/tips-tricks-turbulence-wall-functions-and-y-requirements/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[11] CFD-Online Forum. (2019). Required y⁺ range for k–</a:t>
            </a:r>
            <a:r>
              <a:rPr lang="el-GR" altLang="ko-KR" sz="900" dirty="0">
                <a:solidFill>
                  <a:schemeClr val="bg1">
                    <a:lumMod val="50000"/>
                  </a:schemeClr>
                </a:solidFill>
              </a:rPr>
              <a:t>ω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SST (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토론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).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hlinkClick r:id="rId12"/>
              </a:rPr>
              <a:t>https://www.cfd-online.com/Forums/fluent/225077-required-y-range-k-omega-standard-sst.html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[12] Smith, M. J., et al. (2004). CFD vs experiment at high </a:t>
            </a:r>
            <a:r>
              <a:rPr lang="en-US" altLang="ko-KR" sz="900" dirty="0" err="1">
                <a:solidFill>
                  <a:schemeClr val="bg1">
                    <a:lumMod val="50000"/>
                  </a:schemeClr>
                </a:solidFill>
              </a:rPr>
              <a:t>AoA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 (stall/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모델 민감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). NASA/ARC.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hlinkClick r:id="rId13"/>
              </a:rPr>
              <a:t>https://rotorcraft.arc.nasa.gov/Publications/files/Smith_AHS04.pdf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[13] NASA Turbulence Modeling Resource. (n.d.). NACA 0012 validation (transition and trip notes).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https://turbmodels.larc.nasa.gov/naca0012_val.html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[14] Abbott, I. H., &amp; von </a:t>
            </a:r>
            <a:r>
              <a:rPr lang="en-US" altLang="ko-KR" sz="900" dirty="0" err="1">
                <a:solidFill>
                  <a:schemeClr val="bg1">
                    <a:lumMod val="50000"/>
                  </a:schemeClr>
                </a:solidFill>
              </a:rPr>
              <a:t>Doenhoff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, A. E. (1959). Theory of wing sections. Dover.</a:t>
            </a: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[15] Ladson, C. L. (1988). Effects of independent variation of Mach and Reynolds numbers on NACA 0012 airfoil characteristics. NASA Langley Research Center.</a:t>
            </a: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[16] Menter, F. R. (1994). Two-equation eddy-viscosity turbulence models for engineering applications. AIAA Journal, 32(8), 1598–1605.</a:t>
            </a: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[17] McCroskey, W. J. (1987). A critical assessment of wind-tunnel results for the NACA 0012 airfoil. NASA TM-100019.</a:t>
            </a:r>
          </a:p>
        </p:txBody>
      </p:sp>
    </p:spTree>
    <p:extLst>
      <p:ext uri="{BB962C8B-B14F-4D97-AF65-F5344CB8AC3E}">
        <p14:creationId xmlns:p14="http://schemas.microsoft.com/office/powerpoint/2010/main" val="2932329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감사합니다</a:t>
            </a:r>
            <a:endParaRPr lang="en-US" altLang="ko-KR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C6FA57-FB52-0B8C-07EF-C79FFADB71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srgbClr val="4F81BD"/>
                </a:solidFill>
              </a:rPr>
              <a:pPr>
                <a:defRPr/>
              </a:pPr>
              <a:t>6</a:t>
            </a:fld>
            <a:endParaRPr lang="ko-KR" altLang="en-US" dirty="0">
              <a:solidFill>
                <a:srgbClr val="4F81B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F46CF1-6F82-5B02-CD30-C6651012E5E2}"/>
              </a:ext>
            </a:extLst>
          </p:cNvPr>
          <p:cNvSpPr txBox="1"/>
          <p:nvPr/>
        </p:nvSpPr>
        <p:spPr>
          <a:xfrm>
            <a:off x="8050779" y="5990541"/>
            <a:ext cx="414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자세한 사항은 </a:t>
            </a:r>
            <a:r>
              <a:rPr lang="en-US" altLang="ko-KR" sz="1200" dirty="0"/>
              <a:t>Git hub</a:t>
            </a:r>
            <a:r>
              <a:rPr lang="ko-KR" altLang="en-US" sz="1200" dirty="0"/>
              <a:t>를 참조해 주시면 감사하겠습니다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링크</a:t>
            </a:r>
            <a:r>
              <a:rPr lang="en-US" altLang="ko-KR" sz="1200" dirty="0"/>
              <a:t>:</a:t>
            </a:r>
            <a:r>
              <a:rPr lang="en-US" altLang="ko-KR" sz="1200" dirty="0">
                <a:hlinkClick r:id="rId3"/>
              </a:rPr>
              <a:t>https://github.com/</a:t>
            </a:r>
            <a:r>
              <a:rPr lang="en-US" altLang="ko-KR" sz="1200" dirty="0" err="1">
                <a:hlinkClick r:id="rId3"/>
              </a:rPr>
              <a:t>Bogeuns</a:t>
            </a:r>
            <a:r>
              <a:rPr lang="en-US" altLang="ko-KR" sz="1200" dirty="0">
                <a:hlinkClick r:id="rId3"/>
              </a:rPr>
              <a:t>/</a:t>
            </a:r>
            <a:r>
              <a:rPr lang="en-US" altLang="ko-KR" sz="1200" dirty="0" err="1">
                <a:hlinkClick r:id="rId3"/>
              </a:rPr>
              <a:t>CFD_Class_Lecture.git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1682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73491</TotalTime>
  <Words>1476</Words>
  <Application>Microsoft Office PowerPoint</Application>
  <PresentationFormat>와이드스크린</PresentationFormat>
  <Paragraphs>136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HY견고딕</vt:lpstr>
      <vt:lpstr>맑은 고딕</vt:lpstr>
      <vt:lpstr>Arial</vt:lpstr>
      <vt:lpstr>Calibri</vt:lpstr>
      <vt:lpstr>Cambria Math</vt:lpstr>
      <vt:lpstr>Wingdings</vt:lpstr>
      <vt:lpstr>1_Office 테마</vt:lpstr>
      <vt:lpstr>SU2 보고서 (4주차)</vt:lpstr>
      <vt:lpstr>1. 해석 격자 조건</vt:lpstr>
      <vt:lpstr>1. 해석 결과 C_l-"α" curve</vt:lpstr>
      <vt:lpstr>1. 해석 결과 C_p- (x/c) </vt:lpstr>
      <vt:lpstr>자료 출처</vt:lpstr>
      <vt:lpstr>감사합니다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자율비행제어연구실(문정호)</dc:title>
  <dc:creator>CJU</dc:creator>
  <cp:lastModifiedBy>윤현덕</cp:lastModifiedBy>
  <cp:revision>1953</cp:revision>
  <cp:lastPrinted>2025-10-14T05:27:31Z</cp:lastPrinted>
  <dcterms:created xsi:type="dcterms:W3CDTF">2022-05-24T00:47:27Z</dcterms:created>
  <dcterms:modified xsi:type="dcterms:W3CDTF">2025-10-14T05:27:32Z</dcterms:modified>
  <cp:version/>
</cp:coreProperties>
</file>