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725" r:id="rId2"/>
    <p:sldId id="1555" r:id="rId3"/>
    <p:sldId id="1568" r:id="rId4"/>
    <p:sldId id="1567" r:id="rId5"/>
    <p:sldId id="1569" r:id="rId6"/>
    <p:sldId id="1571" r:id="rId7"/>
    <p:sldId id="1572" r:id="rId8"/>
    <p:sldId id="1576" r:id="rId9"/>
    <p:sldId id="155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39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B9CDE5"/>
    <a:srgbClr val="0066FF"/>
    <a:srgbClr val="A9A9A9"/>
    <a:srgbClr val="FFFF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 autoAdjust="0"/>
    <p:restoredTop sz="94718" autoAdjust="0"/>
  </p:normalViewPr>
  <p:slideViewPr>
    <p:cSldViewPr snapToGrid="0">
      <p:cViewPr varScale="1">
        <p:scale>
          <a:sx n="102" d="100"/>
          <a:sy n="102" d="100"/>
        </p:scale>
        <p:origin x="1434" y="10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-1038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2025-09-19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923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4710F51-9605-4A0B-91B3-A7A73478FDA0}" type="datetime1">
              <a:rPr lang="ko-KR" altLang="en-US"/>
              <a:pPr lvl="0">
                <a:defRPr/>
              </a:pPr>
              <a:t>2025-09-19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2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283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FA29-CAC9-CF31-2C23-3F8B9C01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2A137-6D07-760E-4E38-AD41091FB9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4D1695A5-9987-83DD-2100-0BE4FE6C8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BBC9F819-5399-D916-7D5E-33AE598C5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00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08F9-4BFA-951A-F715-3ACB8D382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AB40D948-6260-AEBE-DA65-15CD924E128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99F611C5-DE24-9C71-F0D1-F1EE30596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DE86DE2B-69CE-BA2D-363E-B06A78CB7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6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EF79-B33D-DCCA-48B7-992A5A61A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6092D62A-1549-05B1-55BE-BB28F258191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324A7EDE-D26E-F919-E639-93139EA47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852E3EEB-DDE5-0BFD-B31E-D05943201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222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5D6A2-9117-7B3C-D745-910A86BE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B379855-2835-985A-2649-7BD2AC98CB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D1D01DF4-83E7-C3FB-5DE9-B8FC445A8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D5B6C96-6705-2362-2E4F-EB794A047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6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033DF-0EC1-B3DF-B12F-2E176882F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C4FC670D-CFDB-3B11-2005-4934C640124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8905BD3C-CA02-F3B6-9FD7-276AC6DDB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CD2109F7-D80F-7DE1-8BD8-996E49C67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7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EE0B-60FB-0E3B-ADCC-B2BE2C4D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6DE4BD4-4FEC-5016-BD61-2235077E927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2A252985-665F-4CD5-F0D4-D9DC8BD83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E219633F-4F4E-0FB4-725F-B601BEA7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382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71B47-98EB-8103-95F2-4B4F28974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B211E838-635B-A5B9-90C6-CA9EECF0E37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694C6B75-8D21-9F0A-5301-00AE762E5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982B2B30-55EF-58C7-3C06-EF241782B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62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DFCB732-0E64-4E4B-AD1D-E639B030470E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2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>
            <p:ph type="title"/>
          </p:nvPr>
        </p:nvSpPr>
        <p:spPr>
          <a:xfrm>
            <a:off x="407368" y="445583"/>
            <a:ext cx="11377264" cy="1687273"/>
          </a:xfrm>
          <a:solidFill>
            <a:srgbClr val="DCEEF2"/>
          </a:solidFill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467708" y="3861372"/>
            <a:ext cx="5544616" cy="93578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Font typeface="Wingdings" panose="05000000000000000000" pitchFamily="2" charset="2"/>
              <a:buNone/>
              <a:defRPr sz="1800" b="1">
                <a:solidFill>
                  <a:srgbClr val="1E3373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D9C835-A02B-4303-BF8E-1567B3DE11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67708" y="2304519"/>
            <a:ext cx="5544616" cy="119648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lang="ko-KR" altLang="en-US" sz="1800" b="1" kern="1200" dirty="0" smtClean="0">
                <a:solidFill>
                  <a:srgbClr val="28859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316531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871234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강조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76436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13" name="직선 연결선 12"/>
          <p:cNvCxnSpPr>
            <a:cxnSpLocks/>
          </p:cNvCxnSpPr>
          <p:nvPr userDrawn="1"/>
        </p:nvCxnSpPr>
        <p:spPr>
          <a:xfrm>
            <a:off x="2" y="638266"/>
            <a:ext cx="1220046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제목 10">
            <a:extLst>
              <a:ext uri="{FF2B5EF4-FFF2-40B4-BE49-F238E27FC236}">
                <a16:creationId xmlns:a16="http://schemas.microsoft.com/office/drawing/2014/main" id="{E7812EE4-D319-4C39-9A7B-0738EA83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83533" cy="628830"/>
          </a:xfrm>
          <a:solidFill>
            <a:srgbClr val="396499"/>
          </a:solidFill>
          <a:ln>
            <a:solidFill>
              <a:srgbClr val="396499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슬라이드 번호 개체 틀 7">
            <a:extLst>
              <a:ext uri="{FF2B5EF4-FFF2-40B4-BE49-F238E27FC236}">
                <a16:creationId xmlns:a16="http://schemas.microsoft.com/office/drawing/2014/main" id="{53F89311-B4EF-4883-9957-039F10C3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3861" y="6453340"/>
            <a:ext cx="2844800" cy="309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192EC6C-8783-4515-9F1B-A0AB1D2EF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1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2495602" y="1988845"/>
            <a:ext cx="7200799" cy="1440159"/>
          </a:xfrm>
          <a:ln w="28575">
            <a:solidFill>
              <a:schemeClr val="tx2"/>
            </a:solidFill>
          </a:ln>
        </p:spPr>
        <p:txBody>
          <a:bodyPr>
            <a:normAutofit/>
          </a:bodyPr>
          <a:lstStyle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0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02C1FC-636C-4DFE-B508-5815F7C44E5C}"/>
              </a:ext>
            </a:extLst>
          </p:cNvPr>
          <p:cNvSpPr/>
          <p:nvPr userDrawn="1"/>
        </p:nvSpPr>
        <p:spPr>
          <a:xfrm>
            <a:off x="12079898" y="0"/>
            <a:ext cx="123368" cy="6858000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1F674F-A97B-4205-B96C-91F303271B53}"/>
              </a:ext>
            </a:extLst>
          </p:cNvPr>
          <p:cNvSpPr/>
          <p:nvPr userDrawn="1"/>
        </p:nvSpPr>
        <p:spPr>
          <a:xfrm>
            <a:off x="0" y="0"/>
            <a:ext cx="12190566" cy="14401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20DAF3-0F03-4397-A482-CFC28B2612DE}"/>
              </a:ext>
            </a:extLst>
          </p:cNvPr>
          <p:cNvSpPr/>
          <p:nvPr userDrawn="1"/>
        </p:nvSpPr>
        <p:spPr>
          <a:xfrm>
            <a:off x="0" y="6468238"/>
            <a:ext cx="12190566" cy="387266"/>
          </a:xfrm>
          <a:prstGeom prst="rect">
            <a:avLst/>
          </a:prstGeom>
          <a:solidFill>
            <a:srgbClr val="1E3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4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1415480" y="6519359"/>
            <a:ext cx="8640959" cy="26813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>
          <a:xfrm>
            <a:off x="11607690" y="6531738"/>
            <a:ext cx="445840" cy="24824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srgbClr val="4F81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07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19359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C2A0C14-8CC0-42FD-8CE9-1E35F0866E14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5890A43-C134-420B-9097-C9A569A47C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1560932-1FD3-464C-A710-A2B477C2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1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325910" y="67587"/>
            <a:ext cx="11530730" cy="44381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E33066B-EECE-4FA4-B7CA-261A7D175EB7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57EB056-07C5-4EDF-AE12-2388056124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53" y="6545711"/>
            <a:ext cx="1270915" cy="2746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A352B5-5F70-4660-85E9-C59CCEB19E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076329-D9CB-402F-87F4-978B81DA92AB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4">
            <a:extLst>
              <a:ext uri="{FF2B5EF4-FFF2-40B4-BE49-F238E27FC236}">
                <a16:creationId xmlns:a16="http://schemas.microsoft.com/office/drawing/2014/main" id="{4B8CF3B3-55EF-446B-AD6D-63382461C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1538FD-2372-4749-8653-B342B03C381C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02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 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11679391" y="6519832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바닥글 개체 틀 4">
            <a:extLst>
              <a:ext uri="{FF2B5EF4-FFF2-40B4-BE49-F238E27FC236}">
                <a16:creationId xmlns:a16="http://schemas.microsoft.com/office/drawing/2014/main" id="{CE3FD8F2-C375-4565-8CA0-273C0E8A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9516" y="6519348"/>
            <a:ext cx="8712968" cy="268139"/>
          </a:xfrm>
        </p:spPr>
        <p:txBody>
          <a:bodyPr/>
          <a:lstStyle>
            <a:lvl1pPr algn="ctr">
              <a:defRPr sz="1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87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텍스트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329024" y="628648"/>
            <a:ext cx="11521280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335360" y="108290"/>
            <a:ext cx="10972800" cy="4438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5CBE5F3-201D-4485-B451-4A671AB06AE2}"/>
              </a:ext>
            </a:extLst>
          </p:cNvPr>
          <p:cNvCxnSpPr>
            <a:cxnSpLocks/>
          </p:cNvCxnSpPr>
          <p:nvPr userDrawn="1"/>
        </p:nvCxnSpPr>
        <p:spPr>
          <a:xfrm>
            <a:off x="335360" y="548680"/>
            <a:ext cx="11521280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D8F35B81-0411-4BA1-A5A1-E930949D4A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35" y="6488587"/>
            <a:ext cx="1167866" cy="3599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1FED27-53F6-4777-907F-F8DBE1D34FA4}"/>
              </a:ext>
            </a:extLst>
          </p:cNvPr>
          <p:cNvSpPr txBox="1"/>
          <p:nvPr userDrawn="1"/>
        </p:nvSpPr>
        <p:spPr>
          <a:xfrm>
            <a:off x="11679391" y="6528458"/>
            <a:ext cx="443127" cy="267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바닥글 개체 틀 4">
            <a:extLst>
              <a:ext uri="{FF2B5EF4-FFF2-40B4-BE49-F238E27FC236}">
                <a16:creationId xmlns:a16="http://schemas.microsoft.com/office/drawing/2014/main" id="{9B51CA68-2E01-4290-A1C9-D07E4BA3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5640" y="6527985"/>
            <a:ext cx="8712968" cy="268139"/>
          </a:xfrm>
        </p:spPr>
        <p:txBody>
          <a:bodyPr/>
          <a:lstStyle>
            <a:lvl1pPr>
              <a:defRPr sz="1000" b="1">
                <a:solidFill>
                  <a:schemeClr val="tx2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srgbClr val="1F497D"/>
              </a:solidFill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DCB6CB-609A-48D4-A222-AEB9A1A35EA2}"/>
              </a:ext>
            </a:extLst>
          </p:cNvPr>
          <p:cNvCxnSpPr/>
          <p:nvPr userDrawn="1"/>
        </p:nvCxnSpPr>
        <p:spPr>
          <a:xfrm>
            <a:off x="12926" y="6461962"/>
            <a:ext cx="12178601" cy="0"/>
          </a:xfrm>
          <a:prstGeom prst="line">
            <a:avLst/>
          </a:prstGeom>
          <a:ln>
            <a:solidFill>
              <a:srgbClr val="F0F0F2"/>
            </a:solidFill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20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제목만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7FDAC71-B89B-469A-8F29-956F5D0F3418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E10D368-B55C-4C70-88A8-DED907DFB2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98B31CE-7B8D-4C10-8A83-571ABE9BD7C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05DED02-2D7C-4A9C-9DC2-CE3789C3CB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353" y="3015378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FB16FB-F16A-49B9-AC1B-A777E70A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36" y="10555"/>
            <a:ext cx="10441160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2705B8-801F-46DB-B023-73ED6D95E7A4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바닥글 개체 틀 5">
            <a:extLst>
              <a:ext uri="{FF2B5EF4-FFF2-40B4-BE49-F238E27FC236}">
                <a16:creationId xmlns:a16="http://schemas.microsoft.com/office/drawing/2014/main" id="{5B58D994-B6BD-4309-98D9-ACF44C787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4" name="그림 3" descr="그래픽, 그래픽 디자인, 스크린샷, 텍스트이(가) 표시된 사진&#10;&#10;자동 생성된 설명">
            <a:extLst>
              <a:ext uri="{FF2B5EF4-FFF2-40B4-BE49-F238E27FC236}">
                <a16:creationId xmlns:a16="http://schemas.microsoft.com/office/drawing/2014/main" id="{7D94B59C-CF78-6478-7C35-B253D9255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3" b="9491"/>
          <a:stretch/>
        </p:blipFill>
        <p:spPr>
          <a:xfrm>
            <a:off x="11492865" y="-13991"/>
            <a:ext cx="699135" cy="570531"/>
          </a:xfrm>
          <a:prstGeom prst="rect">
            <a:avLst/>
          </a:prstGeom>
        </p:spPr>
      </p:pic>
      <p:sp>
        <p:nvSpPr>
          <p:cNvPr id="3" name="텍스트 개체 틀 15">
            <a:extLst>
              <a:ext uri="{FF2B5EF4-FFF2-40B4-BE49-F238E27FC236}">
                <a16:creationId xmlns:a16="http://schemas.microsoft.com/office/drawing/2014/main" id="{1DAF98AF-10C4-2E6A-0288-629116172D18}"/>
              </a:ext>
            </a:extLst>
          </p:cNvPr>
          <p:cNvSpPr txBox="1">
            <a:spLocks/>
          </p:cNvSpPr>
          <p:nvPr userDrawn="1"/>
        </p:nvSpPr>
        <p:spPr>
          <a:xfrm>
            <a:off x="8487092" y="19184"/>
            <a:ext cx="3048591" cy="577990"/>
          </a:xfrm>
          <a:prstGeom prst="rect">
            <a:avLst/>
          </a:prstGeom>
        </p:spPr>
        <p:txBody>
          <a:bodyPr lIns="36000" tIns="0" rIns="36000" bIns="0" anchor="ctr"/>
          <a:lstStyle>
            <a:lvl1pPr mar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  <a:defRPr sz="1800" b="1" kern="1200">
                <a:solidFill>
                  <a:srgbClr val="1E3373"/>
                </a:solidFill>
                <a:latin typeface="+mn-lt"/>
                <a:ea typeface="+mn-ea"/>
                <a:cs typeface="+mn-cs"/>
              </a:defRPr>
            </a:lvl1pPr>
            <a:lvl2pPr marL="514363" indent="-197832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9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91327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7859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4390" indent="-158266" algn="ctr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40920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52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7398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90513" indent="-158266" algn="l" defTabSz="63306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3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공력시뮬레이션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및 통합설계 연구실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633062" rtl="0" eaLnBrk="1" fontAlgn="auto" latinLnBrk="1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Aerodynamic Design Optimization Lab.</a:t>
            </a:r>
          </a:p>
        </p:txBody>
      </p:sp>
    </p:spTree>
    <p:extLst>
      <p:ext uri="{BB962C8B-B14F-4D97-AF65-F5344CB8AC3E}">
        <p14:creationId xmlns:p14="http://schemas.microsoft.com/office/powerpoint/2010/main" val="54606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텍스트박스_강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D15C9C-91EA-4CF4-BB22-C3180AB9C192}"/>
              </a:ext>
            </a:extLst>
          </p:cNvPr>
          <p:cNvSpPr/>
          <p:nvPr userDrawn="1"/>
        </p:nvSpPr>
        <p:spPr>
          <a:xfrm>
            <a:off x="0" y="-13990"/>
            <a:ext cx="12192000" cy="576064"/>
          </a:xfrm>
          <a:prstGeom prst="rect">
            <a:avLst/>
          </a:prstGeom>
          <a:solidFill>
            <a:srgbClr val="1E337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69486" y="628830"/>
            <a:ext cx="11831468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8DB575B-1DD5-4341-BF47-5800AC04B2E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EE934B5-0560-4558-95E6-C9DBE42782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BF39A93-2929-4AB7-B494-9DA07C7E05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" y="12700"/>
            <a:ext cx="8223739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9385" anchor="ctr"/>
          <a:lstStyle>
            <a:lvl1pPr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bg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견고딕" pitchFamily="18" charset="-127"/>
              <a:ea typeface="HY견고딕" pitchFamily="18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E6DAA6-1AD3-4439-997C-0C67595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6" y="0"/>
            <a:ext cx="10563018" cy="562074"/>
          </a:xfrm>
        </p:spPr>
        <p:txBody>
          <a:bodyPr>
            <a:normAutofit/>
          </a:bodyPr>
          <a:lstStyle>
            <a:lvl1pPr>
              <a:defRPr sz="2400">
                <a:solidFill>
                  <a:srgbClr val="F0F0F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B8E4-7D8C-4964-9474-AD9A3D2AAAB8}"/>
              </a:ext>
            </a:extLst>
          </p:cNvPr>
          <p:cNvSpPr txBox="1"/>
          <p:nvPr userDrawn="1"/>
        </p:nvSpPr>
        <p:spPr>
          <a:xfrm>
            <a:off x="11730790" y="6617729"/>
            <a:ext cx="443127" cy="22757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바닥글 개체 틀 5">
            <a:extLst>
              <a:ext uri="{FF2B5EF4-FFF2-40B4-BE49-F238E27FC236}">
                <a16:creationId xmlns:a16="http://schemas.microsoft.com/office/drawing/2014/main" id="{026A9CF2-532D-46A6-94CF-0BA0AEBB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81973" y="6617729"/>
            <a:ext cx="5058643" cy="221087"/>
          </a:xfr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좌제목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C72AC2E-63E2-4BDF-9267-C583416B5E9D}"/>
              </a:ext>
            </a:extLst>
          </p:cNvPr>
          <p:cNvSpPr/>
          <p:nvPr userDrawn="1"/>
        </p:nvSpPr>
        <p:spPr>
          <a:xfrm>
            <a:off x="0" y="0"/>
            <a:ext cx="2622430" cy="6858000"/>
          </a:xfrm>
          <a:prstGeom prst="rect">
            <a:avLst/>
          </a:prstGeom>
          <a:solidFill>
            <a:srgbClr val="1E337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2639617" y="42469"/>
            <a:ext cx="9289031" cy="499474"/>
          </a:xfrm>
          <a:prstGeom prst="rect">
            <a:avLst/>
          </a:prstGeom>
        </p:spPr>
        <p:txBody>
          <a:bodyPr/>
          <a:lstStyle>
            <a:lvl1pPr marL="237398" indent="-237398">
              <a:lnSpc>
                <a:spcPct val="150000"/>
              </a:lnSpc>
              <a:buFontTx/>
              <a:buBlip>
                <a:blip r:embed="rId2"/>
              </a:buBlip>
              <a:defRPr sz="1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38163" indent="-220663">
              <a:lnSpc>
                <a:spcPct val="150000"/>
              </a:lnSpc>
              <a:buFont typeface="Wingdings" panose="05000000000000000000" pitchFamily="2" charset="2"/>
              <a:buChar char="Ø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91327" indent="-158266">
              <a:lnSpc>
                <a:spcPct val="150000"/>
              </a:lnSpc>
              <a:buFont typeface="Wingdings" panose="05000000000000000000" pitchFamily="2" charset="2"/>
              <a:buChar char="§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 sz="11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A87D8D0A-099C-4FFD-94CB-C170D7B1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7275" y="3618718"/>
            <a:ext cx="1967880" cy="530363"/>
          </a:xfrm>
        </p:spPr>
        <p:txBody>
          <a:bodyPr/>
          <a:lstStyle>
            <a:lvl1pPr>
              <a:defRPr sz="1000">
                <a:solidFill>
                  <a:srgbClr val="F0F0F2"/>
                </a:solidFill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0" y="283718"/>
            <a:ext cx="2639616" cy="2425202"/>
          </a:xfrm>
          <a:noFill/>
        </p:spPr>
        <p:txBody>
          <a:bodyPr>
            <a:normAutofit/>
          </a:bodyPr>
          <a:lstStyle>
            <a:lvl1pPr algn="ctr">
              <a:lnSpc>
                <a:spcPct val="150000"/>
              </a:lnSpc>
              <a:defRPr sz="2400">
                <a:solidFill>
                  <a:srgbClr val="F0F0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97059-27CA-47A4-AD66-5BDB319F7946}"/>
              </a:ext>
            </a:extLst>
          </p:cNvPr>
          <p:cNvSpPr txBox="1"/>
          <p:nvPr userDrawn="1"/>
        </p:nvSpPr>
        <p:spPr>
          <a:xfrm>
            <a:off x="971935" y="6574282"/>
            <a:ext cx="678561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814A9AE1-D86C-4A1A-9746-8CEC46E8A3E4}" type="slidenum">
              <a:rPr kumimoji="0" lang="ko-KR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F0F0F2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F0F0F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5824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바닥글 개체 틀 5"/>
          <p:cNvSpPr>
            <a:spLocks noGrp="1"/>
          </p:cNvSpPr>
          <p:nvPr>
            <p:ph type="ftr" sz="quarter" idx="3"/>
          </p:nvPr>
        </p:nvSpPr>
        <p:spPr>
          <a:xfrm>
            <a:off x="4165600" y="6473233"/>
            <a:ext cx="3860800" cy="2681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제목 개체 틀 6"/>
          <p:cNvSpPr>
            <a:spLocks noGrp="1"/>
          </p:cNvSpPr>
          <p:nvPr>
            <p:ph type="title"/>
          </p:nvPr>
        </p:nvSpPr>
        <p:spPr>
          <a:xfrm>
            <a:off x="144712" y="94860"/>
            <a:ext cx="109728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5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l" defTabSz="633062" rtl="0" eaLnBrk="1" latinLnBrk="1" hangingPunct="1">
        <a:spcBef>
          <a:spcPct val="0"/>
        </a:spcBef>
        <a:buNone/>
        <a:defRPr lang="ko-KR" altLang="en-US" sz="1661" b="1" kern="120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37398" indent="-237398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1pPr>
      <a:lvl2pPr marL="514363" indent="-197832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939" kern="1200">
          <a:solidFill>
            <a:schemeClr val="tx1"/>
          </a:solidFill>
          <a:latin typeface="+mn-lt"/>
          <a:ea typeface="+mn-ea"/>
          <a:cs typeface="+mn-cs"/>
        </a:defRPr>
      </a:lvl2pPr>
      <a:lvl3pPr marL="791327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661" kern="1200">
          <a:solidFill>
            <a:schemeClr val="tx1"/>
          </a:solidFill>
          <a:latin typeface="+mn-lt"/>
          <a:ea typeface="+mn-ea"/>
          <a:cs typeface="+mn-cs"/>
        </a:defRPr>
      </a:lvl3pPr>
      <a:lvl4pPr marL="1107859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–"/>
        <a:defRPr sz="1385" kern="1200">
          <a:solidFill>
            <a:schemeClr val="tx1"/>
          </a:solidFill>
          <a:latin typeface="+mn-lt"/>
          <a:ea typeface="+mn-ea"/>
          <a:cs typeface="+mn-cs"/>
        </a:defRPr>
      </a:lvl4pPr>
      <a:lvl5pPr marL="142439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»"/>
        <a:defRPr sz="1385" kern="1200">
          <a:solidFill>
            <a:schemeClr val="tx1"/>
          </a:solidFill>
          <a:latin typeface="+mn-lt"/>
          <a:ea typeface="+mn-ea"/>
          <a:cs typeface="+mn-cs"/>
        </a:defRPr>
      </a:lvl5pPr>
      <a:lvl6pPr marL="1740920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7pPr>
      <a:lvl8pPr marL="237398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8pPr>
      <a:lvl9pPr marL="2690513" indent="-158266" algn="l" defTabSz="633062" rtl="0" eaLnBrk="1" latinLnBrk="1" hangingPunct="1">
        <a:spcBef>
          <a:spcPct val="20000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1pPr>
      <a:lvl2pPr marL="316531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2pPr>
      <a:lvl3pPr marL="633062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3pPr>
      <a:lvl4pPr marL="949593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4pPr>
      <a:lvl5pPr marL="1266124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5pPr>
      <a:lvl6pPr marL="1582655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6pPr>
      <a:lvl7pPr marL="1899186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7pPr>
      <a:lvl8pPr marL="2215717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8pPr>
      <a:lvl9pPr marL="2532248" algn="l" defTabSz="633062" rtl="0" eaLnBrk="1" latinLnBrk="1" hangingPunct="1">
        <a:defRPr sz="12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ogeuns/CFD_Class_Lecture.gi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8" y="385711"/>
            <a:ext cx="11377264" cy="1687273"/>
          </a:xfrm>
        </p:spPr>
        <p:txBody>
          <a:bodyPr/>
          <a:lstStyle/>
          <a:p>
            <a:pPr algn="ctr">
              <a:defRPr/>
            </a:pPr>
            <a:r>
              <a:rPr lang="en-US" altLang="ko-KR" sz="2800" dirty="0"/>
              <a:t>SU2 </a:t>
            </a:r>
            <a:r>
              <a:rPr lang="ko-KR" altLang="en-US" sz="2800" dirty="0"/>
              <a:t>보고서 </a:t>
            </a:r>
            <a:r>
              <a:rPr lang="en-US" altLang="ko-KR" sz="2800" dirty="0"/>
              <a:t>(2</a:t>
            </a:r>
            <a:r>
              <a:rPr lang="ko-KR" altLang="en-US" sz="2800" dirty="0"/>
              <a:t>주차</a:t>
            </a:r>
            <a:r>
              <a:rPr lang="en-US" altLang="ko-KR" sz="2800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908171" y="3707911"/>
            <a:ext cx="6375658" cy="1818089"/>
          </a:xfrm>
        </p:spPr>
        <p:txBody>
          <a:bodyPr/>
          <a:lstStyle/>
          <a:p>
            <a:pPr lvl="0">
              <a:defRPr/>
            </a:pPr>
            <a:r>
              <a:rPr lang="ko-KR" altLang="en-US" dirty="0" err="1"/>
              <a:t>전산유체</a:t>
            </a:r>
            <a:r>
              <a:rPr lang="ko-KR" altLang="en-US" dirty="0"/>
              <a:t> 해석 실습</a:t>
            </a:r>
          </a:p>
          <a:p>
            <a:pPr lvl="0">
              <a:defRPr/>
            </a:pPr>
            <a:r>
              <a:rPr lang="ko-KR" altLang="en-US" dirty="0"/>
              <a:t>청주대학교 항공기계공학과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지도교수</a:t>
            </a:r>
            <a:r>
              <a:rPr lang="en-US" altLang="ko-KR" dirty="0"/>
              <a:t>: </a:t>
            </a:r>
            <a:r>
              <a:rPr lang="ko-KR" altLang="en-US" dirty="0" err="1"/>
              <a:t>임동균</a:t>
            </a:r>
            <a:r>
              <a:rPr lang="ko-KR" altLang="en-US" dirty="0"/>
              <a:t> 교수님</a:t>
            </a:r>
          </a:p>
          <a:p>
            <a:pPr lvl="0">
              <a:defRPr/>
            </a:pPr>
            <a:r>
              <a:rPr lang="en-US" altLang="ko-KR" dirty="0"/>
              <a:t>Due: Sep. 25, 2025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61710" t="77010" r="11920" b="13340"/>
          <a:stretch>
            <a:fillRect/>
          </a:stretch>
        </p:blipFill>
        <p:spPr>
          <a:xfrm>
            <a:off x="5205411" y="5900788"/>
            <a:ext cx="1781175" cy="571501"/>
          </a:xfrm>
          <a:prstGeom prst="rect">
            <a:avLst/>
          </a:prstGeom>
        </p:spPr>
      </p:pic>
      <p:sp>
        <p:nvSpPr>
          <p:cNvPr id="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2908171" y="2723103"/>
            <a:ext cx="6375658" cy="1243734"/>
          </a:xfrm>
        </p:spPr>
        <p:txBody>
          <a:bodyPr/>
          <a:lstStyle/>
          <a:p>
            <a:pPr marL="0" lvl="0" indent="0" algn="ctr" defTabSz="633062" rtl="0" eaLnBrk="1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Font typeface="Wingdings"/>
              <a:buNone/>
              <a:defRPr/>
            </a:pPr>
            <a:r>
              <a:rPr lang="ko-KR" altLang="en-US" sz="230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  <a:t>서 보 근</a:t>
            </a:r>
            <a:br>
              <a:rPr kumimoji="0" lang="en-US" altLang="ko-KR" sz="2300" b="1" i="0" u="none" strike="noStrike" kern="1200" cap="none" spc="0" normalizeH="0" baseline="0" dirty="0">
                <a:solidFill>
                  <a:srgbClr val="1E3373"/>
                </a:solidFill>
                <a:latin typeface="맑은 고딕"/>
                <a:ea typeface="맑은 고딕"/>
                <a:cs typeface="맑은 고딕"/>
              </a:rPr>
            </a:br>
            <a:endParaRPr kumimoji="0" lang="ko-KR" altLang="en-US" sz="2300" b="1" i="0" u="none" strike="noStrike" kern="1200" cap="none" spc="0" normalizeH="0" baseline="0" dirty="0">
              <a:solidFill>
                <a:srgbClr val="1E3373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04280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49C54-8801-F6C2-CCBF-29ED93B14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475566-DF76-6373-CA4E-BB0B14C41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82AF2DB-BD31-EE0E-DCEB-06D1E4F7BC6B}"/>
              </a:ext>
            </a:extLst>
          </p:cNvPr>
          <p:cNvGrpSpPr/>
          <p:nvPr/>
        </p:nvGrpSpPr>
        <p:grpSpPr>
          <a:xfrm>
            <a:off x="1452922" y="1659762"/>
            <a:ext cx="8171455" cy="2610622"/>
            <a:chOff x="1424930" y="1855705"/>
            <a:chExt cx="8171455" cy="261062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4127BBD-42EB-1710-F0BE-607FADD9B81D}"/>
                </a:ext>
              </a:extLst>
            </p:cNvPr>
            <p:cNvGrpSpPr/>
            <p:nvPr/>
          </p:nvGrpSpPr>
          <p:grpSpPr>
            <a:xfrm>
              <a:off x="1424930" y="1855705"/>
              <a:ext cx="8171455" cy="1370182"/>
              <a:chOff x="594505" y="1583240"/>
              <a:chExt cx="8171455" cy="13701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28E222-1544-9B9F-904C-4531EE3F94D9}"/>
                  </a:ext>
                </a:extLst>
              </p:cNvPr>
              <p:cNvSpPr txBox="1"/>
              <p:nvPr/>
            </p:nvSpPr>
            <p:spPr>
              <a:xfrm>
                <a:off x="594505" y="1583240"/>
                <a:ext cx="3228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Bump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8535E82-2F65-8EFC-1E9F-ABEF8C2B8597}"/>
                      </a:ext>
                    </a:extLst>
                  </p:cNvPr>
                  <p:cNvSpPr txBox="1"/>
                  <p:nvPr/>
                </p:nvSpPr>
                <p:spPr>
                  <a:xfrm>
                    <a:off x="920920" y="1975654"/>
                    <a:ext cx="7845040" cy="9777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28600" indent="-228600"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2D_Bump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격자 조건</a:t>
                    </a: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AutoNum type="arabicPeriod"/>
                    </a:pP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8535E82-2F65-8EFC-1E9F-ABEF8C2B85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920" y="1975654"/>
                    <a:ext cx="7845040" cy="9777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8" t="-18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EC5D2BF-F86E-8694-974C-935336C3DC2C}"/>
                </a:ext>
              </a:extLst>
            </p:cNvPr>
            <p:cNvGrpSpPr/>
            <p:nvPr/>
          </p:nvGrpSpPr>
          <p:grpSpPr>
            <a:xfrm>
              <a:off x="1471241" y="3314541"/>
              <a:ext cx="8125144" cy="1151786"/>
              <a:chOff x="640816" y="3254612"/>
              <a:chExt cx="8125144" cy="1151786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A15C0D-DAF2-0646-9D89-9915C9F693D2}"/>
                  </a:ext>
                </a:extLst>
              </p:cNvPr>
              <p:cNvSpPr txBox="1"/>
              <p:nvPr/>
            </p:nvSpPr>
            <p:spPr>
              <a:xfrm>
                <a:off x="640816" y="3254612"/>
                <a:ext cx="25021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en-US" altLang="ko-K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3D oneraM6 </a:t>
                </a:r>
                <a:r>
                  <a:rPr lang="ko-KR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해석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931E539-93E5-9BBF-5C87-5A327EBB684A}"/>
                      </a:ext>
                    </a:extLst>
                  </p:cNvPr>
                  <p:cNvSpPr txBox="1"/>
                  <p:nvPr/>
                </p:nvSpPr>
                <p:spPr>
                  <a:xfrm>
                    <a:off x="920920" y="3623940"/>
                    <a:ext cx="7845040" cy="7824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28600" indent="-228600"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2D_Bump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격자 조건</a:t>
                    </a:r>
                    <a:endPara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r>
                          <a:rPr lang="en-US" altLang="ko-KR" sz="11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  <a:p>
                    <a:pPr marL="228600" indent="-228600">
                      <a:buFontTx/>
                      <a:buAutoNum type="arabicPeriod"/>
                    </a:pP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SU2 </a:t>
                    </a:r>
                    <a:r>
                      <a:rPr lang="ko-KR" altLang="en-US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해석 결과 </a:t>
                    </a:r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(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1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a14:m>
                    <a:r>
                      <a:rPr lang="en-US" altLang="ko-KR" sz="1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931E539-93E5-9BBF-5C87-5A327EBB68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920" y="3623940"/>
                    <a:ext cx="7845040" cy="7824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" t="-2326" b="-387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D54E43A-6B94-5E01-ECBE-F4E3D957C0C6}"/>
              </a:ext>
            </a:extLst>
          </p:cNvPr>
          <p:cNvGrpSpPr/>
          <p:nvPr/>
        </p:nvGrpSpPr>
        <p:grpSpPr>
          <a:xfrm>
            <a:off x="6239582" y="1759876"/>
            <a:ext cx="3050887" cy="1979589"/>
            <a:chOff x="5755308" y="1659762"/>
            <a:chExt cx="3050887" cy="197958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54C7E07-4718-07FE-521C-60844FDF2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5308" y="1659762"/>
              <a:ext cx="2949737" cy="183706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98504-CDBF-07C1-5858-6CA0B4EC8185}"/>
                </a:ext>
              </a:extLst>
            </p:cNvPr>
            <p:cNvSpPr txBox="1"/>
            <p:nvPr/>
          </p:nvSpPr>
          <p:spPr>
            <a:xfrm>
              <a:off x="7734553" y="3408519"/>
              <a:ext cx="107164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1 SU2 logo</a:t>
              </a:r>
              <a:endParaRPr lang="ko-KR" altLang="en-US" sz="900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1D607B2-13CE-9E31-1575-E246EF39BB3C}"/>
              </a:ext>
            </a:extLst>
          </p:cNvPr>
          <p:cNvGrpSpPr/>
          <p:nvPr/>
        </p:nvGrpSpPr>
        <p:grpSpPr>
          <a:xfrm>
            <a:off x="6096000" y="4122685"/>
            <a:ext cx="3486999" cy="1000273"/>
            <a:chOff x="5601272" y="3735098"/>
            <a:chExt cx="3486999" cy="100027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3D6AE0-A3E2-B023-E8A4-F3CD20132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01272" y="3735098"/>
              <a:ext cx="3486999" cy="92986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4ACAE-D6A5-7B43-57A7-D90417C13A5E}"/>
                </a:ext>
              </a:extLst>
            </p:cNvPr>
            <p:cNvSpPr txBox="1"/>
            <p:nvPr/>
          </p:nvSpPr>
          <p:spPr>
            <a:xfrm>
              <a:off x="7632440" y="4504539"/>
              <a:ext cx="127586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2 </a:t>
              </a:r>
              <a:r>
                <a:rPr lang="en-US" altLang="ko-KR" sz="900" dirty="0" err="1"/>
                <a:t>Paraview</a:t>
              </a:r>
              <a:r>
                <a:rPr lang="en-US" altLang="ko-KR" sz="900" dirty="0"/>
                <a:t> logo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1014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B878-CB84-DF80-C716-EC778F1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2AD5A28-550B-1897-B11B-C0CEE8A3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</a:t>
            </a:r>
            <a:r>
              <a:rPr lang="en-US" altLang="ko-KR" dirty="0"/>
              <a:t> </a:t>
            </a:r>
            <a:r>
              <a:rPr lang="ko-KR" altLang="en-US" dirty="0"/>
              <a:t>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A204AD-1F7A-E086-57E3-FCA1A17932CF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#1 2D_Bump)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18E5BAF-1292-5EA6-5276-1CBE062DEBA9}"/>
              </a:ext>
            </a:extLst>
          </p:cNvPr>
          <p:cNvGrpSpPr/>
          <p:nvPr/>
        </p:nvGrpSpPr>
        <p:grpSpPr>
          <a:xfrm>
            <a:off x="256585" y="1237960"/>
            <a:ext cx="6939875" cy="4093428"/>
            <a:chOff x="36318" y="3409035"/>
            <a:chExt cx="6939875" cy="40934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32385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0.75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101300.0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288.0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 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MARKER_INLET= ( inlet, 288.6, 102010.0, 1.0, 0.0, 0.0 )   [x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방향으로만 분석을 진행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]</a:t>
                  </a:r>
                  <a:endParaRPr lang="sv-SE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upper_wall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en-US" altLang="ko-KR" sz="11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lower_wall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993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0.000274,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-0.00010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376569-2005-8C23-7BE7-40ADDAE40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4093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DB047F-E540-41E0-C54A-AE15AD23F46E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32385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0.75)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0.0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101300.0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288.0 (k)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360499C-B029-6AA5-82AF-77A4E352C1F0}"/>
              </a:ext>
            </a:extLst>
          </p:cNvPr>
          <p:cNvGrpSpPr/>
          <p:nvPr/>
        </p:nvGrpSpPr>
        <p:grpSpPr>
          <a:xfrm>
            <a:off x="6752773" y="4552486"/>
            <a:ext cx="5182642" cy="2117350"/>
            <a:chOff x="6767040" y="4417425"/>
            <a:chExt cx="5182642" cy="211735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4790FE-63AD-E90C-EFDC-94DCE3EC12A8}"/>
                </a:ext>
              </a:extLst>
            </p:cNvPr>
            <p:cNvSpPr txBox="1"/>
            <p:nvPr/>
          </p:nvSpPr>
          <p:spPr>
            <a:xfrm>
              <a:off x="10496939" y="6303942"/>
              <a:ext cx="1323354" cy="2308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4 </a:t>
              </a:r>
              <a:r>
                <a:rPr lang="ko-KR" altLang="en-US" sz="900" dirty="0"/>
                <a:t>해석 격자 </a:t>
              </a:r>
              <a:r>
                <a:rPr lang="en-US" altLang="ko-KR" sz="900" dirty="0"/>
                <a:t>(</a:t>
              </a:r>
              <a:r>
                <a:rPr lang="ko-KR" altLang="en-US" sz="900" dirty="0"/>
                <a:t>전체</a:t>
              </a:r>
              <a:r>
                <a:rPr lang="en-US" altLang="ko-KR" sz="900" dirty="0"/>
                <a:t>)</a:t>
              </a:r>
              <a:endParaRPr lang="ko-KR" altLang="en-US" sz="900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5F4B83E-BCCD-C2EC-E25C-D5E289C133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7040" y="4417425"/>
              <a:ext cx="5182642" cy="1845129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E404A63A-1B50-D09C-B06B-741B85C8D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4774" y="645699"/>
            <a:ext cx="2578779" cy="363705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5F16E6-90E8-EBE1-48A1-8E81B7546621}"/>
              </a:ext>
            </a:extLst>
          </p:cNvPr>
          <p:cNvSpPr txBox="1"/>
          <p:nvPr/>
        </p:nvSpPr>
        <p:spPr>
          <a:xfrm>
            <a:off x="10832841" y="4266311"/>
            <a:ext cx="1100712" cy="23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Fig. 3 </a:t>
            </a:r>
            <a:r>
              <a:rPr lang="ko-KR" altLang="en-US" sz="900" dirty="0"/>
              <a:t>해석 결과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48597-42BB-BAF4-E68E-264933E96810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029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F9A60-7874-D977-7C6B-A7EE88683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32E5A31-937E-6F23-267D-ED4BA302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10FAE3-539A-B15D-FDC0-EDD03674CEC6}"/>
              </a:ext>
            </a:extLst>
          </p:cNvPr>
          <p:cNvSpPr txBox="1"/>
          <p:nvPr/>
        </p:nvSpPr>
        <p:spPr>
          <a:xfrm>
            <a:off x="69486" y="57506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B1246-C269-DE8C-0762-13769926B6A0}"/>
              </a:ext>
            </a:extLst>
          </p:cNvPr>
          <p:cNvSpPr txBox="1"/>
          <p:nvPr/>
        </p:nvSpPr>
        <p:spPr>
          <a:xfrm>
            <a:off x="246403" y="885553"/>
            <a:ext cx="7541325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2D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상에서의 날개의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효과를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통해 시각적으로 표현함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3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Fig.4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1300" b="1" dirty="0" err="1"/>
              <a:t>Bmup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전방 </a:t>
            </a:r>
            <a:r>
              <a:rPr lang="en-US" altLang="ko-KR" sz="1300" b="1" dirty="0"/>
              <a:t>(Compression)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곡률로 인해 유동이 수축되면서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정압이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오일러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방정식의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항과 연계되어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유동이 곡면을 따라 휘어질 때 운동량 변화에서 압력의 증가로  이어짐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sz="1300" b="1" dirty="0"/>
              <a:t>2.   Bump </a:t>
            </a:r>
            <a:r>
              <a:rPr lang="ko-KR" altLang="en-US" sz="1300" b="1" dirty="0"/>
              <a:t>상부 </a:t>
            </a:r>
            <a:r>
              <a:rPr lang="en-US" altLang="ko-KR" sz="1300" b="1" dirty="0"/>
              <a:t>(Expansion)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형상으로 인해 유로가 넓어지면서 유동이 가속되고 압력이 저하됨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유동에서는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등엔트로피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관계식으로 설명이 가능하며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증가가 곧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정압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감소로 이어진다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인헤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중앙부에서는 자유류보다 낮은 수준의 저압대가 형성됨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Bump </a:t>
            </a:r>
            <a:r>
              <a:rPr lang="ko-KR" altLang="en-US" sz="1300" b="1" dirty="0"/>
              <a:t>후방 </a:t>
            </a:r>
            <a:r>
              <a:rPr lang="en-US" altLang="ko-KR" sz="1300" b="1" dirty="0"/>
              <a:t>(Recovery + Adverse Pressure Gradient)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후방부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에서는 압력이 다시 상승되는 경향을 보임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Bump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전방과는 달리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후방부에서는 불완전한 압력 회복이 존재하며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곧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불균일한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압력분포와 연결됨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 구간에서는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Adverse Pressure Gradient (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역압력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 형성되며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실제 점성 해석 시에는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             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경계층 박리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(Separation)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으로 이어질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4.   Bump</a:t>
            </a:r>
            <a:r>
              <a:rPr lang="ko-KR" altLang="en-US" sz="1300" b="1" dirty="0"/>
              <a:t>의 효과</a:t>
            </a:r>
            <a:endParaRPr lang="en-US" altLang="ko-KR" sz="1300" b="1" dirty="0"/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‘Bump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는 충격파 근처에 설치됨으로써 압축파로 분산시켜 충격파에 의한 박리를 지연시키므로 항력을         감소시키는 효과를 가진다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.’ [1]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0FC5733-A1CA-2BB0-23EA-F6BCB407067A}"/>
              </a:ext>
            </a:extLst>
          </p:cNvPr>
          <p:cNvGrpSpPr/>
          <p:nvPr/>
        </p:nvGrpSpPr>
        <p:grpSpPr>
          <a:xfrm>
            <a:off x="7797155" y="1400096"/>
            <a:ext cx="4272265" cy="2308888"/>
            <a:chOff x="2109423" y="1678832"/>
            <a:chExt cx="1351304" cy="730294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134949B-B1AB-B2FE-B3DA-C7A1C580F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09423" y="1678832"/>
              <a:ext cx="1249715" cy="63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0AFBCB6-87ED-1FD2-07F8-AF9E36D8AD54}"/>
                </a:ext>
              </a:extLst>
            </p:cNvPr>
            <p:cNvSpPr txBox="1"/>
            <p:nvPr/>
          </p:nvSpPr>
          <p:spPr>
            <a:xfrm>
              <a:off x="3006235" y="2334905"/>
              <a:ext cx="454492" cy="74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5 Pressure</a:t>
              </a:r>
              <a:r>
                <a:rPr lang="ko-KR" altLang="en-US" sz="900" dirty="0"/>
                <a:t> 분포도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8A55241-C1CC-4A93-6C35-6AABF9424668}"/>
              </a:ext>
            </a:extLst>
          </p:cNvPr>
          <p:cNvGrpSpPr/>
          <p:nvPr/>
        </p:nvGrpSpPr>
        <p:grpSpPr>
          <a:xfrm>
            <a:off x="7990698" y="4147366"/>
            <a:ext cx="3606694" cy="2369159"/>
            <a:chOff x="2328831" y="1948697"/>
            <a:chExt cx="683824" cy="44918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1AA8ACC-48FB-ED1A-630F-2C9CAE37E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28831" y="1948697"/>
              <a:ext cx="644728" cy="32818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F6F79F-E344-A661-93D8-DF228E7FFD9B}"/>
                </a:ext>
              </a:extLst>
            </p:cNvPr>
            <p:cNvSpPr txBox="1"/>
            <p:nvPr/>
          </p:nvSpPr>
          <p:spPr>
            <a:xfrm>
              <a:off x="2717326" y="2354121"/>
              <a:ext cx="295329" cy="43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Fig. 6 Pressure Polt data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8C0597-9DEA-14AB-4C14-9D8C378B20E6}"/>
              </a:ext>
            </a:extLst>
          </p:cNvPr>
          <p:cNvSpPr txBox="1"/>
          <p:nvPr/>
        </p:nvSpPr>
        <p:spPr>
          <a:xfrm>
            <a:off x="69486" y="6350169"/>
            <a:ext cx="546754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Ref: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[1] :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부산대학교 항공우주공학과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구가람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(4),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임계마하수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향상을 위한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천음속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</a:rPr>
              <a:t>익형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 해석 및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Bump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설계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,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https://www.koreascience.kr/article/CFKO201428433154748.pdf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771936-5746-BA39-333A-07004328F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90279"/>
              </p:ext>
            </p:extLst>
          </p:nvPr>
        </p:nvGraphicFramePr>
        <p:xfrm>
          <a:off x="256583" y="5130969"/>
          <a:ext cx="7540572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7949">
                  <a:extLst>
                    <a:ext uri="{9D8B030D-6E8A-4147-A177-3AD203B41FA5}">
                      <a16:colId xmlns:a16="http://schemas.microsoft.com/office/drawing/2014/main" val="1020405011"/>
                    </a:ext>
                  </a:extLst>
                </a:gridCol>
                <a:gridCol w="1442301">
                  <a:extLst>
                    <a:ext uri="{9D8B030D-6E8A-4147-A177-3AD203B41FA5}">
                      <a16:colId xmlns:a16="http://schemas.microsoft.com/office/drawing/2014/main" val="767018777"/>
                    </a:ext>
                  </a:extLst>
                </a:gridCol>
                <a:gridCol w="2215299">
                  <a:extLst>
                    <a:ext uri="{9D8B030D-6E8A-4147-A177-3AD203B41FA5}">
                      <a16:colId xmlns:a16="http://schemas.microsoft.com/office/drawing/2014/main" val="2112433846"/>
                    </a:ext>
                  </a:extLst>
                </a:gridCol>
                <a:gridCol w="2405023">
                  <a:extLst>
                    <a:ext uri="{9D8B030D-6E8A-4147-A177-3AD203B41FA5}">
                      <a16:colId xmlns:a16="http://schemas.microsoft.com/office/drawing/2014/main" val="4187600142"/>
                    </a:ext>
                  </a:extLst>
                </a:gridCol>
              </a:tblGrid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원인 해석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공학적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3947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(Compression)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곡률로 인한 운동량 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충격파 전단의 전형적 압축 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6535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상부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(Expansion)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강한 저압대 형성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유로 확대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국소 </a:t>
                      </a:r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마하수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양력 발생 가능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구조물 부하 영향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048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Bump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(Recovery)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불완전 회복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Adverse Pressure Gradient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압력항력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발생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점성 해석 시 박리 위험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25462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Bump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전체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저압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–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고압 분포 반복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Euler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방정식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엔트로피 관계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형상 최적화 및 항력 감소 연구에 필수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008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92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C5FC-9304-EC1F-9CE3-1A5D488F7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FD598DB-2F40-0B5E-D4BC-1C35EEEC9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1. 2D_Bump </a:t>
            </a:r>
            <a:r>
              <a:rPr lang="ko-KR" altLang="en-US" dirty="0"/>
              <a:t>해석 결과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3F43C5-0A18-3486-5EFF-71664BAE65FF}"/>
                  </a:ext>
                </a:extLst>
              </p:cNvPr>
              <p:cNvSpPr txBox="1"/>
              <p:nvPr/>
            </p:nvSpPr>
            <p:spPr>
              <a:xfrm>
                <a:off x="256585" y="645699"/>
                <a:ext cx="5966011" cy="423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itchFamily="2" charset="2"/>
                  <a:buChar char="v"/>
                </a:pPr>
                <a:r>
                  <a:rPr lang="en-US" altLang="ko-KR" sz="2000" dirty="0"/>
                  <a:t>SU2 </a:t>
                </a:r>
                <a:r>
                  <a:rPr lang="ko-KR" altLang="en-US" sz="2000" dirty="0"/>
                  <a:t>해석 결과 </a:t>
                </a:r>
                <a:r>
                  <a:rPr lang="en-US" altLang="ko-KR" sz="2000" dirty="0"/>
                  <a:t>(Mach,</a:t>
                </a:r>
                <a:r>
                  <a:rPr lang="ko-KR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endParaRPr lang="en-US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3F43C5-0A18-3486-5EFF-71664BAE6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5" y="645699"/>
                <a:ext cx="5966011" cy="423770"/>
              </a:xfrm>
              <a:prstGeom prst="rect">
                <a:avLst/>
              </a:prstGeom>
              <a:blipFill>
                <a:blip r:embed="rId3"/>
                <a:stretch>
                  <a:fillRect l="-919" t="-10145" b="-18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CBAFEA-4BDD-0EE8-0C96-39CD7601CDF9}"/>
              </a:ext>
            </a:extLst>
          </p:cNvPr>
          <p:cNvGrpSpPr/>
          <p:nvPr/>
        </p:nvGrpSpPr>
        <p:grpSpPr>
          <a:xfrm>
            <a:off x="69486" y="2128142"/>
            <a:ext cx="5608948" cy="2601716"/>
            <a:chOff x="0" y="1120116"/>
            <a:chExt cx="5608948" cy="26017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7205E73-3B95-523F-A5F2-555CFE89E440}"/>
                </a:ext>
              </a:extLst>
            </p:cNvPr>
            <p:cNvGrpSpPr/>
            <p:nvPr/>
          </p:nvGrpSpPr>
          <p:grpSpPr>
            <a:xfrm>
              <a:off x="146985" y="1120116"/>
              <a:ext cx="2628275" cy="1528398"/>
              <a:chOff x="2109423" y="1678832"/>
              <a:chExt cx="1344582" cy="78190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E1034EF5-7A3A-3FC7-224E-47E0C461D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109423" y="1678832"/>
                <a:ext cx="1249715" cy="636131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CE1391-F4F3-CA63-F9DB-DA9C3BC47CE2}"/>
                  </a:ext>
                </a:extLst>
              </p:cNvPr>
              <p:cNvSpPr txBox="1"/>
              <p:nvPr/>
            </p:nvSpPr>
            <p:spPr>
              <a:xfrm>
                <a:off x="2839618" y="2342645"/>
                <a:ext cx="614387" cy="11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7 Mach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3B1BBB09-C060-EB73-5BE1-812EFCA4C06C}"/>
                </a:ext>
              </a:extLst>
            </p:cNvPr>
            <p:cNvGrpSpPr/>
            <p:nvPr/>
          </p:nvGrpSpPr>
          <p:grpSpPr>
            <a:xfrm>
              <a:off x="2790586" y="1129434"/>
              <a:ext cx="2464255" cy="1691834"/>
              <a:chOff x="2328831" y="1948697"/>
              <a:chExt cx="683824" cy="46947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191F9F72-4305-34A6-D1A3-D950967EF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328831" y="1948697"/>
                <a:ext cx="644728" cy="32818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BAE5AE-B165-A89F-9F51-29ACC0AAD366}"/>
                  </a:ext>
                </a:extLst>
              </p:cNvPr>
              <p:cNvSpPr txBox="1"/>
              <p:nvPr/>
            </p:nvSpPr>
            <p:spPr>
              <a:xfrm>
                <a:off x="2632207" y="2354121"/>
                <a:ext cx="380448" cy="6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8 Mach Polt data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6552C-AFD1-D6B2-A75E-9A704E8E8311}"/>
                </a:ext>
              </a:extLst>
            </p:cNvPr>
            <p:cNvSpPr txBox="1"/>
            <p:nvPr/>
          </p:nvSpPr>
          <p:spPr>
            <a:xfrm>
              <a:off x="0" y="2921613"/>
              <a:ext cx="5608948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sz="1300" b="1" dirty="0"/>
                <a:t>Mach </a:t>
              </a:r>
              <a:r>
                <a:rPr lang="ko-KR" altLang="en-US" sz="1300" b="1" dirty="0"/>
                <a:t>해석 결과</a:t>
              </a:r>
              <a:endParaRPr lang="en-US" altLang="ko-KR" sz="1300" b="1" dirty="0"/>
            </a:p>
            <a:p>
              <a:pPr marL="441325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분포에서 관찰된 저압대는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등엔트로피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관계에 의해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국소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마하수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증가로  이어지며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bump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정상부에서 속도 극대화를 야기함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</a:p>
            <a:p>
              <a:pPr marL="441325" indent="-171450">
                <a:buFont typeface="Arial" panose="020B0604020202020204" pitchFamily="34" charset="0"/>
                <a:buChar char="•"/>
              </a:pP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후방에서는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역압력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구배로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인해 감속 구간이 나타남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11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7869B6-1EAF-41A5-8527-6DCDE0AC7B48}"/>
              </a:ext>
            </a:extLst>
          </p:cNvPr>
          <p:cNvGrpSpPr/>
          <p:nvPr/>
        </p:nvGrpSpPr>
        <p:grpSpPr>
          <a:xfrm>
            <a:off x="6011173" y="2041332"/>
            <a:ext cx="5795247" cy="2768751"/>
            <a:chOff x="5989663" y="1024845"/>
            <a:chExt cx="5795247" cy="276875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49836E9-7ABF-AEEA-ADC5-580A0FDEF0EE}"/>
                </a:ext>
              </a:extLst>
            </p:cNvPr>
            <p:cNvGrpSpPr/>
            <p:nvPr/>
          </p:nvGrpSpPr>
          <p:grpSpPr>
            <a:xfrm>
              <a:off x="9311502" y="1207945"/>
              <a:ext cx="2473408" cy="1489026"/>
              <a:chOff x="2464952" y="2182158"/>
              <a:chExt cx="558562" cy="336262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F76EEFE-524F-8E80-DBF0-3384DAAEC2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64952" y="2182158"/>
                <a:ext cx="528700" cy="269119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E966A4-AAF3-8697-F5A1-9F0E1B32B2CB}"/>
                  </a:ext>
                </a:extLst>
              </p:cNvPr>
              <p:cNvSpPr txBox="1"/>
              <p:nvPr/>
            </p:nvSpPr>
            <p:spPr>
              <a:xfrm>
                <a:off x="2715502" y="2466292"/>
                <a:ext cx="308012" cy="52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10 Cp Plot data</a:t>
                </a: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C35DE26-EF44-7798-410B-7FF83CCB9CC7}"/>
                </a:ext>
              </a:extLst>
            </p:cNvPr>
            <p:cNvGrpSpPr/>
            <p:nvPr/>
          </p:nvGrpSpPr>
          <p:grpSpPr>
            <a:xfrm>
              <a:off x="5989663" y="1024845"/>
              <a:ext cx="3014740" cy="1777479"/>
              <a:chOff x="2439815" y="2182158"/>
              <a:chExt cx="553837" cy="326540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87D7DBA4-EED3-3A2C-343F-31D1345219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9815" y="2182158"/>
                <a:ext cx="553837" cy="281914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32B2B3-42C4-8E3D-B1D3-8276D3B6EFEF}"/>
                  </a:ext>
                </a:extLst>
              </p:cNvPr>
              <p:cNvSpPr txBox="1"/>
              <p:nvPr/>
            </p:nvSpPr>
            <p:spPr>
              <a:xfrm>
                <a:off x="2798368" y="2466292"/>
                <a:ext cx="195284" cy="42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9 Cp </a:t>
                </a:r>
                <a:r>
                  <a:rPr lang="ko-KR" altLang="en-US" sz="900" dirty="0"/>
                  <a:t>분포도</a:t>
                </a:r>
                <a:endParaRPr lang="en-US" altLang="ko-KR" sz="900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77D52A-7AAA-7F4C-B06E-931D7DE253E5}"/>
                    </a:ext>
                  </a:extLst>
                </p:cNvPr>
                <p:cNvSpPr txBox="1"/>
                <p:nvPr/>
              </p:nvSpPr>
              <p:spPr>
                <a:xfrm>
                  <a:off x="5989663" y="2938554"/>
                  <a:ext cx="5608948" cy="8550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a14:m>
                  <a:r>
                    <a:rPr lang="ko-KR" altLang="en-US" sz="1300" b="1" dirty="0"/>
                    <a:t>해석 결과</a:t>
                  </a:r>
                  <a:endParaRPr lang="en-US" altLang="ko-KR" sz="1300" b="1" dirty="0"/>
                </a:p>
                <a:p>
                  <a:pPr marL="441325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압력 분포를 무차원화 하면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 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정상부에서</a:t>
                  </a:r>
                  <a:r>
                    <a:rPr lang="ko-KR" altLang="ko-KR" sz="11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11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>
                          <a:latin typeface="Cambria Math" panose="02040503050406030204" pitchFamily="18" charset="0"/>
                        </a:rPr>
                        <m:t>의</m:t>
                      </m:r>
                    </m:oMath>
                  </a14:m>
                  <a:r>
                    <a:rPr lang="ko-KR" altLang="en-US" sz="1100" dirty="0"/>
                    <a:t> 음의 피크가 발생하며</a:t>
                  </a:r>
                  <a:r>
                    <a:rPr lang="en-US" altLang="ko-KR" sz="1100" dirty="0"/>
                    <a:t>,</a:t>
                  </a:r>
                  <a:r>
                    <a:rPr lang="ko-KR" altLang="en-US" sz="1100" dirty="0"/>
                    <a:t> 이는 강한 흡입력을 의미함</a:t>
                  </a:r>
                  <a:r>
                    <a:rPr lang="en-US" altLang="ko-KR" sz="1100" dirty="0"/>
                    <a:t>. </a:t>
                  </a:r>
                </a:p>
                <a:p>
                  <a:pPr marL="441325" indent="-171450">
                    <a:buFont typeface="Arial" panose="020B0604020202020204" pitchFamily="34" charset="0"/>
                    <a:buChar char="•"/>
                  </a:pPr>
                  <a:r>
                    <a:rPr lang="ko-KR" altLang="en-US" sz="1100" dirty="0"/>
                    <a:t>후방에서는 불완전 회복으로 곡선이 닫히지 않아 </a:t>
                  </a:r>
                  <a:r>
                    <a:rPr lang="ko-KR" altLang="en-US" sz="1100" dirty="0" err="1"/>
                    <a:t>압력항력</a:t>
                  </a:r>
                  <a:r>
                    <a:rPr lang="ko-KR" altLang="en-US" sz="1100" dirty="0"/>
                    <a:t> 성분으로 작용함</a:t>
                  </a:r>
                  <a:r>
                    <a:rPr lang="en-US" altLang="ko-KR" sz="1100" dirty="0"/>
                    <a:t>.</a:t>
                  </a:r>
                  <a:endParaRPr lang="ko-KR" altLang="en-US" sz="11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A77D52A-7AAA-7F4C-B06E-931D7DE253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9663" y="2938554"/>
                  <a:ext cx="5608948" cy="855042"/>
                </a:xfrm>
                <a:prstGeom prst="rect">
                  <a:avLst/>
                </a:prstGeom>
                <a:blipFill>
                  <a:blip r:embed="rId8"/>
                  <a:stretch>
                    <a:fillRect l="-109" b="-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234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750CC-62F9-1887-5399-3F11CF55B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6F780FC-5D8E-8EBF-283F-CD340069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격자 조건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8A024C-04E4-9EE1-49B7-09677813E217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ko-KR" altLang="en-US" sz="2000" dirty="0"/>
              <a:t>해석 격자 조건 </a:t>
            </a:r>
            <a:r>
              <a:rPr lang="en-US" altLang="ko-KR" sz="2000" dirty="0"/>
              <a:t>(Case #2 3D_Onera M6)</a:t>
            </a:r>
            <a:endParaRPr lang="en-US" sz="20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209956D-9146-F38A-F280-769CE3A1FC50}"/>
              </a:ext>
            </a:extLst>
          </p:cNvPr>
          <p:cNvGrpSpPr/>
          <p:nvPr/>
        </p:nvGrpSpPr>
        <p:grpSpPr>
          <a:xfrm>
            <a:off x="256585" y="1237960"/>
            <a:ext cx="6939875" cy="5139869"/>
            <a:chOff x="36318" y="3409035"/>
            <a:chExt cx="6939875" cy="51398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/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Ø"/>
                  </a:pP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본 해석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(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예제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)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에서는 다음과 같은 해석 격자 조건을 적용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: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NDIME = 3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NELEM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=</a:t>
                  </a:r>
                  <a:r>
                    <a:rPr lang="ko-KR" altLang="en-US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582752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SOLVER = EULER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MACH_NUMBER = 0.88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AOA = 0.2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FREESTRAM_PRESSURE = 101325.0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FREESTREAM_TEAMPERATURE = 288.15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MARKER_EULER=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sv-SE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MARKER_FAR= ( XNORMAL_FACES, ZNORMAL_FACES, YNORMAL_FACE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MARKER_SYM= ( SYMMETRY_FACE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MARKER_PLOTTING=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MARKER_MONITORING= ( UPPER_SIDE, LOWER_SIDE, TIP 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altLang="ko-KR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MESH_FILENAME= mesh_ONERAM6_inv_ffd.su2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*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해당 결과는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124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번째 해석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,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소수점 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12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자리 이하에서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ko-KR" sz="9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0.019913,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9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0.004949 </a:t>
                  </a:r>
                  <a:r>
                    <a:rPr lang="ko-KR" altLang="en-US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으로 수렴이 완료 됨</a:t>
                  </a:r>
                  <a:r>
                    <a:rPr lang="en-US" altLang="ko-KR" sz="9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.</a:t>
                  </a:r>
                </a:p>
                <a:p>
                  <a:endParaRPr lang="en-US" altLang="ko-KR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674CBC2-B00C-B838-5681-3AAC34EE1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18" y="3409035"/>
                  <a:ext cx="6803265" cy="51398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BE990AB-AA92-D3BF-30EA-BA8E7D93C843}"/>
                </a:ext>
              </a:extLst>
            </p:cNvPr>
            <p:cNvSpPr txBox="1"/>
            <p:nvPr/>
          </p:nvSpPr>
          <p:spPr>
            <a:xfrm>
              <a:off x="3028096" y="3750553"/>
              <a:ext cx="3948097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해석 차원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3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차원</a:t>
              </a:r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격자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(Cell)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수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582752 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개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endPara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참조 공식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(Equation) = Euler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오일러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속도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마하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 (</a:t>
              </a:r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마크넘버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0.88)</a:t>
              </a:r>
            </a:p>
            <a:p>
              <a:r>
                <a:rPr lang="ko-KR" alt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받음각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0.2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도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압력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101325.0</a:t>
              </a:r>
            </a:p>
            <a:p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Freestream </a:t>
              </a:r>
              <a:r>
                <a:rPr lang="ko-KR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온도 </a:t>
              </a:r>
              <a:r>
                <a:rPr lang="en-US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= 288.15 (k)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7C8FCDE-1F1F-EE6E-32A4-83CA6F7B3501}"/>
              </a:ext>
            </a:extLst>
          </p:cNvPr>
          <p:cNvGrpSpPr/>
          <p:nvPr/>
        </p:nvGrpSpPr>
        <p:grpSpPr>
          <a:xfrm>
            <a:off x="7888480" y="645699"/>
            <a:ext cx="3829879" cy="3382295"/>
            <a:chOff x="7955147" y="609572"/>
            <a:chExt cx="3829879" cy="338229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144B2284-7AF8-1D03-E5AF-63730EE28BF5}"/>
                </a:ext>
              </a:extLst>
            </p:cNvPr>
            <p:cNvGrpSpPr/>
            <p:nvPr/>
          </p:nvGrpSpPr>
          <p:grpSpPr>
            <a:xfrm>
              <a:off x="7955147" y="609572"/>
              <a:ext cx="3829879" cy="3382295"/>
              <a:chOff x="8762999" y="609572"/>
              <a:chExt cx="3022027" cy="26688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18F50D1-1E46-8841-8FF5-2A7914559CA0}"/>
                  </a:ext>
                </a:extLst>
              </p:cNvPr>
              <p:cNvGrpSpPr/>
              <p:nvPr/>
            </p:nvGrpSpPr>
            <p:grpSpPr>
              <a:xfrm>
                <a:off x="8762999" y="609572"/>
                <a:ext cx="3022027" cy="2668854"/>
                <a:chOff x="9220246" y="4164461"/>
                <a:chExt cx="2600047" cy="2296189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CBF1875-5D39-5C24-C40F-65260B779CF5}"/>
                    </a:ext>
                  </a:extLst>
                </p:cNvPr>
                <p:cNvSpPr txBox="1"/>
                <p:nvPr/>
              </p:nvSpPr>
              <p:spPr>
                <a:xfrm>
                  <a:off x="10496939" y="6303942"/>
                  <a:ext cx="1323354" cy="1567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900" dirty="0"/>
                    <a:t>Fig. 11 </a:t>
                  </a:r>
                  <a:r>
                    <a:rPr lang="ko-KR" altLang="en-US" sz="900" dirty="0"/>
                    <a:t>해석 격자 </a:t>
                  </a:r>
                  <a:r>
                    <a:rPr lang="en-US" altLang="ko-KR" sz="900" dirty="0"/>
                    <a:t>(</a:t>
                  </a:r>
                  <a:r>
                    <a:rPr lang="ko-KR" altLang="en-US" sz="900" dirty="0"/>
                    <a:t>전체</a:t>
                  </a:r>
                  <a:r>
                    <a:rPr lang="en-US" altLang="ko-KR" sz="900" dirty="0"/>
                    <a:t>)</a:t>
                  </a:r>
                  <a:endParaRPr lang="ko-KR" altLang="en-US" sz="900" dirty="0"/>
                </a:p>
              </p:txBody>
            </p:sp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24DE442D-B30A-78EC-94ED-A0B49EA1A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220246" y="4164461"/>
                  <a:ext cx="1974214" cy="2104320"/>
                </a:xfrm>
                <a:prstGeom prst="rect">
                  <a:avLst/>
                </a:prstGeom>
              </p:spPr>
            </p:pic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5D42A14B-1F24-2390-46E8-64F087A4FF7F}"/>
                  </a:ext>
                </a:extLst>
              </p:cNvPr>
              <p:cNvSpPr/>
              <p:nvPr/>
            </p:nvSpPr>
            <p:spPr>
              <a:xfrm>
                <a:off x="9646375" y="1692000"/>
                <a:ext cx="180975" cy="1404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0765A30-F032-3711-EB13-3FD860E0A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64244" y="2070381"/>
              <a:ext cx="594225" cy="1381808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679448D-B951-5BD5-7D25-57C0766724A1}"/>
              </a:ext>
            </a:extLst>
          </p:cNvPr>
          <p:cNvGrpSpPr/>
          <p:nvPr/>
        </p:nvGrpSpPr>
        <p:grpSpPr>
          <a:xfrm>
            <a:off x="7751870" y="4135872"/>
            <a:ext cx="4237044" cy="2416289"/>
            <a:chOff x="7751870" y="3364580"/>
            <a:chExt cx="4237044" cy="2416289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1C3AA2B-84EE-1742-AF15-F00D7AE4810D}"/>
                </a:ext>
              </a:extLst>
            </p:cNvPr>
            <p:cNvGrpSpPr/>
            <p:nvPr/>
          </p:nvGrpSpPr>
          <p:grpSpPr>
            <a:xfrm>
              <a:off x="7751870" y="3364580"/>
              <a:ext cx="4183545" cy="2416289"/>
              <a:chOff x="7751870" y="3364580"/>
              <a:chExt cx="4183545" cy="2416289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D9C7A2EE-9309-C5C5-ADB4-8452FBF20F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751870" y="3364580"/>
                <a:ext cx="3414479" cy="2144588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3B2246-C077-2F42-709B-09699FC414F3}"/>
                  </a:ext>
                </a:extLst>
              </p:cNvPr>
              <p:cNvSpPr txBox="1"/>
              <p:nvPr/>
            </p:nvSpPr>
            <p:spPr>
              <a:xfrm>
                <a:off x="10397284" y="5550037"/>
                <a:ext cx="15381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12 </a:t>
                </a:r>
                <a:r>
                  <a:rPr lang="ko-KR" altLang="en-US" sz="900" dirty="0"/>
                  <a:t>해석 격자 </a:t>
                </a:r>
                <a:r>
                  <a:rPr lang="en-US" altLang="ko-KR" sz="900" dirty="0"/>
                  <a:t>(</a:t>
                </a:r>
                <a:r>
                  <a:rPr lang="ko-KR" altLang="en-US" sz="900" dirty="0"/>
                  <a:t>전체</a:t>
                </a:r>
                <a:r>
                  <a:rPr lang="en-US" altLang="ko-KR" sz="900" dirty="0"/>
                  <a:t>)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B8814526-6A55-99A7-96ED-46F448137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94689" y="4127360"/>
              <a:ext cx="594225" cy="1381808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2F21B35-EA24-F918-82B5-BD16CED6D77F}"/>
              </a:ext>
            </a:extLst>
          </p:cNvPr>
          <p:cNvSpPr txBox="1"/>
          <p:nvPr/>
        </p:nvSpPr>
        <p:spPr>
          <a:xfrm>
            <a:off x="69486" y="6554419"/>
            <a:ext cx="34004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본 해석은 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Open AI, Chat 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의 도움을 받아 해석되었습니다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78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6523E-9576-BB92-C8F8-14DA00BF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1CEAD5B-DA03-0DF4-08D3-9FA9AB3E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AB35D3-6EDC-52CE-7EB3-5A21F26DF56E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847A2-9C76-7019-0A2A-BF9955CB87B8}"/>
              </a:ext>
            </a:extLst>
          </p:cNvPr>
          <p:cNvSpPr txBox="1"/>
          <p:nvPr/>
        </p:nvSpPr>
        <p:spPr>
          <a:xfrm>
            <a:off x="256584" y="1280266"/>
            <a:ext cx="754132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해석은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NACA0012 Airfoil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대상으로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Euler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해석을 수행한 결과이다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Fig. 10 (Pressure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분포도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와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Fig.11 (Pressure Polt)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을 통해 압력장의 공간적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정량적 특성을 확인하였다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300" b="1" dirty="0"/>
              <a:t>전방 </a:t>
            </a:r>
            <a:r>
              <a:rPr lang="en-US" altLang="ko-KR" sz="1300" b="1" dirty="0"/>
              <a:t>(Leading Edge, Root</a:t>
            </a:r>
            <a:r>
              <a:rPr lang="ko-KR" altLang="en-US" sz="1300" b="1" dirty="0"/>
              <a:t> 부근</a:t>
            </a:r>
            <a:r>
              <a:rPr lang="en-US" altLang="ko-KR" sz="1300" b="1" dirty="0"/>
              <a:t>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곡률이 큰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인근에서 유동이 급격히 휘어지며 가속하며 저압대를 형성함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날개 부근의 국소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마하수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상승과 연결되며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전형적인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Transonic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압축성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효과가 관찰됨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2.   </a:t>
            </a:r>
            <a:r>
              <a:rPr lang="ko-KR" altLang="en-US" sz="1300" b="1" dirty="0"/>
              <a:t>중앙부</a:t>
            </a:r>
            <a:r>
              <a:rPr lang="en-US" altLang="ko-KR" sz="1300" b="1" dirty="0"/>
              <a:t>(Mid Span)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압력이 비교적 안정적이며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root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대비 저압 피크가 약함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이는 날개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전연부에서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root-tip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방향으로 점차 압력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구배가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분산되는 결과임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3.   </a:t>
            </a:r>
            <a:r>
              <a:rPr lang="ko-KR" altLang="en-US" sz="1300" b="1" dirty="0"/>
              <a:t>후방</a:t>
            </a:r>
            <a:r>
              <a:rPr lang="en-US" altLang="ko-KR" sz="1300" b="1" dirty="0"/>
              <a:t>(Trailing edge)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압력 회복이 일어나지만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대칭적이지 않음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marL="441325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불완전 회복은 </a:t>
            </a:r>
            <a:r>
              <a:rPr lang="ko-KR" alt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압력항력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성분으로 이어질 수 있음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1300" b="1" dirty="0"/>
              <a:t>5.   </a:t>
            </a:r>
            <a:r>
              <a:rPr lang="ko-KR" altLang="en-US" sz="1300" b="1" dirty="0"/>
              <a:t>정리</a:t>
            </a:r>
            <a:endParaRPr lang="en-US" altLang="ko-KR" sz="1300" b="1" dirty="0"/>
          </a:p>
          <a:p>
            <a:pPr marL="269875"/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71525A9-3508-8518-74CE-0837E1E5F7EA}"/>
              </a:ext>
            </a:extLst>
          </p:cNvPr>
          <p:cNvGrpSpPr/>
          <p:nvPr/>
        </p:nvGrpSpPr>
        <p:grpSpPr>
          <a:xfrm>
            <a:off x="8577337" y="752672"/>
            <a:ext cx="3234907" cy="2291167"/>
            <a:chOff x="8577337" y="752672"/>
            <a:chExt cx="3234907" cy="229116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1E1F354-EFA3-56DF-7D9B-3FBDBD407351}"/>
                </a:ext>
              </a:extLst>
            </p:cNvPr>
            <p:cNvGrpSpPr/>
            <p:nvPr/>
          </p:nvGrpSpPr>
          <p:grpSpPr>
            <a:xfrm>
              <a:off x="8577337" y="752672"/>
              <a:ext cx="3234907" cy="2291167"/>
              <a:chOff x="2437536" y="1684437"/>
              <a:chExt cx="1023191" cy="724689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120ED48-942E-47BC-7A77-EF9F7B45E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684437"/>
                <a:ext cx="913786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9F0E1C-F9C4-930F-F67F-75054266D76E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13 Top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908B5F2-4C2D-2BCB-C685-CBB4C17E5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9E50E1-5FBC-D28C-D210-CEAA3468C5EB}"/>
              </a:ext>
            </a:extLst>
          </p:cNvPr>
          <p:cNvGrpSpPr/>
          <p:nvPr/>
        </p:nvGrpSpPr>
        <p:grpSpPr>
          <a:xfrm>
            <a:off x="8782709" y="3009012"/>
            <a:ext cx="3286705" cy="3278515"/>
            <a:chOff x="8782709" y="3009012"/>
            <a:chExt cx="3286705" cy="327851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15E64E5-E973-50B8-2B30-9363E5F3DFD1}"/>
                </a:ext>
              </a:extLst>
            </p:cNvPr>
            <p:cNvGrpSpPr/>
            <p:nvPr/>
          </p:nvGrpSpPr>
          <p:grpSpPr>
            <a:xfrm>
              <a:off x="8782709" y="3009012"/>
              <a:ext cx="3286705" cy="3278515"/>
              <a:chOff x="2421152" y="1372142"/>
              <a:chExt cx="1039575" cy="1036984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375A83C-FE14-8FF0-7E28-4C3F28A82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372142"/>
                <a:ext cx="913786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C4CEAB-3682-A65E-3CB9-88CF2F29B3A2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14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1CE71AFC-ADE6-34E6-7B51-90351FB17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97EB510-B044-0C61-3924-7CDE70B2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968531"/>
              </p:ext>
            </p:extLst>
          </p:nvPr>
        </p:nvGraphicFramePr>
        <p:xfrm>
          <a:off x="647051" y="4394672"/>
          <a:ext cx="754057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648">
                  <a:extLst>
                    <a:ext uri="{9D8B030D-6E8A-4147-A177-3AD203B41FA5}">
                      <a16:colId xmlns:a16="http://schemas.microsoft.com/office/drawing/2014/main" val="1020405011"/>
                    </a:ext>
                  </a:extLst>
                </a:gridCol>
                <a:gridCol w="2253006">
                  <a:extLst>
                    <a:ext uri="{9D8B030D-6E8A-4147-A177-3AD203B41FA5}">
                      <a16:colId xmlns:a16="http://schemas.microsoft.com/office/drawing/2014/main" val="767018777"/>
                    </a:ext>
                  </a:extLst>
                </a:gridCol>
                <a:gridCol w="2804918">
                  <a:extLst>
                    <a:ext uri="{9D8B030D-6E8A-4147-A177-3AD203B41FA5}">
                      <a16:colId xmlns:a16="http://schemas.microsoft.com/office/drawing/2014/main" val="4187600142"/>
                    </a:ext>
                  </a:extLst>
                </a:gridCol>
              </a:tblGrid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공학적 의미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93947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(Root – L.E)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강한 저압 피크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국소 가속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충격파 발생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2765354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중앙부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(Mid-Span)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완만한 압력 분포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Root 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대비 안정된 유동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20486"/>
                  </a:ext>
                </a:extLst>
              </a:tr>
              <a:tr h="1784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후방 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(Trailing edge)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 회복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불완전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압력항력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증가 요인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254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98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C2CEF-5290-FEF1-9D0E-0D044169E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>
            <a:extLst>
              <a:ext uri="{FF2B5EF4-FFF2-40B4-BE49-F238E27FC236}">
                <a16:creationId xmlns:a16="http://schemas.microsoft.com/office/drawing/2014/main" id="{CF40C4DF-4D5F-FC4B-B010-CD780168234E}"/>
              </a:ext>
            </a:extLst>
          </p:cNvPr>
          <p:cNvGrpSpPr/>
          <p:nvPr/>
        </p:nvGrpSpPr>
        <p:grpSpPr>
          <a:xfrm>
            <a:off x="8405782" y="3343784"/>
            <a:ext cx="3038871" cy="3278515"/>
            <a:chOff x="9030541" y="3009012"/>
            <a:chExt cx="3038871" cy="3278515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AFA4FA50-697E-F917-F49A-BCB5D6CF6DE9}"/>
                </a:ext>
              </a:extLst>
            </p:cNvPr>
            <p:cNvGrpSpPr/>
            <p:nvPr/>
          </p:nvGrpSpPr>
          <p:grpSpPr>
            <a:xfrm>
              <a:off x="9030541" y="3009012"/>
              <a:ext cx="3038871" cy="3278515"/>
              <a:chOff x="2499541" y="1372142"/>
              <a:chExt cx="961186" cy="1036984"/>
            </a:xfrm>
          </p:grpSpPr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1908AF86-D348-ED6F-C299-74CB24CD2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99541" y="1372142"/>
                <a:ext cx="757008" cy="9793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71EEC0-E5A8-9E07-5394-CAC68CDDD7AF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20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A97BE449-F170-F045-708F-161949262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sp>
        <p:nvSpPr>
          <p:cNvPr id="3" name="제목 2">
            <a:extLst>
              <a:ext uri="{FF2B5EF4-FFF2-40B4-BE49-F238E27FC236}">
                <a16:creationId xmlns:a16="http://schemas.microsoft.com/office/drawing/2014/main" id="{21C99C4A-B85B-AB05-966B-5EEAD9B0D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2. 3D_oneraM6 </a:t>
            </a:r>
            <a:r>
              <a:rPr lang="ko-KR" altLang="en-US" dirty="0"/>
              <a:t>해석 결과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841882-26A0-6FD9-CB79-E55959576878}"/>
              </a:ext>
            </a:extLst>
          </p:cNvPr>
          <p:cNvSpPr txBox="1"/>
          <p:nvPr/>
        </p:nvSpPr>
        <p:spPr>
          <a:xfrm>
            <a:off x="256585" y="645699"/>
            <a:ext cx="596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altLang="ko-KR" sz="2000" dirty="0"/>
              <a:t>SU2 </a:t>
            </a:r>
            <a:r>
              <a:rPr lang="ko-KR" altLang="en-US" sz="2000" dirty="0"/>
              <a:t>해석 결과 비교 </a:t>
            </a:r>
            <a:r>
              <a:rPr lang="en-US" altLang="ko-KR" sz="2000" dirty="0"/>
              <a:t>(Pressure)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28205-D128-A97D-496C-67AA3712345F}"/>
              </a:ext>
            </a:extLst>
          </p:cNvPr>
          <p:cNvSpPr txBox="1"/>
          <p:nvPr/>
        </p:nvSpPr>
        <p:spPr>
          <a:xfrm>
            <a:off x="298239" y="1150324"/>
            <a:ext cx="75413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300" b="1" dirty="0"/>
              <a:t>시점에 따른 해석 결과 비교</a:t>
            </a:r>
            <a:endParaRPr lang="en-US" altLang="ko-KR" sz="1300" b="1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05BCE2-C4B9-168B-67E7-A00E0FB29A85}"/>
              </a:ext>
            </a:extLst>
          </p:cNvPr>
          <p:cNvGrpSpPr/>
          <p:nvPr/>
        </p:nvGrpSpPr>
        <p:grpSpPr>
          <a:xfrm>
            <a:off x="256584" y="1844269"/>
            <a:ext cx="2432508" cy="1923028"/>
            <a:chOff x="8856041" y="752671"/>
            <a:chExt cx="2956204" cy="233703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761B3B5-2E85-ED5A-A148-1EA3937ACF57}"/>
                </a:ext>
              </a:extLst>
            </p:cNvPr>
            <p:cNvGrpSpPr/>
            <p:nvPr/>
          </p:nvGrpSpPr>
          <p:grpSpPr>
            <a:xfrm>
              <a:off x="8856041" y="752671"/>
              <a:ext cx="2956204" cy="2337038"/>
              <a:chOff x="2525689" y="1684437"/>
              <a:chExt cx="935038" cy="739198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8EAAC38F-5B8A-0315-26B6-D834CD6199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25689" y="1684437"/>
                <a:ext cx="737480" cy="636131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B0E48C-695E-3DA3-486B-34B98DB28C2B}"/>
                  </a:ext>
                </a:extLst>
              </p:cNvPr>
              <p:cNvSpPr txBox="1"/>
              <p:nvPr/>
            </p:nvSpPr>
            <p:spPr>
              <a:xfrm>
                <a:off x="2952481" y="2334905"/>
                <a:ext cx="508246" cy="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15 Bottom view</a:t>
                </a:r>
                <a:endParaRPr lang="ko-KR" altLang="en-US" sz="900" dirty="0"/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68B6D5-D275-5A9E-01C4-8DDF1442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03E2E2-910C-1C40-FBFF-28B117E52CC0}"/>
              </a:ext>
            </a:extLst>
          </p:cNvPr>
          <p:cNvGrpSpPr/>
          <p:nvPr/>
        </p:nvGrpSpPr>
        <p:grpSpPr>
          <a:xfrm>
            <a:off x="256584" y="3851810"/>
            <a:ext cx="2645065" cy="2735467"/>
            <a:chOff x="8854892" y="3009012"/>
            <a:chExt cx="3214523" cy="332438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55F427D-50DE-B27B-D07A-6826001BD8F4}"/>
                </a:ext>
              </a:extLst>
            </p:cNvPr>
            <p:cNvGrpSpPr/>
            <p:nvPr/>
          </p:nvGrpSpPr>
          <p:grpSpPr>
            <a:xfrm>
              <a:off x="8854892" y="3009012"/>
              <a:ext cx="3214523" cy="3324387"/>
              <a:chOff x="2443983" y="1372142"/>
              <a:chExt cx="1016744" cy="1051493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B03D3FE-933C-4615-5D91-E172B982B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43983" y="1372142"/>
                <a:ext cx="868123" cy="979355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FD5D1-BA51-2626-C0EC-6F8B48A99F5B}"/>
                  </a:ext>
                </a:extLst>
              </p:cNvPr>
              <p:cNvSpPr txBox="1"/>
              <p:nvPr/>
            </p:nvSpPr>
            <p:spPr>
              <a:xfrm>
                <a:off x="2924529" y="2334905"/>
                <a:ext cx="536198" cy="88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16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1FDAA0D-19B1-E752-9AB3-B81856D18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144EEAC-9674-7ED8-7841-D3B6EA10A9FC}"/>
              </a:ext>
            </a:extLst>
          </p:cNvPr>
          <p:cNvGrpSpPr/>
          <p:nvPr/>
        </p:nvGrpSpPr>
        <p:grpSpPr>
          <a:xfrm>
            <a:off x="4116967" y="1863944"/>
            <a:ext cx="3234907" cy="1769066"/>
            <a:chOff x="8577337" y="1274774"/>
            <a:chExt cx="3234907" cy="1769066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5533522-6F10-8A82-562C-A913D2D642F3}"/>
                </a:ext>
              </a:extLst>
            </p:cNvPr>
            <p:cNvGrpSpPr/>
            <p:nvPr/>
          </p:nvGrpSpPr>
          <p:grpSpPr>
            <a:xfrm>
              <a:off x="8577337" y="1274774"/>
              <a:ext cx="3234907" cy="1769066"/>
              <a:chOff x="2437536" y="1849576"/>
              <a:chExt cx="1023191" cy="559550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9CE56344-2253-231C-FBA9-5CE48C64B4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49576"/>
                <a:ext cx="913786" cy="305854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5AC5F38-4AF9-E6D0-ABD4-6790606C2151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17 Root view</a:t>
                </a:r>
                <a:endParaRPr lang="ko-KR" altLang="en-US" sz="900" dirty="0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C5002F8-4014-2B2A-BCA6-8A826F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E8EB063-9B95-F910-2FC3-B649C70735C0}"/>
              </a:ext>
            </a:extLst>
          </p:cNvPr>
          <p:cNvGrpSpPr/>
          <p:nvPr/>
        </p:nvGrpSpPr>
        <p:grpSpPr>
          <a:xfrm>
            <a:off x="4068902" y="3851810"/>
            <a:ext cx="3286705" cy="2941645"/>
            <a:chOff x="8782709" y="3345883"/>
            <a:chExt cx="3286705" cy="2941645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7D5095DA-F4C0-D810-CA6F-B0305AB0C976}"/>
                </a:ext>
              </a:extLst>
            </p:cNvPr>
            <p:cNvGrpSpPr/>
            <p:nvPr/>
          </p:nvGrpSpPr>
          <p:grpSpPr>
            <a:xfrm>
              <a:off x="8782709" y="3345883"/>
              <a:ext cx="3286705" cy="2941645"/>
              <a:chOff x="2421152" y="1478693"/>
              <a:chExt cx="1039575" cy="930433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5C013D8-6F00-6EFD-CAE1-D56A80DF8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21152" y="1478693"/>
                <a:ext cx="913786" cy="76625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D705C3-C849-6199-ED30-54BF4159980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18 Pressure</a:t>
                </a:r>
                <a:r>
                  <a:rPr lang="ko-KR" altLang="en-US" sz="900" dirty="0"/>
                  <a:t> 분포도</a:t>
                </a:r>
              </a:p>
            </p:txBody>
          </p:sp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1081EAE2-3598-358E-9F75-C11A79439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74608" y="4488172"/>
              <a:ext cx="594225" cy="1381808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9DD074-407A-3075-CB42-55479C6C68FC}"/>
              </a:ext>
            </a:extLst>
          </p:cNvPr>
          <p:cNvGrpSpPr/>
          <p:nvPr/>
        </p:nvGrpSpPr>
        <p:grpSpPr>
          <a:xfrm>
            <a:off x="8127227" y="1953523"/>
            <a:ext cx="3234907" cy="1739040"/>
            <a:chOff x="8577337" y="1304797"/>
            <a:chExt cx="3234907" cy="1739040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238D1FF3-3CC5-B865-38E9-940A9FD9161D}"/>
                </a:ext>
              </a:extLst>
            </p:cNvPr>
            <p:cNvGrpSpPr/>
            <p:nvPr/>
          </p:nvGrpSpPr>
          <p:grpSpPr>
            <a:xfrm>
              <a:off x="8577337" y="1406341"/>
              <a:ext cx="3234907" cy="1637496"/>
              <a:chOff x="2437536" y="1891191"/>
              <a:chExt cx="1023191" cy="517935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00866F45-A7CE-197E-A496-95CFCB7D69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437536" y="1891191"/>
                <a:ext cx="913786" cy="222622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51E66D-DAAE-5F2E-9F6D-09DF21893AF0}"/>
                  </a:ext>
                </a:extLst>
              </p:cNvPr>
              <p:cNvSpPr txBox="1"/>
              <p:nvPr/>
            </p:nvSpPr>
            <p:spPr>
              <a:xfrm>
                <a:off x="3006235" y="2334905"/>
                <a:ext cx="454492" cy="74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Fig. 19 Wing tip view</a:t>
                </a:r>
                <a:endParaRPr lang="ko-KR" altLang="en-US" sz="900" dirty="0"/>
              </a:p>
            </p:txBody>
          </p:sp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F557A673-F4D1-5E4F-BFB9-D94C540B7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18019" y="1304797"/>
              <a:ext cx="594225" cy="1381808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DA7C106-C676-0D0E-A800-CDAA2B1DFF51}"/>
              </a:ext>
            </a:extLst>
          </p:cNvPr>
          <p:cNvSpPr txBox="1"/>
          <p:nvPr/>
        </p:nvSpPr>
        <p:spPr>
          <a:xfrm>
            <a:off x="456118" y="1496689"/>
            <a:ext cx="2885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(Bottom)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B13417-C260-01B8-1C12-ACF30D091850}"/>
              </a:ext>
            </a:extLst>
          </p:cNvPr>
          <p:cNvSpPr txBox="1"/>
          <p:nvPr/>
        </p:nvSpPr>
        <p:spPr>
          <a:xfrm>
            <a:off x="4195470" y="1470035"/>
            <a:ext cx="305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(Root)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6C611B-7DB7-E5B7-ADD3-F7DEE5CC8E60}"/>
              </a:ext>
            </a:extLst>
          </p:cNvPr>
          <p:cNvSpPr txBox="1"/>
          <p:nvPr/>
        </p:nvSpPr>
        <p:spPr>
          <a:xfrm>
            <a:off x="8429146" y="1470035"/>
            <a:ext cx="30595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/>
              <a:t>시점에 따른 해석 결과 비교 </a:t>
            </a:r>
            <a:r>
              <a:rPr lang="en-US" altLang="ko-KR" sz="1100" dirty="0"/>
              <a:t>Wing tip</a:t>
            </a:r>
          </a:p>
        </p:txBody>
      </p:sp>
    </p:spTree>
    <p:extLst>
      <p:ext uri="{BB962C8B-B14F-4D97-AF65-F5344CB8AC3E}">
        <p14:creationId xmlns:p14="http://schemas.microsoft.com/office/powerpoint/2010/main" val="191979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dirty="0"/>
              <a:t>감사합니다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C6FA57-FB52-0B8C-07EF-C79FFADB7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44E15E-8BE1-4DBD-B7B5-0DCD530390E0}" type="slidenum">
              <a:rPr lang="ko-KR" altLang="en-US" smtClean="0">
                <a:solidFill>
                  <a:srgbClr val="4F81BD"/>
                </a:solidFill>
              </a:rPr>
              <a:pPr>
                <a:defRPr/>
              </a:pPr>
              <a:t>9</a:t>
            </a:fld>
            <a:endParaRPr lang="ko-KR" altLang="en-US" dirty="0">
              <a:solidFill>
                <a:srgbClr val="4F81BD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46CF1-6F82-5B02-CD30-C6651012E5E2}"/>
              </a:ext>
            </a:extLst>
          </p:cNvPr>
          <p:cNvSpPr txBox="1"/>
          <p:nvPr/>
        </p:nvSpPr>
        <p:spPr>
          <a:xfrm>
            <a:off x="6372808" y="5962261"/>
            <a:ext cx="594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자세한 사항은 </a:t>
            </a:r>
            <a:r>
              <a:rPr lang="en-US" altLang="ko-KR" sz="1200" dirty="0"/>
              <a:t>Git hub</a:t>
            </a:r>
            <a:r>
              <a:rPr lang="ko-KR" altLang="en-US" sz="1200" dirty="0"/>
              <a:t>를 참조해 주시면 감사하겠습니다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ko-KR" altLang="en-US" sz="1200" dirty="0"/>
              <a:t>링크</a:t>
            </a:r>
            <a:r>
              <a:rPr lang="en-US" altLang="ko-KR" sz="1200" dirty="0"/>
              <a:t>:</a:t>
            </a:r>
            <a:r>
              <a:rPr lang="en-US" altLang="ko-KR" sz="1200" dirty="0">
                <a:hlinkClick r:id="rId3"/>
              </a:rPr>
              <a:t>https://github.com/</a:t>
            </a:r>
            <a:r>
              <a:rPr lang="en-US" altLang="ko-KR" sz="1200" dirty="0" err="1">
                <a:hlinkClick r:id="rId3"/>
              </a:rPr>
              <a:t>Bogeuns</a:t>
            </a:r>
            <a:r>
              <a:rPr lang="en-US" altLang="ko-KR" sz="1200" dirty="0">
                <a:hlinkClick r:id="rId3"/>
              </a:rPr>
              <a:t>/</a:t>
            </a:r>
            <a:r>
              <a:rPr lang="en-US" altLang="ko-KR" sz="1200" dirty="0" err="1">
                <a:hlinkClick r:id="rId3"/>
              </a:rPr>
              <a:t>CFD_Class_Lecture.git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1682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70428</TotalTime>
  <Words>1300</Words>
  <Application>Microsoft Office PowerPoint</Application>
  <PresentationFormat>와이드스크린</PresentationFormat>
  <Paragraphs>219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맑은 고딕</vt:lpstr>
      <vt:lpstr>Arial</vt:lpstr>
      <vt:lpstr>Calibri</vt:lpstr>
      <vt:lpstr>Cambria Math</vt:lpstr>
      <vt:lpstr>Times New Roman</vt:lpstr>
      <vt:lpstr>Wingdings</vt:lpstr>
      <vt:lpstr>1_Office 테마</vt:lpstr>
      <vt:lpstr>SU2 보고서 (2주차)</vt:lpstr>
      <vt:lpstr>목차</vt:lpstr>
      <vt:lpstr>1. 2D_Bump 해석 격자 조건</vt:lpstr>
      <vt:lpstr>1. 2D_Bump 해석 결과</vt:lpstr>
      <vt:lpstr>1. 2D_Bump 해석 결과</vt:lpstr>
      <vt:lpstr>2. 3D_oneraM6 해석 격자 조건</vt:lpstr>
      <vt:lpstr>2. 3D_oneraM6 해석 결과</vt:lpstr>
      <vt:lpstr>2. 3D_oneraM6 해석 결과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자율비행제어연구실(문정호)</dc:title>
  <dc:creator>CJU</dc:creator>
  <cp:lastModifiedBy>윤현덕</cp:lastModifiedBy>
  <cp:revision>1924</cp:revision>
  <cp:lastPrinted>2025-09-22T06:18:02Z</cp:lastPrinted>
  <dcterms:created xsi:type="dcterms:W3CDTF">2022-05-24T00:47:27Z</dcterms:created>
  <dcterms:modified xsi:type="dcterms:W3CDTF">2025-09-22T06:21:20Z</dcterms:modified>
  <cp:version/>
</cp:coreProperties>
</file>