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725" r:id="rId2"/>
    <p:sldId id="1555" r:id="rId3"/>
    <p:sldId id="1560" r:id="rId4"/>
    <p:sldId id="1562" r:id="rId5"/>
    <p:sldId id="1565" r:id="rId6"/>
    <p:sldId id="1564" r:id="rId7"/>
    <p:sldId id="1566" r:id="rId8"/>
    <p:sldId id="1568" r:id="rId9"/>
    <p:sldId id="1567" r:id="rId10"/>
    <p:sldId id="1569" r:id="rId11"/>
    <p:sldId id="1570" r:id="rId12"/>
    <p:sldId id="15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 autoAdjust="0"/>
    <p:restoredTop sz="95600" autoAdjust="0"/>
  </p:normalViewPr>
  <p:slideViewPr>
    <p:cSldViewPr snapToGrid="0">
      <p:cViewPr varScale="1">
        <p:scale>
          <a:sx n="103" d="100"/>
          <a:sy n="103" d="100"/>
        </p:scale>
        <p:origin x="139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EF93-BD89-CFA2-0682-8B0CEF42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03A4889-63FD-4DCC-14B4-7CB31483DA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A930DB4-1A46-E6A6-8573-A297DCDB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AA47A89-2588-73A3-899C-E6087FEE3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F4D-434B-B67B-6201-598644AA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12389B81-FDD6-E76A-EB5B-781EAD646F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7AD8195-0F80-8B89-92F6-0502DA2B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F4075DC-9004-3B58-9399-F171A3077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8952-7F31-3322-A5E1-82DD130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8CBE5132-CC43-EED4-6F33-75EEC2F46E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939DCE0-778C-9B04-C0F3-98256EEC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652832E-C36A-2204-6D5B-9DAB1D05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3A81-E491-E2A4-2535-E22B1CC8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1CE5B55-6454-82A1-E3C7-18654980EA0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895A84F-4151-3814-767B-45A15979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2AB1B7BA-F13B-857D-B055-94881AABB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8D56-8741-703A-BD50-0699B04C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CB06FC4-AE43-CA98-64C3-BE7B7816A1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5F220290-806C-2BE7-CC1D-5B7B768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8012EC6-D4AE-66E2-5573-02CAA4A8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5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510B9-5E71-BA66-4676-CED5ADE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F250CD1F-E417-5518-81ED-6538E3791E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594175A-DBC9-99FB-C4C3-0EB839E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C6C1F7B-B66E-FD1E-812A-85876F9B3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/tree/main/Lecture/Week_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2code.github.io/downloa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(1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18,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F43C5-0A18-3486-5EFF-71664BAE65F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(Mach)</a:t>
            </a:r>
            <a:endParaRPr 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205E73-3B95-523F-A5F2-555CFE89E440}"/>
              </a:ext>
            </a:extLst>
          </p:cNvPr>
          <p:cNvGrpSpPr/>
          <p:nvPr/>
        </p:nvGrpSpPr>
        <p:grpSpPr>
          <a:xfrm>
            <a:off x="7685946" y="1137055"/>
            <a:ext cx="4079958" cy="2291945"/>
            <a:chOff x="2109423" y="1678832"/>
            <a:chExt cx="1290478" cy="7249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034EF5-7A3A-3FC7-224E-47E0C461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6" cy="636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E1391-F4F3-CA63-F9DB-DA9C3BC47CE2}"/>
                </a:ext>
              </a:extLst>
            </p:cNvPr>
            <p:cNvSpPr txBox="1"/>
            <p:nvPr/>
          </p:nvSpPr>
          <p:spPr>
            <a:xfrm>
              <a:off x="2945409" y="2329546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14 Mach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BBB09-C060-EB73-5BE1-812EFCA4C06C}"/>
              </a:ext>
            </a:extLst>
          </p:cNvPr>
          <p:cNvGrpSpPr/>
          <p:nvPr/>
        </p:nvGrpSpPr>
        <p:grpSpPr>
          <a:xfrm>
            <a:off x="8164124" y="3475106"/>
            <a:ext cx="2994727" cy="3088073"/>
            <a:chOff x="2444859" y="1812392"/>
            <a:chExt cx="567796" cy="5854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1F9F72-4305-34A6-D1A3-D950967E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812392"/>
              <a:ext cx="528700" cy="5417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BAE5AE-B165-A89F-9F51-29ACC0AAD366}"/>
                </a:ext>
              </a:extLst>
            </p:cNvPr>
            <p:cNvSpPr txBox="1"/>
            <p:nvPr/>
          </p:nvSpPr>
          <p:spPr>
            <a:xfrm>
              <a:off x="2798264" y="2354121"/>
              <a:ext cx="214391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15 Mach Polt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CAA818-7E1B-BB27-B339-6F7812CEC758}"/>
              </a:ext>
            </a:extLst>
          </p:cNvPr>
          <p:cNvSpPr txBox="1"/>
          <p:nvPr/>
        </p:nvSpPr>
        <p:spPr>
          <a:xfrm>
            <a:off x="256584" y="1129434"/>
            <a:ext cx="80010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 (Mach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Fig.13 (Mach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속도장의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(x/c= 0 - 0.2)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곡률로 인해 상부 유동이 크게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상부 표면 전방에서 국소 마하수는 빠르게 증가하며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 – 0.1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곡선이 급격히 상승하는 것을 확인할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마하수는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 상승하여 초음속 영역이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0.5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급격히 감소하는 불연속이 나타나는데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충격파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(Shock wave)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발생했음을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이후 유동은 아음속으로 전환되며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과정에서 압력 급상승과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12 (Mach </a:t>
            </a:r>
            <a:r>
              <a:rPr lang="ko-KR" altLang="en-US" sz="1100" b="1" dirty="0"/>
              <a:t>분포도</a:t>
            </a:r>
            <a:r>
              <a:rPr lang="en-US" altLang="ko-KR" sz="1100" b="1" dirty="0"/>
              <a:t>)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 국소 초음속 영역과 충격파 발생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13 (Mach Plot):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가속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초음속 구간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후 아음속 전환의 흐름이 뚜렷이 나타났다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초음속 구간과 충격파는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영역에서 나타나는 전형적인 현상이며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분포 결과와 일관성을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7-4F48-C507-41EF-77BD62E5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E21B31-1AC2-97D9-BD0C-B2E896C0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13636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61313-271E-F2D9-2FA0-E04F7DC77710}"/>
              </a:ext>
            </a:extLst>
          </p:cNvPr>
          <p:cNvGrpSpPr/>
          <p:nvPr/>
        </p:nvGrpSpPr>
        <p:grpSpPr>
          <a:xfrm>
            <a:off x="7839383" y="1140167"/>
            <a:ext cx="3772508" cy="5522383"/>
            <a:chOff x="2444859" y="1696522"/>
            <a:chExt cx="548793" cy="8033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181662-4E52-D402-FA16-90617426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696522"/>
              <a:ext cx="528700" cy="7734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D97580-61D3-E72E-7528-F686EE5B1553}"/>
                </a:ext>
              </a:extLst>
            </p:cNvPr>
            <p:cNvSpPr txBox="1"/>
            <p:nvPr/>
          </p:nvSpPr>
          <p:spPr>
            <a:xfrm>
              <a:off x="2773625" y="2466292"/>
              <a:ext cx="220027" cy="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16 Cp </a:t>
              </a:r>
              <a:r>
                <a:rPr lang="ko-KR" altLang="en-US" sz="900" dirty="0"/>
                <a:t>그래프</a:t>
              </a:r>
              <a:endParaRPr lang="en-US" altLang="ko-KR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/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해석에서 얻어진 압력 분포를 무차원화 하여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그래프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나타내었다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 계수는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Eq.2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정의된다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300" b="1" dirty="0" err="1"/>
                  <a:t>앞전</a:t>
                </a:r>
                <a:r>
                  <a:rPr lang="en-US" altLang="ko-KR" sz="1300" b="1" dirty="0"/>
                  <a:t>(Leading Edge) </a:t>
                </a:r>
                <a:r>
                  <a:rPr lang="ko-KR" altLang="en-US" sz="1300" b="1" dirty="0"/>
                  <a:t>효과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크게 감소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음의 피크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하여 강한 흡인력이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앞전에서 유동이 가속되며 압력이 크게 낮아지는 전형적인 베르누이 효과의 결과이다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2.   </a:t>
                </a:r>
                <a:r>
                  <a:rPr lang="ko-KR" altLang="en-US" sz="1300" b="1" dirty="0"/>
                  <a:t>뒷전</a:t>
                </a:r>
                <a:r>
                  <a:rPr lang="en-US" altLang="ko-KR" sz="1300" b="1" dirty="0"/>
                  <a:t>(Trailing Edge)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곡선은 뒷전에서 수렴하지만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완전한 대칭은 이루어지지 않는다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불일치는 곧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성분으로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3.   </a:t>
                </a:r>
                <a:r>
                  <a:rPr lang="ko-KR" altLang="en-US" sz="1300" b="1" dirty="0"/>
                  <a:t>상부 표면</a:t>
                </a:r>
                <a:r>
                  <a:rPr lang="en-US" altLang="ko-KR" sz="1300" b="1" dirty="0"/>
                  <a:t>(Upper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x/c = 0.4 – 0.5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불연속적으로 증가한다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충격파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(Shock wave)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인해 초음속에서 아음속으로 전환되는 과정이며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압력이 급격히 회복된다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조파항력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(wave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주요 원인으로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4.   </a:t>
                </a:r>
                <a:r>
                  <a:rPr lang="ko-KR" altLang="en-US" sz="1300" b="1" dirty="0"/>
                  <a:t>하부 표면</a:t>
                </a:r>
                <a:r>
                  <a:rPr lang="en-US" altLang="ko-KR" sz="1300" b="1" dirty="0"/>
                  <a:t>(Lower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하부는  상대적으로 완만한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포를 가지며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상부보다 높은 압력 수준을 유지한다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압력계수 차이가 양력 발생의 근본 요인이 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5.   </a:t>
                </a:r>
                <a:r>
                  <a:rPr lang="ko-KR" altLang="en-US" sz="1300" b="1" dirty="0"/>
                  <a:t>정리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b="1" dirty="0"/>
                  <a:t>Fig. 14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앞전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저압 피크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초음속 영역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 불연속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후연부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회복 이라는 전형적인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Transonic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에어 포일 특성을 보여준다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표면의 강한 흡인력과 하부 표면의 상대적 고압으로 인해 양력이 발생하며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충격파로 인한 압력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불연속이 항력 증가로 이어진다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해석은 앞서 분석한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Pressure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분포를 종합적으로 설명해주는 핵심 결과라 할 수 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blipFill>
                <a:blip r:embed="rId5"/>
                <a:stretch>
                  <a:fillRect l="-243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BF075-7BA8-9F4D-A57D-AE79FCFEBF4E}"/>
              </a:ext>
            </a:extLst>
          </p:cNvPr>
          <p:cNvGrpSpPr/>
          <p:nvPr/>
        </p:nvGrpSpPr>
        <p:grpSpPr>
          <a:xfrm>
            <a:off x="4335157" y="1499903"/>
            <a:ext cx="2425570" cy="910069"/>
            <a:chOff x="4027246" y="1490573"/>
            <a:chExt cx="2425570" cy="910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/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ko-KR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30FCC-93CD-F7E5-E051-3877B829220E}"/>
                </a:ext>
              </a:extLst>
            </p:cNvPr>
            <p:cNvSpPr txBox="1"/>
            <p:nvPr/>
          </p:nvSpPr>
          <p:spPr>
            <a:xfrm>
              <a:off x="4942812" y="2169810"/>
              <a:ext cx="1510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Equation.2 </a:t>
              </a:r>
              <a:r>
                <a:rPr lang="ko-KR" altLang="en-US" sz="900" dirty="0"/>
                <a:t>압력계수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>
                <a:hlinkClick r:id="rId3"/>
              </a:rPr>
              <a:t>:https://github.com/Bogeuns/CFD_Class_Lecture/tree/main/Lecture/Week_1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198398" y="1659762"/>
            <a:ext cx="8171455" cy="3760906"/>
            <a:chOff x="1170406" y="1855705"/>
            <a:chExt cx="8171455" cy="376090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170406" y="1855705"/>
              <a:ext cx="8171455" cy="823301"/>
              <a:chOff x="339981" y="1583240"/>
              <a:chExt cx="8171455" cy="82330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339981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SU2</a:t>
                </a:r>
                <a:r>
                  <a:rPr lang="ko-KR" altLang="en-US" dirty="0"/>
                  <a:t> 설치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35E82-2F65-8EFC-1E9F-ABEF8C2B8597}"/>
                  </a:ext>
                </a:extLst>
              </p:cNvPr>
              <p:cNvSpPr txBox="1"/>
              <p:nvPr/>
            </p:nvSpPr>
            <p:spPr>
              <a:xfrm>
                <a:off x="666396" y="1975654"/>
                <a:ext cx="7845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다운로드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환경변수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216717" y="3126001"/>
              <a:ext cx="8125144" cy="1138769"/>
              <a:chOff x="386292" y="3066072"/>
              <a:chExt cx="8125144" cy="113876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386292" y="306607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 실행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E539-93E5-9BBF-5C87-5A327EBB684A}"/>
                  </a:ext>
                </a:extLst>
              </p:cNvPr>
              <p:cNvSpPr txBox="1"/>
              <p:nvPr/>
            </p:nvSpPr>
            <p:spPr>
              <a:xfrm>
                <a:off x="666396" y="3435400"/>
                <a:ext cx="78450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변수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실행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Paraview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11EFF7-CD43-7D30-732F-F9542A1A5D8C}"/>
                </a:ext>
              </a:extLst>
            </p:cNvPr>
            <p:cNvGrpSpPr/>
            <p:nvPr/>
          </p:nvGrpSpPr>
          <p:grpSpPr>
            <a:xfrm>
              <a:off x="1216717" y="4634098"/>
              <a:ext cx="8125144" cy="982513"/>
              <a:chOff x="386292" y="4548905"/>
              <a:chExt cx="8125144" cy="9825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07B47-2420-D596-9FA9-5B46055C90FE}"/>
                  </a:ext>
                </a:extLst>
              </p:cNvPr>
              <p:cNvSpPr txBox="1"/>
              <p:nvPr/>
            </p:nvSpPr>
            <p:spPr>
              <a:xfrm>
                <a:off x="386292" y="4548905"/>
                <a:ext cx="273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해석 결과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/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1.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(Pressure)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(Mach)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3.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23B0-6C9A-C6EF-DE53-56A9804E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9841D-8552-ABC5-A8D7-E120FBF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34D9A-2DA5-A4E0-E5CF-C25B51D82E75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다운로드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14AC-839F-D99E-3224-A52901989D15}"/>
              </a:ext>
            </a:extLst>
          </p:cNvPr>
          <p:cNvSpPr txBox="1"/>
          <p:nvPr/>
        </p:nvSpPr>
        <p:spPr>
          <a:xfrm>
            <a:off x="199091" y="1101142"/>
            <a:ext cx="583604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홈페이지에 접속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번을 순서대로 설치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운영체제에 맞게 설치해주면 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CPU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다중 코어인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MPI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코어의 개수는 작업관리자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CPU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하단에 코어를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파일이며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크기는 약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26.6 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실행할 수 있게 도와주는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 크기는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9.7mb.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사용하게 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용량이 매우 큼으로 미리 다운받는 것이 권장 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8BAD11-7A80-F25F-1B2C-8D249794962A}"/>
              </a:ext>
            </a:extLst>
          </p:cNvPr>
          <p:cNvGrpSpPr/>
          <p:nvPr/>
        </p:nvGrpSpPr>
        <p:grpSpPr>
          <a:xfrm>
            <a:off x="737984" y="3787965"/>
            <a:ext cx="3320834" cy="2949268"/>
            <a:chOff x="256585" y="920399"/>
            <a:chExt cx="5289630" cy="46977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B781D9-02B2-7119-EB27-35D892122E12}"/>
                </a:ext>
              </a:extLst>
            </p:cNvPr>
            <p:cNvGrpSpPr/>
            <p:nvPr/>
          </p:nvGrpSpPr>
          <p:grpSpPr>
            <a:xfrm>
              <a:off x="256585" y="920399"/>
              <a:ext cx="5289630" cy="4697776"/>
              <a:chOff x="259955" y="543238"/>
              <a:chExt cx="5289630" cy="46977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E62CF-3FE7-DB13-90D1-B5C9DBB57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55" y="849085"/>
                <a:ext cx="5165523" cy="3704253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7C2A776-9D50-2A40-80AE-0E1EEEAC423D}"/>
                  </a:ext>
                </a:extLst>
              </p:cNvPr>
              <p:cNvSpPr/>
              <p:nvPr/>
            </p:nvSpPr>
            <p:spPr>
              <a:xfrm>
                <a:off x="641350" y="855435"/>
                <a:ext cx="400050" cy="1669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DDCBD8-B6B9-D0DF-C6B0-92FE1D4C493E}"/>
                  </a:ext>
                </a:extLst>
              </p:cNvPr>
              <p:cNvSpPr txBox="1"/>
              <p:nvPr/>
            </p:nvSpPr>
            <p:spPr>
              <a:xfrm>
                <a:off x="701675" y="5432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1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0D874-38DE-5F19-9872-F88B29F1F0C2}"/>
                  </a:ext>
                </a:extLst>
              </p:cNvPr>
              <p:cNvSpPr txBox="1"/>
              <p:nvPr/>
            </p:nvSpPr>
            <p:spPr>
              <a:xfrm>
                <a:off x="259955" y="4422841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2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E0B55DC-638C-6EFD-C820-298DCD0857E5}"/>
                  </a:ext>
                </a:extLst>
              </p:cNvPr>
              <p:cNvSpPr/>
              <p:nvPr/>
            </p:nvSpPr>
            <p:spPr>
              <a:xfrm>
                <a:off x="2876550" y="4206420"/>
                <a:ext cx="480516" cy="2144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5B754-A0A6-4A5A-2AEC-DC2507FAC77E}"/>
                  </a:ext>
                </a:extLst>
              </p:cNvPr>
              <p:cNvSpPr txBox="1"/>
              <p:nvPr/>
            </p:nvSpPr>
            <p:spPr>
              <a:xfrm>
                <a:off x="3099891" y="442089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3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D74B1-6290-46AF-31E6-B8254BAE6DF6}"/>
                  </a:ext>
                </a:extLst>
              </p:cNvPr>
              <p:cNvSpPr txBox="1"/>
              <p:nvPr/>
            </p:nvSpPr>
            <p:spPr>
              <a:xfrm>
                <a:off x="2876549" y="4873331"/>
                <a:ext cx="2673036" cy="36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SU2 download  page</a:t>
                </a:r>
                <a:endParaRPr lang="ko-KR" altLang="en-US" sz="9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FD843-6A42-E284-A205-3C5723C208C3}"/>
                </a:ext>
              </a:extLst>
            </p:cNvPr>
            <p:cNvSpPr/>
            <p:nvPr/>
          </p:nvSpPr>
          <p:spPr>
            <a:xfrm>
              <a:off x="292100" y="4182835"/>
              <a:ext cx="1250950" cy="2621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0BEE76-E236-A05F-C0FA-618C63572DEF}"/>
              </a:ext>
            </a:extLst>
          </p:cNvPr>
          <p:cNvGrpSpPr/>
          <p:nvPr/>
        </p:nvGrpSpPr>
        <p:grpSpPr>
          <a:xfrm>
            <a:off x="7436693" y="2982980"/>
            <a:ext cx="4236518" cy="3592670"/>
            <a:chOff x="373419" y="1678831"/>
            <a:chExt cx="4236518" cy="35926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E7E4BA-5224-FC39-CAB7-D12CD972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419" y="1678831"/>
              <a:ext cx="4011969" cy="32241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DA501-EC1D-B713-743C-71837A45E6AD}"/>
                </a:ext>
              </a:extLst>
            </p:cNvPr>
            <p:cNvSpPr txBox="1"/>
            <p:nvPr/>
          </p:nvSpPr>
          <p:spPr>
            <a:xfrm>
              <a:off x="3349688" y="5040669"/>
              <a:ext cx="12602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SU2 </a:t>
              </a:r>
              <a:r>
                <a:rPr lang="ko-KR" altLang="en-US" sz="900" dirty="0"/>
                <a:t>폴더 내부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B8D36E-7CA3-472B-CCA3-6897BC1653E8}"/>
                </a:ext>
              </a:extLst>
            </p:cNvPr>
            <p:cNvSpPr/>
            <p:nvPr/>
          </p:nvSpPr>
          <p:spPr>
            <a:xfrm>
              <a:off x="373420" y="4049486"/>
              <a:ext cx="3937324" cy="111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651407-73E6-81F8-DC21-9C67474EFA31}"/>
              </a:ext>
            </a:extLst>
          </p:cNvPr>
          <p:cNvSpPr txBox="1"/>
          <p:nvPr/>
        </p:nvSpPr>
        <p:spPr>
          <a:xfrm>
            <a:off x="6355955" y="845754"/>
            <a:ext cx="5836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파일을 다운로드 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압축을 풀어주면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폴더가 나오며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파일은 다음과 같음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주차에 사용할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9563-8BE1-B7AC-0D2C-E114ECD2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39CB20-B31D-9F22-BBF4-4436701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F3D9D-6F4A-4E42-9B0D-ADF8C3D10178}"/>
              </a:ext>
            </a:extLst>
          </p:cNvPr>
          <p:cNvGrpSpPr/>
          <p:nvPr/>
        </p:nvGrpSpPr>
        <p:grpSpPr>
          <a:xfrm>
            <a:off x="1436259" y="2919281"/>
            <a:ext cx="3606662" cy="3532317"/>
            <a:chOff x="937345" y="1678831"/>
            <a:chExt cx="3672593" cy="3596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033F04-EEB3-D048-ADD2-7F128EDE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8831"/>
              <a:ext cx="2884117" cy="32241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01273-960A-FE54-1C23-450A90470D02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</a:t>
              </a:r>
              <a:r>
                <a:rPr lang="ko-KR" altLang="en-US" sz="900" dirty="0"/>
                <a:t>환경 변수 설정 </a:t>
              </a:r>
              <a:r>
                <a:rPr lang="en-US" altLang="ko-KR" sz="900" dirty="0"/>
                <a:t>(1)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C9CAAF-CD2C-1DE2-795A-C669EF113152}"/>
                </a:ext>
              </a:extLst>
            </p:cNvPr>
            <p:cNvSpPr/>
            <p:nvPr/>
          </p:nvSpPr>
          <p:spPr>
            <a:xfrm>
              <a:off x="2723923" y="4292082"/>
              <a:ext cx="924346" cy="139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C37EE0-5B7A-4902-CD81-23C9AE329C5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환경 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464AA-AAF5-2909-67ED-D7543D5C0086}"/>
              </a:ext>
            </a:extLst>
          </p:cNvPr>
          <p:cNvSpPr txBox="1"/>
          <p:nvPr/>
        </p:nvSpPr>
        <p:spPr>
          <a:xfrm>
            <a:off x="256585" y="1272193"/>
            <a:ext cx="54070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또는 외부 명령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실행할 수 있는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배치 파일이 아닙니다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오류를 방지하기 위한 환경변수 설정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검색창에 환경변수 설정을 검색한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 클릭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88A67-F635-02FB-DC38-B07F71784298}"/>
              </a:ext>
            </a:extLst>
          </p:cNvPr>
          <p:cNvGrpSpPr/>
          <p:nvPr/>
        </p:nvGrpSpPr>
        <p:grpSpPr>
          <a:xfrm>
            <a:off x="7187959" y="3095177"/>
            <a:ext cx="3567782" cy="3496380"/>
            <a:chOff x="937345" y="1679189"/>
            <a:chExt cx="3672593" cy="35990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DC6E58-4CEE-D282-77A6-2F02EF6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9189"/>
              <a:ext cx="2884117" cy="3223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7E11FD-5B98-FDBD-6F8C-B6BA844CE8DD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</a:t>
              </a:r>
              <a:r>
                <a:rPr lang="ko-KR" altLang="en-US" sz="900" dirty="0"/>
                <a:t>환경 변수 세부 </a:t>
              </a:r>
              <a:r>
                <a:rPr lang="en-US" altLang="ko-KR" sz="900" dirty="0"/>
                <a:t>(2)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DEE582-676A-2589-A13E-2A559D8A6B14}"/>
              </a:ext>
            </a:extLst>
          </p:cNvPr>
          <p:cNvSpPr txBox="1"/>
          <p:nvPr/>
        </p:nvSpPr>
        <p:spPr>
          <a:xfrm>
            <a:off x="5495731" y="1143383"/>
            <a:ext cx="64396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환경변수에 들어온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상단과 하단의 편집 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이름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SU2_RUN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값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폴더 상단의 주소창을 복사 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Path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변수를 더블 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좌측의 새로 만들기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후 마찬가지로 붙여넣기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 변수 설정은 사용자 변수와 시스템 변수 모두 수행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DB98-CE63-E234-E443-854316C7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7414E-2474-8160-674B-56A0B846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541673-C9D1-7668-2B7A-D1A2CA243B5B}"/>
              </a:ext>
            </a:extLst>
          </p:cNvPr>
          <p:cNvGrpSpPr/>
          <p:nvPr/>
        </p:nvGrpSpPr>
        <p:grpSpPr>
          <a:xfrm>
            <a:off x="6222596" y="1045809"/>
            <a:ext cx="5797961" cy="3158426"/>
            <a:chOff x="1384662" y="1678832"/>
            <a:chExt cx="6753909" cy="36791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9112FE-0CB3-D7FE-F5C6-608FFAEA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4662" y="1678832"/>
              <a:ext cx="6458140" cy="34102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B9696-A200-2ED2-3F77-C34102277B73}"/>
                </a:ext>
              </a:extLst>
            </p:cNvPr>
            <p:cNvSpPr txBox="1"/>
            <p:nvPr/>
          </p:nvSpPr>
          <p:spPr>
            <a:xfrm>
              <a:off x="6168102" y="5089118"/>
              <a:ext cx="1970469" cy="26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SU2 </a:t>
              </a:r>
              <a:r>
                <a:rPr lang="ko-KR" altLang="en-US" sz="900" dirty="0"/>
                <a:t>파일 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078F1-21C3-8868-0E08-508F3E1B34FC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59376-5B23-4A3B-7B7E-1BAA6C6FC12D}"/>
              </a:ext>
            </a:extLst>
          </p:cNvPr>
          <p:cNvSpPr txBox="1"/>
          <p:nvPr/>
        </p:nvSpPr>
        <p:spPr>
          <a:xfrm>
            <a:off x="256585" y="1209009"/>
            <a:ext cx="70726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예제파일을 다운로드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 참조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하거나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격자파일을 생성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폴더를 생성한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파일을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.SU2</a:t>
            </a: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(1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 사용 응용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파일들을 붙여 넣어준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메모장 또는 기타 프로그램을 이용해 실행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파일에서 다음 변수들을 메모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airfoil)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파일을 열어서 다음을 수정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SOLVER, MACH_NUMBER, AOA, FREESTREAM_PRESSURE, FREESTREAM_TEMPERATURE, MARKER_EULER, MARKER_FAR, MARKER_PLOTTING, MARKER_MONITORING, MESH_FILENAME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MARKER_EULER, MARKER_PLOTTING, MARKER_MONITORING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세가지 변수는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MARKER_TAG 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airoil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입력해주고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MARKER_FAR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MARKER_TAE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farfiled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입력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대소문자에 유의 해야 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예시입니다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파일마다 다르게 기재 되어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설정이 완료되었다면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 후 종료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F2716-3F9E-5D26-4B92-CF40313F1D20}"/>
              </a:ext>
            </a:extLst>
          </p:cNvPr>
          <p:cNvSpPr txBox="1"/>
          <p:nvPr/>
        </p:nvSpPr>
        <p:spPr>
          <a:xfrm>
            <a:off x="8598908" y="4142681"/>
            <a:ext cx="3493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이미지는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이미지 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3978-E817-C686-6B17-A27C8DB5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9935F7-C551-92B9-3E5F-4305BAEA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8E459-5FAD-1ADA-B5D8-97C598EFCBE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</a:t>
            </a:r>
            <a:r>
              <a:rPr lang="ko-KR" altLang="en-US" sz="2000" dirty="0"/>
              <a:t>실행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97911-7BB4-CDD9-9328-9D1CEB63A5EF}"/>
              </a:ext>
            </a:extLst>
          </p:cNvPr>
          <p:cNvSpPr txBox="1"/>
          <p:nvPr/>
        </p:nvSpPr>
        <p:spPr>
          <a:xfrm>
            <a:off x="577349" y="1283413"/>
            <a:ext cx="7072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폴더의 주소창에서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실행시켜준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입력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mpiexec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-n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(SU2.exe)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실행하면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8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폴더에 파일들이 생성 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시 반드시 해당 폴더 안에 격자파일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파일이 필요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수는 논리코어의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이하로 사용하는 것이 권장되며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렉이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발생하면 코어 수를 감소 후 실행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756DC-7449-84E2-060A-0536C40F6D23}"/>
              </a:ext>
            </a:extLst>
          </p:cNvPr>
          <p:cNvSpPr txBox="1"/>
          <p:nvPr/>
        </p:nvSpPr>
        <p:spPr>
          <a:xfrm>
            <a:off x="1175177" y="3264289"/>
            <a:ext cx="4641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파일들은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 파일을 참조함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 [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링크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inv_ONERAM6.cfg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file: mesh_NACA0012_inv.su2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8A95268-ED6C-51C8-591F-0F2413904C7B}"/>
              </a:ext>
            </a:extLst>
          </p:cNvPr>
          <p:cNvGrpSpPr/>
          <p:nvPr/>
        </p:nvGrpSpPr>
        <p:grpSpPr>
          <a:xfrm>
            <a:off x="1475644" y="2412445"/>
            <a:ext cx="9938947" cy="4230651"/>
            <a:chOff x="1363676" y="1785610"/>
            <a:chExt cx="9938947" cy="42306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3EB0CBE-9D75-54B6-364A-733A33D91894}"/>
                </a:ext>
              </a:extLst>
            </p:cNvPr>
            <p:cNvGrpSpPr/>
            <p:nvPr/>
          </p:nvGrpSpPr>
          <p:grpSpPr>
            <a:xfrm>
              <a:off x="1363676" y="4301663"/>
              <a:ext cx="5871274" cy="1714598"/>
              <a:chOff x="-1371749" y="1370922"/>
              <a:chExt cx="5871274" cy="1714598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9013B70A-AFCA-7987-EBF0-0D9DFC650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-1371749" y="1370922"/>
                <a:ext cx="4341206" cy="111386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3C77CF-F607-F232-F65C-EAC545E33D42}"/>
                  </a:ext>
                </a:extLst>
              </p:cNvPr>
              <p:cNvSpPr txBox="1"/>
              <p:nvPr/>
            </p:nvSpPr>
            <p:spPr>
              <a:xfrm>
                <a:off x="3248607" y="2854688"/>
                <a:ext cx="12509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8 SU2 </a:t>
                </a:r>
                <a:r>
                  <a:rPr lang="ko-KR" altLang="en-US" sz="900" dirty="0"/>
                  <a:t>실행 결과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A2936E-8B7F-52FF-6EFB-AFFF4BDEE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3312" y="1785610"/>
              <a:ext cx="3399311" cy="411523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4415C-C013-21C5-8495-5C4DBC88E119}"/>
                  </a:ext>
                </a:extLst>
              </p:cNvPr>
              <p:cNvSpPr txBox="1"/>
              <p:nvPr/>
            </p:nvSpPr>
            <p:spPr>
              <a:xfrm>
                <a:off x="7536167" y="1479002"/>
                <a:ext cx="43575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실행 결과 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cmd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를 통한 해석을 진행하면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Fig.8 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같은 결과가 나옵니다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예시 파일을 보면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230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𝐶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𝑙</m:t>
                        </m:r>
                      </m:sub>
                    </m:sSub>
                    <m:r>
                      <a:rPr lang="en-US" altLang="ko-KR" sz="1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0.657691,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𝐶</m:t>
                        </m:r>
                      </m:e>
                      <m:sub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0.035163 </a:t>
                </a:r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값으로 </a:t>
                </a:r>
                <a:endPara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수렴이 완료 되었음을 볼 수 있습니다</a:t>
                </a:r>
                <a:r>
                  <a:rPr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4415C-C013-21C5-8495-5C4DBC88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7" y="1479002"/>
                <a:ext cx="4357539" cy="923330"/>
              </a:xfrm>
              <a:prstGeom prst="rect">
                <a:avLst/>
              </a:prstGeom>
              <a:blipFill>
                <a:blip r:embed="rId6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1DC0-E0C0-8C43-AE85-2C72C6AC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F5F828-A750-C243-9845-5C23E78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01B7-5B51-2A14-542A-9C2031BA684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Paraview</a:t>
            </a:r>
            <a:r>
              <a:rPr lang="ko-KR" altLang="en-US" sz="2000" dirty="0"/>
              <a:t> 설정</a:t>
            </a:r>
            <a:endParaRPr 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73F06-CF6B-3CD7-FDEC-F9DE4CC4A6A3}"/>
              </a:ext>
            </a:extLst>
          </p:cNvPr>
          <p:cNvGrpSpPr/>
          <p:nvPr/>
        </p:nvGrpSpPr>
        <p:grpSpPr>
          <a:xfrm>
            <a:off x="1564964" y="2636812"/>
            <a:ext cx="8556452" cy="3901569"/>
            <a:chOff x="69486" y="1129434"/>
            <a:chExt cx="8556452" cy="390156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2B46C84-2432-F338-1840-034FB9DCB089}"/>
                </a:ext>
              </a:extLst>
            </p:cNvPr>
            <p:cNvGrpSpPr/>
            <p:nvPr/>
          </p:nvGrpSpPr>
          <p:grpSpPr>
            <a:xfrm>
              <a:off x="128578" y="1129434"/>
              <a:ext cx="8497360" cy="3901569"/>
              <a:chOff x="2003114" y="1678832"/>
              <a:chExt cx="1472575" cy="6761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2886091-A604-EEF9-E286-2C68B779F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03114" y="1678832"/>
                <a:ext cx="1462334" cy="63613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BB82D-2AD2-E756-0139-A5896A4BE27C}"/>
                  </a:ext>
                </a:extLst>
              </p:cNvPr>
              <p:cNvSpPr txBox="1"/>
              <p:nvPr/>
            </p:nvSpPr>
            <p:spPr>
              <a:xfrm>
                <a:off x="3225633" y="2314963"/>
                <a:ext cx="250056" cy="4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en-US" altLang="ko-KR" sz="900" dirty="0" err="1"/>
                  <a:t>Paraview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example</a:t>
                </a:r>
                <a:endParaRPr lang="ko-KR" altLang="en-US" sz="900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B88E2A-0F4D-F573-E445-6998E953FEA1}"/>
                </a:ext>
              </a:extLst>
            </p:cNvPr>
            <p:cNvSpPr/>
            <p:nvPr/>
          </p:nvSpPr>
          <p:spPr>
            <a:xfrm>
              <a:off x="107156" y="1216819"/>
              <a:ext cx="114300" cy="240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4C2AD-0E60-5ABE-21E8-FBB6A7E6B3F6}"/>
                </a:ext>
              </a:extLst>
            </p:cNvPr>
            <p:cNvSpPr txBox="1"/>
            <p:nvPr/>
          </p:nvSpPr>
          <p:spPr>
            <a:xfrm>
              <a:off x="69486" y="1419541"/>
              <a:ext cx="28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91B702-E113-B2C5-2F30-2BCBB0C40D35}"/>
              </a:ext>
            </a:extLst>
          </p:cNvPr>
          <p:cNvSpPr txBox="1"/>
          <p:nvPr/>
        </p:nvSpPr>
        <p:spPr>
          <a:xfrm>
            <a:off x="256585" y="1129434"/>
            <a:ext cx="12083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완료되면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폴더 내에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surface_flow.vtu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파일이 생성되며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불러오면 다음과 같은 화면이 실행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Energy, Mach, Pressure,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Pressure_Coefficient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결과를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원하는 파일의 보기를 키고 끌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또는 원하는 결과 등 설정을 바꾼 경우에는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버튼이 녹색으로 바뀌게 되는데 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눌러줘야 확실하게 활성화 가능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isolines and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Contour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생성되면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탭에서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개수를 조정해줍니다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원하는 변수를 선택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3816429"/>
            <a:chOff x="36318" y="3409035"/>
            <a:chExt cx="6939875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376569-2005-8C23-7BE7-40ADDAE40A31}"/>
                </a:ext>
              </a:extLst>
            </p:cNvPr>
            <p:cNvSpPr txBox="1"/>
            <p:nvPr/>
          </p:nvSpPr>
          <p:spPr>
            <a:xfrm>
              <a:off x="36318" y="3409035"/>
              <a:ext cx="6803265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 해석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에서는 다음과 같은 해석 격자 조건을 적용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NDIME = 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NELEM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10216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airfoil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SOLVER = EULER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MACH_NUMBER = 0.75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AOA = 3.25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FREESTRAM_PRESSURE = 101325.0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FREESTREAM_TEAMPERATURE = 273.15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MARKER_EULER=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MARKER_FAR= (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MARKER_PLOTTING=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MARKER_MONITORING=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MESH_FILENAME= mesh_NACA0012_inv.su2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*MARKER_SYM= ( SYMMETRY_FACE 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은 사용하지 않아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 앞에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추가해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비활성화 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Fig.8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확대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사진은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 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사진이 확대된 것임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10216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3.25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10325.0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기본 값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273.15 (k)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파일 이름은 편의를 위해 변경됨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A409B3-7A65-8143-C608-0A080908337D}"/>
              </a:ext>
            </a:extLst>
          </p:cNvPr>
          <p:cNvGrpSpPr/>
          <p:nvPr/>
        </p:nvGrpSpPr>
        <p:grpSpPr>
          <a:xfrm>
            <a:off x="7917310" y="1115105"/>
            <a:ext cx="3888712" cy="3560236"/>
            <a:chOff x="6461767" y="1957855"/>
            <a:chExt cx="1843101" cy="16874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25D7CD-F5DC-84F6-C986-EFB8D8BE4863}"/>
                </a:ext>
              </a:extLst>
            </p:cNvPr>
            <p:cNvGrpSpPr/>
            <p:nvPr/>
          </p:nvGrpSpPr>
          <p:grpSpPr>
            <a:xfrm>
              <a:off x="6461767" y="1957855"/>
              <a:ext cx="1812209" cy="1550408"/>
              <a:chOff x="3153747" y="868895"/>
              <a:chExt cx="2546035" cy="2528596"/>
            </a:xfrm>
          </p:grpSpPr>
          <p:pic>
            <p:nvPicPr>
              <p:cNvPr id="5" name="그림 4" descr="스크린샷, 원, 천문학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F6B38F7-F9AC-D3A2-95A6-9AC82585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67" t="6324" r="28138" b="6474"/>
              <a:stretch>
                <a:fillRect/>
              </a:stretch>
            </p:blipFill>
            <p:spPr>
              <a:xfrm>
                <a:off x="3153747" y="868895"/>
                <a:ext cx="2546035" cy="2528596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53A131-9D92-8512-F946-BC115B34BCA1}"/>
                  </a:ext>
                </a:extLst>
              </p:cNvPr>
              <p:cNvSpPr/>
              <p:nvPr/>
            </p:nvSpPr>
            <p:spPr>
              <a:xfrm>
                <a:off x="4407694" y="2112169"/>
                <a:ext cx="83344" cy="475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7624679" y="3535865"/>
              <a:ext cx="680189" cy="10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A0F061-5DAF-D5FE-671B-E80B8E98816B}"/>
              </a:ext>
            </a:extLst>
          </p:cNvPr>
          <p:cNvGrpSpPr/>
          <p:nvPr/>
        </p:nvGrpSpPr>
        <p:grpSpPr>
          <a:xfrm>
            <a:off x="8044552" y="5125063"/>
            <a:ext cx="3634230" cy="1266937"/>
            <a:chOff x="8436437" y="2437847"/>
            <a:chExt cx="3634230" cy="1266937"/>
          </a:xfrm>
        </p:grpSpPr>
        <p:pic>
          <p:nvPicPr>
            <p:cNvPr id="10" name="그림 9" descr="스크린샷, 우주, 원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B1CCC89-513B-006B-C4A7-969D01C95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0" t="31733" r="8546" b="25418"/>
            <a:stretch>
              <a:fillRect/>
            </a:stretch>
          </p:blipFill>
          <p:spPr>
            <a:xfrm>
              <a:off x="8436437" y="2437847"/>
              <a:ext cx="3634229" cy="9911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EB46AE-6E0A-BBE3-0262-FBF9F77F0CA3}"/>
                </a:ext>
              </a:extLst>
            </p:cNvPr>
            <p:cNvSpPr txBox="1"/>
            <p:nvPr/>
          </p:nvSpPr>
          <p:spPr>
            <a:xfrm>
              <a:off x="10635555" y="3473952"/>
              <a:ext cx="1435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11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확대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47F3DD-0080-7D66-16AD-8DA336E9B67C}"/>
              </a:ext>
            </a:extLst>
          </p:cNvPr>
          <p:cNvGrpSpPr/>
          <p:nvPr/>
        </p:nvGrpSpPr>
        <p:grpSpPr>
          <a:xfrm>
            <a:off x="7797910" y="1045810"/>
            <a:ext cx="4154601" cy="2291133"/>
            <a:chOff x="2037413" y="1696522"/>
            <a:chExt cx="1327486" cy="710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155C3B-438F-E8AC-C28A-9487DDD8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7413" y="1696522"/>
              <a:ext cx="1249716" cy="6361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2CF76F-1846-DB19-3D0E-5299E6EAD5A3}"/>
                </a:ext>
              </a:extLst>
            </p:cNvPr>
            <p:cNvSpPr txBox="1"/>
            <p:nvPr/>
          </p:nvSpPr>
          <p:spPr>
            <a:xfrm>
              <a:off x="2881923" y="2335640"/>
              <a:ext cx="482976" cy="7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12 Pressure</a:t>
              </a:r>
              <a:r>
                <a:rPr lang="ko-KR" altLang="en-US" sz="900" dirty="0"/>
                <a:t> 분포도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8C8E9A-C78E-B25D-2A3F-F361BE6DBE77}"/>
              </a:ext>
            </a:extLst>
          </p:cNvPr>
          <p:cNvGrpSpPr/>
          <p:nvPr/>
        </p:nvGrpSpPr>
        <p:grpSpPr>
          <a:xfrm>
            <a:off x="8287501" y="3256618"/>
            <a:ext cx="2932023" cy="3215378"/>
            <a:chOff x="2364672" y="1730229"/>
            <a:chExt cx="689074" cy="7635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394CD0-47BC-F616-A4FC-D944E79E8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64672" y="1730229"/>
              <a:ext cx="689074" cy="70605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385D4-67CB-865E-2105-39A3AAEC4E52}"/>
                </a:ext>
              </a:extLst>
            </p:cNvPr>
            <p:cNvSpPr txBox="1"/>
            <p:nvPr/>
          </p:nvSpPr>
          <p:spPr>
            <a:xfrm>
              <a:off x="2719932" y="2437027"/>
              <a:ext cx="318346" cy="5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13 Pressure Polt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0DAE5D-3701-12B4-C357-9A344897F018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EC0EFE-6F4D-DBFC-D6C5-A6D580AF4DA4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64648</TotalTime>
  <Words>2007</Words>
  <Application>Microsoft Office PowerPoint</Application>
  <PresentationFormat>와이드스크린</PresentationFormat>
  <Paragraphs>305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(1주차)</vt:lpstr>
      <vt:lpstr>목차</vt:lpstr>
      <vt:lpstr>1. SU2 설치</vt:lpstr>
      <vt:lpstr>1. SU2 설치</vt:lpstr>
      <vt:lpstr>2. 해석 실행</vt:lpstr>
      <vt:lpstr>2. 해석 실행</vt:lpstr>
      <vt:lpstr>2. 해석 실행</vt:lpstr>
      <vt:lpstr>2. 해석 실행</vt:lpstr>
      <vt:lpstr>3. 해석 결과</vt:lpstr>
      <vt:lpstr>3. 해석 결과</vt:lpstr>
      <vt:lpstr>3.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1892</cp:revision>
  <dcterms:created xsi:type="dcterms:W3CDTF">2022-05-24T00:47:27Z</dcterms:created>
  <dcterms:modified xsi:type="dcterms:W3CDTF">2025-09-18T04:32:33Z</dcterms:modified>
  <cp:version/>
</cp:coreProperties>
</file>