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25" r:id="rId2"/>
    <p:sldId id="1555" r:id="rId3"/>
    <p:sldId id="1568" r:id="rId4"/>
    <p:sldId id="1567" r:id="rId5"/>
    <p:sldId id="1569" r:id="rId6"/>
    <p:sldId id="1571" r:id="rId7"/>
    <p:sldId id="1572" r:id="rId8"/>
    <p:sldId id="1576" r:id="rId9"/>
    <p:sldId id="155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1B47-98EB-8103-95F2-4B4F2897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11E838-635B-A5B9-90C6-CA9EECF0E3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94C6B75-8D21-9F0A-5301-00AE762E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82B2B30-55EF-58C7-3C06-EF241782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(2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25,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452922" y="1659762"/>
            <a:ext cx="8171455" cy="2610622"/>
            <a:chOff x="1424930" y="1855705"/>
            <a:chExt cx="8171455" cy="261062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424930" y="1855705"/>
              <a:ext cx="8171455" cy="1370182"/>
              <a:chOff x="594505" y="1583240"/>
              <a:chExt cx="8171455" cy="13701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594505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Bump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1975654"/>
                    <a:ext cx="7845040" cy="9777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2D_Bump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AutoNum type="arabicPeriod"/>
                    </a:pP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1975654"/>
                    <a:ext cx="7845040" cy="9777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8" t="-18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471241" y="3314541"/>
              <a:ext cx="8125144" cy="1151786"/>
              <a:chOff x="640816" y="3254612"/>
              <a:chExt cx="8125144" cy="115178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640816" y="325461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oneraM6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3623940"/>
                    <a:ext cx="7845040" cy="7824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2D_Bump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3623940"/>
                    <a:ext cx="7845040" cy="78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" t="-2326" b="-387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2D_Bump)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4093428"/>
            <a:chOff x="36318" y="3409035"/>
            <a:chExt cx="6939875" cy="4093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32385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0.75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101300.0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288.0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 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MARKER_INLET= ( inlet, 288.6, 102010.0, 1.0, 0.0, 0.0 )   [x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방향으로만 분석을 진행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]</a:t>
                  </a:r>
                  <a:endPara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993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0.000274,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-0.00010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32385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0.0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101300.0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288.0 (k)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60499C-B029-6AA5-82AF-77A4E352C1F0}"/>
              </a:ext>
            </a:extLst>
          </p:cNvPr>
          <p:cNvGrpSpPr/>
          <p:nvPr/>
        </p:nvGrpSpPr>
        <p:grpSpPr>
          <a:xfrm>
            <a:off x="6752773" y="4552486"/>
            <a:ext cx="5182642" cy="2117350"/>
            <a:chOff x="6767040" y="4417425"/>
            <a:chExt cx="5182642" cy="2117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10496939" y="6303942"/>
              <a:ext cx="132335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F4B83E-BCCD-C2EC-E25C-D5E289C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7040" y="4417425"/>
              <a:ext cx="5182642" cy="184512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404A63A-1B50-D09C-B06B-741B85C8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774" y="645699"/>
            <a:ext cx="2578779" cy="3637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5F16E6-90E8-EBE1-48A1-8E81B7546621}"/>
              </a:ext>
            </a:extLst>
          </p:cNvPr>
          <p:cNvSpPr txBox="1"/>
          <p:nvPr/>
        </p:nvSpPr>
        <p:spPr>
          <a:xfrm>
            <a:off x="10832841" y="4266311"/>
            <a:ext cx="110071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3 </a:t>
            </a:r>
            <a:r>
              <a:rPr lang="ko-KR" altLang="en-US" sz="900" dirty="0"/>
              <a:t>해석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8597-42BB-BAF4-E68E-264933E96810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69486" y="57506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46403" y="885553"/>
            <a:ext cx="75413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상에서의 날개의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효과를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통해 시각적으로 표현함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3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Fig.4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300" b="1" dirty="0" err="1"/>
              <a:t>Bmup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전방 </a:t>
            </a:r>
            <a:r>
              <a:rPr lang="en-US" altLang="ko-KR" sz="1300" b="1" dirty="0"/>
              <a:t>(Compression)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곡률로 인해 유동이 수축되면서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오일러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방정식의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항과 연계되어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곡면을 따라 휘어질 때 운동량 변화에서 압력의 증가로  이어짐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300" b="1" dirty="0"/>
              <a:t>2.   Bump </a:t>
            </a:r>
            <a:r>
              <a:rPr lang="ko-KR" altLang="en-US" sz="1300" b="1" dirty="0"/>
              <a:t>상부 </a:t>
            </a:r>
            <a:r>
              <a:rPr lang="en-US" altLang="ko-KR" sz="1300" b="1" dirty="0"/>
              <a:t>(Expansion)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형상으로 인해 유로가 넓어지면서 유동이 가속되고 압력이 저하됨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유동에서는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등엔트로피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관계식으로 설명이 가능하며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증가가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인헤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중앙부에서는 자유류보다 낮은 수준의 저압대가 형성됨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Bump </a:t>
            </a:r>
            <a:r>
              <a:rPr lang="ko-KR" altLang="en-US" sz="1300" b="1" dirty="0"/>
              <a:t>후방 </a:t>
            </a:r>
            <a:r>
              <a:rPr lang="en-US" altLang="ko-KR" sz="1300" b="1" dirty="0"/>
              <a:t>(Recovery + Adverse Pressure Gradient)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후방부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에서는 압력이 다시 상승되는 경향을 보임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전방과는 달리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후방부에서는 불완전한 압력 회복이 존재하며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불균일한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압력분포와 연결됨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구간에서는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Adverse Pressure Gradient 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역압력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점성 해석 시에는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경계층 박리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(Separation)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Bump</a:t>
            </a:r>
            <a:r>
              <a:rPr lang="ko-KR" altLang="en-US" sz="1300" b="1" dirty="0"/>
              <a:t>의 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충격파 근처에 설치됨으로써 압축파로 분산시켜 충격파에 의한 박리를 지연시키므로 항력을         감소시키는 효과를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[1]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FC5733-A1CA-2BB0-23EA-F6BCB407067A}"/>
              </a:ext>
            </a:extLst>
          </p:cNvPr>
          <p:cNvGrpSpPr/>
          <p:nvPr/>
        </p:nvGrpSpPr>
        <p:grpSpPr>
          <a:xfrm>
            <a:off x="7797155" y="1400096"/>
            <a:ext cx="4272265" cy="2308888"/>
            <a:chOff x="2109423" y="1678832"/>
            <a:chExt cx="1351304" cy="7302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34949B-B1AB-B2FE-B3DA-C7A1C580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5" cy="63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AFBCB6-87ED-1FD2-07F8-AF9E36D8AD54}"/>
                </a:ext>
              </a:extLst>
            </p:cNvPr>
            <p:cNvSpPr txBox="1"/>
            <p:nvPr/>
          </p:nvSpPr>
          <p:spPr>
            <a:xfrm>
              <a:off x="3006235" y="2334905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Pressure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55241-C1CC-4A93-6C35-6AABF9424668}"/>
              </a:ext>
            </a:extLst>
          </p:cNvPr>
          <p:cNvGrpSpPr/>
          <p:nvPr/>
        </p:nvGrpSpPr>
        <p:grpSpPr>
          <a:xfrm>
            <a:off x="7990698" y="4147366"/>
            <a:ext cx="3606694" cy="2369159"/>
            <a:chOff x="2328831" y="1948697"/>
            <a:chExt cx="683824" cy="4491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1AA8ACC-48FB-ED1A-630F-2C9CAE37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8831" y="1948697"/>
              <a:ext cx="644728" cy="3281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6F79F-E344-A661-93D8-DF228E7FFD9B}"/>
                </a:ext>
              </a:extLst>
            </p:cNvPr>
            <p:cNvSpPr txBox="1"/>
            <p:nvPr/>
          </p:nvSpPr>
          <p:spPr>
            <a:xfrm>
              <a:off x="2717326" y="2354121"/>
              <a:ext cx="295329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Pressure Polt data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8C0597-9DEA-14AB-4C14-9D8C378B20E6}"/>
              </a:ext>
            </a:extLst>
          </p:cNvPr>
          <p:cNvSpPr txBox="1"/>
          <p:nvPr/>
        </p:nvSpPr>
        <p:spPr>
          <a:xfrm>
            <a:off x="69486" y="6350169"/>
            <a:ext cx="5467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부산대학교 항공우주공학과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구가람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(4),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임계마하수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향상을 위한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천음속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익형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해석 및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Bump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설계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https://www.koreascience.kr/article/CFKO201428433154748.pdf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71936-5746-BA39-333A-07004328F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0279"/>
              </p:ext>
            </p:extLst>
          </p:nvPr>
        </p:nvGraphicFramePr>
        <p:xfrm>
          <a:off x="256583" y="5130969"/>
          <a:ext cx="75405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49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2112433846"/>
                    </a:ext>
                  </a:extLst>
                </a:gridCol>
                <a:gridCol w="2405023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원인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(Compression)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곡률로 인한 운동량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전단의 전형적 압축 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(Expansion)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저압대 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유로 확대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마하수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양력 발생 가능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구조물 부하 영향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(Recovery)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Adverse Pressure Gradient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발생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점성 해석 시 박리 위험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고압 분포 반복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Euler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방정식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엔트로피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형상 최적화 및 항력 감소 연구에 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0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(Mach,</a:t>
                </a:r>
                <a:r>
                  <a:rPr lang="ko-KR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blipFill>
                <a:blip r:embed="rId3"/>
                <a:stretch>
                  <a:fillRect l="-919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CBAFEA-4BDD-0EE8-0C96-39CD7601CDF9}"/>
              </a:ext>
            </a:extLst>
          </p:cNvPr>
          <p:cNvGrpSpPr/>
          <p:nvPr/>
        </p:nvGrpSpPr>
        <p:grpSpPr>
          <a:xfrm>
            <a:off x="69486" y="2128142"/>
            <a:ext cx="5608948" cy="2601716"/>
            <a:chOff x="0" y="1120116"/>
            <a:chExt cx="5608948" cy="26017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205E73-3B95-523F-A5F2-555CFE89E440}"/>
                </a:ext>
              </a:extLst>
            </p:cNvPr>
            <p:cNvGrpSpPr/>
            <p:nvPr/>
          </p:nvGrpSpPr>
          <p:grpSpPr>
            <a:xfrm>
              <a:off x="146985" y="1120116"/>
              <a:ext cx="2628275" cy="1528398"/>
              <a:chOff x="2109423" y="1678832"/>
              <a:chExt cx="1344582" cy="78190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1034EF5-7A3A-3FC7-224E-47E0C461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09423" y="1678832"/>
                <a:ext cx="1249715" cy="63613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CE1391-F4F3-CA63-F9DB-DA9C3BC47CE2}"/>
                  </a:ext>
                </a:extLst>
              </p:cNvPr>
              <p:cNvSpPr txBox="1"/>
              <p:nvPr/>
            </p:nvSpPr>
            <p:spPr>
              <a:xfrm>
                <a:off x="2839618" y="2342645"/>
                <a:ext cx="614387" cy="11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7 Mach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B1BBB09-C060-EB73-5BE1-812EFCA4C06C}"/>
                </a:ext>
              </a:extLst>
            </p:cNvPr>
            <p:cNvGrpSpPr/>
            <p:nvPr/>
          </p:nvGrpSpPr>
          <p:grpSpPr>
            <a:xfrm>
              <a:off x="2790586" y="1129434"/>
              <a:ext cx="2464255" cy="1691834"/>
              <a:chOff x="2328831" y="1948697"/>
              <a:chExt cx="683824" cy="4694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91F9F72-4305-34A6-D1A3-D950967EF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328831" y="1948697"/>
                <a:ext cx="644728" cy="3281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AE5AE-B165-A89F-9F51-29ACC0AAD366}"/>
                  </a:ext>
                </a:extLst>
              </p:cNvPr>
              <p:cNvSpPr txBox="1"/>
              <p:nvPr/>
            </p:nvSpPr>
            <p:spPr>
              <a:xfrm>
                <a:off x="2632207" y="2354121"/>
                <a:ext cx="380448" cy="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8 Mach Polt data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6552C-AFD1-D6B2-A75E-9A704E8E8311}"/>
                </a:ext>
              </a:extLst>
            </p:cNvPr>
            <p:cNvSpPr txBox="1"/>
            <p:nvPr/>
          </p:nvSpPr>
          <p:spPr>
            <a:xfrm>
              <a:off x="0" y="2921613"/>
              <a:ext cx="5608948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300" b="1" dirty="0"/>
                <a:t>Mach </a:t>
              </a:r>
              <a:r>
                <a:rPr lang="ko-KR" altLang="en-US" sz="1300" b="1" dirty="0"/>
                <a:t>해석 결과</a:t>
              </a:r>
              <a:endParaRPr lang="en-US" altLang="ko-KR" sz="1300" b="1" dirty="0"/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분포에서 관찰된 저압대는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등엔트로피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관계에 의해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국소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증가로  이어지며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bump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정상부에서 속도 극대화를 야기함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후방에서는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역압력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구배로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인해 감속 구간이 나타남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1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7869B6-1EAF-41A5-8527-6DCDE0AC7B48}"/>
              </a:ext>
            </a:extLst>
          </p:cNvPr>
          <p:cNvGrpSpPr/>
          <p:nvPr/>
        </p:nvGrpSpPr>
        <p:grpSpPr>
          <a:xfrm>
            <a:off x="6011173" y="2041332"/>
            <a:ext cx="5795247" cy="2768751"/>
            <a:chOff x="5989663" y="1024845"/>
            <a:chExt cx="5795247" cy="27687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49836E9-7ABF-AEEA-ADC5-580A0FDEF0EE}"/>
                </a:ext>
              </a:extLst>
            </p:cNvPr>
            <p:cNvGrpSpPr/>
            <p:nvPr/>
          </p:nvGrpSpPr>
          <p:grpSpPr>
            <a:xfrm>
              <a:off x="9311502" y="1207945"/>
              <a:ext cx="2473408" cy="1489026"/>
              <a:chOff x="2464952" y="2182158"/>
              <a:chExt cx="558562" cy="33626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F76EEFE-524F-8E80-DBF0-3384DAAEC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64952" y="2182158"/>
                <a:ext cx="528700" cy="26911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966A4-AAF3-8697-F5A1-9F0E1B32B2CB}"/>
                  </a:ext>
                </a:extLst>
              </p:cNvPr>
              <p:cNvSpPr txBox="1"/>
              <p:nvPr/>
            </p:nvSpPr>
            <p:spPr>
              <a:xfrm>
                <a:off x="2715502" y="2466292"/>
                <a:ext cx="308012" cy="5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10 Cp Plot data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C35DE26-EF44-7798-410B-7FF83CCB9CC7}"/>
                </a:ext>
              </a:extLst>
            </p:cNvPr>
            <p:cNvGrpSpPr/>
            <p:nvPr/>
          </p:nvGrpSpPr>
          <p:grpSpPr>
            <a:xfrm>
              <a:off x="5989663" y="1024845"/>
              <a:ext cx="3014740" cy="1777479"/>
              <a:chOff x="2439815" y="2182158"/>
              <a:chExt cx="553837" cy="32654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7D7DBA4-EED3-3A2C-343F-31D134521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9815" y="2182158"/>
                <a:ext cx="553837" cy="28191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32B2B3-42C4-8E3D-B1D3-8276D3B6EFEF}"/>
                  </a:ext>
                </a:extLst>
              </p:cNvPr>
              <p:cNvSpPr txBox="1"/>
              <p:nvPr/>
            </p:nvSpPr>
            <p:spPr>
              <a:xfrm>
                <a:off x="2798368" y="2466292"/>
                <a:ext cx="195284" cy="42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Cp </a:t>
                </a:r>
                <a:r>
                  <a:rPr lang="ko-KR" altLang="en-US" sz="900" dirty="0"/>
                  <a:t>분포도</a:t>
                </a:r>
                <a:endParaRPr lang="en-US" altLang="ko-KR" sz="9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/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ko-KR" altLang="en-US" sz="1300" b="1" dirty="0"/>
                    <a:t>해석 결과</a:t>
                  </a:r>
                  <a:endParaRPr lang="en-US" altLang="ko-KR" sz="1300" b="1" dirty="0"/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압력 분포를 무차원화 하면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정상부에서</a:t>
                  </a:r>
                  <a:r>
                    <a:rPr lang="ko-KR" altLang="ko-KR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의</m:t>
                      </m:r>
                    </m:oMath>
                  </a14:m>
                  <a:r>
                    <a:rPr lang="ko-KR" altLang="en-US" sz="1100" dirty="0"/>
                    <a:t> 음의 피크가 발생하며</a:t>
                  </a:r>
                  <a:r>
                    <a:rPr lang="en-US" altLang="ko-KR" sz="1100" dirty="0"/>
                    <a:t>,</a:t>
                  </a:r>
                  <a:r>
                    <a:rPr lang="ko-KR" altLang="en-US" sz="1100" dirty="0"/>
                    <a:t> 이는 강한 흡입력을 의미함</a:t>
                  </a:r>
                  <a:r>
                    <a:rPr lang="en-US" altLang="ko-KR" sz="1100" dirty="0"/>
                    <a:t>. </a:t>
                  </a:r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/>
                    <a:t>후방에서는 불완전 회복으로 곡선이 닫히지 않아 </a:t>
                  </a:r>
                  <a:r>
                    <a:rPr lang="ko-KR" altLang="en-US" sz="1100" dirty="0" err="1"/>
                    <a:t>압력항력</a:t>
                  </a:r>
                  <a:r>
                    <a:rPr lang="ko-KR" altLang="en-US" sz="1100" dirty="0"/>
                    <a:t> 성분으로 작용함</a:t>
                  </a:r>
                  <a:r>
                    <a:rPr lang="en-US" altLang="ko-KR" sz="1100" dirty="0"/>
                    <a:t>.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blipFill>
                  <a:blip r:embed="rId8"/>
                  <a:stretch>
                    <a:fillRect l="-109"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09956D-9146-F38A-F280-769CE3A1FC50}"/>
              </a:ext>
            </a:extLst>
          </p:cNvPr>
          <p:cNvGrpSpPr/>
          <p:nvPr/>
        </p:nvGrpSpPr>
        <p:grpSpPr>
          <a:xfrm>
            <a:off x="256585" y="1237960"/>
            <a:ext cx="6939875" cy="5139869"/>
            <a:chOff x="36318" y="3409035"/>
            <a:chExt cx="6939875" cy="5139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582752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0.88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101325.0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288.15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MARKER_FAR= ( XNORMAL_FACES, ZNORMAL_FACES, YNORMAL_FACE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MARKER_SYM= ( SYMMETRY_FACE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MESH_FILENAME= mesh_ONERAM6_inv_ffd.su2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0.019913,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0.004949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990AB-AA92-D3BF-30EA-BA8E7D93C843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582752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288.15 (k)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FCDE-1F1F-EE6E-32A4-83CA6F7B3501}"/>
              </a:ext>
            </a:extLst>
          </p:cNvPr>
          <p:cNvGrpSpPr/>
          <p:nvPr/>
        </p:nvGrpSpPr>
        <p:grpSpPr>
          <a:xfrm>
            <a:off x="7888480" y="645699"/>
            <a:ext cx="3829879" cy="3382295"/>
            <a:chOff x="7955147" y="609572"/>
            <a:chExt cx="3829879" cy="33822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B2284-7AF8-1D03-E5AF-63730EE28BF5}"/>
                </a:ext>
              </a:extLst>
            </p:cNvPr>
            <p:cNvGrpSpPr/>
            <p:nvPr/>
          </p:nvGrpSpPr>
          <p:grpSpPr>
            <a:xfrm>
              <a:off x="7955147" y="609572"/>
              <a:ext cx="3829879" cy="3382295"/>
              <a:chOff x="8762999" y="609572"/>
              <a:chExt cx="3022027" cy="2668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18F50D1-1E46-8841-8FF5-2A7914559CA0}"/>
                  </a:ext>
                </a:extLst>
              </p:cNvPr>
              <p:cNvGrpSpPr/>
              <p:nvPr/>
            </p:nvGrpSpPr>
            <p:grpSpPr>
              <a:xfrm>
                <a:off x="8762999" y="609572"/>
                <a:ext cx="3022027" cy="2668854"/>
                <a:chOff x="9220246" y="4164461"/>
                <a:chExt cx="2600047" cy="229618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BF1875-5D39-5C24-C40F-65260B779CF5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11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24DE442D-B30A-78EC-94ED-A0B49EA1A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20246" y="4164461"/>
                  <a:ext cx="1974214" cy="2104320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42A14B-1F24-2390-46E8-64F087A4FF7F}"/>
                  </a:ext>
                </a:extLst>
              </p:cNvPr>
              <p:cNvSpPr/>
              <p:nvPr/>
            </p:nvSpPr>
            <p:spPr>
              <a:xfrm>
                <a:off x="9646375" y="1692000"/>
                <a:ext cx="180975" cy="140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765A30-F032-3711-EB13-3FD860E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4244" y="2070381"/>
              <a:ext cx="594225" cy="138180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79448D-B951-5BD5-7D25-57C0766724A1}"/>
              </a:ext>
            </a:extLst>
          </p:cNvPr>
          <p:cNvGrpSpPr/>
          <p:nvPr/>
        </p:nvGrpSpPr>
        <p:grpSpPr>
          <a:xfrm>
            <a:off x="7751870" y="4135872"/>
            <a:ext cx="4237044" cy="2416289"/>
            <a:chOff x="7751870" y="3364580"/>
            <a:chExt cx="4237044" cy="24162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3AA2B-84EE-1742-AF15-F00D7AE4810D}"/>
                </a:ext>
              </a:extLst>
            </p:cNvPr>
            <p:cNvGrpSpPr/>
            <p:nvPr/>
          </p:nvGrpSpPr>
          <p:grpSpPr>
            <a:xfrm>
              <a:off x="7751870" y="3364580"/>
              <a:ext cx="4183545" cy="2416289"/>
              <a:chOff x="7751870" y="3364580"/>
              <a:chExt cx="4183545" cy="241628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9C7A2EE-9309-C5C5-ADB4-8452FBF20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364580"/>
                <a:ext cx="3414479" cy="214458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B2246-C077-2F42-709B-09699FC414F3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814526-6A55-99A7-96ED-46F44813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4689" y="4127360"/>
              <a:ext cx="594225" cy="138180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21B35-EA24-F918-82B5-BD16CED6D77F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B35D3-6EDC-52CE-7EB3-5A21F26DF56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847A2-9C76-7019-0A2A-BF9955CB87B8}"/>
              </a:ext>
            </a:extLst>
          </p:cNvPr>
          <p:cNvSpPr txBox="1"/>
          <p:nvPr/>
        </p:nvSpPr>
        <p:spPr>
          <a:xfrm>
            <a:off x="256584" y="1280266"/>
            <a:ext cx="75413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/>
              <a:t>전방 </a:t>
            </a:r>
            <a:r>
              <a:rPr lang="en-US" altLang="ko-KR" sz="1300" b="1" dirty="0"/>
              <a:t>(Leading Edge, Root</a:t>
            </a:r>
            <a:r>
              <a:rPr lang="ko-KR" altLang="en-US" sz="1300" b="1" dirty="0"/>
              <a:t> 부근</a:t>
            </a:r>
            <a:r>
              <a:rPr lang="en-US" altLang="ko-KR" sz="1300" b="1" dirty="0"/>
              <a:t>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곡률이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인근에서 유동이 급격히 휘어지며 가속하며 저압대를 형성함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부근의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상승과 연결되며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전형적인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효과가 관찰됨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중앙부</a:t>
            </a:r>
            <a:r>
              <a:rPr lang="en-US" altLang="ko-KR" sz="1300" b="1" dirty="0"/>
              <a:t>(Mid Span)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비교적 안정적이며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root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저압 피크가 약함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전연부에서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root-tip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방향으로 점차 압력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분산되는 결과임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후방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회복이 일어나지만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대칭적이지 않음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 회복은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성분으로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1525A9-3508-8518-74CE-0837E1E5F7EA}"/>
              </a:ext>
            </a:extLst>
          </p:cNvPr>
          <p:cNvGrpSpPr/>
          <p:nvPr/>
        </p:nvGrpSpPr>
        <p:grpSpPr>
          <a:xfrm>
            <a:off x="8577337" y="752672"/>
            <a:ext cx="3234907" cy="2291167"/>
            <a:chOff x="8577337" y="752672"/>
            <a:chExt cx="3234907" cy="2291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1E1F354-EFA3-56DF-7D9B-3FBDBD407351}"/>
                </a:ext>
              </a:extLst>
            </p:cNvPr>
            <p:cNvGrpSpPr/>
            <p:nvPr/>
          </p:nvGrpSpPr>
          <p:grpSpPr>
            <a:xfrm>
              <a:off x="8577337" y="752672"/>
              <a:ext cx="3234907" cy="2291167"/>
              <a:chOff x="2437536" y="1684437"/>
              <a:chExt cx="1023191" cy="72468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120ED48-942E-47BC-7A77-EF9F7B45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684437"/>
                <a:ext cx="913786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F0E1C-F9C4-930F-F67F-75054266D76E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13 Top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08B5F2-4C2D-2BCB-C685-CBB4C17E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9E50E1-5FBC-D28C-D210-CEAA3468C5EB}"/>
              </a:ext>
            </a:extLst>
          </p:cNvPr>
          <p:cNvGrpSpPr/>
          <p:nvPr/>
        </p:nvGrpSpPr>
        <p:grpSpPr>
          <a:xfrm>
            <a:off x="8782709" y="3009012"/>
            <a:ext cx="3286705" cy="3278515"/>
            <a:chOff x="8782709" y="3009012"/>
            <a:chExt cx="3286705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5E64E5-E973-50B8-2B30-9363E5F3DFD1}"/>
                </a:ext>
              </a:extLst>
            </p:cNvPr>
            <p:cNvGrpSpPr/>
            <p:nvPr/>
          </p:nvGrpSpPr>
          <p:grpSpPr>
            <a:xfrm>
              <a:off x="8782709" y="3009012"/>
              <a:ext cx="3286705" cy="3278515"/>
              <a:chOff x="2421152" y="1372142"/>
              <a:chExt cx="1039575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375A83C-FE14-8FF0-7E28-4C3F28A82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372142"/>
                <a:ext cx="913786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4CEAB-3682-A65E-3CB9-88CF2F29B3A2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14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E71AFC-ADE6-34E6-7B51-90351FB1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7EB510-B044-0C61-3924-7CDE70B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68531"/>
              </p:ext>
            </p:extLst>
          </p:nvPr>
        </p:nvGraphicFramePr>
        <p:xfrm>
          <a:off x="647051" y="4394672"/>
          <a:ext cx="754057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48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804918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(Root – L.E)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 피크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가속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발생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(Mid-Span)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완만한 압력 분포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Root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대비 안정된 유동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(Trailing edge)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회복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C2CEF-5290-FEF1-9D0E-0D044169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40C4DF-4D5F-FC4B-B010-CD780168234E}"/>
              </a:ext>
            </a:extLst>
          </p:cNvPr>
          <p:cNvGrpSpPr/>
          <p:nvPr/>
        </p:nvGrpSpPr>
        <p:grpSpPr>
          <a:xfrm>
            <a:off x="8405782" y="3343784"/>
            <a:ext cx="3038871" cy="3278515"/>
            <a:chOff x="9030541" y="3009012"/>
            <a:chExt cx="3038871" cy="32785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A4FA50-697E-F917-F49A-BCB5D6CF6DE9}"/>
                </a:ext>
              </a:extLst>
            </p:cNvPr>
            <p:cNvGrpSpPr/>
            <p:nvPr/>
          </p:nvGrpSpPr>
          <p:grpSpPr>
            <a:xfrm>
              <a:off x="9030541" y="3009012"/>
              <a:ext cx="3038871" cy="3278515"/>
              <a:chOff x="2499541" y="1372142"/>
              <a:chExt cx="961186" cy="1036984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908AF86-D348-ED6F-C299-74CB24CD2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99541" y="1372142"/>
                <a:ext cx="757008" cy="9793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71EEC0-E5A8-9E07-5394-CAC68CDDD7AF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20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97BE449-F170-F045-708F-16194926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21C99C4A-B85B-AB05-966B-5EEAD9B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41882-26A0-6FD9-CB79-E55959576878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비교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28205-D128-A97D-496C-67AA3712345F}"/>
              </a:ext>
            </a:extLst>
          </p:cNvPr>
          <p:cNvSpPr txBox="1"/>
          <p:nvPr/>
        </p:nvSpPr>
        <p:spPr>
          <a:xfrm>
            <a:off x="298239" y="1150324"/>
            <a:ext cx="75413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/>
              <a:t>시점에 따른 해석 결과 비교</a:t>
            </a:r>
            <a:endParaRPr lang="en-US" altLang="ko-KR" sz="13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05BCE2-C4B9-168B-67E7-A00E0FB29A85}"/>
              </a:ext>
            </a:extLst>
          </p:cNvPr>
          <p:cNvGrpSpPr/>
          <p:nvPr/>
        </p:nvGrpSpPr>
        <p:grpSpPr>
          <a:xfrm>
            <a:off x="256584" y="1844269"/>
            <a:ext cx="2432508" cy="1923028"/>
            <a:chOff x="8856041" y="752671"/>
            <a:chExt cx="2956204" cy="233703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761B3B5-2E85-ED5A-A148-1EA3937ACF57}"/>
                </a:ext>
              </a:extLst>
            </p:cNvPr>
            <p:cNvGrpSpPr/>
            <p:nvPr/>
          </p:nvGrpSpPr>
          <p:grpSpPr>
            <a:xfrm>
              <a:off x="8856041" y="752671"/>
              <a:ext cx="2956204" cy="2337038"/>
              <a:chOff x="2525689" y="1684437"/>
              <a:chExt cx="935038" cy="739198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EAAC38F-5B8A-0315-26B6-D834CD61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5689" y="1684437"/>
                <a:ext cx="737480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B0E48C-695E-3DA3-486B-34B98DB28C2B}"/>
                  </a:ext>
                </a:extLst>
              </p:cNvPr>
              <p:cNvSpPr txBox="1"/>
              <p:nvPr/>
            </p:nvSpPr>
            <p:spPr>
              <a:xfrm>
                <a:off x="2952481" y="2334905"/>
                <a:ext cx="508246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15 Bottom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8B6D5-D275-5A9E-01C4-8DDF1442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03E2E2-910C-1C40-FBFF-28B117E52CC0}"/>
              </a:ext>
            </a:extLst>
          </p:cNvPr>
          <p:cNvGrpSpPr/>
          <p:nvPr/>
        </p:nvGrpSpPr>
        <p:grpSpPr>
          <a:xfrm>
            <a:off x="256584" y="3851810"/>
            <a:ext cx="2645065" cy="2735467"/>
            <a:chOff x="8854892" y="3009012"/>
            <a:chExt cx="3214523" cy="33243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5F427D-50DE-B27B-D07A-6826001BD8F4}"/>
                </a:ext>
              </a:extLst>
            </p:cNvPr>
            <p:cNvGrpSpPr/>
            <p:nvPr/>
          </p:nvGrpSpPr>
          <p:grpSpPr>
            <a:xfrm>
              <a:off x="8854892" y="3009012"/>
              <a:ext cx="3214523" cy="3324387"/>
              <a:chOff x="2443983" y="1372142"/>
              <a:chExt cx="1016744" cy="105149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B03D3FE-933C-4615-5D91-E172B98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43983" y="1372142"/>
                <a:ext cx="868123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FD5D1-BA51-2626-C0EC-6F8B48A99F5B}"/>
                  </a:ext>
                </a:extLst>
              </p:cNvPr>
              <p:cNvSpPr txBox="1"/>
              <p:nvPr/>
            </p:nvSpPr>
            <p:spPr>
              <a:xfrm>
                <a:off x="2924529" y="2334905"/>
                <a:ext cx="536198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16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FDAA0D-19B1-E752-9AB3-B81856D1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44EEAC-9674-7ED8-7841-D3B6EA10A9FC}"/>
              </a:ext>
            </a:extLst>
          </p:cNvPr>
          <p:cNvGrpSpPr/>
          <p:nvPr/>
        </p:nvGrpSpPr>
        <p:grpSpPr>
          <a:xfrm>
            <a:off x="4116967" y="1863944"/>
            <a:ext cx="3234907" cy="1769066"/>
            <a:chOff x="8577337" y="1274774"/>
            <a:chExt cx="3234907" cy="176906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5533522-6F10-8A82-562C-A913D2D642F3}"/>
                </a:ext>
              </a:extLst>
            </p:cNvPr>
            <p:cNvGrpSpPr/>
            <p:nvPr/>
          </p:nvGrpSpPr>
          <p:grpSpPr>
            <a:xfrm>
              <a:off x="8577337" y="1274774"/>
              <a:ext cx="3234907" cy="1769066"/>
              <a:chOff x="2437536" y="1849576"/>
              <a:chExt cx="1023191" cy="55955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CE56344-2253-231C-FBA9-5CE48C64B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49576"/>
                <a:ext cx="913786" cy="30585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C5F38-4AF9-E6D0-ABD4-6790606C2151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17 Root view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5002F8-4014-2B2A-BCA6-8A826F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8EB063-9B95-F910-2FC3-B649C70735C0}"/>
              </a:ext>
            </a:extLst>
          </p:cNvPr>
          <p:cNvGrpSpPr/>
          <p:nvPr/>
        </p:nvGrpSpPr>
        <p:grpSpPr>
          <a:xfrm>
            <a:off x="4068902" y="3851810"/>
            <a:ext cx="3286705" cy="2941645"/>
            <a:chOff x="8782709" y="3345883"/>
            <a:chExt cx="3286705" cy="294164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5095DA-F4C0-D810-CA6F-B0305AB0C976}"/>
                </a:ext>
              </a:extLst>
            </p:cNvPr>
            <p:cNvGrpSpPr/>
            <p:nvPr/>
          </p:nvGrpSpPr>
          <p:grpSpPr>
            <a:xfrm>
              <a:off x="8782709" y="3345883"/>
              <a:ext cx="3286705" cy="2941645"/>
              <a:chOff x="2421152" y="1478693"/>
              <a:chExt cx="1039575" cy="93043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5C013D8-6F00-6EFD-CAE1-D56A80DF8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478693"/>
                <a:ext cx="913786" cy="76625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705C3-C849-6199-ED30-54BF4159980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18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81EAE2-3598-358E-9F75-C11A7943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9DD074-407A-3075-CB42-55479C6C68FC}"/>
              </a:ext>
            </a:extLst>
          </p:cNvPr>
          <p:cNvGrpSpPr/>
          <p:nvPr/>
        </p:nvGrpSpPr>
        <p:grpSpPr>
          <a:xfrm>
            <a:off x="8127227" y="1953523"/>
            <a:ext cx="3234907" cy="1739040"/>
            <a:chOff x="8577337" y="1304797"/>
            <a:chExt cx="3234907" cy="173904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38D1FF3-3CC5-B865-38E9-940A9FD9161D}"/>
                </a:ext>
              </a:extLst>
            </p:cNvPr>
            <p:cNvGrpSpPr/>
            <p:nvPr/>
          </p:nvGrpSpPr>
          <p:grpSpPr>
            <a:xfrm>
              <a:off x="8577337" y="1406341"/>
              <a:ext cx="3234907" cy="1637496"/>
              <a:chOff x="2437536" y="1891191"/>
              <a:chExt cx="1023191" cy="517935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00866F45-A7CE-197E-A496-95CFCB7D6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91191"/>
                <a:ext cx="913786" cy="22262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1E66D-DAAE-5F2E-9F6D-09DF21893AF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19 Wing tip view</a:t>
                </a:r>
                <a:endParaRPr lang="ko-KR" altLang="en-US" sz="900" dirty="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57A673-F4D1-5E4F-BFB9-D94C540B7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A7C106-C676-0D0E-A800-CDAA2B1DFF51}"/>
              </a:ext>
            </a:extLst>
          </p:cNvPr>
          <p:cNvSpPr txBox="1"/>
          <p:nvPr/>
        </p:nvSpPr>
        <p:spPr>
          <a:xfrm>
            <a:off x="456118" y="1496689"/>
            <a:ext cx="288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(Bottom)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B13417-C260-01B8-1C12-ACF30D091850}"/>
              </a:ext>
            </a:extLst>
          </p:cNvPr>
          <p:cNvSpPr txBox="1"/>
          <p:nvPr/>
        </p:nvSpPr>
        <p:spPr>
          <a:xfrm>
            <a:off x="4195470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(Root)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C611B-7DB7-E5B7-ADD3-F7DEE5CC8E60}"/>
              </a:ext>
            </a:extLst>
          </p:cNvPr>
          <p:cNvSpPr txBox="1"/>
          <p:nvPr/>
        </p:nvSpPr>
        <p:spPr>
          <a:xfrm>
            <a:off x="8429146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Wing tip</a:t>
            </a:r>
          </a:p>
        </p:txBody>
      </p:sp>
    </p:spTree>
    <p:extLst>
      <p:ext uri="{BB962C8B-B14F-4D97-AF65-F5344CB8AC3E}">
        <p14:creationId xmlns:p14="http://schemas.microsoft.com/office/powerpoint/2010/main" val="19197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70424</TotalTime>
  <Words>1308</Words>
  <Application>Microsoft Office PowerPoint</Application>
  <PresentationFormat>와이드스크린</PresentationFormat>
  <Paragraphs>219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(2주차)</vt:lpstr>
      <vt:lpstr>목차</vt:lpstr>
      <vt:lpstr>1. 2D_Bump 해석 격자 조건</vt:lpstr>
      <vt:lpstr>1. 2D_Bump 해석 결과</vt:lpstr>
      <vt:lpstr>1. 2D_Bump 해석 결과</vt:lpstr>
      <vt:lpstr>2. 3D_oneraM6 해석 격자 조건</vt:lpstr>
      <vt:lpstr>2. 3D_oneraM6 해석 결과</vt:lpstr>
      <vt:lpstr>2. 3D_oneraM6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1923</cp:revision>
  <cp:lastPrinted>2025-09-19T05:13:42Z</cp:lastPrinted>
  <dcterms:created xsi:type="dcterms:W3CDTF">2022-05-24T00:47:27Z</dcterms:created>
  <dcterms:modified xsi:type="dcterms:W3CDTF">2025-09-22T06:17:54Z</dcterms:modified>
  <cp:version/>
</cp:coreProperties>
</file>