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725" r:id="rId2"/>
    <p:sldId id="1555" r:id="rId3"/>
    <p:sldId id="1568" r:id="rId4"/>
    <p:sldId id="1567" r:id="rId5"/>
    <p:sldId id="1569" r:id="rId6"/>
    <p:sldId id="1570" r:id="rId7"/>
    <p:sldId id="1571" r:id="rId8"/>
    <p:sldId id="1575" r:id="rId9"/>
    <p:sldId id="1572" r:id="rId10"/>
    <p:sldId id="1576" r:id="rId11"/>
    <p:sldId id="1577" r:id="rId12"/>
    <p:sldId id="1578" r:id="rId13"/>
    <p:sldId id="155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39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9CDE5"/>
    <a:srgbClr val="0066FF"/>
    <a:srgbClr val="A9A9A9"/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>
          <a:schemeClr val="tx1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241DA88-1426-460D-A704-38602BF70CBC}" styleName="Dark Style 2 - Body/Background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75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8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  <a:prstDash val="sysDash"/>
            </a:ln>
          </a:top>
        </a:tcBdr>
        <a:fill>
          <a:solidFill>
            <a:schemeClr val="dk1">
              <a:tint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22" autoAdjust="0"/>
    <p:restoredTop sz="94718" autoAdjust="0"/>
  </p:normalViewPr>
  <p:slideViewPr>
    <p:cSldViewPr snapToGrid="0">
      <p:cViewPr>
        <p:scale>
          <a:sx n="100" d="100"/>
          <a:sy n="100" d="100"/>
        </p:scale>
        <p:origin x="1470" y="12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-1038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2025-09-18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9235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4710F51-9605-4A0B-91B3-A7A73478FDA0}" type="datetime1">
              <a:rPr lang="ko-KR" altLang="en-US"/>
              <a:pPr lvl="0">
                <a:defRPr/>
              </a:pPr>
              <a:t>2025-09-18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2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283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71B47-98EB-8103-95F2-4B4F28974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B211E838-635B-A5B9-90C6-CA9EECF0E3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694C6B75-8D21-9F0A-5301-00AE762E5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982B2B30-55EF-58C7-3C06-EF241782B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625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A0625-491B-1B51-C82B-E82E7C6F1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7CC8D3FA-EADB-0A17-21A0-2718DFEAC8B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AC2B31D5-69FC-1AA8-D889-876947CA1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A1B97D89-A612-650E-12CD-77A881700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212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7595E-35E6-93F9-94DE-C62E67CEA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C75ED62B-45C7-E330-7008-5DD183C3759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0D3D0F87-52ED-C2B7-ACAE-EA1205AF4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7A2B0FBF-47F9-810D-A545-A136962BC7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286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25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1FA29-CAC9-CF31-2C23-3F8B9C01F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BB32A137-6D07-760E-4E38-AD41091FB99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4D1695A5-9987-83DD-2100-0BE4FE6C8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BBC9F819-5399-D916-7D5E-33AE598C54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00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E08F9-4BFA-951A-F715-3ACB8D382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AB40D948-6260-AEBE-DA65-15CD924E128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99F611C5-DE24-9C71-F0D1-F1EE30596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DE86DE2B-69CE-BA2D-363E-B06A78CB70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67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DEF79-B33D-DCCA-48B7-992A5A61A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6092D62A-1549-05B1-55BE-BB28F258191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324A7EDE-D26E-F919-E639-93139EA47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852E3EEB-DDE5-0BFD-B31E-D05943201F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22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5D6A2-9117-7B3C-D745-910A86BE0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BB379855-2835-985A-2649-7BD2AC98CB7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D1D01DF4-83E7-C3FB-5DE9-B8FC445A8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9D5B6C96-6705-2362-2E4F-EB794A047A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365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AEF93-BD89-CFA2-0682-8B0CEF42E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C03A4889-63FD-4DCC-14B4-7CB31483DA4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AA930DB4-1A46-E6A6-8573-A297DCDB8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DAA47A89-2588-73A3-899C-E6087FEE3E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256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033DF-0EC1-B3DF-B12F-2E176882F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C4FC670D-CFDB-3B11-2005-4934C640124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8905BD3C-CA02-F3B6-9FD7-276AC6DDB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CD2109F7-D80F-7DE1-8BD8-996E49C672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371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41D3D-0163-A9C9-FAE7-775F348D3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724E91D9-F10D-9A53-9C80-DDE6147B33F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FAD9A1A7-1C50-FEDD-E36D-CD2CCD78C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C31FC221-8AAD-9A03-D230-52BA71C9C8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860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DEE0B-60FB-0E3B-ADCC-B2BE2C4D3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D6DE4BD4-4FEC-5016-BD61-2235077E927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2A252985-665F-4CD5-F0D4-D9DC8BD83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E219633F-4F4E-0FB4-725F-B601BEA7AC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382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407368" y="445583"/>
            <a:ext cx="11377264" cy="1687273"/>
          </a:xfrm>
          <a:solidFill>
            <a:srgbClr val="DCEEF2"/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algn="ctr"/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3467708" y="3861372"/>
            <a:ext cx="5544616" cy="93578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Font typeface="Wingdings" panose="05000000000000000000" pitchFamily="2" charset="2"/>
              <a:buNone/>
              <a:defRPr sz="1800" b="1">
                <a:solidFill>
                  <a:srgbClr val="1E337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D9C835-A02B-4303-BF8E-1567B3DE11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67708" y="2304519"/>
            <a:ext cx="5544616" cy="119648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lang="ko-KR" altLang="en-US" sz="1800" b="1" kern="1200" dirty="0" smtClean="0">
                <a:solidFill>
                  <a:srgbClr val="2885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16531" indent="0">
              <a:buNone/>
              <a:defRPr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87123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강조_텍스트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9486" y="764360"/>
            <a:ext cx="11831468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3" name="직선 연결선 12"/>
          <p:cNvCxnSpPr>
            <a:cxnSpLocks/>
          </p:cNvCxnSpPr>
          <p:nvPr userDrawn="1"/>
        </p:nvCxnSpPr>
        <p:spPr>
          <a:xfrm>
            <a:off x="2" y="638266"/>
            <a:ext cx="12200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제목 10">
            <a:extLst>
              <a:ext uri="{FF2B5EF4-FFF2-40B4-BE49-F238E27FC236}">
                <a16:creationId xmlns:a16="http://schemas.microsoft.com/office/drawing/2014/main" id="{E7812EE4-D319-4C39-9A7B-0738EA83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3533" cy="628830"/>
          </a:xfrm>
          <a:solidFill>
            <a:srgbClr val="396499"/>
          </a:solidFill>
          <a:ln>
            <a:solidFill>
              <a:srgbClr val="396499"/>
            </a:solidFill>
          </a:ln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슬라이드 번호 개체 틀 7">
            <a:extLst>
              <a:ext uri="{FF2B5EF4-FFF2-40B4-BE49-F238E27FC236}">
                <a16:creationId xmlns:a16="http://schemas.microsoft.com/office/drawing/2014/main" id="{53F89311-B4EF-4883-9957-039F10C35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3861" y="6453340"/>
            <a:ext cx="2844800" cy="309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192EC6C-8783-4515-9F1B-A0AB1D2E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114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95602" y="1988845"/>
            <a:ext cx="7200799" cy="1440159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0" y="0"/>
            <a:ext cx="123368" cy="6858000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02C1FC-636C-4DFE-B508-5815F7C44E5C}"/>
              </a:ext>
            </a:extLst>
          </p:cNvPr>
          <p:cNvSpPr/>
          <p:nvPr userDrawn="1"/>
        </p:nvSpPr>
        <p:spPr>
          <a:xfrm>
            <a:off x="12079898" y="0"/>
            <a:ext cx="123368" cy="6858000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1F674F-A97B-4205-B96C-91F303271B53}"/>
              </a:ext>
            </a:extLst>
          </p:cNvPr>
          <p:cNvSpPr/>
          <p:nvPr userDrawn="1"/>
        </p:nvSpPr>
        <p:spPr>
          <a:xfrm>
            <a:off x="0" y="0"/>
            <a:ext cx="12190566" cy="144016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20DAF3-0F03-4397-A482-CFC28B2612DE}"/>
              </a:ext>
            </a:extLst>
          </p:cNvPr>
          <p:cNvSpPr/>
          <p:nvPr userDrawn="1"/>
        </p:nvSpPr>
        <p:spPr>
          <a:xfrm>
            <a:off x="0" y="6468238"/>
            <a:ext cx="12190566" cy="387266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1415480" y="6519359"/>
            <a:ext cx="8640959" cy="2681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4F81BD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11607690" y="6531738"/>
            <a:ext cx="445840" cy="248246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srgbClr val="4F81BD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07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3697059-27CA-47A4-AD66-5BDB319F7946}"/>
              </a:ext>
            </a:extLst>
          </p:cNvPr>
          <p:cNvSpPr txBox="1"/>
          <p:nvPr userDrawn="1"/>
        </p:nvSpPr>
        <p:spPr>
          <a:xfrm>
            <a:off x="11679391" y="6519832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바닥글 개체 틀 4">
            <a:extLst>
              <a:ext uri="{FF2B5EF4-FFF2-40B4-BE49-F238E27FC236}">
                <a16:creationId xmlns:a16="http://schemas.microsoft.com/office/drawing/2014/main" id="{CE3FD8F2-C375-4565-8CA0-273C0E8A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5640" y="6519359"/>
            <a:ext cx="8712968" cy="268139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1F497D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C2A0C14-8CC0-42FD-8CE9-1E35F0866E14}"/>
              </a:ext>
            </a:extLst>
          </p:cNvPr>
          <p:cNvCxnSpPr/>
          <p:nvPr userDrawn="1"/>
        </p:nvCxnSpPr>
        <p:spPr>
          <a:xfrm>
            <a:off x="12926" y="6461962"/>
            <a:ext cx="12178601" cy="0"/>
          </a:xfrm>
          <a:prstGeom prst="line">
            <a:avLst/>
          </a:prstGeom>
          <a:ln>
            <a:solidFill>
              <a:srgbClr val="F0F0F2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5890A43-C134-420B-9097-C9A569A47C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5" y="6488587"/>
            <a:ext cx="1167866" cy="35998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1560932-1FD3-464C-A710-A2B477C20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7053" y="6545711"/>
            <a:ext cx="1270915" cy="27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1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325910" y="67587"/>
            <a:ext cx="11530730" cy="44381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E33066B-EECE-4FA4-B7CA-261A7D175EB7}"/>
              </a:ext>
            </a:extLst>
          </p:cNvPr>
          <p:cNvCxnSpPr>
            <a:cxnSpLocks/>
          </p:cNvCxnSpPr>
          <p:nvPr userDrawn="1"/>
        </p:nvCxnSpPr>
        <p:spPr>
          <a:xfrm>
            <a:off x="335360" y="548680"/>
            <a:ext cx="1152128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F57EB056-07C5-4EDF-AE12-2388056124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7053" y="6545711"/>
            <a:ext cx="1270915" cy="2746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A352B5-5F70-4660-85E9-C59CCEB19E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5" y="6488587"/>
            <a:ext cx="1167866" cy="3599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076329-D9CB-402F-87F4-978B81DA92AB}"/>
              </a:ext>
            </a:extLst>
          </p:cNvPr>
          <p:cNvSpPr txBox="1"/>
          <p:nvPr userDrawn="1"/>
        </p:nvSpPr>
        <p:spPr>
          <a:xfrm>
            <a:off x="11679391" y="6528458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바닥글 개체 틀 4">
            <a:extLst>
              <a:ext uri="{FF2B5EF4-FFF2-40B4-BE49-F238E27FC236}">
                <a16:creationId xmlns:a16="http://schemas.microsoft.com/office/drawing/2014/main" id="{4B8CF3B3-55EF-446B-AD6D-63382461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5640" y="6527985"/>
            <a:ext cx="8712968" cy="268139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1F497D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B1538FD-2372-4749-8653-B342B03C381C}"/>
              </a:ext>
            </a:extLst>
          </p:cNvPr>
          <p:cNvCxnSpPr/>
          <p:nvPr userDrawn="1"/>
        </p:nvCxnSpPr>
        <p:spPr>
          <a:xfrm>
            <a:off x="12926" y="6461962"/>
            <a:ext cx="12178601" cy="0"/>
          </a:xfrm>
          <a:prstGeom prst="line">
            <a:avLst/>
          </a:prstGeom>
          <a:ln>
            <a:solidFill>
              <a:srgbClr val="F0F0F2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02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3697059-27CA-47A4-AD66-5BDB319F7946}"/>
              </a:ext>
            </a:extLst>
          </p:cNvPr>
          <p:cNvSpPr txBox="1"/>
          <p:nvPr userDrawn="1"/>
        </p:nvSpPr>
        <p:spPr>
          <a:xfrm>
            <a:off x="11679391" y="6519832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바닥글 개체 틀 4">
            <a:extLst>
              <a:ext uri="{FF2B5EF4-FFF2-40B4-BE49-F238E27FC236}">
                <a16:creationId xmlns:a16="http://schemas.microsoft.com/office/drawing/2014/main" id="{CE3FD8F2-C375-4565-8CA0-273C0E8A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9516" y="6519348"/>
            <a:ext cx="8712968" cy="268139"/>
          </a:xfrm>
        </p:spPr>
        <p:txBody>
          <a:bodyPr/>
          <a:lstStyle>
            <a:lvl1pPr algn="ctr">
              <a:defRPr sz="1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87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텍스트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29024" y="628648"/>
            <a:ext cx="11521280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35360" y="108290"/>
            <a:ext cx="10972800" cy="4438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5CBE5F3-201D-4485-B451-4A671AB06AE2}"/>
              </a:ext>
            </a:extLst>
          </p:cNvPr>
          <p:cNvCxnSpPr>
            <a:cxnSpLocks/>
          </p:cNvCxnSpPr>
          <p:nvPr userDrawn="1"/>
        </p:nvCxnSpPr>
        <p:spPr>
          <a:xfrm>
            <a:off x="335360" y="548680"/>
            <a:ext cx="1152128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D8F35B81-0411-4BA1-A5A1-E930949D4A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5" y="6488587"/>
            <a:ext cx="1167866" cy="3599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1FED27-53F6-4777-907F-F8DBE1D34FA4}"/>
              </a:ext>
            </a:extLst>
          </p:cNvPr>
          <p:cNvSpPr txBox="1"/>
          <p:nvPr userDrawn="1"/>
        </p:nvSpPr>
        <p:spPr>
          <a:xfrm>
            <a:off x="11679391" y="6528458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id="{9B51CA68-2E01-4290-A1C9-D07E4BA3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5640" y="6527985"/>
            <a:ext cx="8712968" cy="268139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1F497D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8DCB6CB-609A-48D4-A222-AEB9A1A35EA2}"/>
              </a:ext>
            </a:extLst>
          </p:cNvPr>
          <p:cNvCxnSpPr/>
          <p:nvPr userDrawn="1"/>
        </p:nvCxnSpPr>
        <p:spPr>
          <a:xfrm>
            <a:off x="12926" y="6461962"/>
            <a:ext cx="12178601" cy="0"/>
          </a:xfrm>
          <a:prstGeom prst="line">
            <a:avLst/>
          </a:prstGeom>
          <a:ln>
            <a:solidFill>
              <a:srgbClr val="F0F0F2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20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_제목만_강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FDAC71-B89B-469A-8F29-956F5D0F3418}"/>
              </a:ext>
            </a:extLst>
          </p:cNvPr>
          <p:cNvSpPr/>
          <p:nvPr userDrawn="1"/>
        </p:nvSpPr>
        <p:spPr>
          <a:xfrm>
            <a:off x="0" y="-13990"/>
            <a:ext cx="12192000" cy="576064"/>
          </a:xfrm>
          <a:prstGeom prst="rect">
            <a:avLst/>
          </a:prstGeom>
          <a:solidFill>
            <a:srgbClr val="1E337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E10D368-B55C-4C70-88A8-DED907DFB2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998B31CE-7B8D-4C10-8A83-571ABE9BD7C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3353" y="3015378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B05DED02-2D7C-4A9C-9DC2-CE3789C3CB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3353" y="3015378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FB16FB-F16A-49B9-AC1B-A777E70A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10555"/>
            <a:ext cx="10441160" cy="56207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0F0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2705B8-801F-46DB-B023-73ED6D95E7A4}"/>
              </a:ext>
            </a:extLst>
          </p:cNvPr>
          <p:cNvSpPr txBox="1"/>
          <p:nvPr userDrawn="1"/>
        </p:nvSpPr>
        <p:spPr>
          <a:xfrm>
            <a:off x="11730790" y="6617729"/>
            <a:ext cx="443127" cy="22757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814A9AE1-D86C-4A1A-9746-8CEC46E8A3E4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바닥글 개체 틀 5">
            <a:extLst>
              <a:ext uri="{FF2B5EF4-FFF2-40B4-BE49-F238E27FC236}">
                <a16:creationId xmlns:a16="http://schemas.microsoft.com/office/drawing/2014/main" id="{5B58D994-B6BD-4309-98D9-ACF44C78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1973" y="6617729"/>
            <a:ext cx="5058643" cy="221087"/>
          </a:xfr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4" name="그림 3" descr="그래픽, 그래픽 디자인, 스크린샷, 텍스트이(가) 표시된 사진&#10;&#10;자동 생성된 설명">
            <a:extLst>
              <a:ext uri="{FF2B5EF4-FFF2-40B4-BE49-F238E27FC236}">
                <a16:creationId xmlns:a16="http://schemas.microsoft.com/office/drawing/2014/main" id="{7D94B59C-CF78-6478-7C35-B253D9255E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3" b="9491"/>
          <a:stretch/>
        </p:blipFill>
        <p:spPr>
          <a:xfrm>
            <a:off x="11492865" y="-13991"/>
            <a:ext cx="699135" cy="570531"/>
          </a:xfrm>
          <a:prstGeom prst="rect">
            <a:avLst/>
          </a:prstGeom>
        </p:spPr>
      </p:pic>
      <p:sp>
        <p:nvSpPr>
          <p:cNvPr id="3" name="텍스트 개체 틀 15">
            <a:extLst>
              <a:ext uri="{FF2B5EF4-FFF2-40B4-BE49-F238E27FC236}">
                <a16:creationId xmlns:a16="http://schemas.microsoft.com/office/drawing/2014/main" id="{1DAF98AF-10C4-2E6A-0288-629116172D18}"/>
              </a:ext>
            </a:extLst>
          </p:cNvPr>
          <p:cNvSpPr txBox="1">
            <a:spLocks/>
          </p:cNvSpPr>
          <p:nvPr userDrawn="1"/>
        </p:nvSpPr>
        <p:spPr>
          <a:xfrm>
            <a:off x="8487092" y="19184"/>
            <a:ext cx="3048591" cy="57799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 algn="ctr" defTabSz="633062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1E3373"/>
                </a:solidFill>
                <a:latin typeface="+mn-lt"/>
                <a:ea typeface="+mn-ea"/>
                <a:cs typeface="+mn-cs"/>
              </a:defRPr>
            </a:lvl1pPr>
            <a:lvl2pPr marL="514363" indent="-197832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1327" indent="-158266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7859" indent="-158266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4390" indent="-158266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40920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52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3983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90513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33062" rtl="0" eaLnBrk="1" fontAlgn="auto" latinLnBrk="1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공력시뮬레이션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및 통합설계 연구실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633062" rtl="0" eaLnBrk="1" fontAlgn="auto" latinLnBrk="1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Aerodynamic Design Optimization Lab.</a:t>
            </a:r>
          </a:p>
        </p:txBody>
      </p:sp>
    </p:spTree>
    <p:extLst>
      <p:ext uri="{BB962C8B-B14F-4D97-AF65-F5344CB8AC3E}">
        <p14:creationId xmlns:p14="http://schemas.microsoft.com/office/powerpoint/2010/main" val="54606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_텍스트박스_강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8D15C9C-91EA-4CF4-BB22-C3180AB9C192}"/>
              </a:ext>
            </a:extLst>
          </p:cNvPr>
          <p:cNvSpPr/>
          <p:nvPr userDrawn="1"/>
        </p:nvSpPr>
        <p:spPr>
          <a:xfrm>
            <a:off x="0" y="-13990"/>
            <a:ext cx="12192000" cy="576064"/>
          </a:xfrm>
          <a:prstGeom prst="rect">
            <a:avLst/>
          </a:prstGeom>
          <a:solidFill>
            <a:srgbClr val="1E337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9486" y="628830"/>
            <a:ext cx="11831468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8DB575B-1DD5-4341-BF47-5800AC04B2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1EE934B5-0560-4558-95E6-C9DBE42782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4BF39A93-2929-4AB7-B494-9DA07C7E05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E6DAA6-1AD3-4439-997C-0C67595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6" y="0"/>
            <a:ext cx="10563018" cy="56207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0F0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79B8E4-7D8C-4964-9474-AD9A3D2AAAB8}"/>
              </a:ext>
            </a:extLst>
          </p:cNvPr>
          <p:cNvSpPr txBox="1"/>
          <p:nvPr userDrawn="1"/>
        </p:nvSpPr>
        <p:spPr>
          <a:xfrm>
            <a:off x="11730790" y="6617729"/>
            <a:ext cx="443127" cy="22757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814A9AE1-D86C-4A1A-9746-8CEC46E8A3E4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바닥글 개체 틀 5">
            <a:extLst>
              <a:ext uri="{FF2B5EF4-FFF2-40B4-BE49-F238E27FC236}">
                <a16:creationId xmlns:a16="http://schemas.microsoft.com/office/drawing/2014/main" id="{026A9CF2-532D-46A6-94CF-0BA0AEBB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1973" y="6617729"/>
            <a:ext cx="5058643" cy="221087"/>
          </a:xfr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855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좌제목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C72AC2E-63E2-4BDF-9267-C583416B5E9D}"/>
              </a:ext>
            </a:extLst>
          </p:cNvPr>
          <p:cNvSpPr/>
          <p:nvPr userDrawn="1"/>
        </p:nvSpPr>
        <p:spPr>
          <a:xfrm>
            <a:off x="0" y="0"/>
            <a:ext cx="2622430" cy="6858000"/>
          </a:xfrm>
          <a:prstGeom prst="rect">
            <a:avLst/>
          </a:prstGeom>
          <a:solidFill>
            <a:srgbClr val="1E337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639617" y="42469"/>
            <a:ext cx="9289031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A87D8D0A-099C-4FFD-94CB-C170D7B1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275" y="3618718"/>
            <a:ext cx="1967880" cy="530363"/>
          </a:xfrm>
        </p:spPr>
        <p:txBody>
          <a:bodyPr/>
          <a:lstStyle>
            <a:lvl1pPr>
              <a:defRPr sz="1000">
                <a:solidFill>
                  <a:srgbClr val="F0F0F2"/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0" y="283718"/>
            <a:ext cx="2639616" cy="2425202"/>
          </a:xfrm>
          <a:noFill/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400">
                <a:solidFill>
                  <a:srgbClr val="F0F0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697059-27CA-47A4-AD66-5BDB319F7946}"/>
              </a:ext>
            </a:extLst>
          </p:cNvPr>
          <p:cNvSpPr txBox="1"/>
          <p:nvPr userDrawn="1"/>
        </p:nvSpPr>
        <p:spPr>
          <a:xfrm>
            <a:off x="971935" y="6574282"/>
            <a:ext cx="6785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0F0F2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824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>
          <a:xfrm>
            <a:off x="4165600" y="6473233"/>
            <a:ext cx="38608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제목 개체 틀 6"/>
          <p:cNvSpPr>
            <a:spLocks noGrp="1"/>
          </p:cNvSpPr>
          <p:nvPr>
            <p:ph type="title"/>
          </p:nvPr>
        </p:nvSpPr>
        <p:spPr>
          <a:xfrm>
            <a:off x="144712" y="94860"/>
            <a:ext cx="109728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/>
            <a:r>
              <a:rPr lang="ko-KR" altLang="en-US" dirty="0"/>
              <a:t>마스터 제목 스타일 편집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95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633062" rtl="0" eaLnBrk="1" latinLnBrk="1" hangingPunct="1">
        <a:spcBef>
          <a:spcPct val="0"/>
        </a:spcBef>
        <a:buNone/>
        <a:defRPr lang="ko-KR" altLang="en-US" sz="1661" b="1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37398" indent="-237398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2216" kern="1200">
          <a:solidFill>
            <a:schemeClr val="tx1"/>
          </a:solidFill>
          <a:latin typeface="+mn-lt"/>
          <a:ea typeface="+mn-ea"/>
          <a:cs typeface="+mn-cs"/>
        </a:defRPr>
      </a:lvl1pPr>
      <a:lvl2pPr marL="514363" indent="-197832" algn="l" defTabSz="633062" rtl="0" eaLnBrk="1" latinLnBrk="1" hangingPunct="1">
        <a:spcBef>
          <a:spcPct val="20000"/>
        </a:spcBef>
        <a:buFont typeface="Arial" panose="020B0604020202020204" pitchFamily="34" charset="0"/>
        <a:buChar char="–"/>
        <a:defRPr sz="1939" kern="1200">
          <a:solidFill>
            <a:schemeClr val="tx1"/>
          </a:solidFill>
          <a:latin typeface="+mn-lt"/>
          <a:ea typeface="+mn-ea"/>
          <a:cs typeface="+mn-cs"/>
        </a:defRPr>
      </a:lvl2pPr>
      <a:lvl3pPr marL="791327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107859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–"/>
        <a:defRPr sz="1385" kern="1200">
          <a:solidFill>
            <a:schemeClr val="tx1"/>
          </a:solidFill>
          <a:latin typeface="+mn-lt"/>
          <a:ea typeface="+mn-ea"/>
          <a:cs typeface="+mn-cs"/>
        </a:defRPr>
      </a:lvl4pPr>
      <a:lvl5pPr marL="1424390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»"/>
        <a:defRPr sz="1385" kern="1200">
          <a:solidFill>
            <a:schemeClr val="tx1"/>
          </a:solidFill>
          <a:latin typeface="+mn-lt"/>
          <a:ea typeface="+mn-ea"/>
          <a:cs typeface="+mn-cs"/>
        </a:defRPr>
      </a:lvl5pPr>
      <a:lvl6pPr marL="1740920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2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7pPr>
      <a:lvl8pPr marL="2373983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8pPr>
      <a:lvl9pPr marL="2690513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1pPr>
      <a:lvl2pPr marL="316531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2pPr>
      <a:lvl3pPr marL="633062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3pPr>
      <a:lvl4pPr marL="949593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4pPr>
      <a:lvl5pPr marL="1266124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5pPr>
      <a:lvl6pPr marL="1582655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6pPr>
      <a:lvl7pPr marL="1899186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7pPr>
      <a:lvl8pPr marL="2215717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8pPr>
      <a:lvl9pPr marL="2532248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1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1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1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geuns/CFD_Class_Lecture/tree/main/Lecture/Week_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7368" y="385711"/>
            <a:ext cx="11377264" cy="1687273"/>
          </a:xfrm>
        </p:spPr>
        <p:txBody>
          <a:bodyPr/>
          <a:lstStyle/>
          <a:p>
            <a:pPr algn="ctr">
              <a:defRPr/>
            </a:pPr>
            <a:r>
              <a:rPr lang="en-US" altLang="ko-KR" sz="2800" dirty="0"/>
              <a:t>SU2 </a:t>
            </a:r>
            <a:r>
              <a:rPr lang="ko-KR" altLang="en-US" sz="2800" dirty="0"/>
              <a:t>보고서 </a:t>
            </a:r>
            <a:r>
              <a:rPr lang="en-US" altLang="ko-KR" sz="2800" dirty="0"/>
              <a:t>(2</a:t>
            </a:r>
            <a:r>
              <a:rPr lang="ko-KR" altLang="en-US" sz="2800" dirty="0"/>
              <a:t>주차</a:t>
            </a:r>
            <a:r>
              <a:rPr lang="en-US" altLang="ko-KR" sz="2800" dirty="0"/>
              <a:t>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908171" y="3707911"/>
            <a:ext cx="6375658" cy="1818089"/>
          </a:xfrm>
        </p:spPr>
        <p:txBody>
          <a:bodyPr/>
          <a:lstStyle/>
          <a:p>
            <a:pPr lvl="0">
              <a:defRPr/>
            </a:pPr>
            <a:r>
              <a:rPr lang="ko-KR" altLang="en-US" dirty="0" err="1"/>
              <a:t>전산유체</a:t>
            </a:r>
            <a:r>
              <a:rPr lang="ko-KR" altLang="en-US" dirty="0"/>
              <a:t> 해석 실습</a:t>
            </a:r>
          </a:p>
          <a:p>
            <a:pPr lvl="0">
              <a:defRPr/>
            </a:pPr>
            <a:r>
              <a:rPr lang="ko-KR" altLang="en-US" dirty="0"/>
              <a:t>청주대학교 항공기계공학과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지도교수</a:t>
            </a:r>
            <a:r>
              <a:rPr lang="en-US" altLang="ko-KR" dirty="0"/>
              <a:t>: </a:t>
            </a:r>
            <a:r>
              <a:rPr lang="ko-KR" altLang="en-US" dirty="0" err="1"/>
              <a:t>임동균</a:t>
            </a:r>
            <a:r>
              <a:rPr lang="ko-KR" altLang="en-US" dirty="0"/>
              <a:t> 교수님</a:t>
            </a:r>
          </a:p>
          <a:p>
            <a:pPr lvl="0">
              <a:defRPr/>
            </a:pPr>
            <a:r>
              <a:rPr lang="en-US" altLang="ko-KR" dirty="0"/>
              <a:t>Due: Sep. 25, 2025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61710" t="77010" r="11920" b="13340"/>
          <a:stretch>
            <a:fillRect/>
          </a:stretch>
        </p:blipFill>
        <p:spPr>
          <a:xfrm>
            <a:off x="5205411" y="5900788"/>
            <a:ext cx="1781175" cy="571501"/>
          </a:xfrm>
          <a:prstGeom prst="rect">
            <a:avLst/>
          </a:prstGeom>
        </p:spPr>
      </p:pic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908171" y="2723103"/>
            <a:ext cx="6375658" cy="1243734"/>
          </a:xfrm>
        </p:spPr>
        <p:txBody>
          <a:bodyPr/>
          <a:lstStyle/>
          <a:p>
            <a:pPr marL="0" lvl="0" indent="0" algn="ctr" defTabSz="63306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ko-KR" altLang="en-US" sz="2300" dirty="0">
                <a:solidFill>
                  <a:srgbClr val="1E3373"/>
                </a:solidFill>
                <a:latin typeface="맑은 고딕"/>
                <a:ea typeface="맑은 고딕"/>
                <a:cs typeface="맑은 고딕"/>
              </a:rPr>
              <a:t>서 보 근</a:t>
            </a:r>
            <a:br>
              <a:rPr kumimoji="0" lang="en-US" altLang="ko-KR" sz="2300" b="1" i="0" u="none" strike="noStrike" kern="1200" cap="none" spc="0" normalizeH="0" baseline="0" dirty="0">
                <a:solidFill>
                  <a:srgbClr val="1E3373"/>
                </a:solidFill>
                <a:latin typeface="맑은 고딕"/>
                <a:ea typeface="맑은 고딕"/>
                <a:cs typeface="맑은 고딕"/>
              </a:rPr>
            </a:br>
            <a:endParaRPr kumimoji="0" lang="ko-KR" altLang="en-US" sz="2300" b="1" i="0" u="none" strike="noStrike" kern="1200" cap="none" spc="0" normalizeH="0" baseline="0" dirty="0">
              <a:solidFill>
                <a:srgbClr val="1E3373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4280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C2CEF-5290-FEF1-9D0E-0D044169E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1C99C4A-B85B-AB05-966B-5EEAD9B0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2. 3D_oneraM6 </a:t>
            </a:r>
            <a:r>
              <a:rPr lang="ko-KR" altLang="en-US" dirty="0"/>
              <a:t>해석 결과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841882-26A0-6FD9-CB79-E55959576878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000" dirty="0"/>
              <a:t>SU2 </a:t>
            </a:r>
            <a:r>
              <a:rPr lang="ko-KR" altLang="en-US" sz="2000" dirty="0"/>
              <a:t>해석 결과 </a:t>
            </a:r>
            <a:r>
              <a:rPr lang="en-US" altLang="ko-KR" sz="2000" dirty="0"/>
              <a:t>(Pressure)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D28205-D128-A97D-496C-67AA3712345F}"/>
              </a:ext>
            </a:extLst>
          </p:cNvPr>
          <p:cNvSpPr txBox="1"/>
          <p:nvPr/>
        </p:nvSpPr>
        <p:spPr>
          <a:xfrm>
            <a:off x="256584" y="1129434"/>
            <a:ext cx="754132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NACA0012 Airfoil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대상으로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압축성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Euler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해석을 수행한 결과이다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Fig. 10 (Pressure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분포도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Fig.11 (Pressure Polt)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통해 압력장의 공간적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정량적 특성을 확인하였다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300" b="1" dirty="0" err="1"/>
              <a:t>앞전</a:t>
            </a:r>
            <a:r>
              <a:rPr lang="en-US" altLang="ko-KR" sz="1300" b="1" dirty="0"/>
              <a:t>(Leading Edge) </a:t>
            </a:r>
            <a:r>
              <a:rPr lang="ko-KR" altLang="en-US" sz="1300" b="1" dirty="0"/>
              <a:t>효과</a:t>
            </a:r>
            <a:endParaRPr lang="en-US" altLang="ko-KR" sz="1300" b="1" dirty="0"/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유동이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에어포일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앞전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(x/c= 0 - 0.2)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만나면서 곡률에 의해 크게 휘어지고 가속된다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상부 표면에서는 속도가 급격히 증가하고 압력이 급격히 감소하여 강한 저압 피크가 형성된다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베르누이 효과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속도의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증가에 따른 압력의 감소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설명되며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압축성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조건에서는 등 엔트로피 관계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(eq. 1)</a:t>
            </a:r>
          </a:p>
          <a:p>
            <a:pPr marL="447675"/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에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의해 국소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마하수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상승이 압력 강하로 이어진다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76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76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76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98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2.   </a:t>
            </a:r>
            <a:r>
              <a:rPr lang="ko-KR" altLang="en-US" sz="1300" b="1" dirty="0"/>
              <a:t>뒷전</a:t>
            </a:r>
            <a:r>
              <a:rPr lang="en-US" altLang="ko-KR" sz="1300" b="1" dirty="0"/>
              <a:t>(Trailing Edge)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압력이 대기압으로 회복되지만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·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하부 압력이 완전히 대칭적으로 수렴하지 않는다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불균형은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압력항력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(pressure drag)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및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조파항력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(wave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drage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기여한다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3.   </a:t>
            </a:r>
            <a:r>
              <a:rPr lang="ko-KR" altLang="en-US" sz="1300" b="1" dirty="0"/>
              <a:t>상부 표면</a:t>
            </a:r>
            <a:r>
              <a:rPr lang="en-US" altLang="ko-KR" sz="1300" b="1" dirty="0"/>
              <a:t>(Upper Surface)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앞전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이후 유동이 계속 가속되며 넓은 저압대가 형성된다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·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후반부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(x/c = 0.5-0.6)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근처에서 압력 불연속이 발생하며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국소 초음속 영역이 충격파를 거치면서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7675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아음속으로 전환되는 현상으로 해석된다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충격파는 압력 불연속과 항력증가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조파항력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원인이 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4.   </a:t>
            </a:r>
            <a:r>
              <a:rPr lang="ko-KR" altLang="en-US" sz="1300" b="1" dirty="0"/>
              <a:t>하부 표면</a:t>
            </a:r>
            <a:r>
              <a:rPr lang="en-US" altLang="ko-KR" sz="1300" b="1" dirty="0"/>
              <a:t>(Lower Surface)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압력 변화가 상대적으로 완만하며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상부보다 높은 압력이 유지된다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이로 인해 상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·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하부 압력차가 누적되어 양력이 발생한다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5.   </a:t>
            </a:r>
            <a:r>
              <a:rPr lang="ko-KR" altLang="en-US" sz="1300" b="1" dirty="0"/>
              <a:t>정리</a:t>
            </a:r>
            <a:endParaRPr lang="en-US" altLang="ko-KR" sz="1300" b="1" dirty="0"/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b="1" dirty="0" err="1"/>
              <a:t>앞전</a:t>
            </a:r>
            <a:r>
              <a:rPr lang="ko-KR" altLang="en-US" sz="1100" b="1" dirty="0"/>
              <a:t> 효과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앞전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곡률로 인해 유동이 가속되며 상부 표면에 강한 저압 피크 발생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b="1" dirty="0"/>
              <a:t>뒷전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불완전한 압력 회복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항력 성분 형성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b="1" dirty="0" err="1"/>
              <a:t>항부</a:t>
            </a:r>
            <a:r>
              <a:rPr lang="ko-KR" altLang="en-US" sz="1100" b="1" dirty="0"/>
              <a:t> 표면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저압대 형성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중반부 충격파로 압력 급변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조파항력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발생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b="1" dirty="0"/>
              <a:t>하부 표면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상대적으로 고압 유지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양력 발생에 기여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98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9B06BFF-C014-2F30-E3F5-E2F8091EB661}"/>
              </a:ext>
            </a:extLst>
          </p:cNvPr>
          <p:cNvGrpSpPr/>
          <p:nvPr/>
        </p:nvGrpSpPr>
        <p:grpSpPr>
          <a:xfrm>
            <a:off x="4813041" y="2578536"/>
            <a:ext cx="2565918" cy="793498"/>
            <a:chOff x="6639477" y="4185934"/>
            <a:chExt cx="2565918" cy="7934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55B940D-DE6A-176C-4564-17790FA661A8}"/>
                </a:ext>
              </a:extLst>
            </p:cNvPr>
            <p:cNvSpPr txBox="1"/>
            <p:nvPr/>
          </p:nvSpPr>
          <p:spPr>
            <a:xfrm>
              <a:off x="6639477" y="4748600"/>
              <a:ext cx="25659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Equation.1 </a:t>
              </a:r>
              <a:r>
                <a:rPr lang="ko-KR" altLang="en-US" sz="900" dirty="0" err="1"/>
                <a:t>압축성</a:t>
              </a:r>
              <a:r>
                <a:rPr lang="ko-KR" altLang="en-US" sz="900" dirty="0"/>
                <a:t> </a:t>
              </a:r>
              <a:r>
                <a:rPr lang="ko-KR" altLang="en-US" sz="900" dirty="0" err="1"/>
                <a:t>등엔트로피</a:t>
              </a:r>
              <a:r>
                <a:rPr lang="ko-KR" altLang="en-US" sz="900" dirty="0"/>
                <a:t> 유동 방정식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DCBE677-2CDB-77DD-13E2-0416171AEF22}"/>
                    </a:ext>
                  </a:extLst>
                </p:cNvPr>
                <p:cNvSpPr txBox="1"/>
                <p:nvPr/>
              </p:nvSpPr>
              <p:spPr>
                <a:xfrm>
                  <a:off x="6639477" y="4185934"/>
                  <a:ext cx="2289918" cy="59445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ko-KR" altLang="en-US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ko-KR" altLang="en-US" sz="1200" i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ko-KR" altLang="en-US" sz="1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ko-KR" altLang="en-US" sz="1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num>
                              <m:den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D711E3C-184A-9640-0435-EF3D27C78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9477" y="4185934"/>
                  <a:ext cx="2289918" cy="59445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F05BCE2-C4B9-168B-67E7-A00E0FB29A85}"/>
              </a:ext>
            </a:extLst>
          </p:cNvPr>
          <p:cNvGrpSpPr/>
          <p:nvPr/>
        </p:nvGrpSpPr>
        <p:grpSpPr>
          <a:xfrm>
            <a:off x="8856041" y="752672"/>
            <a:ext cx="2956204" cy="2291167"/>
            <a:chOff x="8856041" y="752672"/>
            <a:chExt cx="2956204" cy="2291167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761B3B5-2E85-ED5A-A148-1EA3937ACF57}"/>
                </a:ext>
              </a:extLst>
            </p:cNvPr>
            <p:cNvGrpSpPr/>
            <p:nvPr/>
          </p:nvGrpSpPr>
          <p:grpSpPr>
            <a:xfrm>
              <a:off x="8856041" y="752672"/>
              <a:ext cx="2956204" cy="2291167"/>
              <a:chOff x="2525689" y="1684437"/>
              <a:chExt cx="935038" cy="724689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8EAAC38F-5B8A-0315-26B6-D834CD6199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525689" y="1684437"/>
                <a:ext cx="737480" cy="636131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5B0E48C-695E-3DA3-486B-34B98DB28C2B}"/>
                  </a:ext>
                </a:extLst>
              </p:cNvPr>
              <p:cNvSpPr txBox="1"/>
              <p:nvPr/>
            </p:nvSpPr>
            <p:spPr>
              <a:xfrm>
                <a:off x="3006235" y="2334905"/>
                <a:ext cx="454492" cy="74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3 Bottom view</a:t>
                </a:r>
                <a:endParaRPr lang="ko-KR" altLang="en-US" sz="900" dirty="0"/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768B6D5-D275-5A9E-01C4-8DDF14428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18019" y="1304797"/>
              <a:ext cx="594225" cy="1381808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603E2E2-910C-1C40-FBFF-28B117E52CC0}"/>
              </a:ext>
            </a:extLst>
          </p:cNvPr>
          <p:cNvGrpSpPr/>
          <p:nvPr/>
        </p:nvGrpSpPr>
        <p:grpSpPr>
          <a:xfrm>
            <a:off x="8854892" y="3009012"/>
            <a:ext cx="3214523" cy="3278515"/>
            <a:chOff x="8854892" y="3009012"/>
            <a:chExt cx="3214523" cy="327851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55F427D-50DE-B27B-D07A-6826001BD8F4}"/>
                </a:ext>
              </a:extLst>
            </p:cNvPr>
            <p:cNvGrpSpPr/>
            <p:nvPr/>
          </p:nvGrpSpPr>
          <p:grpSpPr>
            <a:xfrm>
              <a:off x="8854892" y="3009012"/>
              <a:ext cx="3214523" cy="3278515"/>
              <a:chOff x="2443983" y="1372142"/>
              <a:chExt cx="1016744" cy="1036984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5B03D3FE-933C-4615-5D91-E172B982BE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443983" y="1372142"/>
                <a:ext cx="868123" cy="979355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FD5D1-BA51-2626-C0EC-6F8B48A99F5B}"/>
                  </a:ext>
                </a:extLst>
              </p:cNvPr>
              <p:cNvSpPr txBox="1"/>
              <p:nvPr/>
            </p:nvSpPr>
            <p:spPr>
              <a:xfrm>
                <a:off x="3006235" y="2334905"/>
                <a:ext cx="454492" cy="74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3 Pressure</a:t>
                </a:r>
                <a:r>
                  <a:rPr lang="ko-KR" altLang="en-US" sz="900" dirty="0"/>
                  <a:t> 분포도</a:t>
                </a:r>
              </a:p>
            </p:txBody>
          </p:sp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1FDAA0D-19B1-E752-9AB3-B81856D18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374608" y="4488172"/>
              <a:ext cx="594225" cy="1381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979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90C32-F48A-F2D1-1D3F-2E41AC21B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BB1D787-B21A-6088-2EC5-06DA1178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2. 3D_oneraM6 </a:t>
            </a:r>
            <a:r>
              <a:rPr lang="ko-KR" altLang="en-US" dirty="0"/>
              <a:t>해석 결과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8BDB0D-A462-F096-6962-24CD27E40BF8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000" dirty="0"/>
              <a:t>SU2 </a:t>
            </a:r>
            <a:r>
              <a:rPr lang="ko-KR" altLang="en-US" sz="2000" dirty="0"/>
              <a:t>해석 결과 </a:t>
            </a:r>
            <a:r>
              <a:rPr lang="en-US" altLang="ko-KR" sz="2000" dirty="0"/>
              <a:t>(Pressure)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B9AB08-9BB1-18B6-C4E1-19FE442C1763}"/>
              </a:ext>
            </a:extLst>
          </p:cNvPr>
          <p:cNvSpPr txBox="1"/>
          <p:nvPr/>
        </p:nvSpPr>
        <p:spPr>
          <a:xfrm>
            <a:off x="256584" y="1129434"/>
            <a:ext cx="754132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NACA0012 Airfoil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대상으로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압축성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Euler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해석을 수행한 결과이다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Fig. 10 (Pressure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분포도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Fig.11 (Pressure Polt)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통해 압력장의 공간적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정량적 특성을 확인하였다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300" b="1" dirty="0" err="1"/>
              <a:t>앞전</a:t>
            </a:r>
            <a:r>
              <a:rPr lang="en-US" altLang="ko-KR" sz="1300" b="1" dirty="0"/>
              <a:t>(Leading Edge) </a:t>
            </a:r>
            <a:r>
              <a:rPr lang="ko-KR" altLang="en-US" sz="1300" b="1" dirty="0"/>
              <a:t>효과</a:t>
            </a:r>
            <a:endParaRPr lang="en-US" altLang="ko-KR" sz="1300" b="1" dirty="0"/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유동이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에어포일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앞전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(x/c= 0 - 0.2)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만나면서 곡률에 의해 크게 휘어지고 가속된다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상부 표면에서는 속도가 급격히 증가하고 압력이 급격히 감소하여 강한 저압 피크가 형성된다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베르누이 효과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속도의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증가에 따른 압력의 감소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설명되며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압축성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조건에서는 등 엔트로피 관계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(eq. 1)</a:t>
            </a:r>
          </a:p>
          <a:p>
            <a:pPr marL="447675"/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에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의해 국소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마하수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상승이 압력 강하로 이어진다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76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76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76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98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2.   </a:t>
            </a:r>
            <a:r>
              <a:rPr lang="ko-KR" altLang="en-US" sz="1300" b="1" dirty="0"/>
              <a:t>뒷전</a:t>
            </a:r>
            <a:r>
              <a:rPr lang="en-US" altLang="ko-KR" sz="1300" b="1" dirty="0"/>
              <a:t>(Trailing Edge)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압력이 대기압으로 회복되지만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·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하부 압력이 완전히 대칭적으로 수렴하지 않는다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불균형은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압력항력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(pressure drag)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및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조파항력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(wave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drage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기여한다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3.   </a:t>
            </a:r>
            <a:r>
              <a:rPr lang="ko-KR" altLang="en-US" sz="1300" b="1" dirty="0"/>
              <a:t>상부 표면</a:t>
            </a:r>
            <a:r>
              <a:rPr lang="en-US" altLang="ko-KR" sz="1300" b="1" dirty="0"/>
              <a:t>(Upper Surface)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앞전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이후 유동이 계속 가속되며 넓은 저압대가 형성된다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·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후반부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(x/c = 0.5-0.6)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근처에서 압력 불연속이 발생하며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국소 초음속 영역이 충격파를 거치면서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7675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아음속으로 전환되는 현상으로 해석된다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충격파는 압력 불연속과 항력증가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조파항력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원인이 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4.   </a:t>
            </a:r>
            <a:r>
              <a:rPr lang="ko-KR" altLang="en-US" sz="1300" b="1" dirty="0"/>
              <a:t>하부 표면</a:t>
            </a:r>
            <a:r>
              <a:rPr lang="en-US" altLang="ko-KR" sz="1300" b="1" dirty="0"/>
              <a:t>(Lower Surface)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압력 변화가 상대적으로 완만하며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상부보다 높은 압력이 유지된다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이로 인해 상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·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하부 압력차가 누적되어 양력이 발생한다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5.   </a:t>
            </a:r>
            <a:r>
              <a:rPr lang="ko-KR" altLang="en-US" sz="1300" b="1" dirty="0"/>
              <a:t>정리</a:t>
            </a:r>
            <a:endParaRPr lang="en-US" altLang="ko-KR" sz="1300" b="1" dirty="0"/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b="1" dirty="0" err="1"/>
              <a:t>앞전</a:t>
            </a:r>
            <a:r>
              <a:rPr lang="ko-KR" altLang="en-US" sz="1100" b="1" dirty="0"/>
              <a:t> 효과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앞전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곡률로 인해 유동이 가속되며 상부 표면에 강한 저압 피크 발생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b="1" dirty="0"/>
              <a:t>뒷전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불완전한 압력 회복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항력 성분 형성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b="1" dirty="0" err="1"/>
              <a:t>항부</a:t>
            </a:r>
            <a:r>
              <a:rPr lang="ko-KR" altLang="en-US" sz="1100" b="1" dirty="0"/>
              <a:t> 표면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저압대 형성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중반부 충격파로 압력 급변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조파항력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발생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b="1" dirty="0"/>
              <a:t>하부 표면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상대적으로 고압 유지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양력 발생에 기여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98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1CCC4DE-9BEB-DDFF-5B7E-F679A4F6B8FF}"/>
              </a:ext>
            </a:extLst>
          </p:cNvPr>
          <p:cNvGrpSpPr/>
          <p:nvPr/>
        </p:nvGrpSpPr>
        <p:grpSpPr>
          <a:xfrm>
            <a:off x="4813041" y="2578536"/>
            <a:ext cx="2565918" cy="793498"/>
            <a:chOff x="6639477" y="4185934"/>
            <a:chExt cx="2565918" cy="7934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45CFE6-01FD-62B9-05B4-417A6F5CC0F9}"/>
                </a:ext>
              </a:extLst>
            </p:cNvPr>
            <p:cNvSpPr txBox="1"/>
            <p:nvPr/>
          </p:nvSpPr>
          <p:spPr>
            <a:xfrm>
              <a:off x="6639477" y="4748600"/>
              <a:ext cx="25659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Equation.1 </a:t>
              </a:r>
              <a:r>
                <a:rPr lang="ko-KR" altLang="en-US" sz="900" dirty="0" err="1"/>
                <a:t>압축성</a:t>
              </a:r>
              <a:r>
                <a:rPr lang="ko-KR" altLang="en-US" sz="900" dirty="0"/>
                <a:t> </a:t>
              </a:r>
              <a:r>
                <a:rPr lang="ko-KR" altLang="en-US" sz="900" dirty="0" err="1"/>
                <a:t>등엔트로피</a:t>
              </a:r>
              <a:r>
                <a:rPr lang="ko-KR" altLang="en-US" sz="900" dirty="0"/>
                <a:t> 유동 방정식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3EC071A-676B-525E-7936-1494D3A10BC6}"/>
                    </a:ext>
                  </a:extLst>
                </p:cNvPr>
                <p:cNvSpPr txBox="1"/>
                <p:nvPr/>
              </p:nvSpPr>
              <p:spPr>
                <a:xfrm>
                  <a:off x="6639477" y="4185934"/>
                  <a:ext cx="2289918" cy="59445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ko-KR" altLang="en-US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ko-KR" altLang="en-US" sz="1200" i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ko-KR" altLang="en-US" sz="1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ko-KR" altLang="en-US" sz="1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num>
                              <m:den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D711E3C-184A-9640-0435-EF3D27C78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9477" y="4185934"/>
                  <a:ext cx="2289918" cy="59445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3E393B1-A7F1-1445-A44C-4044FD080714}"/>
              </a:ext>
            </a:extLst>
          </p:cNvPr>
          <p:cNvGrpSpPr/>
          <p:nvPr/>
        </p:nvGrpSpPr>
        <p:grpSpPr>
          <a:xfrm>
            <a:off x="8577337" y="1274774"/>
            <a:ext cx="3234907" cy="1769066"/>
            <a:chOff x="8577337" y="1274774"/>
            <a:chExt cx="3234907" cy="1769066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31C02BD-A317-FEED-A186-257E9B213952}"/>
                </a:ext>
              </a:extLst>
            </p:cNvPr>
            <p:cNvGrpSpPr/>
            <p:nvPr/>
          </p:nvGrpSpPr>
          <p:grpSpPr>
            <a:xfrm>
              <a:off x="8577337" y="1274774"/>
              <a:ext cx="3234907" cy="1769066"/>
              <a:chOff x="2437536" y="1849576"/>
              <a:chExt cx="1023191" cy="559550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AD57559B-A194-0D6E-DDF1-D0BC6DC8D9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437536" y="1849576"/>
                <a:ext cx="913786" cy="305854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77D8444-8E2D-D6C0-1E7B-F42F0A4EE0C2}"/>
                  </a:ext>
                </a:extLst>
              </p:cNvPr>
              <p:cNvSpPr txBox="1"/>
              <p:nvPr/>
            </p:nvSpPr>
            <p:spPr>
              <a:xfrm>
                <a:off x="3006235" y="2334905"/>
                <a:ext cx="454492" cy="74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3 Root view</a:t>
                </a:r>
                <a:endParaRPr lang="ko-KR" altLang="en-US" sz="900" dirty="0"/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37274AE-59F7-2AA3-9F8B-C4EB7CDB7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18019" y="1304797"/>
              <a:ext cx="594225" cy="1381808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7C30DBB-699D-96CF-3AA6-B349D2A91782}"/>
              </a:ext>
            </a:extLst>
          </p:cNvPr>
          <p:cNvGrpSpPr/>
          <p:nvPr/>
        </p:nvGrpSpPr>
        <p:grpSpPr>
          <a:xfrm>
            <a:off x="8782709" y="3345883"/>
            <a:ext cx="3286705" cy="2941645"/>
            <a:chOff x="8782709" y="3345883"/>
            <a:chExt cx="3286705" cy="294164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843C7E3-A1DB-EF12-A813-BEF6DCC24C30}"/>
                </a:ext>
              </a:extLst>
            </p:cNvPr>
            <p:cNvGrpSpPr/>
            <p:nvPr/>
          </p:nvGrpSpPr>
          <p:grpSpPr>
            <a:xfrm>
              <a:off x="8782709" y="3345883"/>
              <a:ext cx="3286705" cy="2941645"/>
              <a:chOff x="2421152" y="1478693"/>
              <a:chExt cx="1039575" cy="930433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8EDF1A50-BCE3-8512-8478-BB9F8BE2F3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421152" y="1478693"/>
                <a:ext cx="913786" cy="766253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071DF5-67C4-0314-32F6-FB22582D0DED}"/>
                  </a:ext>
                </a:extLst>
              </p:cNvPr>
              <p:cNvSpPr txBox="1"/>
              <p:nvPr/>
            </p:nvSpPr>
            <p:spPr>
              <a:xfrm>
                <a:off x="3006235" y="2334905"/>
                <a:ext cx="454492" cy="74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3 Pressure</a:t>
                </a:r>
                <a:r>
                  <a:rPr lang="ko-KR" altLang="en-US" sz="900" dirty="0"/>
                  <a:t> 분포도</a:t>
                </a:r>
              </a:p>
            </p:txBody>
          </p:sp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104EFF7-DB18-8986-80A3-6F0F50042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374608" y="4488172"/>
              <a:ext cx="594225" cy="1381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418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F20F3-98C3-EA3F-3506-48152D404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5F68EE2-EA16-35E7-2AE4-99849E1E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2. 3D_oneraM6 </a:t>
            </a:r>
            <a:r>
              <a:rPr lang="ko-KR" altLang="en-US" dirty="0"/>
              <a:t>해석 결과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BF95F-519B-38DF-53EC-F7DE3C76E26F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000" dirty="0"/>
              <a:t>SU2 </a:t>
            </a:r>
            <a:r>
              <a:rPr lang="ko-KR" altLang="en-US" sz="2000" dirty="0"/>
              <a:t>해석 결과 </a:t>
            </a:r>
            <a:r>
              <a:rPr lang="en-US" altLang="ko-KR" sz="2000" dirty="0"/>
              <a:t>(Pressure)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F84BF7-B380-248E-948A-E08FB2639293}"/>
              </a:ext>
            </a:extLst>
          </p:cNvPr>
          <p:cNvSpPr txBox="1"/>
          <p:nvPr/>
        </p:nvSpPr>
        <p:spPr>
          <a:xfrm>
            <a:off x="256584" y="1129434"/>
            <a:ext cx="754132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NACA0012 Airfoil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대상으로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압축성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Euler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해석을 수행한 결과이다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Fig. 10 (Pressure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분포도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Fig.11 (Pressure Polt)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통해 압력장의 공간적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정량적 특성을 확인하였다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300" b="1" dirty="0" err="1"/>
              <a:t>앞전</a:t>
            </a:r>
            <a:r>
              <a:rPr lang="en-US" altLang="ko-KR" sz="1300" b="1" dirty="0"/>
              <a:t>(Leading Edge) </a:t>
            </a:r>
            <a:r>
              <a:rPr lang="ko-KR" altLang="en-US" sz="1300" b="1" dirty="0"/>
              <a:t>효과</a:t>
            </a:r>
            <a:endParaRPr lang="en-US" altLang="ko-KR" sz="1300" b="1" dirty="0"/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유동이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에어포일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앞전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(x/c= 0 - 0.2)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만나면서 곡률에 의해 크게 휘어지고 가속된다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상부 표면에서는 속도가 급격히 증가하고 압력이 급격히 감소하여 강한 저압 피크가 형성된다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베르누이 효과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속도의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증가에 따른 압력의 감소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설명되며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압축성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조건에서는 등 엔트로피 관계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(eq. 1)</a:t>
            </a:r>
          </a:p>
          <a:p>
            <a:pPr marL="447675"/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에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의해 국소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마하수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상승이 압력 강하로 이어진다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76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76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76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98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2.   </a:t>
            </a:r>
            <a:r>
              <a:rPr lang="ko-KR" altLang="en-US" sz="1300" b="1" dirty="0"/>
              <a:t>뒷전</a:t>
            </a:r>
            <a:r>
              <a:rPr lang="en-US" altLang="ko-KR" sz="1300" b="1" dirty="0"/>
              <a:t>(Trailing Edge)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압력이 대기압으로 회복되지만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·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하부 압력이 완전히 대칭적으로 수렴하지 않는다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불균형은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압력항력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(pressure drag)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및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조파항력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(wave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drage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기여한다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3.   </a:t>
            </a:r>
            <a:r>
              <a:rPr lang="ko-KR" altLang="en-US" sz="1300" b="1" dirty="0"/>
              <a:t>상부 표면</a:t>
            </a:r>
            <a:r>
              <a:rPr lang="en-US" altLang="ko-KR" sz="1300" b="1" dirty="0"/>
              <a:t>(Upper Surface)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앞전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이후 유동이 계속 가속되며 넓은 저압대가 형성된다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·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후반부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(x/c = 0.5-0.6)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근처에서 압력 불연속이 발생하며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국소 초음속 영역이 충격파를 거치면서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7675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아음속으로 전환되는 현상으로 해석된다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충격파는 압력 불연속과 항력증가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조파항력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원인이 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4.   </a:t>
            </a:r>
            <a:r>
              <a:rPr lang="ko-KR" altLang="en-US" sz="1300" b="1" dirty="0"/>
              <a:t>하부 표면</a:t>
            </a:r>
            <a:r>
              <a:rPr lang="en-US" altLang="ko-KR" sz="1300" b="1" dirty="0"/>
              <a:t>(Lower Surface)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압력 변화가 상대적으로 완만하며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상부보다 높은 압력이 유지된다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이로 인해 상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·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하부 압력차가 누적되어 양력이 발생한다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5.   </a:t>
            </a:r>
            <a:r>
              <a:rPr lang="ko-KR" altLang="en-US" sz="1300" b="1" dirty="0"/>
              <a:t>정리</a:t>
            </a:r>
            <a:endParaRPr lang="en-US" altLang="ko-KR" sz="1300" b="1" dirty="0"/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b="1" dirty="0" err="1"/>
              <a:t>앞전</a:t>
            </a:r>
            <a:r>
              <a:rPr lang="ko-KR" altLang="en-US" sz="1100" b="1" dirty="0"/>
              <a:t> 효과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앞전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곡률로 인해 유동이 가속되며 상부 표면에 강한 저압 피크 발생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b="1" dirty="0"/>
              <a:t>뒷전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불완전한 압력 회복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항력 성분 형성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b="1" dirty="0" err="1"/>
              <a:t>항부</a:t>
            </a:r>
            <a:r>
              <a:rPr lang="ko-KR" altLang="en-US" sz="1100" b="1" dirty="0"/>
              <a:t> 표면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저압대 형성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중반부 충격파로 압력 급변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조파항력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발생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b="1" dirty="0"/>
              <a:t>하부 표면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상대적으로 고압 유지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양력 발생에 기여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98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2AAE865-52D4-63A4-E626-10EDB9451781}"/>
              </a:ext>
            </a:extLst>
          </p:cNvPr>
          <p:cNvGrpSpPr/>
          <p:nvPr/>
        </p:nvGrpSpPr>
        <p:grpSpPr>
          <a:xfrm>
            <a:off x="4813041" y="2578536"/>
            <a:ext cx="2565918" cy="793498"/>
            <a:chOff x="6639477" y="4185934"/>
            <a:chExt cx="2565918" cy="7934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0E5869A-575F-7E5C-B1A6-67992B8478B3}"/>
                </a:ext>
              </a:extLst>
            </p:cNvPr>
            <p:cNvSpPr txBox="1"/>
            <p:nvPr/>
          </p:nvSpPr>
          <p:spPr>
            <a:xfrm>
              <a:off x="6639477" y="4748600"/>
              <a:ext cx="25659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Equation.1 </a:t>
              </a:r>
              <a:r>
                <a:rPr lang="ko-KR" altLang="en-US" sz="900" dirty="0" err="1"/>
                <a:t>압축성</a:t>
              </a:r>
              <a:r>
                <a:rPr lang="ko-KR" altLang="en-US" sz="900" dirty="0"/>
                <a:t> </a:t>
              </a:r>
              <a:r>
                <a:rPr lang="ko-KR" altLang="en-US" sz="900" dirty="0" err="1"/>
                <a:t>등엔트로피</a:t>
              </a:r>
              <a:r>
                <a:rPr lang="ko-KR" altLang="en-US" sz="900" dirty="0"/>
                <a:t> 유동 방정식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D8B9441-62F4-1130-B864-B2011F05A3C4}"/>
                    </a:ext>
                  </a:extLst>
                </p:cNvPr>
                <p:cNvSpPr txBox="1"/>
                <p:nvPr/>
              </p:nvSpPr>
              <p:spPr>
                <a:xfrm>
                  <a:off x="6639477" y="4185934"/>
                  <a:ext cx="2289918" cy="59445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ko-KR" altLang="en-US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ko-KR" altLang="en-US" sz="1200" i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ko-KR" altLang="en-US" sz="1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ko-KR" altLang="en-US" sz="1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num>
                              <m:den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D711E3C-184A-9640-0435-EF3D27C78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9477" y="4185934"/>
                  <a:ext cx="2289918" cy="59445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D146AAE-2723-40FE-77B6-8E341F860873}"/>
              </a:ext>
            </a:extLst>
          </p:cNvPr>
          <p:cNvGrpSpPr/>
          <p:nvPr/>
        </p:nvGrpSpPr>
        <p:grpSpPr>
          <a:xfrm>
            <a:off x="8577337" y="1304797"/>
            <a:ext cx="3234907" cy="1739040"/>
            <a:chOff x="8577337" y="1304797"/>
            <a:chExt cx="3234907" cy="1739040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3AA225D-15A4-1D47-35F8-6E30D718856B}"/>
                </a:ext>
              </a:extLst>
            </p:cNvPr>
            <p:cNvGrpSpPr/>
            <p:nvPr/>
          </p:nvGrpSpPr>
          <p:grpSpPr>
            <a:xfrm>
              <a:off x="8577337" y="1406341"/>
              <a:ext cx="3234907" cy="1637496"/>
              <a:chOff x="2437536" y="1891191"/>
              <a:chExt cx="1023191" cy="517935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9417F241-6725-1A48-2F0E-AD7F85312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437536" y="1891191"/>
                <a:ext cx="913786" cy="222622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CAE61D-9751-BE8D-2984-941F4AC3F320}"/>
                  </a:ext>
                </a:extLst>
              </p:cNvPr>
              <p:cNvSpPr txBox="1"/>
              <p:nvPr/>
            </p:nvSpPr>
            <p:spPr>
              <a:xfrm>
                <a:off x="3006235" y="2334905"/>
                <a:ext cx="454492" cy="74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3 Wing tip view</a:t>
                </a:r>
                <a:endParaRPr lang="ko-KR" altLang="en-US" sz="900" dirty="0"/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D74EC89-74F7-0791-1A18-E3C61739B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18019" y="1304797"/>
              <a:ext cx="594225" cy="1381808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322D3DD-638F-6F1E-E894-5F8DE42A23D2}"/>
              </a:ext>
            </a:extLst>
          </p:cNvPr>
          <p:cNvGrpSpPr/>
          <p:nvPr/>
        </p:nvGrpSpPr>
        <p:grpSpPr>
          <a:xfrm>
            <a:off x="9030541" y="3009012"/>
            <a:ext cx="3038871" cy="3278515"/>
            <a:chOff x="9030541" y="3009012"/>
            <a:chExt cx="3038871" cy="327851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BB2421D-A57A-3F00-A063-66AF91BEDD0F}"/>
                </a:ext>
              </a:extLst>
            </p:cNvPr>
            <p:cNvGrpSpPr/>
            <p:nvPr/>
          </p:nvGrpSpPr>
          <p:grpSpPr>
            <a:xfrm>
              <a:off x="9030541" y="3009012"/>
              <a:ext cx="3038871" cy="3278515"/>
              <a:chOff x="2499541" y="1372142"/>
              <a:chExt cx="961186" cy="1036984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4649461E-26C4-43B7-D956-1875799E7C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499541" y="1372142"/>
                <a:ext cx="757008" cy="979355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28391-F4D4-5DB9-AAFD-321DBD46D2CC}"/>
                  </a:ext>
                </a:extLst>
              </p:cNvPr>
              <p:cNvSpPr txBox="1"/>
              <p:nvPr/>
            </p:nvSpPr>
            <p:spPr>
              <a:xfrm>
                <a:off x="3006235" y="2334905"/>
                <a:ext cx="454492" cy="74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3 Pressure</a:t>
                </a:r>
                <a:r>
                  <a:rPr lang="ko-KR" altLang="en-US" sz="900" dirty="0"/>
                  <a:t> 분포도</a:t>
                </a:r>
              </a:p>
            </p:txBody>
          </p:sp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C206B6C-30DE-9B9B-D7F9-8FE603567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374608" y="4488172"/>
              <a:ext cx="594225" cy="1381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529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감사합니다</a:t>
            </a:r>
            <a:endParaRPr lang="en-US" altLang="ko-KR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C6FA57-FB52-0B8C-07EF-C79FFADB71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srgbClr val="4F81BD"/>
                </a:solidFill>
              </a:rPr>
              <a:pPr>
                <a:defRPr/>
              </a:pPr>
              <a:t>13</a:t>
            </a:fld>
            <a:endParaRPr lang="ko-KR" altLang="en-US" dirty="0">
              <a:solidFill>
                <a:srgbClr val="4F81B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F46CF1-6F82-5B02-CD30-C6651012E5E2}"/>
              </a:ext>
            </a:extLst>
          </p:cNvPr>
          <p:cNvSpPr txBox="1"/>
          <p:nvPr/>
        </p:nvSpPr>
        <p:spPr>
          <a:xfrm>
            <a:off x="6372808" y="5962261"/>
            <a:ext cx="594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자세한 사항은 </a:t>
            </a:r>
            <a:r>
              <a:rPr lang="en-US" altLang="ko-KR" sz="1200" dirty="0"/>
              <a:t>Git hub</a:t>
            </a:r>
            <a:r>
              <a:rPr lang="ko-KR" altLang="en-US" sz="1200" dirty="0"/>
              <a:t>를 참조해 주시면 감사하겠습니다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링크</a:t>
            </a:r>
            <a:r>
              <a:rPr lang="en-US" altLang="ko-KR" sz="1200" dirty="0">
                <a:hlinkClick r:id="rId3"/>
              </a:rPr>
              <a:t>:https://github.com/Bogeuns/CFD_Class_Lecture/tree/main/Lecture/Week_1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1682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49C54-8801-F6C2-CCBF-29ED93B14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A475566-DF76-6373-CA4E-BB0B14C4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82AF2DB-BD31-EE0E-DCEB-06D1E4F7BC6B}"/>
              </a:ext>
            </a:extLst>
          </p:cNvPr>
          <p:cNvGrpSpPr/>
          <p:nvPr/>
        </p:nvGrpSpPr>
        <p:grpSpPr>
          <a:xfrm>
            <a:off x="1198398" y="1659762"/>
            <a:ext cx="8171455" cy="3760906"/>
            <a:chOff x="1170406" y="1855705"/>
            <a:chExt cx="8171455" cy="376090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4127BBD-42EB-1710-F0BE-607FADD9B81D}"/>
                </a:ext>
              </a:extLst>
            </p:cNvPr>
            <p:cNvGrpSpPr/>
            <p:nvPr/>
          </p:nvGrpSpPr>
          <p:grpSpPr>
            <a:xfrm>
              <a:off x="1170406" y="1855705"/>
              <a:ext cx="8171455" cy="823301"/>
              <a:chOff x="339981" y="1583240"/>
              <a:chExt cx="8171455" cy="82330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28E222-1544-9B9F-904C-4531EE3F94D9}"/>
                  </a:ext>
                </a:extLst>
              </p:cNvPr>
              <p:cNvSpPr txBox="1"/>
              <p:nvPr/>
            </p:nvSpPr>
            <p:spPr>
              <a:xfrm>
                <a:off x="339981" y="1583240"/>
                <a:ext cx="3228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1. SU2</a:t>
                </a:r>
                <a:r>
                  <a:rPr lang="ko-KR" altLang="en-US" dirty="0"/>
                  <a:t> 설치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535E82-2F65-8EFC-1E9F-ABEF8C2B8597}"/>
                  </a:ext>
                </a:extLst>
              </p:cNvPr>
              <p:cNvSpPr txBox="1"/>
              <p:nvPr/>
            </p:nvSpPr>
            <p:spPr>
              <a:xfrm>
                <a:off x="666396" y="1975654"/>
                <a:ext cx="784504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AutoNum type="arabicPeriod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SU2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다운로드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28600" indent="-228600">
                  <a:buAutoNum type="arabicPeriod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환경변수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EC5D2BF-F86E-8694-974C-935336C3DC2C}"/>
                </a:ext>
              </a:extLst>
            </p:cNvPr>
            <p:cNvGrpSpPr/>
            <p:nvPr/>
          </p:nvGrpSpPr>
          <p:grpSpPr>
            <a:xfrm>
              <a:off x="1216717" y="3126001"/>
              <a:ext cx="8125144" cy="1138769"/>
              <a:chOff x="386292" y="3066072"/>
              <a:chExt cx="8125144" cy="1138769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A15C0D-DAF2-0646-9D89-9915C9F693D2}"/>
                  </a:ext>
                </a:extLst>
              </p:cNvPr>
              <p:cNvSpPr txBox="1"/>
              <p:nvPr/>
            </p:nvSpPr>
            <p:spPr>
              <a:xfrm>
                <a:off x="386292" y="3066072"/>
                <a:ext cx="2502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해석 실행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931E539-93E5-9BBF-5C87-5A327EBB684A}"/>
                  </a:ext>
                </a:extLst>
              </p:cNvPr>
              <p:cNvSpPr txBox="1"/>
              <p:nvPr/>
            </p:nvSpPr>
            <p:spPr>
              <a:xfrm>
                <a:off x="666396" y="3435400"/>
                <a:ext cx="78450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AutoNum type="arabicPeriod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변수 설정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28600" indent="-228600">
                  <a:buAutoNum type="arabicPeriod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SU2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실행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28600" indent="-228600">
                  <a:buAutoNum type="arabicPeriod"/>
                </a:pPr>
                <a:r>
                  <a:rPr lang="en-US" altLang="ko-KR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Paraview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설정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28600" indent="-228600">
                  <a:buAutoNum type="arabicPeriod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해석 격자 조건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예시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A11EFF7-CD43-7D30-732F-F9542A1A5D8C}"/>
                </a:ext>
              </a:extLst>
            </p:cNvPr>
            <p:cNvGrpSpPr/>
            <p:nvPr/>
          </p:nvGrpSpPr>
          <p:grpSpPr>
            <a:xfrm>
              <a:off x="1216717" y="4634098"/>
              <a:ext cx="8125144" cy="982513"/>
              <a:chOff x="386292" y="4548905"/>
              <a:chExt cx="8125144" cy="98251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207B47-2420-D596-9FA9-5B46055C90FE}"/>
                  </a:ext>
                </a:extLst>
              </p:cNvPr>
              <p:cNvSpPr txBox="1"/>
              <p:nvPr/>
            </p:nvSpPr>
            <p:spPr>
              <a:xfrm>
                <a:off x="386292" y="4548905"/>
                <a:ext cx="2731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3. </a:t>
                </a:r>
                <a:r>
                  <a:rPr lang="ko-KR" altLang="en-US" dirty="0"/>
                  <a:t>해석 결과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DDC00E0E-D246-A59E-2945-93753F20C31A}"/>
                      </a:ext>
                    </a:extLst>
                  </p:cNvPr>
                  <p:cNvSpPr txBox="1"/>
                  <p:nvPr/>
                </p:nvSpPr>
                <p:spPr>
                  <a:xfrm>
                    <a:off x="666396" y="4918237"/>
                    <a:ext cx="7845040" cy="6131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1. </a:t>
                    </a:r>
                    <a:r>
                      <a: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해석 결과</a:t>
                    </a: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(Pressure)</a:t>
                    </a:r>
                  </a:p>
                  <a:p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2. </a:t>
                    </a:r>
                    <a:r>
                      <a: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해석 결과</a:t>
                    </a: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(Mach)</a:t>
                    </a:r>
                  </a:p>
                  <a:p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3. </a:t>
                    </a:r>
                    <a:r>
                      <a: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해석 결과</a:t>
                    </a: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ko-KR" altLang="ko-KR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1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a14:m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)</a:t>
                    </a:r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DDC00E0E-D246-A59E-2945-93753F20C3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396" y="4918237"/>
                    <a:ext cx="7845040" cy="61318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D54E43A-6B94-5E01-ECBE-F4E3D957C0C6}"/>
              </a:ext>
            </a:extLst>
          </p:cNvPr>
          <p:cNvGrpSpPr/>
          <p:nvPr/>
        </p:nvGrpSpPr>
        <p:grpSpPr>
          <a:xfrm>
            <a:off x="6239582" y="1759876"/>
            <a:ext cx="3050887" cy="1979589"/>
            <a:chOff x="5755308" y="1659762"/>
            <a:chExt cx="3050887" cy="197958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54C7E07-4718-07FE-521C-60844FDF2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55308" y="1659762"/>
              <a:ext cx="2949737" cy="183706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098504-CDBF-07C1-5858-6CA0B4EC8185}"/>
                </a:ext>
              </a:extLst>
            </p:cNvPr>
            <p:cNvSpPr txBox="1"/>
            <p:nvPr/>
          </p:nvSpPr>
          <p:spPr>
            <a:xfrm>
              <a:off x="7734553" y="3408519"/>
              <a:ext cx="107164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1 SU2 logo</a:t>
              </a:r>
              <a:endParaRPr lang="ko-KR" altLang="en-US" sz="9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1D607B2-13CE-9E31-1575-E246EF39BB3C}"/>
              </a:ext>
            </a:extLst>
          </p:cNvPr>
          <p:cNvGrpSpPr/>
          <p:nvPr/>
        </p:nvGrpSpPr>
        <p:grpSpPr>
          <a:xfrm>
            <a:off x="6096000" y="4122685"/>
            <a:ext cx="3486999" cy="1000273"/>
            <a:chOff x="5601272" y="3735098"/>
            <a:chExt cx="3486999" cy="100027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93D6AE0-A3E2-B023-E8A4-F3CD20132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01272" y="3735098"/>
              <a:ext cx="3486999" cy="92986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C14ACAE-D6A5-7B43-57A7-D90417C13A5E}"/>
                </a:ext>
              </a:extLst>
            </p:cNvPr>
            <p:cNvSpPr txBox="1"/>
            <p:nvPr/>
          </p:nvSpPr>
          <p:spPr>
            <a:xfrm>
              <a:off x="7632440" y="4504539"/>
              <a:ext cx="12758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2 </a:t>
              </a:r>
              <a:r>
                <a:rPr lang="en-US" altLang="ko-KR" sz="900" dirty="0" err="1"/>
                <a:t>Paraview</a:t>
              </a:r>
              <a:r>
                <a:rPr lang="en-US" altLang="ko-KR" sz="900" dirty="0"/>
                <a:t> logo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1014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EB878-CB84-DF80-C716-EC778F14B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2AD5A28-550B-1897-B11B-C0CEE8A3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1. 2D_Bump </a:t>
            </a:r>
            <a:r>
              <a:rPr lang="ko-KR" altLang="en-US" dirty="0"/>
              <a:t>해석</a:t>
            </a:r>
            <a:r>
              <a:rPr lang="en-US" altLang="ko-KR" dirty="0"/>
              <a:t> </a:t>
            </a:r>
            <a:r>
              <a:rPr lang="ko-KR" altLang="en-US" dirty="0"/>
              <a:t>격자 조건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A204AD-1F7A-E086-57E3-FCA1A17932CF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000" dirty="0"/>
              <a:t>해석 격자 조건</a:t>
            </a:r>
            <a:endParaRPr lang="en-US" sz="20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18E5BAF-1292-5EA6-5276-1CBE062DEBA9}"/>
              </a:ext>
            </a:extLst>
          </p:cNvPr>
          <p:cNvGrpSpPr/>
          <p:nvPr/>
        </p:nvGrpSpPr>
        <p:grpSpPr>
          <a:xfrm>
            <a:off x="256585" y="1237960"/>
            <a:ext cx="6939875" cy="4093428"/>
            <a:chOff x="36318" y="3409035"/>
            <a:chExt cx="6939875" cy="40934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D376569-2005-8C23-7BE7-40ADDAE40A31}"/>
                    </a:ext>
                  </a:extLst>
                </p:cNvPr>
                <p:cNvSpPr txBox="1"/>
                <p:nvPr/>
              </p:nvSpPr>
              <p:spPr>
                <a:xfrm>
                  <a:off x="36318" y="3409035"/>
                  <a:ext cx="6803265" cy="40934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Wingdings" panose="05000000000000000000" pitchFamily="2" charset="2"/>
                    <a:buChar char="Ø"/>
                  </a:pP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본 해석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(</a:t>
                  </a: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예제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)</a:t>
                  </a: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에서는 다음과 같은 해석 격자 조건을 적용 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:</a:t>
                  </a: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NDIME = 2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NELEM</a:t>
                  </a: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=</a:t>
                  </a: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32385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SOLVER = EULER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MACH_NUMBER = 0.75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AOA = 0.0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FREESTRAM_PRESSURE = 101300.0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FREESTREAM_TEAMPERATURE = 288.0</a:t>
                  </a: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MARKER_EULER = ( </a:t>
                  </a:r>
                  <a:r>
                    <a:rPr lang="en-US" altLang="ko-KR" sz="11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upper_wall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, </a:t>
                  </a:r>
                  <a:r>
                    <a:rPr lang="en-US" altLang="ko-KR" sz="11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lower_wall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sv-SE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MARKER_INLET= ( inlet, 288.6, 102010.0, 1.0, 0.0, 0.0 )   [x </a:t>
                  </a: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방향으로만 분석을 진행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]</a:t>
                  </a:r>
                  <a:endParaRPr lang="sv-SE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MARKER_PLOTTING= ( </a:t>
                  </a:r>
                  <a:r>
                    <a:rPr lang="en-US" altLang="ko-KR" sz="11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lower_wall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MARKER_MONITORING= ( </a:t>
                  </a:r>
                  <a:r>
                    <a:rPr lang="en-US" altLang="ko-KR" sz="11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upper_wall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, </a:t>
                  </a:r>
                  <a:r>
                    <a:rPr lang="en-US" altLang="ko-KR" sz="11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lower_wall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*</a:t>
                  </a:r>
                  <a:r>
                    <a:rPr lang="ko-KR" altLang="en-US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해당 결과는 </a:t>
                  </a:r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993</a:t>
                  </a:r>
                  <a:r>
                    <a:rPr lang="ko-KR" altLang="en-US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번째</a:t>
                  </a:r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124</a:t>
                  </a:r>
                  <a:r>
                    <a:rPr lang="ko-KR" altLang="en-US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번째 해석</a:t>
                  </a:r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,</a:t>
                  </a:r>
                  <a:r>
                    <a:rPr lang="ko-KR" altLang="en-US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소수점 </a:t>
                  </a:r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12</a:t>
                  </a:r>
                  <a:r>
                    <a:rPr lang="ko-KR" altLang="en-US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자리 이하에서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sz="9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0.000274,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a14:m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-0.00010 </a:t>
                  </a:r>
                  <a:r>
                    <a:rPr lang="ko-KR" altLang="en-US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값으로 수렴이 완료 됨</a:t>
                  </a:r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.</a:t>
                  </a: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D376569-2005-8C23-7BE7-40ADDAE40A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18" y="3409035"/>
                  <a:ext cx="6803265" cy="409342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DB047F-E540-41E0-C54A-AE15AD23F46E}"/>
                </a:ext>
              </a:extLst>
            </p:cNvPr>
            <p:cNvSpPr txBox="1"/>
            <p:nvPr/>
          </p:nvSpPr>
          <p:spPr>
            <a:xfrm>
              <a:off x="3028096" y="3750553"/>
              <a:ext cx="3948097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해석 차원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2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차원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격자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(Cell)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32385 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참조 공식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(Equation) = Euler (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오일러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속도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마하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0.75 (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마크넘버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0.75)</a:t>
              </a:r>
            </a:p>
            <a:p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받음각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0.0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도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Freestream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압력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 101300.0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Freestream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온도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 288.0 (k)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360499C-B029-6AA5-82AF-77A4E352C1F0}"/>
              </a:ext>
            </a:extLst>
          </p:cNvPr>
          <p:cNvGrpSpPr/>
          <p:nvPr/>
        </p:nvGrpSpPr>
        <p:grpSpPr>
          <a:xfrm>
            <a:off x="6752773" y="4552486"/>
            <a:ext cx="5182642" cy="2117350"/>
            <a:chOff x="6767040" y="4417425"/>
            <a:chExt cx="5182642" cy="211735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4790FE-63AD-E90C-EFDC-94DCE3EC12A8}"/>
                </a:ext>
              </a:extLst>
            </p:cNvPr>
            <p:cNvSpPr txBox="1"/>
            <p:nvPr/>
          </p:nvSpPr>
          <p:spPr>
            <a:xfrm>
              <a:off x="10496939" y="6303942"/>
              <a:ext cx="1323354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2 </a:t>
              </a:r>
              <a:r>
                <a:rPr lang="ko-KR" altLang="en-US" sz="900" dirty="0"/>
                <a:t>해석 격자 </a:t>
              </a:r>
              <a:r>
                <a:rPr lang="en-US" altLang="ko-KR" sz="900" dirty="0"/>
                <a:t>(</a:t>
              </a:r>
              <a:r>
                <a:rPr lang="ko-KR" altLang="en-US" sz="900" dirty="0"/>
                <a:t>전체</a:t>
              </a:r>
              <a:r>
                <a:rPr lang="en-US" altLang="ko-KR" sz="900" dirty="0"/>
                <a:t>)</a:t>
              </a:r>
              <a:endParaRPr lang="ko-KR" altLang="en-US" sz="900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5F4B83E-BCCD-C2EC-E25C-D5E289C13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7040" y="4417425"/>
              <a:ext cx="5182642" cy="1845129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E404A63A-1B50-D09C-B06B-741B85C8D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4774" y="645699"/>
            <a:ext cx="2578779" cy="363705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85F16E6-90E8-EBE1-48A1-8E81B7546621}"/>
              </a:ext>
            </a:extLst>
          </p:cNvPr>
          <p:cNvSpPr txBox="1"/>
          <p:nvPr/>
        </p:nvSpPr>
        <p:spPr>
          <a:xfrm>
            <a:off x="10832841" y="4266311"/>
            <a:ext cx="1100712" cy="23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Fig. 1 </a:t>
            </a:r>
            <a:r>
              <a:rPr lang="ko-KR" altLang="en-US" sz="900" dirty="0"/>
              <a:t>해석 결과</a:t>
            </a:r>
          </a:p>
        </p:txBody>
      </p:sp>
    </p:spTree>
    <p:extLst>
      <p:ext uri="{BB962C8B-B14F-4D97-AF65-F5344CB8AC3E}">
        <p14:creationId xmlns:p14="http://schemas.microsoft.com/office/powerpoint/2010/main" val="189029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F9A60-7874-D977-7C6B-A7EE88683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32E5A31-937E-6F23-267D-ED4BA302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1. 2D_Bump </a:t>
            </a:r>
            <a:r>
              <a:rPr lang="ko-KR" altLang="en-US" dirty="0"/>
              <a:t>해석 결과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10FAE3-539A-B15D-FDC0-EDD03674CEC6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000" dirty="0"/>
              <a:t>SU2 </a:t>
            </a:r>
            <a:r>
              <a:rPr lang="ko-KR" altLang="en-US" sz="2000" dirty="0"/>
              <a:t>해석 결과 </a:t>
            </a:r>
            <a:r>
              <a:rPr lang="en-US" altLang="ko-KR" sz="2000" dirty="0"/>
              <a:t>(Pressure)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5B1246-C269-DE8C-0762-13769926B6A0}"/>
              </a:ext>
            </a:extLst>
          </p:cNvPr>
          <p:cNvSpPr txBox="1"/>
          <p:nvPr/>
        </p:nvSpPr>
        <p:spPr>
          <a:xfrm>
            <a:off x="256584" y="1129434"/>
            <a:ext cx="754132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NACA0012 Airfoil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대상으로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압축성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Euler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해석을 수행한 결과이다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Fig. 10 (Pressure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분포도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Fig.11 (Pressure Polt)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통해 압력장의 공간적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정량적 특성을 확인하였다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300" b="1" dirty="0" err="1"/>
              <a:t>앞전</a:t>
            </a:r>
            <a:r>
              <a:rPr lang="en-US" altLang="ko-KR" sz="1300" b="1" dirty="0"/>
              <a:t>(Leading Edge) </a:t>
            </a:r>
            <a:r>
              <a:rPr lang="ko-KR" altLang="en-US" sz="1300" b="1" dirty="0"/>
              <a:t>효과</a:t>
            </a:r>
            <a:endParaRPr lang="en-US" altLang="ko-KR" sz="1300" b="1" dirty="0"/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유동이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에어포일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앞전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(x/c= 0 - 0.2)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만나면서 곡률에 의해 크게 휘어지고 가속된다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상부 표면에서는 속도가 급격히 증가하고 압력이 급격히 감소하여 강한 저압 피크가 형성된다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베르누이 효과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속도의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증가에 따른 압력의 감소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설명되며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압축성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조건에서는 등 엔트로피 관계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(eq. 1)</a:t>
            </a:r>
          </a:p>
          <a:p>
            <a:pPr marL="447675"/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에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의해 국소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마하수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상승이 압력 강하로 이어진다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76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76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76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98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2.   </a:t>
            </a:r>
            <a:r>
              <a:rPr lang="ko-KR" altLang="en-US" sz="1300" b="1" dirty="0"/>
              <a:t>뒷전</a:t>
            </a:r>
            <a:r>
              <a:rPr lang="en-US" altLang="ko-KR" sz="1300" b="1" dirty="0"/>
              <a:t>(Trailing Edge)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압력이 대기압으로 회복되지만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·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하부 압력이 완전히 대칭적으로 수렴하지 않는다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불균형은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압력항력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(pressure drag)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및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조파항력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(wave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drage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기여한다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3.   </a:t>
            </a:r>
            <a:r>
              <a:rPr lang="ko-KR" altLang="en-US" sz="1300" b="1" dirty="0"/>
              <a:t>상부 표면</a:t>
            </a:r>
            <a:r>
              <a:rPr lang="en-US" altLang="ko-KR" sz="1300" b="1" dirty="0"/>
              <a:t>(Upper Surface)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앞전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이후 유동이 계속 가속되며 넓은 저압대가 형성된다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·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후반부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(x/c = 0.5-0.6)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근처에서 압력 불연속이 발생하며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국소 초음속 영역이 충격파를 거치면서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7675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아음속으로 전환되는 현상으로 해석된다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충격파는 압력 불연속과 항력증가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조파항력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원인이 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4.   </a:t>
            </a:r>
            <a:r>
              <a:rPr lang="ko-KR" altLang="en-US" sz="1300" b="1" dirty="0"/>
              <a:t>하부 표면</a:t>
            </a:r>
            <a:r>
              <a:rPr lang="en-US" altLang="ko-KR" sz="1300" b="1" dirty="0"/>
              <a:t>(Lower Surface)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압력 변화가 상대적으로 완만하며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상부보다 높은 압력이 유지된다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이로 인해 상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·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하부 압력차가 누적되어 양력이 발생한다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5.   </a:t>
            </a:r>
            <a:r>
              <a:rPr lang="ko-KR" altLang="en-US" sz="1300" b="1" dirty="0"/>
              <a:t>정리</a:t>
            </a:r>
            <a:endParaRPr lang="en-US" altLang="ko-KR" sz="1300" b="1" dirty="0"/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b="1" dirty="0" err="1"/>
              <a:t>앞전</a:t>
            </a:r>
            <a:r>
              <a:rPr lang="ko-KR" altLang="en-US" sz="1100" b="1" dirty="0"/>
              <a:t> 효과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앞전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곡률로 인해 유동이 가속되며 상부 표면에 강한 저압 피크 발생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b="1" dirty="0"/>
              <a:t>뒷전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불완전한 압력 회복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항력 성분 형성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b="1" dirty="0" err="1"/>
              <a:t>항부</a:t>
            </a:r>
            <a:r>
              <a:rPr lang="ko-KR" altLang="en-US" sz="1100" b="1" dirty="0"/>
              <a:t> 표면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저압대 형성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중반부 충격파로 압력 급변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조파항력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발생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b="1" dirty="0"/>
              <a:t>하부 표면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상대적으로 고압 유지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양력 발생에 기여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98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30DAE5D-3701-12B4-C357-9A344897F018}"/>
              </a:ext>
            </a:extLst>
          </p:cNvPr>
          <p:cNvGrpSpPr/>
          <p:nvPr/>
        </p:nvGrpSpPr>
        <p:grpSpPr>
          <a:xfrm>
            <a:off x="4813041" y="2578536"/>
            <a:ext cx="2565918" cy="793498"/>
            <a:chOff x="6639477" y="4185934"/>
            <a:chExt cx="2565918" cy="7934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CEC0EFE-6F4D-DBFC-D6C5-A6D580AF4DA4}"/>
                </a:ext>
              </a:extLst>
            </p:cNvPr>
            <p:cNvSpPr txBox="1"/>
            <p:nvPr/>
          </p:nvSpPr>
          <p:spPr>
            <a:xfrm>
              <a:off x="6639477" y="4748600"/>
              <a:ext cx="25659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Equation.1 </a:t>
              </a:r>
              <a:r>
                <a:rPr lang="ko-KR" altLang="en-US" sz="900" dirty="0" err="1"/>
                <a:t>압축성</a:t>
              </a:r>
              <a:r>
                <a:rPr lang="ko-KR" altLang="en-US" sz="900" dirty="0"/>
                <a:t> </a:t>
              </a:r>
              <a:r>
                <a:rPr lang="ko-KR" altLang="en-US" sz="900" dirty="0" err="1"/>
                <a:t>등엔트로피</a:t>
              </a:r>
              <a:r>
                <a:rPr lang="ko-KR" altLang="en-US" sz="900" dirty="0"/>
                <a:t> 유동 방정식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D711E3C-184A-9640-0435-EF3D27C78EA4}"/>
                    </a:ext>
                  </a:extLst>
                </p:cNvPr>
                <p:cNvSpPr txBox="1"/>
                <p:nvPr/>
              </p:nvSpPr>
              <p:spPr>
                <a:xfrm>
                  <a:off x="6639477" y="4185934"/>
                  <a:ext cx="2289918" cy="59445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ko-KR" altLang="en-US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ko-KR" altLang="en-US" sz="1200" i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ko-KR" altLang="en-US" sz="1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ko-KR" altLang="en-US" sz="1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num>
                              <m:den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D711E3C-184A-9640-0435-EF3D27C78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9477" y="4185934"/>
                  <a:ext cx="2289918" cy="59445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0FC5733-A1CA-2BB0-23EA-F6BCB407067A}"/>
              </a:ext>
            </a:extLst>
          </p:cNvPr>
          <p:cNvGrpSpPr/>
          <p:nvPr/>
        </p:nvGrpSpPr>
        <p:grpSpPr>
          <a:xfrm>
            <a:off x="7797155" y="1400096"/>
            <a:ext cx="4272265" cy="2308888"/>
            <a:chOff x="2109423" y="1678832"/>
            <a:chExt cx="1351304" cy="730294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134949B-B1AB-B2FE-B3DA-C7A1C580F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109423" y="1678832"/>
              <a:ext cx="1249715" cy="63613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AFBCB6-87ED-1FD2-07F8-AF9E36D8AD54}"/>
                </a:ext>
              </a:extLst>
            </p:cNvPr>
            <p:cNvSpPr txBox="1"/>
            <p:nvPr/>
          </p:nvSpPr>
          <p:spPr>
            <a:xfrm>
              <a:off x="3006235" y="2334905"/>
              <a:ext cx="454492" cy="74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3 Pressure</a:t>
              </a:r>
              <a:r>
                <a:rPr lang="ko-KR" altLang="en-US" sz="900" dirty="0"/>
                <a:t> 분포도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8A55241-C1CC-4A93-6C35-6AABF9424668}"/>
              </a:ext>
            </a:extLst>
          </p:cNvPr>
          <p:cNvGrpSpPr/>
          <p:nvPr/>
        </p:nvGrpSpPr>
        <p:grpSpPr>
          <a:xfrm>
            <a:off x="7990698" y="4147366"/>
            <a:ext cx="3606694" cy="2369159"/>
            <a:chOff x="2328831" y="1948697"/>
            <a:chExt cx="683824" cy="44918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1AA8ACC-48FB-ED1A-630F-2C9CAE37E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28831" y="1948697"/>
              <a:ext cx="644728" cy="32818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F6F79F-E344-A661-93D8-DF228E7FFD9B}"/>
                </a:ext>
              </a:extLst>
            </p:cNvPr>
            <p:cNvSpPr txBox="1"/>
            <p:nvPr/>
          </p:nvSpPr>
          <p:spPr>
            <a:xfrm>
              <a:off x="2717326" y="2354121"/>
              <a:ext cx="295329" cy="43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4 Pressure Polt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992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EC5FC-9304-EC1F-9CE3-1A5D488F7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FD598DB-2F40-0B5E-D4BC-1C35EEEC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1. 2D_Bump </a:t>
            </a:r>
            <a:r>
              <a:rPr lang="ko-KR" altLang="en-US" dirty="0"/>
              <a:t>해석 결과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3F43C5-0A18-3486-5EFF-71664BAE65FF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000" dirty="0"/>
              <a:t>SU2 </a:t>
            </a:r>
            <a:r>
              <a:rPr lang="ko-KR" altLang="en-US" sz="2000" dirty="0"/>
              <a:t>해석 결과 </a:t>
            </a:r>
            <a:r>
              <a:rPr lang="en-US" altLang="ko-KR" sz="2000" dirty="0"/>
              <a:t>(Mach)</a:t>
            </a:r>
            <a:endParaRPr lang="en-US" sz="2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7205E73-3B95-523F-A5F2-555CFE89E440}"/>
              </a:ext>
            </a:extLst>
          </p:cNvPr>
          <p:cNvGrpSpPr/>
          <p:nvPr/>
        </p:nvGrpSpPr>
        <p:grpSpPr>
          <a:xfrm>
            <a:off x="7797155" y="1400096"/>
            <a:ext cx="4272265" cy="2308888"/>
            <a:chOff x="2109423" y="1678832"/>
            <a:chExt cx="1351304" cy="73029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1034EF5-7A3A-3FC7-224E-47E0C461D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109423" y="1678832"/>
              <a:ext cx="1249715" cy="63613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CE1391-F4F3-CA63-F9DB-DA9C3BC47CE2}"/>
                </a:ext>
              </a:extLst>
            </p:cNvPr>
            <p:cNvSpPr txBox="1"/>
            <p:nvPr/>
          </p:nvSpPr>
          <p:spPr>
            <a:xfrm>
              <a:off x="3006235" y="2334905"/>
              <a:ext cx="454492" cy="74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5 Mach</a:t>
              </a:r>
              <a:r>
                <a:rPr lang="ko-KR" altLang="en-US" sz="900" dirty="0"/>
                <a:t> 분포도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B1BBB09-C060-EB73-5BE1-812EFCA4C06C}"/>
              </a:ext>
            </a:extLst>
          </p:cNvPr>
          <p:cNvGrpSpPr/>
          <p:nvPr/>
        </p:nvGrpSpPr>
        <p:grpSpPr>
          <a:xfrm>
            <a:off x="7990698" y="4147366"/>
            <a:ext cx="3606694" cy="2369159"/>
            <a:chOff x="2328831" y="1948697"/>
            <a:chExt cx="683824" cy="44918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91F9F72-4305-34A6-D1A3-D950967EF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28831" y="1948697"/>
              <a:ext cx="644728" cy="32818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BAE5AE-B165-A89F-9F51-29ACC0AAD366}"/>
                </a:ext>
              </a:extLst>
            </p:cNvPr>
            <p:cNvSpPr txBox="1"/>
            <p:nvPr/>
          </p:nvSpPr>
          <p:spPr>
            <a:xfrm>
              <a:off x="2763322" y="2354121"/>
              <a:ext cx="249333" cy="43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6 Mach Polt data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2CAA818-7E1B-BB27-B339-6F7812CEC758}"/>
              </a:ext>
            </a:extLst>
          </p:cNvPr>
          <p:cNvSpPr txBox="1"/>
          <p:nvPr/>
        </p:nvSpPr>
        <p:spPr>
          <a:xfrm>
            <a:off x="256584" y="1129434"/>
            <a:ext cx="800100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NACA0012 Airfoil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대상으로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압축성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Euler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해석을 수행한 결과이다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Fig. 12 (Mach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분포도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Fig.13 (Mach Polt)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통해 속도장의 공간적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정량적 특성을 확인하였다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300" b="1" dirty="0" err="1"/>
              <a:t>앞전</a:t>
            </a:r>
            <a:r>
              <a:rPr lang="en-US" altLang="ko-KR" sz="1300" b="1" dirty="0"/>
              <a:t>(Leading Edge) </a:t>
            </a:r>
            <a:r>
              <a:rPr lang="ko-KR" altLang="en-US" sz="1300" b="1" dirty="0"/>
              <a:t>효과</a:t>
            </a:r>
            <a:endParaRPr lang="en-US" altLang="ko-KR" sz="1300" b="1" dirty="0"/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유동이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앞전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(x/c= 0 - 0.2)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만나면서 곡률로 인해 상부 유동이 크게 가속된다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Fig. 12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상부 표면 전방에서 국소 마하수는 빠르게 증가하며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Fig. 13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에서도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x/c = 0 – 0.1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부근에서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7675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상부 곡선이 급격히 상승하는 것을 확인할 수 있다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2.   </a:t>
            </a:r>
            <a:r>
              <a:rPr lang="ko-KR" altLang="en-US" sz="1300" b="1" dirty="0"/>
              <a:t>뒷전</a:t>
            </a:r>
            <a:r>
              <a:rPr lang="en-US" altLang="ko-KR" sz="1300" b="1" dirty="0"/>
              <a:t>(Trailing Edge)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하부 표면에서는 국소 마하수가 약 마하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0.8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수준으로 유지되며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큰 변화 없이 완만하게 분포한다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하부 표면이 상대적으로 안정된 아음속 유동 영역임을 의미한다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3.   </a:t>
            </a:r>
            <a:r>
              <a:rPr lang="ko-KR" altLang="en-US" sz="1300" b="1" dirty="0"/>
              <a:t>상부 표면</a:t>
            </a:r>
            <a:r>
              <a:rPr lang="en-US" altLang="ko-KR" sz="1300" b="1" dirty="0"/>
              <a:t>(Upper Surface)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국소 마하수는 약 마하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1.4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까지 상승하여 초음속 영역이 형성된다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x/c = 0.5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에서 급격히 감소하는 불연속이 나타나는데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충격파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(Shock wave)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발생했음을 의미한다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충격파 통과 이후 유동은 아음속으로 전환되며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과정에서 압력 급상승과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조파항력이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발생한다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4.   </a:t>
            </a:r>
            <a:r>
              <a:rPr lang="ko-KR" altLang="en-US" sz="1300" b="1" dirty="0"/>
              <a:t>하부 표면</a:t>
            </a:r>
            <a:r>
              <a:rPr lang="en-US" altLang="ko-KR" sz="1300" b="1" dirty="0"/>
              <a:t>(Lower Surface)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하부 표면에서는 국소 마하수가 약 마하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0.8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수준으로 유지되며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큰 변화 없이 완만하게 분포한다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하부 표면이 상대적으로 안정된 아음속 유동 영역임을 의미한다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5.   </a:t>
            </a:r>
            <a:r>
              <a:rPr lang="ko-KR" altLang="en-US" sz="1300" b="1" dirty="0"/>
              <a:t>정리</a:t>
            </a:r>
            <a:endParaRPr lang="en-US" altLang="ko-KR" sz="1300" b="1" dirty="0"/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en-US" altLang="ko-KR" sz="1100" b="1" dirty="0"/>
              <a:t>Fig. 12 (Mach </a:t>
            </a:r>
            <a:r>
              <a:rPr lang="ko-KR" altLang="en-US" sz="1100" b="1" dirty="0"/>
              <a:t>분포도</a:t>
            </a:r>
            <a:r>
              <a:rPr lang="en-US" altLang="ko-KR" sz="1100" b="1" dirty="0"/>
              <a:t>)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상부 표면에서 국소 초음속 영역과 충격파 발생 확인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하였다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en-US" altLang="ko-KR" sz="1100" b="1" dirty="0"/>
              <a:t>Fig. 13 (Mach Plot):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앞전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가속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초음속 구간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충격파 통과 후 아음속 전환의 흐름이 뚜렷이 나타났다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상부 초음속 구간과 충격파는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Transonic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영역에서 나타나는 전형적인 현상이며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압력 분포 결과와 일관성을 가진다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698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4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C4E17-4F48-C507-41EF-77BD62E5A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8E21B31-1AC2-97D9-BD0C-B2E896C0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1. 2D_Bump </a:t>
            </a:r>
            <a:r>
              <a:rPr lang="ko-KR" altLang="en-US" dirty="0"/>
              <a:t>해석 결과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3D7BCF-672E-D72C-1F03-E1E50B6E4340}"/>
                  </a:ext>
                </a:extLst>
              </p:cNvPr>
              <p:cNvSpPr txBox="1"/>
              <p:nvPr/>
            </p:nvSpPr>
            <p:spPr>
              <a:xfrm>
                <a:off x="256585" y="645699"/>
                <a:ext cx="59660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v"/>
                </a:pPr>
                <a:r>
                  <a:rPr lang="en-US" altLang="ko-KR" sz="2000" dirty="0"/>
                  <a:t>SU2 </a:t>
                </a:r>
                <a:r>
                  <a:rPr lang="ko-KR" altLang="en-US" sz="2000" dirty="0"/>
                  <a:t>해석 결과 </a:t>
                </a: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3D7BCF-672E-D72C-1F03-E1E50B6E4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5" y="645699"/>
                <a:ext cx="5966011" cy="400110"/>
              </a:xfrm>
              <a:prstGeom prst="rect">
                <a:avLst/>
              </a:prstGeom>
              <a:blipFill>
                <a:blip r:embed="rId3"/>
                <a:stretch>
                  <a:fillRect l="-919" t="-13636" b="-212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32861313-271E-F2D9-2FA0-E04F7DC77710}"/>
              </a:ext>
            </a:extLst>
          </p:cNvPr>
          <p:cNvGrpSpPr/>
          <p:nvPr/>
        </p:nvGrpSpPr>
        <p:grpSpPr>
          <a:xfrm>
            <a:off x="7977504" y="4266083"/>
            <a:ext cx="3839662" cy="2184027"/>
            <a:chOff x="2464952" y="2182158"/>
            <a:chExt cx="558562" cy="31771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F181662-4E52-D402-FA16-906174260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64952" y="2182158"/>
              <a:ext cx="528700" cy="26911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D97580-61D3-E72E-7528-F686EE5B1553}"/>
                </a:ext>
              </a:extLst>
            </p:cNvPr>
            <p:cNvSpPr txBox="1"/>
            <p:nvPr/>
          </p:nvSpPr>
          <p:spPr>
            <a:xfrm>
              <a:off x="2851180" y="2466292"/>
              <a:ext cx="172334" cy="33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8 Cp Plot data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D55D4A-DDD5-6ADC-4305-95AC2F0B19B6}"/>
                  </a:ext>
                </a:extLst>
              </p:cNvPr>
              <p:cNvSpPr txBox="1"/>
              <p:nvPr/>
            </p:nvSpPr>
            <p:spPr>
              <a:xfrm>
                <a:off x="256584" y="1129434"/>
                <a:ext cx="7541325" cy="5586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본 해석에서 얻어진 압력 분포를 무차원화 하여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Fig. 14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그래프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와 같이 나타내었다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 </a:t>
                </a:r>
              </a:p>
              <a:p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압력 계수는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Eq.2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와 같이 정의된다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228600" indent="-228600">
                  <a:buAutoNum type="arabicPeriod"/>
                </a:pPr>
                <a:r>
                  <a:rPr lang="ko-KR" altLang="en-US" sz="1300" b="1" dirty="0" err="1"/>
                  <a:t>앞전</a:t>
                </a:r>
                <a:r>
                  <a:rPr lang="en-US" altLang="ko-KR" sz="1300" b="1" dirty="0"/>
                  <a:t>(Leading Edge) </a:t>
                </a:r>
                <a:r>
                  <a:rPr lang="ko-KR" altLang="en-US" sz="1300" b="1" dirty="0"/>
                  <a:t>효과</a:t>
                </a:r>
                <a:endParaRPr lang="en-US" altLang="ko-KR" sz="1300" b="1" dirty="0"/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상부 표면에서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1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는 크게 감소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음의 피크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하여 강한 흡인력이 작용한다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이는 앞전에서 유동이 가속되며 압력이 크게 낮아지는 전형적인 베르누이 효과의 결과이다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ko-KR" sz="1300" b="1" dirty="0"/>
                  <a:t>2.   </a:t>
                </a:r>
                <a:r>
                  <a:rPr lang="ko-KR" altLang="en-US" sz="1300" b="1" dirty="0"/>
                  <a:t>뒷전</a:t>
                </a:r>
                <a:r>
                  <a:rPr lang="en-US" altLang="ko-KR" sz="1300" b="1" dirty="0"/>
                  <a:t>(Trailing Edge)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상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·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하부 곡선은 뒷전에서 수렴하지만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완전한 대칭은 이루어지지 않는다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이 불일치는 곧 </a:t>
                </a:r>
                <a:r>
                  <a:rPr lang="ko-KR" altLang="en-US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압력항력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(pressure </a:t>
                </a:r>
                <a:r>
                  <a:rPr lang="en-US" altLang="ko-KR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drage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의 성분으로 작용한다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ko-KR" sz="1300" b="1" dirty="0"/>
                  <a:t>3.   </a:t>
                </a:r>
                <a:r>
                  <a:rPr lang="ko-KR" altLang="en-US" sz="1300" b="1" dirty="0"/>
                  <a:t>상부 표면</a:t>
                </a:r>
                <a:r>
                  <a:rPr lang="en-US" altLang="ko-KR" sz="1300" b="1" dirty="0"/>
                  <a:t>(Upper Surface)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x/c = 0.4 – 0.5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구간에서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1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1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불연속적으로 증가한다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이는 충격파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(Shock wave)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로 인해 초음속에서 아음속으로 전환되는 과정이며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압력이 급격히 회복된다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충격파는 </a:t>
                </a:r>
                <a:r>
                  <a:rPr lang="ko-KR" altLang="en-US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조파항력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(wave </a:t>
                </a:r>
                <a:r>
                  <a:rPr lang="en-US" altLang="ko-KR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drage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의 주요 원인으로 작용한다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ko-KR" sz="1300" b="1" dirty="0"/>
                  <a:t>4.   </a:t>
                </a:r>
                <a:r>
                  <a:rPr lang="ko-KR" altLang="en-US" sz="1300" b="1" dirty="0"/>
                  <a:t>하부 표면</a:t>
                </a:r>
                <a:r>
                  <a:rPr lang="en-US" altLang="ko-KR" sz="1300" b="1" dirty="0"/>
                  <a:t>(Lower Surface)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하부는  상대적으로 완만한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1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1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1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분</m:t>
                    </m:r>
                  </m:oMath>
                </a14:m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포를 가지며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상부보다 높은 압력 수준을 유지한다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이 상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·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하부 압력계수 차이가 양력 발생의 근본 요인이 된다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ko-KR" sz="1300" b="1" dirty="0"/>
                  <a:t>5.   </a:t>
                </a:r>
                <a:r>
                  <a:rPr lang="ko-KR" altLang="en-US" sz="1300" b="1" dirty="0"/>
                  <a:t>정리</a:t>
                </a:r>
                <a:endParaRPr lang="en-US" altLang="ko-KR" sz="1300" b="1" dirty="0"/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en-US" altLang="ko-KR" sz="1100" b="1" dirty="0"/>
                  <a:t>Fig. 14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ko-KR" altLang="en-US" sz="11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분</m:t>
                    </m:r>
                  </m:oMath>
                </a14:m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포는 </a:t>
                </a:r>
                <a:r>
                  <a:rPr lang="ko-KR" altLang="en-US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앞전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저압 피크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–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상부 초음속 영역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–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충격파 불연속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– </a:t>
                </a:r>
                <a:r>
                  <a:rPr lang="ko-KR" altLang="en-US" sz="11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후연부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회복 이라는 전형적인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447675"/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Transonic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에어 포일 특성을 보여준다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상부 표면의 강한 흡인력과 하부 표면의 상대적 고압으로 인해 양력이 발생하며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충격파로 인한 압력</a:t>
                </a:r>
                <a:endPara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marL="447675"/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불연속이 항력 증가로 이어진다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  <a:p>
                <a:pPr marL="441325" indent="-171450">
                  <a:buFont typeface="Arial" panose="020B0604020202020204" pitchFamily="34" charset="0"/>
                  <a:buChar char="•"/>
                </a:pP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따라서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해석은 앞서 분석한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Pressure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와 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Mach </a:t>
                </a:r>
                <a:r>
                  <a:rPr lang="ko-KR" altLang="en-US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분포를 종합적으로 설명해주는 핵심 결과라 할 수 있다</a:t>
                </a:r>
                <a:r>
                  <a: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D55D4A-DDD5-6ADC-4305-95AC2F0B1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4" y="1129434"/>
                <a:ext cx="7541325" cy="5586209"/>
              </a:xfrm>
              <a:prstGeom prst="rect">
                <a:avLst/>
              </a:prstGeom>
              <a:blipFill>
                <a:blip r:embed="rId5"/>
                <a:stretch>
                  <a:fillRect l="-243" t="-1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9F7BF075-7BA8-9F4D-A57D-AE79FCFEBF4E}"/>
              </a:ext>
            </a:extLst>
          </p:cNvPr>
          <p:cNvGrpSpPr/>
          <p:nvPr/>
        </p:nvGrpSpPr>
        <p:grpSpPr>
          <a:xfrm>
            <a:off x="4335157" y="1499903"/>
            <a:ext cx="2425570" cy="910069"/>
            <a:chOff x="4027246" y="1490573"/>
            <a:chExt cx="2425570" cy="9100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DEC7481-A99A-D626-79AB-23CB0B38AF58}"/>
                    </a:ext>
                  </a:extLst>
                </p:cNvPr>
                <p:cNvSpPr txBox="1"/>
                <p:nvPr/>
              </p:nvSpPr>
              <p:spPr>
                <a:xfrm>
                  <a:off x="4027246" y="1490573"/>
                  <a:ext cx="1831133" cy="71102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</m:num>
                          <m:den>
                            <m:f>
                              <m:f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ko-KR" altLang="ko-KR" sz="16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DEC7481-A99A-D626-79AB-23CB0B38AF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7246" y="1490573"/>
                  <a:ext cx="1831133" cy="711028"/>
                </a:xfrm>
                <a:prstGeom prst="rect">
                  <a:avLst/>
                </a:prstGeom>
                <a:blipFill>
                  <a:blip r:embed="rId6"/>
                  <a:stretch>
                    <a:fillRect b="-256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530FCC-93CD-F7E5-E051-3877B829220E}"/>
                </a:ext>
              </a:extLst>
            </p:cNvPr>
            <p:cNvSpPr txBox="1"/>
            <p:nvPr/>
          </p:nvSpPr>
          <p:spPr>
            <a:xfrm>
              <a:off x="4942812" y="2169810"/>
              <a:ext cx="15100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Equation.2 </a:t>
              </a:r>
              <a:r>
                <a:rPr lang="ko-KR" altLang="en-US" sz="900" dirty="0"/>
                <a:t>압력계수 공식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CA5B860-A695-216D-3FEE-0012C34A223B}"/>
              </a:ext>
            </a:extLst>
          </p:cNvPr>
          <p:cNvGrpSpPr/>
          <p:nvPr/>
        </p:nvGrpSpPr>
        <p:grpSpPr>
          <a:xfrm>
            <a:off x="7797908" y="1456943"/>
            <a:ext cx="3956955" cy="2260858"/>
            <a:chOff x="2439815" y="2182158"/>
            <a:chExt cx="553837" cy="31644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55BD4E5-D798-EC1A-3505-6CA4F715D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39815" y="2182158"/>
              <a:ext cx="553837" cy="28191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8E9B8B-94CF-FB5A-41DA-0C587A80A164}"/>
                </a:ext>
              </a:extLst>
            </p:cNvPr>
            <p:cNvSpPr txBox="1"/>
            <p:nvPr/>
          </p:nvSpPr>
          <p:spPr>
            <a:xfrm>
              <a:off x="2847623" y="2466292"/>
              <a:ext cx="146029" cy="32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7 Cp </a:t>
              </a:r>
              <a:r>
                <a:rPr lang="ko-KR" altLang="en-US" sz="900" dirty="0"/>
                <a:t>분포도</a:t>
              </a:r>
              <a:endParaRPr lang="en-US" altLang="ko-KR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2864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750CC-62F9-1887-5399-3F11CF55B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6F780FC-5D8E-8EBF-283F-CD340069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2. 3D_oneraM6 </a:t>
            </a:r>
            <a:r>
              <a:rPr lang="ko-KR" altLang="en-US" dirty="0"/>
              <a:t>해석 격자 조건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8A024C-04E4-9EE1-49B7-09677813E217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000" dirty="0"/>
              <a:t>해석 격자 조건</a:t>
            </a:r>
            <a:endParaRPr lang="en-US" sz="20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209956D-9146-F38A-F280-769CE3A1FC50}"/>
              </a:ext>
            </a:extLst>
          </p:cNvPr>
          <p:cNvGrpSpPr/>
          <p:nvPr/>
        </p:nvGrpSpPr>
        <p:grpSpPr>
          <a:xfrm>
            <a:off x="256585" y="1237960"/>
            <a:ext cx="6939875" cy="5139869"/>
            <a:chOff x="36318" y="3409035"/>
            <a:chExt cx="6939875" cy="513986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674CBC2-B00C-B838-5681-3AAC34EE14B5}"/>
                    </a:ext>
                  </a:extLst>
                </p:cNvPr>
                <p:cNvSpPr txBox="1"/>
                <p:nvPr/>
              </p:nvSpPr>
              <p:spPr>
                <a:xfrm>
                  <a:off x="36318" y="3409035"/>
                  <a:ext cx="6803265" cy="51398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Wingdings" panose="05000000000000000000" pitchFamily="2" charset="2"/>
                    <a:buChar char="Ø"/>
                  </a:pP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본 해석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(</a:t>
                  </a: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예제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)</a:t>
                  </a: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에서는 다음과 같은 해석 격자 조건을 적용 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:</a:t>
                  </a: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NDIME = 3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NELEM</a:t>
                  </a: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=</a:t>
                  </a: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582752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SOLVER = EULER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MACH_NUMBER = 0.88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AOA = 0.2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FREESTRAM_PRESSURE = 101325.0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FREESTREAM_TEAMPERATURE = 288.15</a:t>
                  </a: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MARKER_EULER= ( UPPER_SIDE, LOWER_SIDE, TIP 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sv-SE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MARKER_FAR= ( XNORMAL_FACES, ZNORMAL_FACES, YNORMAL_FACE 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MARKER_SYM= ( SYMMETRY_FACE 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MARKER_PLOTTING= ( UPPER_SIDE, LOWER_SIDE, TIP 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MARKER_MONITORING= ( UPPER_SIDE, LOWER_SIDE, TIP 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MESH_FILENAME= mesh_ONERAM6_inv_ffd.su2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*</a:t>
                  </a:r>
                  <a:r>
                    <a:rPr lang="ko-KR" altLang="en-US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해당 결과는 </a:t>
                  </a:r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124</a:t>
                  </a:r>
                  <a:r>
                    <a:rPr lang="ko-KR" altLang="en-US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번째 해석</a:t>
                  </a:r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,</a:t>
                  </a:r>
                  <a:r>
                    <a:rPr lang="ko-KR" altLang="en-US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소수점 </a:t>
                  </a:r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12</a:t>
                  </a:r>
                  <a:r>
                    <a:rPr lang="ko-KR" altLang="en-US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자리 이하에서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sz="9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0.019913,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a14:m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0.004949 </a:t>
                  </a:r>
                  <a:r>
                    <a:rPr lang="ko-KR" altLang="en-US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값으로 수렴이 완료 됨</a:t>
                  </a:r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.</a:t>
                  </a: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674CBC2-B00C-B838-5681-3AAC34EE14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18" y="3409035"/>
                  <a:ext cx="6803265" cy="513986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E990AB-AA92-D3BF-30EA-BA8E7D93C843}"/>
                </a:ext>
              </a:extLst>
            </p:cNvPr>
            <p:cNvSpPr txBox="1"/>
            <p:nvPr/>
          </p:nvSpPr>
          <p:spPr>
            <a:xfrm>
              <a:off x="3028096" y="3750553"/>
              <a:ext cx="3948097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해석 차원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3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차원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격자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(Cell)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582752 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참조 공식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(Equation) = Euler (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오일러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속도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마하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0.88 (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마크넘버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0.88)</a:t>
              </a:r>
            </a:p>
            <a:p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받음각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0.2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도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Freestream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압력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 101325.0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Freestream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온도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 288.15 (k)</a:t>
              </a: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C77E53DB-D2C1-A0E6-D6DA-5A1305778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6131" y="754665"/>
            <a:ext cx="3109895" cy="337188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74F019B-214E-730F-0712-6E15B200783D}"/>
              </a:ext>
            </a:extLst>
          </p:cNvPr>
          <p:cNvSpPr txBox="1"/>
          <p:nvPr/>
        </p:nvSpPr>
        <p:spPr>
          <a:xfrm>
            <a:off x="10832841" y="4185543"/>
            <a:ext cx="1100712" cy="23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Fig. 1 </a:t>
            </a:r>
            <a:r>
              <a:rPr lang="ko-KR" altLang="en-US" sz="900" dirty="0"/>
              <a:t>해석 결과</a:t>
            </a:r>
          </a:p>
        </p:txBody>
      </p:sp>
    </p:spTree>
    <p:extLst>
      <p:ext uri="{BB962C8B-B14F-4D97-AF65-F5344CB8AC3E}">
        <p14:creationId xmlns:p14="http://schemas.microsoft.com/office/powerpoint/2010/main" val="416578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D5A9E-ACA2-1C32-79DA-40468A11E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33C50A1-96C4-7FB4-0BE0-F9555029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2. 3D_oneraM6 </a:t>
            </a:r>
            <a:r>
              <a:rPr lang="ko-KR" altLang="en-US" dirty="0"/>
              <a:t>해석 격자 조건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A4B3BD-B7A5-D2BF-EFB6-D76B4B54F099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000" dirty="0"/>
              <a:t>해석 격자 조건</a:t>
            </a:r>
            <a:endParaRPr lang="en-US" sz="20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3A02697-5821-C206-0E2C-1CA1B3775095}"/>
              </a:ext>
            </a:extLst>
          </p:cNvPr>
          <p:cNvGrpSpPr/>
          <p:nvPr/>
        </p:nvGrpSpPr>
        <p:grpSpPr>
          <a:xfrm>
            <a:off x="256585" y="1237960"/>
            <a:ext cx="6939875" cy="5139869"/>
            <a:chOff x="36318" y="3409035"/>
            <a:chExt cx="6939875" cy="51398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CB9B6DA-C3E5-E732-0A2F-8C1769EA7CBF}"/>
                    </a:ext>
                  </a:extLst>
                </p:cNvPr>
                <p:cNvSpPr txBox="1"/>
                <p:nvPr/>
              </p:nvSpPr>
              <p:spPr>
                <a:xfrm>
                  <a:off x="36318" y="3409035"/>
                  <a:ext cx="6803265" cy="51398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Wingdings" panose="05000000000000000000" pitchFamily="2" charset="2"/>
                    <a:buChar char="Ø"/>
                  </a:pP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본 해석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(</a:t>
                  </a: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예제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)</a:t>
                  </a: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에서는 다음과 같은 해석 격자 조건을 적용 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:</a:t>
                  </a: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NDIME = 3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NELEM</a:t>
                  </a: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=</a:t>
                  </a: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582752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SOLVER = EULER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MACH_NUMBER = 0.88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AOA = 0.2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FREESTRAM_PRESSURE = 101325.0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FREESTREAM_TEAMPERATURE = 288.15</a:t>
                  </a: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MARKER_EULER= ( UPPER_SIDE, LOWER_SIDE, TIP 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sv-SE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MARKER_FAR= ( XNORMAL_FACES, ZNORMAL_FACES, YNORMAL_FACE 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MARKER_SYM= ( SYMMETRY_FACE 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MARKER_PLOTTING= ( UPPER_SIDE, LOWER_SIDE, TIP 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MARKER_MONITORING= ( UPPER_SIDE, LOWER_SIDE, TIP 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MESH_FILENAME= mesh_ONERAM6_inv_ffd.su2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*</a:t>
                  </a: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해당 결과는 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124</a:t>
                  </a: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번째 에서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1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1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sz="11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0.019913,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1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1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a14:m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0.004949 </a:t>
                  </a: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값으로 수렴이 완료 되었음을 볼 수 있습니다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.</a:t>
                  </a: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674CBC2-B00C-B838-5681-3AAC34EE14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18" y="3409035"/>
                  <a:ext cx="6803265" cy="513986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A9C166E-BF4E-3072-7573-34A487E03D1A}"/>
                </a:ext>
              </a:extLst>
            </p:cNvPr>
            <p:cNvSpPr txBox="1"/>
            <p:nvPr/>
          </p:nvSpPr>
          <p:spPr>
            <a:xfrm>
              <a:off x="3028096" y="3750553"/>
              <a:ext cx="3948097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해석 차원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3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차원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격자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(Cell)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582752 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참조 공식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(Equation) = Euler (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오일러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속도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마하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0.88 (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마크넘버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0.88)</a:t>
              </a:r>
            </a:p>
            <a:p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받음각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0.2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도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Freestream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압력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 101325.0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Freestream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온도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 288.15 (k)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A2785F9-57C9-B3B6-5A91-6FC12AD96980}"/>
              </a:ext>
            </a:extLst>
          </p:cNvPr>
          <p:cNvGrpSpPr/>
          <p:nvPr/>
        </p:nvGrpSpPr>
        <p:grpSpPr>
          <a:xfrm>
            <a:off x="7955147" y="609572"/>
            <a:ext cx="3829879" cy="3491481"/>
            <a:chOff x="7955147" y="609572"/>
            <a:chExt cx="3829879" cy="349148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9F620AF-E168-183D-32A5-A499DD246916}"/>
                </a:ext>
              </a:extLst>
            </p:cNvPr>
            <p:cNvGrpSpPr/>
            <p:nvPr/>
          </p:nvGrpSpPr>
          <p:grpSpPr>
            <a:xfrm>
              <a:off x="7955147" y="609572"/>
              <a:ext cx="3829879" cy="3491481"/>
              <a:chOff x="8762999" y="609572"/>
              <a:chExt cx="3022027" cy="2755009"/>
            </a:xfrm>
          </p:grpSpPr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4B816DA1-2863-35C8-F432-78E990F95B63}"/>
                  </a:ext>
                </a:extLst>
              </p:cNvPr>
              <p:cNvGrpSpPr/>
              <p:nvPr/>
            </p:nvGrpSpPr>
            <p:grpSpPr>
              <a:xfrm>
                <a:off x="8762999" y="609572"/>
                <a:ext cx="3022027" cy="2755009"/>
                <a:chOff x="9220246" y="4164461"/>
                <a:chExt cx="2600047" cy="2370314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9BA7FCA-8790-6B1E-8D26-2049279DB462}"/>
                    </a:ext>
                  </a:extLst>
                </p:cNvPr>
                <p:cNvSpPr txBox="1"/>
                <p:nvPr/>
              </p:nvSpPr>
              <p:spPr>
                <a:xfrm>
                  <a:off x="10496939" y="6303942"/>
                  <a:ext cx="1323354" cy="230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dirty="0"/>
                    <a:t>Fig. 2 </a:t>
                  </a:r>
                  <a:r>
                    <a:rPr lang="ko-KR" altLang="en-US" sz="900" dirty="0"/>
                    <a:t>해석 격자 </a:t>
                  </a:r>
                  <a:r>
                    <a:rPr lang="en-US" altLang="ko-KR" sz="900" dirty="0"/>
                    <a:t>(</a:t>
                  </a:r>
                  <a:r>
                    <a:rPr lang="ko-KR" altLang="en-US" sz="900" dirty="0"/>
                    <a:t>전체</a:t>
                  </a:r>
                  <a:r>
                    <a:rPr lang="en-US" altLang="ko-KR" sz="900" dirty="0"/>
                    <a:t>)</a:t>
                  </a:r>
                  <a:endParaRPr lang="ko-KR" altLang="en-US" sz="900" dirty="0"/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F68C85ED-AC77-1C19-B518-2D2F43D309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9220246" y="4164461"/>
                  <a:ext cx="1974214" cy="2104320"/>
                </a:xfrm>
                <a:prstGeom prst="rect">
                  <a:avLst/>
                </a:prstGeom>
              </p:spPr>
            </p:pic>
          </p:grp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6F7CF59-913B-4A4E-3685-61F6CB8B6D1E}"/>
                  </a:ext>
                </a:extLst>
              </p:cNvPr>
              <p:cNvSpPr/>
              <p:nvPr/>
            </p:nvSpPr>
            <p:spPr>
              <a:xfrm>
                <a:off x="9646375" y="1692000"/>
                <a:ext cx="180975" cy="14049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705211F-6986-A239-4B9A-8BB5B8AD4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64244" y="2070381"/>
              <a:ext cx="594225" cy="1381808"/>
            </a:xfrm>
            <a:prstGeom prst="rect">
              <a:avLst/>
            </a:prstGeom>
          </p:spPr>
        </p:pic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B656F44-1E64-049A-8450-1A35BCC08040}"/>
              </a:ext>
            </a:extLst>
          </p:cNvPr>
          <p:cNvGrpSpPr/>
          <p:nvPr/>
        </p:nvGrpSpPr>
        <p:grpSpPr>
          <a:xfrm>
            <a:off x="7818537" y="4099745"/>
            <a:ext cx="4183545" cy="2453754"/>
            <a:chOff x="7751870" y="3364580"/>
            <a:chExt cx="4183545" cy="245375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13D1FA74-4D11-CF57-60C9-94A75062955F}"/>
                </a:ext>
              </a:extLst>
            </p:cNvPr>
            <p:cNvGrpSpPr/>
            <p:nvPr/>
          </p:nvGrpSpPr>
          <p:grpSpPr>
            <a:xfrm>
              <a:off x="7751870" y="3364580"/>
              <a:ext cx="4183545" cy="2453754"/>
              <a:chOff x="7751870" y="3364580"/>
              <a:chExt cx="4183545" cy="2453754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4993E15D-9879-EB86-7E87-78EBA8946C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751870" y="3364580"/>
                <a:ext cx="3414479" cy="2144588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09AFD0-57EC-49BD-38B4-709F60D51A61}"/>
                  </a:ext>
                </a:extLst>
              </p:cNvPr>
              <p:cNvSpPr txBox="1"/>
              <p:nvPr/>
            </p:nvSpPr>
            <p:spPr>
              <a:xfrm>
                <a:off x="10397284" y="5550037"/>
                <a:ext cx="1538131" cy="268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2 </a:t>
                </a:r>
                <a:r>
                  <a:rPr lang="ko-KR" altLang="en-US" sz="900" dirty="0"/>
                  <a:t>해석 격자 </a:t>
                </a:r>
                <a:r>
                  <a:rPr lang="en-US" altLang="ko-KR" sz="900" dirty="0"/>
                  <a:t>(</a:t>
                </a:r>
                <a:r>
                  <a:rPr lang="ko-KR" altLang="en-US" sz="900" dirty="0"/>
                  <a:t>전체</a:t>
                </a:r>
                <a:r>
                  <a:rPr lang="en-US" altLang="ko-KR" sz="900" dirty="0"/>
                  <a:t>)</a:t>
                </a:r>
                <a:endParaRPr lang="ko-KR" altLang="en-US" sz="900" dirty="0"/>
              </a:p>
            </p:txBody>
          </p:sp>
        </p:grp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32E319D2-9C4E-EA86-A8BF-28C43229B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64144" y="4127360"/>
              <a:ext cx="594225" cy="1381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160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6523E-9576-BB92-C8F8-14DA00BFF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1CEAD5B-DA03-0DF4-08D3-9FA9AB3E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2. 3D_oneraM6 </a:t>
            </a:r>
            <a:r>
              <a:rPr lang="ko-KR" altLang="en-US" dirty="0"/>
              <a:t>해석 결과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AB35D3-6EDC-52CE-7EB3-5A21F26DF56E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000" dirty="0"/>
              <a:t>SU2 </a:t>
            </a:r>
            <a:r>
              <a:rPr lang="ko-KR" altLang="en-US" sz="2000" dirty="0"/>
              <a:t>해석 결과 </a:t>
            </a:r>
            <a:r>
              <a:rPr lang="en-US" altLang="ko-KR" sz="2000" dirty="0"/>
              <a:t>(Pressure)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6847A2-9C76-7019-0A2A-BF9955CB87B8}"/>
              </a:ext>
            </a:extLst>
          </p:cNvPr>
          <p:cNvSpPr txBox="1"/>
          <p:nvPr/>
        </p:nvSpPr>
        <p:spPr>
          <a:xfrm>
            <a:off x="256584" y="1129434"/>
            <a:ext cx="754132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NACA0012 Airfoil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대상으로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압축성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Euler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해석을 수행한 결과이다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Fig. 10 (Pressure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분포도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Fig.11 (Pressure Polt)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통해 압력장의 공간적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정량적 특성을 확인하였다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300" b="1" dirty="0" err="1"/>
              <a:t>앞전</a:t>
            </a:r>
            <a:r>
              <a:rPr lang="en-US" altLang="ko-KR" sz="1300" b="1" dirty="0"/>
              <a:t>(Leading Edge) </a:t>
            </a:r>
            <a:r>
              <a:rPr lang="ko-KR" altLang="en-US" sz="1300" b="1" dirty="0"/>
              <a:t>효과</a:t>
            </a:r>
            <a:endParaRPr lang="en-US" altLang="ko-KR" sz="1300" b="1" dirty="0"/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유동이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에어포일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앞전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(x/c= 0 - 0.2)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과 만나면서 곡률에 의해 크게 휘어지고 가속된다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상부 표면에서는 속도가 급격히 증가하고 압력이 급격히 감소하여 강한 저압 피크가 형성된다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베르누이 효과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속도의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증가에 따른 압력의 감소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로 설명되며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압축성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조건에서는 등 엔트로피 관계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(eq. 1)</a:t>
            </a:r>
          </a:p>
          <a:p>
            <a:pPr marL="447675"/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에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의해 국소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마하수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상승이 압력 강하로 이어진다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76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76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76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98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2.   </a:t>
            </a:r>
            <a:r>
              <a:rPr lang="ko-KR" altLang="en-US" sz="1300" b="1" dirty="0"/>
              <a:t>뒷전</a:t>
            </a:r>
            <a:r>
              <a:rPr lang="en-US" altLang="ko-KR" sz="1300" b="1" dirty="0"/>
              <a:t>(Trailing Edge)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압력이 대기압으로 회복되지만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·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하부 압력이 완전히 대칭적으로 수렴하지 않는다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불균형은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압력항력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(pressure drag)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및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조파항력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(wave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drage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 기여한다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3.   </a:t>
            </a:r>
            <a:r>
              <a:rPr lang="ko-KR" altLang="en-US" sz="1300" b="1" dirty="0"/>
              <a:t>상부 표면</a:t>
            </a:r>
            <a:r>
              <a:rPr lang="en-US" altLang="ko-KR" sz="1300" b="1" dirty="0"/>
              <a:t>(Upper Surface)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앞전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이후 유동이 계속 가속되며 넓은 저압대가 형성된다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·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후반부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(x/c = 0.5-0.6)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근처에서 압력 불연속이 발생하며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국소 초음속 영역이 충격파를 거치면서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7675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아음속으로 전환되는 현상으로 해석된다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충격파는 압력 불연속과 항력증가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조파항력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원인이 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4.   </a:t>
            </a:r>
            <a:r>
              <a:rPr lang="ko-KR" altLang="en-US" sz="1300" b="1" dirty="0"/>
              <a:t>하부 표면</a:t>
            </a:r>
            <a:r>
              <a:rPr lang="en-US" altLang="ko-KR" sz="1300" b="1" dirty="0"/>
              <a:t>(Lower Surface)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압력 변화가 상대적으로 완만하며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상부보다 높은 압력이 유지된다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이로 인해 상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·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하부 압력차가 누적되어 양력이 발생한다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5.   </a:t>
            </a:r>
            <a:r>
              <a:rPr lang="ko-KR" altLang="en-US" sz="1300" b="1" dirty="0"/>
              <a:t>정리</a:t>
            </a:r>
            <a:endParaRPr lang="en-US" altLang="ko-KR" sz="1300" b="1" dirty="0"/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b="1" dirty="0" err="1"/>
              <a:t>앞전</a:t>
            </a:r>
            <a:r>
              <a:rPr lang="ko-KR" altLang="en-US" sz="1100" b="1" dirty="0"/>
              <a:t> 효과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앞전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곡률로 인해 유동이 가속되며 상부 표면에 강한 저압 피크 발생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b="1" dirty="0"/>
              <a:t>뒷전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불완전한 압력 회복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항력 성분 형성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b="1" dirty="0" err="1"/>
              <a:t>항부</a:t>
            </a:r>
            <a:r>
              <a:rPr lang="ko-KR" altLang="en-US" sz="1100" b="1" dirty="0"/>
              <a:t> 표면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저압대 형성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중반부 충격파로 압력 급변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조파항력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발생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b="1" dirty="0"/>
              <a:t>하부 표면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상대적으로 고압 유지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–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양력 발생에 기여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698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5B3911C-A9AD-EDD0-25DC-C7335B612276}"/>
              </a:ext>
            </a:extLst>
          </p:cNvPr>
          <p:cNvGrpSpPr/>
          <p:nvPr/>
        </p:nvGrpSpPr>
        <p:grpSpPr>
          <a:xfrm>
            <a:off x="4813041" y="2578536"/>
            <a:ext cx="2565918" cy="793498"/>
            <a:chOff x="6639477" y="4185934"/>
            <a:chExt cx="2565918" cy="7934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A822CD4-3B20-89A5-B68A-1D8565808B43}"/>
                </a:ext>
              </a:extLst>
            </p:cNvPr>
            <p:cNvSpPr txBox="1"/>
            <p:nvPr/>
          </p:nvSpPr>
          <p:spPr>
            <a:xfrm>
              <a:off x="6639477" y="4748600"/>
              <a:ext cx="256591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Equation.1 </a:t>
              </a:r>
              <a:r>
                <a:rPr lang="ko-KR" altLang="en-US" sz="900" dirty="0" err="1"/>
                <a:t>압축성</a:t>
              </a:r>
              <a:r>
                <a:rPr lang="ko-KR" altLang="en-US" sz="900" dirty="0"/>
                <a:t> </a:t>
              </a:r>
              <a:r>
                <a:rPr lang="ko-KR" altLang="en-US" sz="900" dirty="0" err="1"/>
                <a:t>등엔트로피</a:t>
              </a:r>
              <a:r>
                <a:rPr lang="ko-KR" altLang="en-US" sz="900" dirty="0"/>
                <a:t> 유동 방정식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314FC1B-2A09-7271-E04D-81AC7D26FE65}"/>
                    </a:ext>
                  </a:extLst>
                </p:cNvPr>
                <p:cNvSpPr txBox="1"/>
                <p:nvPr/>
              </p:nvSpPr>
              <p:spPr>
                <a:xfrm>
                  <a:off x="6639477" y="4185934"/>
                  <a:ext cx="2289918" cy="59445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ko-KR" altLang="en-US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ko-KR" altLang="en-US" sz="1200" i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ko-KR" altLang="en-US" sz="12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ko-KR" altLang="en-US" sz="12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num>
                              <m:den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ko-KR" altLang="en-US" sz="120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D711E3C-184A-9640-0435-EF3D27C78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9477" y="4185934"/>
                  <a:ext cx="2289918" cy="59445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71525A9-3508-8518-74CE-0837E1E5F7EA}"/>
              </a:ext>
            </a:extLst>
          </p:cNvPr>
          <p:cNvGrpSpPr/>
          <p:nvPr/>
        </p:nvGrpSpPr>
        <p:grpSpPr>
          <a:xfrm>
            <a:off x="8577337" y="752672"/>
            <a:ext cx="3234907" cy="2291167"/>
            <a:chOff x="8577337" y="752672"/>
            <a:chExt cx="3234907" cy="2291167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1E1F354-EFA3-56DF-7D9B-3FBDBD407351}"/>
                </a:ext>
              </a:extLst>
            </p:cNvPr>
            <p:cNvGrpSpPr/>
            <p:nvPr/>
          </p:nvGrpSpPr>
          <p:grpSpPr>
            <a:xfrm>
              <a:off x="8577337" y="752672"/>
              <a:ext cx="3234907" cy="2291167"/>
              <a:chOff x="2437536" y="1684437"/>
              <a:chExt cx="1023191" cy="724689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C120ED48-942E-47BC-7A77-EF9F7B45E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437536" y="1684437"/>
                <a:ext cx="913786" cy="636131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9F0E1C-F9C4-930F-F67F-75054266D76E}"/>
                  </a:ext>
                </a:extLst>
              </p:cNvPr>
              <p:cNvSpPr txBox="1"/>
              <p:nvPr/>
            </p:nvSpPr>
            <p:spPr>
              <a:xfrm>
                <a:off x="3006235" y="2334905"/>
                <a:ext cx="454492" cy="74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3 Top view</a:t>
                </a:r>
                <a:endParaRPr lang="ko-KR" altLang="en-US" sz="900" dirty="0"/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908B5F2-4C2D-2BCB-C685-CBB4C17E5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218019" y="1304797"/>
              <a:ext cx="594225" cy="1381808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F9E50E1-5FBC-D28C-D210-CEAA3468C5EB}"/>
              </a:ext>
            </a:extLst>
          </p:cNvPr>
          <p:cNvGrpSpPr/>
          <p:nvPr/>
        </p:nvGrpSpPr>
        <p:grpSpPr>
          <a:xfrm>
            <a:off x="8782709" y="3009012"/>
            <a:ext cx="3286705" cy="3278515"/>
            <a:chOff x="8782709" y="3009012"/>
            <a:chExt cx="3286705" cy="327851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15E64E5-E973-50B8-2B30-9363E5F3DFD1}"/>
                </a:ext>
              </a:extLst>
            </p:cNvPr>
            <p:cNvGrpSpPr/>
            <p:nvPr/>
          </p:nvGrpSpPr>
          <p:grpSpPr>
            <a:xfrm>
              <a:off x="8782709" y="3009012"/>
              <a:ext cx="3286705" cy="3278515"/>
              <a:chOff x="2421152" y="1372142"/>
              <a:chExt cx="1039575" cy="1036984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9375A83C-FE14-8FF0-7E28-4C3F28A827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421152" y="1372142"/>
                <a:ext cx="913786" cy="979355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4CEAB-3682-A65E-3CB9-88CF2F29B3A2}"/>
                  </a:ext>
                </a:extLst>
              </p:cNvPr>
              <p:cNvSpPr txBox="1"/>
              <p:nvPr/>
            </p:nvSpPr>
            <p:spPr>
              <a:xfrm>
                <a:off x="3006235" y="2334905"/>
                <a:ext cx="454492" cy="74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3 Pressure</a:t>
                </a:r>
                <a:r>
                  <a:rPr lang="ko-KR" altLang="en-US" sz="900" dirty="0"/>
                  <a:t> 분포도</a:t>
                </a:r>
              </a:p>
            </p:txBody>
          </p:sp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CE71AFC-ADE6-34E6-7B51-90351FB17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374608" y="4488172"/>
              <a:ext cx="594225" cy="13818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298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66034</TotalTime>
  <Words>2886</Words>
  <Application>Microsoft Office PowerPoint</Application>
  <PresentationFormat>와이드스크린</PresentationFormat>
  <Paragraphs>417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HY견고딕</vt:lpstr>
      <vt:lpstr>맑은 고딕</vt:lpstr>
      <vt:lpstr>Arial</vt:lpstr>
      <vt:lpstr>Calibri</vt:lpstr>
      <vt:lpstr>Cambria Math</vt:lpstr>
      <vt:lpstr>Times New Roman</vt:lpstr>
      <vt:lpstr>Wingdings</vt:lpstr>
      <vt:lpstr>1_Office 테마</vt:lpstr>
      <vt:lpstr>SU2 보고서 (2주차)</vt:lpstr>
      <vt:lpstr>목차</vt:lpstr>
      <vt:lpstr>1. 2D_Bump 해석 격자 조건</vt:lpstr>
      <vt:lpstr>1. 2D_Bump 해석 결과</vt:lpstr>
      <vt:lpstr>1. 2D_Bump 해석 결과</vt:lpstr>
      <vt:lpstr>1. 2D_Bump 해석 결과</vt:lpstr>
      <vt:lpstr>2. 3D_oneraM6 해석 격자 조건</vt:lpstr>
      <vt:lpstr>2. 3D_oneraM6 해석 격자 조건</vt:lpstr>
      <vt:lpstr>2. 3D_oneraM6 해석 결과</vt:lpstr>
      <vt:lpstr>2. 3D_oneraM6 해석 결과</vt:lpstr>
      <vt:lpstr>2. 3D_oneraM6 해석 결과</vt:lpstr>
      <vt:lpstr>2. 3D_oneraM6 해석 결과</vt:lpstr>
      <vt:lpstr>감사합니다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자율비행제어연구실(문정호)</dc:title>
  <dc:creator>CJU</dc:creator>
  <cp:lastModifiedBy>윤현덕</cp:lastModifiedBy>
  <cp:revision>1903</cp:revision>
  <dcterms:created xsi:type="dcterms:W3CDTF">2022-05-24T00:47:27Z</dcterms:created>
  <dcterms:modified xsi:type="dcterms:W3CDTF">2025-09-19T04:58:20Z</dcterms:modified>
  <cp:version/>
</cp:coreProperties>
</file>