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725" r:id="rId2"/>
    <p:sldId id="1555" r:id="rId3"/>
    <p:sldId id="1560" r:id="rId4"/>
    <p:sldId id="1562" r:id="rId5"/>
    <p:sldId id="1565" r:id="rId6"/>
    <p:sldId id="1564" r:id="rId7"/>
    <p:sldId id="1566" r:id="rId8"/>
    <p:sldId id="1568" r:id="rId9"/>
    <p:sldId id="1567" r:id="rId10"/>
    <p:sldId id="1569" r:id="rId11"/>
    <p:sldId id="1570" r:id="rId12"/>
    <p:sldId id="155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39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9CDE5"/>
    <a:srgbClr val="0066FF"/>
    <a:srgbClr val="A9A9A9"/>
    <a:srgbClr val="FF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>
          <a:schemeClr val="tx1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241DA88-1426-460D-A704-38602BF70CBC}" styleName="Dark Style 2 - Body/Background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75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8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  <a:prstDash val="sysDash"/>
            </a:ln>
          </a:top>
        </a:tcBdr>
        <a:fill>
          <a:solidFill>
            <a:schemeClr val="dk1">
              <a:tint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22" autoAdjust="0"/>
    <p:restoredTop sz="95600" autoAdjust="0"/>
  </p:normalViewPr>
  <p:slideViewPr>
    <p:cSldViewPr snapToGrid="0">
      <p:cViewPr varScale="1">
        <p:scale>
          <a:sx n="103" d="100"/>
          <a:sy n="103" d="100"/>
        </p:scale>
        <p:origin x="1392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-1038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2025-09-17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9235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4710F51-9605-4A0B-91B3-A7A73478FDA0}" type="datetime1">
              <a:rPr lang="ko-KR" altLang="en-US"/>
              <a:pPr lvl="0">
                <a:defRPr/>
              </a:pPr>
              <a:t>2025-09-17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2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283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5D6A2-9117-7B3C-D745-910A86BE0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BB379855-2835-985A-2649-7BD2AC98CB7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D1D01DF4-83E7-C3FB-5DE9-B8FC445A8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9D5B6C96-6705-2362-2E4F-EB794A047A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365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AEF93-BD89-CFA2-0682-8B0CEF42E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C03A4889-63FD-4DCC-14B4-7CB31483DA4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AA930DB4-1A46-E6A6-8573-A297DCDB8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DAA47A89-2588-73A3-899C-E6087FEE3E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25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25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1FA29-CAC9-CF31-2C23-3F8B9C01F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BB32A137-6D07-760E-4E38-AD41091FB99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4D1695A5-9987-83DD-2100-0BE4FE6C8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BBC9F819-5399-D916-7D5E-33AE598C54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00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91F4D-434B-B67B-6201-598644AA7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12389B81-FDD6-E76A-EB5B-781EAD646FA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A7AD8195-0F80-8B89-92F6-0502DA2BF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AF4075DC-9004-3B58-9399-F171A30779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99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98952-7F31-3322-A5E1-82DD1305D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8CBE5132-CC43-EED4-6F33-75EEC2F46E23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C939DCE0-778C-9B04-C0F3-98256EEC0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6652832E-C36A-2204-6D5B-9DAB1D05AC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302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83A81-E491-E2A4-2535-E22B1CC8B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41CE5B55-6454-82A1-E3C7-18654980EA0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F895A84F-4151-3814-767B-45A159790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2AB1B7BA-F13B-857D-B055-94881AABB3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232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A8D56-8741-703A-BD50-0699B04C6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6CB06FC4-AE43-CA98-64C3-BE7B7816A1F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5F220290-806C-2BE7-CC1D-5B7B7687C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B8012EC6-D4AE-66E2-5573-02CAA4A88C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950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510B9-5E71-BA66-4676-CED5ADEF4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F250CD1F-E417-5518-81ED-6538E3791EC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C594175A-DBC9-99FB-C4C3-0EB839E2F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9C6C1F7B-B66E-FD1E-812A-85876F9B33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638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E08F9-4BFA-951A-F715-3ACB8D382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AB40D948-6260-AEBE-DA65-15CD924E128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99F611C5-DE24-9C71-F0D1-F1EE30596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DE86DE2B-69CE-BA2D-363E-B06A78CB70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67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DEF79-B33D-DCCA-48B7-992A5A61A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6092D62A-1549-05B1-55BE-BB28F258191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324A7EDE-D26E-F919-E639-93139EA47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852E3EEB-DDE5-0BFD-B31E-D05943201F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22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407368" y="445583"/>
            <a:ext cx="11377264" cy="1687273"/>
          </a:xfrm>
          <a:solidFill>
            <a:srgbClr val="DCEEF2"/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 algn="ctr"/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3467708" y="3861372"/>
            <a:ext cx="5544616" cy="93578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Font typeface="Wingdings" panose="05000000000000000000" pitchFamily="2" charset="2"/>
              <a:buNone/>
              <a:defRPr sz="1800" b="1">
                <a:solidFill>
                  <a:srgbClr val="1E337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D9C835-A02B-4303-BF8E-1567B3DE11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67708" y="2304519"/>
            <a:ext cx="5544616" cy="119648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lang="ko-KR" altLang="en-US" sz="1800" b="1" kern="1200" dirty="0" smtClean="0">
                <a:solidFill>
                  <a:srgbClr val="2885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16531" indent="0">
              <a:buNone/>
              <a:defRPr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87123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강조_텍스트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9486" y="764360"/>
            <a:ext cx="11831468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3" name="직선 연결선 12"/>
          <p:cNvCxnSpPr>
            <a:cxnSpLocks/>
          </p:cNvCxnSpPr>
          <p:nvPr userDrawn="1"/>
        </p:nvCxnSpPr>
        <p:spPr>
          <a:xfrm>
            <a:off x="2" y="638266"/>
            <a:ext cx="12200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제목 10">
            <a:extLst>
              <a:ext uri="{FF2B5EF4-FFF2-40B4-BE49-F238E27FC236}">
                <a16:creationId xmlns:a16="http://schemas.microsoft.com/office/drawing/2014/main" id="{E7812EE4-D319-4C39-9A7B-0738EA83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3533" cy="628830"/>
          </a:xfrm>
          <a:solidFill>
            <a:srgbClr val="396499"/>
          </a:solidFill>
          <a:ln>
            <a:solidFill>
              <a:srgbClr val="396499"/>
            </a:solidFill>
          </a:ln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슬라이드 번호 개체 틀 7">
            <a:extLst>
              <a:ext uri="{FF2B5EF4-FFF2-40B4-BE49-F238E27FC236}">
                <a16:creationId xmlns:a16="http://schemas.microsoft.com/office/drawing/2014/main" id="{53F89311-B4EF-4883-9957-039F10C35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3861" y="6453340"/>
            <a:ext cx="2844800" cy="309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192EC6C-8783-4515-9F1B-A0AB1D2E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114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95602" y="1988845"/>
            <a:ext cx="7200799" cy="1440159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0" y="0"/>
            <a:ext cx="123368" cy="6858000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02C1FC-636C-4DFE-B508-5815F7C44E5C}"/>
              </a:ext>
            </a:extLst>
          </p:cNvPr>
          <p:cNvSpPr/>
          <p:nvPr userDrawn="1"/>
        </p:nvSpPr>
        <p:spPr>
          <a:xfrm>
            <a:off x="12079898" y="0"/>
            <a:ext cx="123368" cy="6858000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1F674F-A97B-4205-B96C-91F303271B53}"/>
              </a:ext>
            </a:extLst>
          </p:cNvPr>
          <p:cNvSpPr/>
          <p:nvPr userDrawn="1"/>
        </p:nvSpPr>
        <p:spPr>
          <a:xfrm>
            <a:off x="0" y="0"/>
            <a:ext cx="12190566" cy="144016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20DAF3-0F03-4397-A482-CFC28B2612DE}"/>
              </a:ext>
            </a:extLst>
          </p:cNvPr>
          <p:cNvSpPr/>
          <p:nvPr userDrawn="1"/>
        </p:nvSpPr>
        <p:spPr>
          <a:xfrm>
            <a:off x="0" y="6468238"/>
            <a:ext cx="12190566" cy="387266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1415480" y="6519359"/>
            <a:ext cx="8640959" cy="2681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4F81BD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11607690" y="6531738"/>
            <a:ext cx="445840" cy="248246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srgbClr val="4F81BD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07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13697059-27CA-47A4-AD66-5BDB319F7946}"/>
              </a:ext>
            </a:extLst>
          </p:cNvPr>
          <p:cNvSpPr txBox="1"/>
          <p:nvPr userDrawn="1"/>
        </p:nvSpPr>
        <p:spPr>
          <a:xfrm>
            <a:off x="11679391" y="6519832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바닥글 개체 틀 4">
            <a:extLst>
              <a:ext uri="{FF2B5EF4-FFF2-40B4-BE49-F238E27FC236}">
                <a16:creationId xmlns:a16="http://schemas.microsoft.com/office/drawing/2014/main" id="{CE3FD8F2-C375-4565-8CA0-273C0E8A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5640" y="6519359"/>
            <a:ext cx="8712968" cy="268139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1F497D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C2A0C14-8CC0-42FD-8CE9-1E35F0866E14}"/>
              </a:ext>
            </a:extLst>
          </p:cNvPr>
          <p:cNvCxnSpPr/>
          <p:nvPr userDrawn="1"/>
        </p:nvCxnSpPr>
        <p:spPr>
          <a:xfrm>
            <a:off x="12926" y="6461962"/>
            <a:ext cx="12178601" cy="0"/>
          </a:xfrm>
          <a:prstGeom prst="line">
            <a:avLst/>
          </a:prstGeom>
          <a:ln>
            <a:solidFill>
              <a:srgbClr val="F0F0F2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5890A43-C134-420B-9097-C9A569A47C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5" y="6488587"/>
            <a:ext cx="1167866" cy="35998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1560932-1FD3-464C-A710-A2B477C206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67053" y="6545711"/>
            <a:ext cx="1270915" cy="27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1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325910" y="67587"/>
            <a:ext cx="11530730" cy="44381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E33066B-EECE-4FA4-B7CA-261A7D175EB7}"/>
              </a:ext>
            </a:extLst>
          </p:cNvPr>
          <p:cNvCxnSpPr>
            <a:cxnSpLocks/>
          </p:cNvCxnSpPr>
          <p:nvPr userDrawn="1"/>
        </p:nvCxnSpPr>
        <p:spPr>
          <a:xfrm>
            <a:off x="335360" y="548680"/>
            <a:ext cx="1152128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F57EB056-07C5-4EDF-AE12-2388056124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67053" y="6545711"/>
            <a:ext cx="1270915" cy="2746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A352B5-5F70-4660-85E9-C59CCEB19E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5" y="6488587"/>
            <a:ext cx="1167866" cy="3599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076329-D9CB-402F-87F4-978B81DA92AB}"/>
              </a:ext>
            </a:extLst>
          </p:cNvPr>
          <p:cNvSpPr txBox="1"/>
          <p:nvPr userDrawn="1"/>
        </p:nvSpPr>
        <p:spPr>
          <a:xfrm>
            <a:off x="11679391" y="6528458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바닥글 개체 틀 4">
            <a:extLst>
              <a:ext uri="{FF2B5EF4-FFF2-40B4-BE49-F238E27FC236}">
                <a16:creationId xmlns:a16="http://schemas.microsoft.com/office/drawing/2014/main" id="{4B8CF3B3-55EF-446B-AD6D-63382461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5640" y="6527985"/>
            <a:ext cx="8712968" cy="268139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1F497D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B1538FD-2372-4749-8653-B342B03C381C}"/>
              </a:ext>
            </a:extLst>
          </p:cNvPr>
          <p:cNvCxnSpPr/>
          <p:nvPr userDrawn="1"/>
        </p:nvCxnSpPr>
        <p:spPr>
          <a:xfrm>
            <a:off x="12926" y="6461962"/>
            <a:ext cx="12178601" cy="0"/>
          </a:xfrm>
          <a:prstGeom prst="line">
            <a:avLst/>
          </a:prstGeom>
          <a:ln>
            <a:solidFill>
              <a:srgbClr val="F0F0F2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02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13697059-27CA-47A4-AD66-5BDB319F7946}"/>
              </a:ext>
            </a:extLst>
          </p:cNvPr>
          <p:cNvSpPr txBox="1"/>
          <p:nvPr userDrawn="1"/>
        </p:nvSpPr>
        <p:spPr>
          <a:xfrm>
            <a:off x="11679391" y="6519832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바닥글 개체 틀 4">
            <a:extLst>
              <a:ext uri="{FF2B5EF4-FFF2-40B4-BE49-F238E27FC236}">
                <a16:creationId xmlns:a16="http://schemas.microsoft.com/office/drawing/2014/main" id="{CE3FD8F2-C375-4565-8CA0-273C0E8A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9516" y="6519348"/>
            <a:ext cx="8712968" cy="268139"/>
          </a:xfrm>
        </p:spPr>
        <p:txBody>
          <a:bodyPr/>
          <a:lstStyle>
            <a:lvl1pPr algn="ctr">
              <a:defRPr sz="1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87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텍스트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29024" y="628648"/>
            <a:ext cx="11521280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35360" y="108290"/>
            <a:ext cx="10972800" cy="4438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5CBE5F3-201D-4485-B451-4A671AB06AE2}"/>
              </a:ext>
            </a:extLst>
          </p:cNvPr>
          <p:cNvCxnSpPr>
            <a:cxnSpLocks/>
          </p:cNvCxnSpPr>
          <p:nvPr userDrawn="1"/>
        </p:nvCxnSpPr>
        <p:spPr>
          <a:xfrm>
            <a:off x="335360" y="548680"/>
            <a:ext cx="1152128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D8F35B81-0411-4BA1-A5A1-E930949D4A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5" y="6488587"/>
            <a:ext cx="1167866" cy="3599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1FED27-53F6-4777-907F-F8DBE1D34FA4}"/>
              </a:ext>
            </a:extLst>
          </p:cNvPr>
          <p:cNvSpPr txBox="1"/>
          <p:nvPr userDrawn="1"/>
        </p:nvSpPr>
        <p:spPr>
          <a:xfrm>
            <a:off x="11679391" y="6528458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id="{9B51CA68-2E01-4290-A1C9-D07E4BA3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5640" y="6527985"/>
            <a:ext cx="8712968" cy="268139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1F497D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8DCB6CB-609A-48D4-A222-AEB9A1A35EA2}"/>
              </a:ext>
            </a:extLst>
          </p:cNvPr>
          <p:cNvCxnSpPr/>
          <p:nvPr userDrawn="1"/>
        </p:nvCxnSpPr>
        <p:spPr>
          <a:xfrm>
            <a:off x="12926" y="6461962"/>
            <a:ext cx="12178601" cy="0"/>
          </a:xfrm>
          <a:prstGeom prst="line">
            <a:avLst/>
          </a:prstGeom>
          <a:ln>
            <a:solidFill>
              <a:srgbClr val="F0F0F2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20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_제목만_강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FDAC71-B89B-469A-8F29-956F5D0F3418}"/>
              </a:ext>
            </a:extLst>
          </p:cNvPr>
          <p:cNvSpPr/>
          <p:nvPr userDrawn="1"/>
        </p:nvSpPr>
        <p:spPr>
          <a:xfrm>
            <a:off x="0" y="-13990"/>
            <a:ext cx="12192000" cy="576064"/>
          </a:xfrm>
          <a:prstGeom prst="rect">
            <a:avLst/>
          </a:prstGeom>
          <a:solidFill>
            <a:srgbClr val="1E337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E10D368-B55C-4C70-88A8-DED907DFB2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998B31CE-7B8D-4C10-8A83-571ABE9BD7C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3353" y="3015378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B05DED02-2D7C-4A9C-9DC2-CE3789C3CB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3353" y="3015378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9FB16FB-F16A-49B9-AC1B-A777E70A6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10555"/>
            <a:ext cx="10441160" cy="56207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F0F0F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2705B8-801F-46DB-B023-73ED6D95E7A4}"/>
              </a:ext>
            </a:extLst>
          </p:cNvPr>
          <p:cNvSpPr txBox="1"/>
          <p:nvPr userDrawn="1"/>
        </p:nvSpPr>
        <p:spPr>
          <a:xfrm>
            <a:off x="11730790" y="6617729"/>
            <a:ext cx="443127" cy="22757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fld id="{814A9AE1-D86C-4A1A-9746-8CEC46E8A3E4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바닥글 개체 틀 5">
            <a:extLst>
              <a:ext uri="{FF2B5EF4-FFF2-40B4-BE49-F238E27FC236}">
                <a16:creationId xmlns:a16="http://schemas.microsoft.com/office/drawing/2014/main" id="{5B58D994-B6BD-4309-98D9-ACF44C78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1973" y="6617729"/>
            <a:ext cx="5058643" cy="221087"/>
          </a:xfr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4" name="그림 3" descr="그래픽, 그래픽 디자인, 스크린샷, 텍스트이(가) 표시된 사진&#10;&#10;자동 생성된 설명">
            <a:extLst>
              <a:ext uri="{FF2B5EF4-FFF2-40B4-BE49-F238E27FC236}">
                <a16:creationId xmlns:a16="http://schemas.microsoft.com/office/drawing/2014/main" id="{7D94B59C-CF78-6478-7C35-B253D9255E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3" b="9491"/>
          <a:stretch/>
        </p:blipFill>
        <p:spPr>
          <a:xfrm>
            <a:off x="11492865" y="-13991"/>
            <a:ext cx="699135" cy="570531"/>
          </a:xfrm>
          <a:prstGeom prst="rect">
            <a:avLst/>
          </a:prstGeom>
        </p:spPr>
      </p:pic>
      <p:sp>
        <p:nvSpPr>
          <p:cNvPr id="3" name="텍스트 개체 틀 15">
            <a:extLst>
              <a:ext uri="{FF2B5EF4-FFF2-40B4-BE49-F238E27FC236}">
                <a16:creationId xmlns:a16="http://schemas.microsoft.com/office/drawing/2014/main" id="{1DAF98AF-10C4-2E6A-0288-629116172D18}"/>
              </a:ext>
            </a:extLst>
          </p:cNvPr>
          <p:cNvSpPr txBox="1">
            <a:spLocks/>
          </p:cNvSpPr>
          <p:nvPr userDrawn="1"/>
        </p:nvSpPr>
        <p:spPr>
          <a:xfrm>
            <a:off x="8487092" y="19184"/>
            <a:ext cx="3048591" cy="57799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 algn="ctr" defTabSz="633062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1E3373"/>
                </a:solidFill>
                <a:latin typeface="+mn-lt"/>
                <a:ea typeface="+mn-ea"/>
                <a:cs typeface="+mn-cs"/>
              </a:defRPr>
            </a:lvl1pPr>
            <a:lvl2pPr marL="514363" indent="-197832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1327" indent="-158266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7859" indent="-158266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4390" indent="-158266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40920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52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3983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90513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33062" rtl="0" eaLnBrk="1" fontAlgn="auto" latinLnBrk="1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공력시뮬레이션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및 통합설계 연구실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633062" rtl="0" eaLnBrk="1" fontAlgn="auto" latinLnBrk="1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Aerodynamic Design Optimization Lab.</a:t>
            </a:r>
          </a:p>
        </p:txBody>
      </p:sp>
    </p:spTree>
    <p:extLst>
      <p:ext uri="{BB962C8B-B14F-4D97-AF65-F5344CB8AC3E}">
        <p14:creationId xmlns:p14="http://schemas.microsoft.com/office/powerpoint/2010/main" val="54606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_텍스트박스_강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8D15C9C-91EA-4CF4-BB22-C3180AB9C192}"/>
              </a:ext>
            </a:extLst>
          </p:cNvPr>
          <p:cNvSpPr/>
          <p:nvPr userDrawn="1"/>
        </p:nvSpPr>
        <p:spPr>
          <a:xfrm>
            <a:off x="0" y="-13990"/>
            <a:ext cx="12192000" cy="576064"/>
          </a:xfrm>
          <a:prstGeom prst="rect">
            <a:avLst/>
          </a:prstGeom>
          <a:solidFill>
            <a:srgbClr val="1E337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9486" y="628830"/>
            <a:ext cx="11831468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8DB575B-1DD5-4341-BF47-5800AC04B2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1EE934B5-0560-4558-95E6-C9DBE42782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4BF39A93-2929-4AB7-B494-9DA07C7E05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E6DAA6-1AD3-4439-997C-0C67595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6" y="0"/>
            <a:ext cx="10563018" cy="56207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F0F0F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79B8E4-7D8C-4964-9474-AD9A3D2AAAB8}"/>
              </a:ext>
            </a:extLst>
          </p:cNvPr>
          <p:cNvSpPr txBox="1"/>
          <p:nvPr userDrawn="1"/>
        </p:nvSpPr>
        <p:spPr>
          <a:xfrm>
            <a:off x="11730790" y="6617729"/>
            <a:ext cx="443127" cy="22757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fld id="{814A9AE1-D86C-4A1A-9746-8CEC46E8A3E4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바닥글 개체 틀 5">
            <a:extLst>
              <a:ext uri="{FF2B5EF4-FFF2-40B4-BE49-F238E27FC236}">
                <a16:creationId xmlns:a16="http://schemas.microsoft.com/office/drawing/2014/main" id="{026A9CF2-532D-46A6-94CF-0BA0AEBB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1973" y="6617729"/>
            <a:ext cx="5058643" cy="221087"/>
          </a:xfr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855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좌제목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C72AC2E-63E2-4BDF-9267-C583416B5E9D}"/>
              </a:ext>
            </a:extLst>
          </p:cNvPr>
          <p:cNvSpPr/>
          <p:nvPr userDrawn="1"/>
        </p:nvSpPr>
        <p:spPr>
          <a:xfrm>
            <a:off x="0" y="0"/>
            <a:ext cx="2622430" cy="6858000"/>
          </a:xfrm>
          <a:prstGeom prst="rect">
            <a:avLst/>
          </a:prstGeom>
          <a:solidFill>
            <a:srgbClr val="1E337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639617" y="42469"/>
            <a:ext cx="9289031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A87D8D0A-099C-4FFD-94CB-C170D7B1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275" y="3618718"/>
            <a:ext cx="1967880" cy="530363"/>
          </a:xfrm>
        </p:spPr>
        <p:txBody>
          <a:bodyPr/>
          <a:lstStyle>
            <a:lvl1pPr>
              <a:defRPr sz="1000">
                <a:solidFill>
                  <a:srgbClr val="F0F0F2"/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0" y="283718"/>
            <a:ext cx="2639616" cy="2425202"/>
          </a:xfrm>
          <a:noFill/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400">
                <a:solidFill>
                  <a:srgbClr val="F0F0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697059-27CA-47A4-AD66-5BDB319F7946}"/>
              </a:ext>
            </a:extLst>
          </p:cNvPr>
          <p:cNvSpPr txBox="1"/>
          <p:nvPr userDrawn="1"/>
        </p:nvSpPr>
        <p:spPr>
          <a:xfrm>
            <a:off x="971935" y="6574282"/>
            <a:ext cx="6785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0F0F2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5824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>
          <a:xfrm>
            <a:off x="4165600" y="6473233"/>
            <a:ext cx="38608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제목 개체 틀 6"/>
          <p:cNvSpPr>
            <a:spLocks noGrp="1"/>
          </p:cNvSpPr>
          <p:nvPr>
            <p:ph type="title"/>
          </p:nvPr>
        </p:nvSpPr>
        <p:spPr>
          <a:xfrm>
            <a:off x="144712" y="94860"/>
            <a:ext cx="109728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/>
            <a:r>
              <a:rPr lang="ko-KR" altLang="en-US" dirty="0"/>
              <a:t>마스터 제목 스타일 편집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95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633062" rtl="0" eaLnBrk="1" latinLnBrk="1" hangingPunct="1">
        <a:spcBef>
          <a:spcPct val="0"/>
        </a:spcBef>
        <a:buNone/>
        <a:defRPr lang="ko-KR" altLang="en-US" sz="1661" b="1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37398" indent="-237398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2216" kern="1200">
          <a:solidFill>
            <a:schemeClr val="tx1"/>
          </a:solidFill>
          <a:latin typeface="+mn-lt"/>
          <a:ea typeface="+mn-ea"/>
          <a:cs typeface="+mn-cs"/>
        </a:defRPr>
      </a:lvl1pPr>
      <a:lvl2pPr marL="514363" indent="-197832" algn="l" defTabSz="633062" rtl="0" eaLnBrk="1" latinLnBrk="1" hangingPunct="1">
        <a:spcBef>
          <a:spcPct val="20000"/>
        </a:spcBef>
        <a:buFont typeface="Arial" panose="020B0604020202020204" pitchFamily="34" charset="0"/>
        <a:buChar char="–"/>
        <a:defRPr sz="1939" kern="1200">
          <a:solidFill>
            <a:schemeClr val="tx1"/>
          </a:solidFill>
          <a:latin typeface="+mn-lt"/>
          <a:ea typeface="+mn-ea"/>
          <a:cs typeface="+mn-cs"/>
        </a:defRPr>
      </a:lvl2pPr>
      <a:lvl3pPr marL="791327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107859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–"/>
        <a:defRPr sz="1385" kern="1200">
          <a:solidFill>
            <a:schemeClr val="tx1"/>
          </a:solidFill>
          <a:latin typeface="+mn-lt"/>
          <a:ea typeface="+mn-ea"/>
          <a:cs typeface="+mn-cs"/>
        </a:defRPr>
      </a:lvl4pPr>
      <a:lvl5pPr marL="1424390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»"/>
        <a:defRPr sz="1385" kern="1200">
          <a:solidFill>
            <a:schemeClr val="tx1"/>
          </a:solidFill>
          <a:latin typeface="+mn-lt"/>
          <a:ea typeface="+mn-ea"/>
          <a:cs typeface="+mn-cs"/>
        </a:defRPr>
      </a:lvl5pPr>
      <a:lvl6pPr marL="1740920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2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7pPr>
      <a:lvl8pPr marL="2373983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8pPr>
      <a:lvl9pPr marL="2690513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1pPr>
      <a:lvl2pPr marL="316531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2pPr>
      <a:lvl3pPr marL="633062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3pPr>
      <a:lvl4pPr marL="949593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4pPr>
      <a:lvl5pPr marL="1266124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5pPr>
      <a:lvl6pPr marL="1582655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6pPr>
      <a:lvl7pPr marL="1899186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7pPr>
      <a:lvl8pPr marL="2215717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8pPr>
      <a:lvl9pPr marL="2532248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geuns/CFD_Class_Lecture/tree/main/Lecture/Week_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su2code.github.io/download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7368" y="385711"/>
            <a:ext cx="11377264" cy="1687273"/>
          </a:xfrm>
        </p:spPr>
        <p:txBody>
          <a:bodyPr/>
          <a:lstStyle/>
          <a:p>
            <a:pPr algn="ctr">
              <a:defRPr/>
            </a:pPr>
            <a:r>
              <a:rPr lang="en-US" altLang="ko-KR" sz="2800" dirty="0"/>
              <a:t>SU2 </a:t>
            </a:r>
            <a:r>
              <a:rPr lang="ko-KR" altLang="en-US" sz="2800" dirty="0"/>
              <a:t>보고서 </a:t>
            </a:r>
            <a:r>
              <a:rPr lang="en-US" altLang="ko-KR" sz="2800" dirty="0"/>
              <a:t>(1</a:t>
            </a:r>
            <a:r>
              <a:rPr lang="ko-KR" altLang="en-US" sz="2800" dirty="0"/>
              <a:t>주차</a:t>
            </a:r>
            <a:r>
              <a:rPr lang="en-US" altLang="ko-KR" sz="2800" dirty="0"/>
              <a:t>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908171" y="3707911"/>
            <a:ext cx="6375658" cy="1818089"/>
          </a:xfrm>
        </p:spPr>
        <p:txBody>
          <a:bodyPr/>
          <a:lstStyle/>
          <a:p>
            <a:pPr lvl="0">
              <a:defRPr/>
            </a:pPr>
            <a:r>
              <a:rPr lang="ko-KR" altLang="en-US" dirty="0" err="1"/>
              <a:t>전산유체</a:t>
            </a:r>
            <a:r>
              <a:rPr lang="ko-KR" altLang="en-US" dirty="0"/>
              <a:t> 해석 실습</a:t>
            </a:r>
          </a:p>
          <a:p>
            <a:pPr lvl="0">
              <a:defRPr/>
            </a:pPr>
            <a:r>
              <a:rPr lang="ko-KR" altLang="en-US" dirty="0"/>
              <a:t>청주대학교 항공기계공학과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지도교수</a:t>
            </a:r>
            <a:r>
              <a:rPr lang="en-US" altLang="ko-KR" dirty="0"/>
              <a:t>: </a:t>
            </a:r>
            <a:r>
              <a:rPr lang="ko-KR" altLang="en-US" dirty="0" err="1"/>
              <a:t>임동균</a:t>
            </a:r>
            <a:r>
              <a:rPr lang="ko-KR" altLang="en-US" dirty="0"/>
              <a:t> 교수님</a:t>
            </a:r>
          </a:p>
          <a:p>
            <a:pPr lvl="0">
              <a:defRPr/>
            </a:pPr>
            <a:r>
              <a:rPr lang="en-US" altLang="ko-KR" dirty="0"/>
              <a:t>Due: Sep. 18, 2025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61710" t="77010" r="11920" b="13340"/>
          <a:stretch>
            <a:fillRect/>
          </a:stretch>
        </p:blipFill>
        <p:spPr>
          <a:xfrm>
            <a:off x="5205411" y="5900788"/>
            <a:ext cx="1781175" cy="571501"/>
          </a:xfrm>
          <a:prstGeom prst="rect">
            <a:avLst/>
          </a:prstGeom>
        </p:spPr>
      </p:pic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908171" y="2723103"/>
            <a:ext cx="6375658" cy="1243734"/>
          </a:xfrm>
        </p:spPr>
        <p:txBody>
          <a:bodyPr/>
          <a:lstStyle/>
          <a:p>
            <a:pPr marL="0" lvl="0" indent="0" algn="ctr" defTabSz="63306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ko-KR" altLang="en-US" sz="2300" dirty="0">
                <a:solidFill>
                  <a:srgbClr val="1E3373"/>
                </a:solidFill>
                <a:latin typeface="맑은 고딕"/>
                <a:ea typeface="맑은 고딕"/>
                <a:cs typeface="맑은 고딕"/>
              </a:rPr>
              <a:t>서 보 근</a:t>
            </a:r>
            <a:br>
              <a:rPr kumimoji="0" lang="en-US" altLang="ko-KR" sz="2300" b="1" i="0" u="none" strike="noStrike" kern="1200" cap="none" spc="0" normalizeH="0" baseline="0" dirty="0">
                <a:solidFill>
                  <a:srgbClr val="1E3373"/>
                </a:solidFill>
                <a:latin typeface="맑은 고딕"/>
                <a:ea typeface="맑은 고딕"/>
                <a:cs typeface="맑은 고딕"/>
              </a:rPr>
            </a:br>
            <a:endParaRPr kumimoji="0" lang="ko-KR" altLang="en-US" sz="2300" b="1" i="0" u="none" strike="noStrike" kern="1200" cap="none" spc="0" normalizeH="0" baseline="0" dirty="0">
              <a:solidFill>
                <a:srgbClr val="1E3373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4280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EC5FC-9304-EC1F-9CE3-1A5D488F7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FD598DB-2F40-0B5E-D4BC-1C35EEEC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3. </a:t>
            </a:r>
            <a:r>
              <a:rPr lang="ko-KR" altLang="en-US" dirty="0"/>
              <a:t>해석 결과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3F43C5-0A18-3486-5EFF-71664BAE65FF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2000" dirty="0"/>
              <a:t>SU2 </a:t>
            </a:r>
            <a:r>
              <a:rPr lang="ko-KR" altLang="en-US" sz="2000" dirty="0"/>
              <a:t>해석 결과 </a:t>
            </a:r>
            <a:r>
              <a:rPr lang="en-US" altLang="ko-KR" sz="2000" dirty="0"/>
              <a:t>(Mach)</a:t>
            </a:r>
            <a:endParaRPr lang="en-US" sz="2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7205E73-3B95-523F-A5F2-555CFE89E440}"/>
              </a:ext>
            </a:extLst>
          </p:cNvPr>
          <p:cNvGrpSpPr/>
          <p:nvPr/>
        </p:nvGrpSpPr>
        <p:grpSpPr>
          <a:xfrm>
            <a:off x="7685946" y="1137055"/>
            <a:ext cx="4079958" cy="2291945"/>
            <a:chOff x="2109423" y="1678832"/>
            <a:chExt cx="1290478" cy="72493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1034EF5-7A3A-3FC7-224E-47E0C461D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109423" y="1678832"/>
              <a:ext cx="1249716" cy="63613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CE1391-F4F3-CA63-F9DB-DA9C3BC47CE2}"/>
                </a:ext>
              </a:extLst>
            </p:cNvPr>
            <p:cNvSpPr txBox="1"/>
            <p:nvPr/>
          </p:nvSpPr>
          <p:spPr>
            <a:xfrm>
              <a:off x="2945409" y="2329546"/>
              <a:ext cx="454492" cy="74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12 Mach</a:t>
              </a:r>
              <a:r>
                <a:rPr lang="ko-KR" altLang="en-US" sz="900" dirty="0"/>
                <a:t> 분포도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B1BBB09-C060-EB73-5BE1-812EFCA4C06C}"/>
              </a:ext>
            </a:extLst>
          </p:cNvPr>
          <p:cNvGrpSpPr/>
          <p:nvPr/>
        </p:nvGrpSpPr>
        <p:grpSpPr>
          <a:xfrm>
            <a:off x="8771177" y="3622424"/>
            <a:ext cx="2994727" cy="3088073"/>
            <a:chOff x="2444859" y="1812392"/>
            <a:chExt cx="567796" cy="58549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91F9F72-4305-34A6-D1A3-D950967EF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44859" y="1812392"/>
              <a:ext cx="528700" cy="54172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BAE5AE-B165-A89F-9F51-29ACC0AAD366}"/>
                </a:ext>
              </a:extLst>
            </p:cNvPr>
            <p:cNvSpPr txBox="1"/>
            <p:nvPr/>
          </p:nvSpPr>
          <p:spPr>
            <a:xfrm>
              <a:off x="2798264" y="2354121"/>
              <a:ext cx="214391" cy="43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13 Mach Polt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2CAA818-7E1B-BB27-B339-6F7812CEC758}"/>
              </a:ext>
            </a:extLst>
          </p:cNvPr>
          <p:cNvSpPr txBox="1"/>
          <p:nvPr/>
        </p:nvSpPr>
        <p:spPr>
          <a:xfrm>
            <a:off x="256584" y="1129434"/>
            <a:ext cx="800100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본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NACA0012 Airfoil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대상으로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압축성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Euler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해석을 수행한 결과이다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Fig. 12 (Mach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분포도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Fig.13 (Mach Polt)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통해 속도장의 공간적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정량적 특성을 확인하였다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300" b="1" dirty="0" err="1"/>
              <a:t>앞전</a:t>
            </a:r>
            <a:r>
              <a:rPr lang="en-US" altLang="ko-KR" sz="1300" b="1" dirty="0"/>
              <a:t>(Leading Edge) </a:t>
            </a:r>
            <a:r>
              <a:rPr lang="ko-KR" altLang="en-US" sz="1300" b="1" dirty="0"/>
              <a:t>효과</a:t>
            </a:r>
            <a:endParaRPr lang="en-US" altLang="ko-KR" sz="1300" b="1" dirty="0"/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유동이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앞전과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만나면서 곡률로 인해 상부 유동이 크게 가속된다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Fig. 12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상부 표면 전방에서 국소 마하수는 빠르게 증가하며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Fig. 13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에서도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x/c = 0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부근에서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7675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상부 곡선이 급격히 상승하는 것을 확인할 수 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2.   </a:t>
            </a:r>
            <a:r>
              <a:rPr lang="ko-KR" altLang="en-US" sz="1300" b="1" dirty="0"/>
              <a:t>뒷전</a:t>
            </a:r>
            <a:r>
              <a:rPr lang="en-US" altLang="ko-KR" sz="1300" b="1" dirty="0"/>
              <a:t>(Trailing Edge)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하부 표면에서는 국소 마하수가 약 마하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0.8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수준으로 유지되며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큰 변화 없이 완만하게 분포한다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하부 표면이 상대적으로 안정된 아음속 유동 영역임을 의미한다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3.   </a:t>
            </a:r>
            <a:r>
              <a:rPr lang="ko-KR" altLang="en-US" sz="1300" b="1" dirty="0"/>
              <a:t>상부 표면</a:t>
            </a:r>
            <a:r>
              <a:rPr lang="en-US" altLang="ko-KR" sz="1300" b="1" dirty="0"/>
              <a:t>(Upper Surface)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국소 마하수는 약 마하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1.4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까지 상승하여 초음속 영역이 형성된다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x/c = 0.5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급격히 감소하는 불연속이 나타나는데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충격파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(Shock wave)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발생했음을 의미한다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충격파 통과 이후 유동은 아음속으로 전환되며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과정에서 압력 급상승과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파항력이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발생한다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4.   </a:t>
            </a:r>
            <a:r>
              <a:rPr lang="ko-KR" altLang="en-US" sz="1300" b="1" dirty="0"/>
              <a:t>하부 표면</a:t>
            </a:r>
            <a:r>
              <a:rPr lang="en-US" altLang="ko-KR" sz="1300" b="1" dirty="0"/>
              <a:t>(Lower Surface)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하부 표면에서는 국소 마하수가 약 마하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0.8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수준으로 유지되며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큰 변화 없이 완만하게 분포한다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하부 표면이 상대적으로 안정된 아음속 유동 영역임을 의미한다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5.   </a:t>
            </a:r>
            <a:r>
              <a:rPr lang="ko-KR" altLang="en-US" sz="1300" b="1" dirty="0"/>
              <a:t>정리</a:t>
            </a:r>
            <a:endParaRPr lang="en-US" altLang="ko-KR" sz="1300" b="1" dirty="0"/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en-US" altLang="ko-KR" sz="1100" b="1" dirty="0"/>
              <a:t>Fig. 12 (Mach </a:t>
            </a:r>
            <a:r>
              <a:rPr lang="ko-KR" altLang="en-US" sz="1100" b="1" dirty="0"/>
              <a:t>분포도</a:t>
            </a:r>
            <a:r>
              <a:rPr lang="en-US" altLang="ko-KR" sz="1100" b="1" dirty="0"/>
              <a:t>)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상부 표면에서 국소 초음속 영역과 충격파 발생 확인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en-US" altLang="ko-KR" sz="1100" b="1" dirty="0"/>
              <a:t>Fig. 13 (Mach Plot):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앞전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가속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초음속 구간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충격파 통과 후 아음속 전환의 흐름이 뚜렷이 나타남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상부 초음속 구간과 충격파는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Transonic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영역에서 나타나는 전형적인 현상이며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압력 분포 결과와 일관성을 가진다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698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4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C4E17-4F48-C507-41EF-77BD62E5A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8E21B31-1AC2-97D9-BD0C-B2E896C0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3. </a:t>
            </a:r>
            <a:r>
              <a:rPr lang="ko-KR" altLang="en-US" dirty="0"/>
              <a:t>해석 결과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3D7BCF-672E-D72C-1F03-E1E50B6E4340}"/>
                  </a:ext>
                </a:extLst>
              </p:cNvPr>
              <p:cNvSpPr txBox="1"/>
              <p:nvPr/>
            </p:nvSpPr>
            <p:spPr>
              <a:xfrm>
                <a:off x="256585" y="645699"/>
                <a:ext cx="59660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v"/>
                </a:pPr>
                <a:r>
                  <a:rPr lang="en-US" altLang="ko-KR" sz="2000" dirty="0"/>
                  <a:t>SU2 </a:t>
                </a:r>
                <a:r>
                  <a:rPr lang="ko-KR" altLang="en-US" sz="2000" dirty="0"/>
                  <a:t>해석 결과 </a:t>
                </a:r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3D7BCF-672E-D72C-1F03-E1E50B6E4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5" y="645699"/>
                <a:ext cx="5966011" cy="400110"/>
              </a:xfrm>
              <a:prstGeom prst="rect">
                <a:avLst/>
              </a:prstGeom>
              <a:blipFill>
                <a:blip r:embed="rId3"/>
                <a:stretch>
                  <a:fillRect l="-919" t="-13636" b="-212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32861313-271E-F2D9-2FA0-E04F7DC77710}"/>
              </a:ext>
            </a:extLst>
          </p:cNvPr>
          <p:cNvGrpSpPr/>
          <p:nvPr/>
        </p:nvGrpSpPr>
        <p:grpSpPr>
          <a:xfrm>
            <a:off x="7839383" y="1140167"/>
            <a:ext cx="3772508" cy="5522383"/>
            <a:chOff x="2444859" y="1696522"/>
            <a:chExt cx="548793" cy="80335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F181662-4E52-D402-FA16-906174260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44859" y="1696522"/>
              <a:ext cx="528700" cy="77346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D97580-61D3-E72E-7528-F686EE5B1553}"/>
                </a:ext>
              </a:extLst>
            </p:cNvPr>
            <p:cNvSpPr txBox="1"/>
            <p:nvPr/>
          </p:nvSpPr>
          <p:spPr>
            <a:xfrm>
              <a:off x="2773625" y="2466292"/>
              <a:ext cx="220027" cy="33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14 Cp </a:t>
              </a:r>
              <a:r>
                <a:rPr lang="ko-KR" altLang="en-US" sz="900" dirty="0"/>
                <a:t>그래프</a:t>
              </a:r>
              <a:endParaRPr lang="en-US" altLang="ko-KR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D55D4A-DDD5-6ADC-4305-95AC2F0B19B6}"/>
                  </a:ext>
                </a:extLst>
              </p:cNvPr>
              <p:cNvSpPr txBox="1"/>
              <p:nvPr/>
            </p:nvSpPr>
            <p:spPr>
              <a:xfrm>
                <a:off x="256584" y="1129434"/>
                <a:ext cx="7541325" cy="5586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본 해석에서 얻어진 압력 분포를 무차원화 하여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Fig. 14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그래프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와 같이 나타내었다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 </a:t>
                </a:r>
              </a:p>
              <a:p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압력 계수는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Eq.2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와 같이 정의된다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28600" indent="-228600">
                  <a:buAutoNum type="arabicPeriod"/>
                </a:pPr>
                <a:r>
                  <a:rPr lang="ko-KR" altLang="en-US" sz="1300" b="1" dirty="0" err="1"/>
                  <a:t>앞전</a:t>
                </a:r>
                <a:r>
                  <a:rPr lang="en-US" altLang="ko-KR" sz="1300" b="1" dirty="0"/>
                  <a:t>(Leading Edge) </a:t>
                </a:r>
                <a:r>
                  <a:rPr lang="ko-KR" altLang="en-US" sz="1300" b="1" dirty="0"/>
                  <a:t>효과</a:t>
                </a:r>
                <a:endParaRPr lang="en-US" altLang="ko-KR" sz="1300" b="1" dirty="0"/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상부 표면에서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1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는 크게 감소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음의 피크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하여 강한 흡인력이 작용한다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이는 앞전에서 유동이 가속되며 압력이 크게 낮아지는 전형적인 베르누이 효과의 결과이다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ko-KR" sz="1300" b="1" dirty="0"/>
                  <a:t>2.   </a:t>
                </a:r>
                <a:r>
                  <a:rPr lang="ko-KR" altLang="en-US" sz="1300" b="1" dirty="0"/>
                  <a:t>뒷전</a:t>
                </a:r>
                <a:r>
                  <a:rPr lang="en-US" altLang="ko-KR" sz="1300" b="1" dirty="0"/>
                  <a:t>(Trailing Edge)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상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·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하부 곡선은 뒷전에서 수렴하지만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완전한 대칭은 이루어지지 않는다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이 불일치는 곧 </a:t>
                </a:r>
                <a:r>
                  <a:rPr lang="ko-KR" altLang="en-US" sz="1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압력항력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(pressure </a:t>
                </a:r>
                <a:r>
                  <a:rPr lang="en-US" altLang="ko-KR" sz="1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drage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의 성분으로 작용한다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ko-KR" sz="1300" b="1" dirty="0"/>
                  <a:t>3.   </a:t>
                </a:r>
                <a:r>
                  <a:rPr lang="ko-KR" altLang="en-US" sz="1300" b="1" dirty="0"/>
                  <a:t>상부 표면</a:t>
                </a:r>
                <a:r>
                  <a:rPr lang="en-US" altLang="ko-KR" sz="1300" b="1" dirty="0"/>
                  <a:t>(Upper Surface)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x/c = 0.4 – 0.5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구간에서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1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1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불연속적으로 증가한다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이는 충격파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(Shock wave)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로 인해 초음속에서 아음속으로 전환되는 과정이며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압력이 급격히 회복된다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충격파는 </a:t>
                </a:r>
                <a:r>
                  <a:rPr lang="ko-KR" altLang="en-US" sz="1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파항력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(wave </a:t>
                </a:r>
                <a:r>
                  <a:rPr lang="en-US" altLang="ko-KR" sz="1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drage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의 주요 원인으로 작용한다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ko-KR" sz="1300" b="1" dirty="0"/>
                  <a:t>4.   </a:t>
                </a:r>
                <a:r>
                  <a:rPr lang="ko-KR" altLang="en-US" sz="1300" b="1" dirty="0"/>
                  <a:t>하부 표면</a:t>
                </a:r>
                <a:r>
                  <a:rPr lang="en-US" altLang="ko-KR" sz="1300" b="1" dirty="0"/>
                  <a:t>(Lower Surface)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하부는  상대적으로 완만한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1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1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1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분</m:t>
                    </m:r>
                  </m:oMath>
                </a14:m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포를 가지며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상부보다 높은 압력 수준을 유지한다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이 상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·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하부 압력계수 차이가 양력 발생의 근본 요인이 된다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ko-KR" sz="1300" b="1" dirty="0"/>
                  <a:t>5.   </a:t>
                </a:r>
                <a:r>
                  <a:rPr lang="ko-KR" altLang="en-US" sz="1300" b="1" dirty="0"/>
                  <a:t>정리</a:t>
                </a:r>
                <a:endParaRPr lang="en-US" altLang="ko-KR" sz="1300" b="1" dirty="0"/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en-US" altLang="ko-KR" sz="1100" b="1" dirty="0"/>
                  <a:t>Fig. 14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ko-KR" altLang="en-US" sz="11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분</m:t>
                    </m:r>
                  </m:oMath>
                </a14:m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포는 </a:t>
                </a:r>
                <a:r>
                  <a:rPr lang="ko-KR" altLang="en-US" sz="1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앞전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저압 피크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–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상부 초음속 영역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–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충격파 불연속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– </a:t>
                </a:r>
                <a:r>
                  <a:rPr lang="ko-KR" altLang="en-US" sz="1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후연부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회복 이라는 전형적인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447675"/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Transonic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에어 포일 특성을 보여준다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상부 표면의 강한 흡인력과 하부 표면의 상대적 고압으로 인해 양력이 발생하며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충격파로 인한 압력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447675"/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불연속이 항력 증가로 이어진다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따라서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해석은 앞서 분석한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Pressure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와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Mach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분포를 종합적으로 설명해주는 핵심 결과라 할 수 있다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D55D4A-DDD5-6ADC-4305-95AC2F0B1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4" y="1129434"/>
                <a:ext cx="7541325" cy="5586209"/>
              </a:xfrm>
              <a:prstGeom prst="rect">
                <a:avLst/>
              </a:prstGeom>
              <a:blipFill>
                <a:blip r:embed="rId5"/>
                <a:stretch>
                  <a:fillRect l="-243" t="-1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9F7BF075-7BA8-9F4D-A57D-AE79FCFEBF4E}"/>
              </a:ext>
            </a:extLst>
          </p:cNvPr>
          <p:cNvGrpSpPr/>
          <p:nvPr/>
        </p:nvGrpSpPr>
        <p:grpSpPr>
          <a:xfrm>
            <a:off x="4335157" y="1499903"/>
            <a:ext cx="2425570" cy="910069"/>
            <a:chOff x="4027246" y="1490573"/>
            <a:chExt cx="2425570" cy="9100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DEC7481-A99A-D626-79AB-23CB0B38AF58}"/>
                    </a:ext>
                  </a:extLst>
                </p:cNvPr>
                <p:cNvSpPr txBox="1"/>
                <p:nvPr/>
              </p:nvSpPr>
              <p:spPr>
                <a:xfrm>
                  <a:off x="4027246" y="1490573"/>
                  <a:ext cx="1831133" cy="71102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</m:num>
                          <m:den>
                            <m:f>
                              <m:f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  <m: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ko-KR" altLang="ko-KR" sz="16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DEC7481-A99A-D626-79AB-23CB0B38AF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7246" y="1490573"/>
                  <a:ext cx="1831133" cy="711028"/>
                </a:xfrm>
                <a:prstGeom prst="rect">
                  <a:avLst/>
                </a:prstGeom>
                <a:blipFill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530FCC-93CD-F7E5-E051-3877B829220E}"/>
                </a:ext>
              </a:extLst>
            </p:cNvPr>
            <p:cNvSpPr txBox="1"/>
            <p:nvPr/>
          </p:nvSpPr>
          <p:spPr>
            <a:xfrm>
              <a:off x="4942812" y="2169810"/>
              <a:ext cx="15100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Equation.2 </a:t>
              </a:r>
              <a:r>
                <a:rPr lang="ko-KR" altLang="en-US" sz="900" dirty="0"/>
                <a:t>압력계수 공식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64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감사합니다</a:t>
            </a:r>
            <a:endParaRPr lang="en-US" altLang="ko-KR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C6FA57-FB52-0B8C-07EF-C79FFADB71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srgbClr val="4F81BD"/>
                </a:solidFill>
              </a:rPr>
              <a:pPr>
                <a:defRPr/>
              </a:pPr>
              <a:t>12</a:t>
            </a:fld>
            <a:endParaRPr lang="ko-KR" altLang="en-US" dirty="0">
              <a:solidFill>
                <a:srgbClr val="4F81B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F46CF1-6F82-5B02-CD30-C6651012E5E2}"/>
              </a:ext>
            </a:extLst>
          </p:cNvPr>
          <p:cNvSpPr txBox="1"/>
          <p:nvPr/>
        </p:nvSpPr>
        <p:spPr>
          <a:xfrm>
            <a:off x="6372808" y="5962261"/>
            <a:ext cx="594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자세한 사항은 </a:t>
            </a:r>
            <a:r>
              <a:rPr lang="en-US" altLang="ko-KR" sz="1200" dirty="0"/>
              <a:t>Git hub</a:t>
            </a:r>
            <a:r>
              <a:rPr lang="ko-KR" altLang="en-US" sz="1200" dirty="0"/>
              <a:t>를 참조해 주시면 감사하겠습니다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링크</a:t>
            </a:r>
            <a:r>
              <a:rPr lang="en-US" altLang="ko-KR" sz="1200" dirty="0">
                <a:hlinkClick r:id="rId3"/>
              </a:rPr>
              <a:t>: https://github.com/Bogeuns/CFD_Class_Lecture/tree/main/Lecture/Week_1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1682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49C54-8801-F6C2-CCBF-29ED93B14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A475566-DF76-6373-CA4E-BB0B14C4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15C0D-DAF2-0646-9D89-9915C9F693D2}"/>
              </a:ext>
            </a:extLst>
          </p:cNvPr>
          <p:cNvSpPr txBox="1"/>
          <p:nvPr/>
        </p:nvSpPr>
        <p:spPr>
          <a:xfrm>
            <a:off x="386292" y="3066072"/>
            <a:ext cx="250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해석 실행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207B47-2420-D596-9FA9-5B46055C90FE}"/>
              </a:ext>
            </a:extLst>
          </p:cNvPr>
          <p:cNvSpPr txBox="1"/>
          <p:nvPr/>
        </p:nvSpPr>
        <p:spPr>
          <a:xfrm>
            <a:off x="386292" y="4548905"/>
            <a:ext cx="273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해석 결과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8E222-1544-9B9F-904C-4531EE3F94D9}"/>
              </a:ext>
            </a:extLst>
          </p:cNvPr>
          <p:cNvSpPr txBox="1"/>
          <p:nvPr/>
        </p:nvSpPr>
        <p:spPr>
          <a:xfrm>
            <a:off x="339981" y="1583240"/>
            <a:ext cx="322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SU2</a:t>
            </a:r>
            <a:r>
              <a:rPr lang="ko-KR" altLang="en-US" dirty="0"/>
              <a:t> 설치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535E82-2F65-8EFC-1E9F-ABEF8C2B8597}"/>
              </a:ext>
            </a:extLst>
          </p:cNvPr>
          <p:cNvSpPr txBox="1"/>
          <p:nvPr/>
        </p:nvSpPr>
        <p:spPr>
          <a:xfrm>
            <a:off x="3614870" y="1637101"/>
            <a:ext cx="7845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다운로드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환경변수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31E539-93E5-9BBF-5C87-5A327EBB684A}"/>
              </a:ext>
            </a:extLst>
          </p:cNvPr>
          <p:cNvSpPr txBox="1"/>
          <p:nvPr/>
        </p:nvSpPr>
        <p:spPr>
          <a:xfrm>
            <a:off x="3614870" y="3119933"/>
            <a:ext cx="7845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 설정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실행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Paraview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설정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 격자 조건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예시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C00E0E-D246-A59E-2945-93753F20C31A}"/>
                  </a:ext>
                </a:extLst>
              </p:cNvPr>
              <p:cNvSpPr txBox="1"/>
              <p:nvPr/>
            </p:nvSpPr>
            <p:spPr>
              <a:xfrm>
                <a:off x="3614870" y="4602766"/>
                <a:ext cx="7845040" cy="613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1.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해석 결과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(Pressure)</a:t>
                </a:r>
              </a:p>
              <a:p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2.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해석 결과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(Mach)</a:t>
                </a:r>
              </a:p>
              <a:p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3.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해석 결과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C00E0E-D246-A59E-2945-93753F20C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870" y="4602766"/>
                <a:ext cx="7845040" cy="613181"/>
              </a:xfrm>
              <a:prstGeom prst="rect">
                <a:avLst/>
              </a:prstGeom>
              <a:blipFill>
                <a:blip r:embed="rId3"/>
                <a:stretch>
                  <a:fillRect b="-2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14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223B0-6C9A-C6EF-DE53-56A9804EE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369841D-8552-ABC5-A8D7-E120FBFD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1. SU2 </a:t>
            </a:r>
            <a:r>
              <a:rPr lang="ko-KR" altLang="en-US" dirty="0"/>
              <a:t>설치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C34D9A-2DA5-A4E0-E5CF-C25B51D82E75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2000" dirty="0"/>
              <a:t>SU2 </a:t>
            </a:r>
            <a:r>
              <a:rPr lang="ko-KR" altLang="en-US" sz="2000" dirty="0"/>
              <a:t>다운로드</a:t>
            </a:r>
            <a:endParaRPr 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4114AC-839F-D99E-3224-A52901989D15}"/>
              </a:ext>
            </a:extLst>
          </p:cNvPr>
          <p:cNvSpPr txBox="1"/>
          <p:nvPr/>
        </p:nvSpPr>
        <p:spPr>
          <a:xfrm>
            <a:off x="199091" y="1101142"/>
            <a:ext cx="583604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홈페이지에 접속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Fig. 1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좌측 상단의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Download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버튼을 클릭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번과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번을 순서대로 설치해주면 됩니다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운영체제에 맞게 설치해주면 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CPU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다중 코어인 경우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MPI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설치해주시면 됩니다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코어의 개수는 작업관리자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성능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CPU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하단에 코어를 확인하면 됩니다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 파일은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실행 파일이며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 크기는 약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26.6 mb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입니다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 파일은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실행할 수 있게 도와주는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프로그램이며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파일 크기는 약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9.7mb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입니다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 이후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ParaView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사용하게 되는데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 용량이 매우 큼으로 미리 다운받는 것을 권장합니다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A8BAD11-7A80-F25F-1B2C-8D249794962A}"/>
              </a:ext>
            </a:extLst>
          </p:cNvPr>
          <p:cNvGrpSpPr/>
          <p:nvPr/>
        </p:nvGrpSpPr>
        <p:grpSpPr>
          <a:xfrm>
            <a:off x="737984" y="3787965"/>
            <a:ext cx="3320834" cy="2949268"/>
            <a:chOff x="256585" y="920399"/>
            <a:chExt cx="5289630" cy="4697776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1B781D9-02B2-7119-EB27-35D892122E12}"/>
                </a:ext>
              </a:extLst>
            </p:cNvPr>
            <p:cNvGrpSpPr/>
            <p:nvPr/>
          </p:nvGrpSpPr>
          <p:grpSpPr>
            <a:xfrm>
              <a:off x="256585" y="920399"/>
              <a:ext cx="5289630" cy="4697776"/>
              <a:chOff x="259955" y="543238"/>
              <a:chExt cx="5289630" cy="4697776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13AE62CF-3FE7-DB13-90D1-B5C9DBB573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955" y="849085"/>
                <a:ext cx="5165523" cy="3704253"/>
              </a:xfrm>
              <a:prstGeom prst="rect">
                <a:avLst/>
              </a:prstGeom>
            </p:spPr>
          </p:pic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7C2A776-9D50-2A40-80AE-0E1EEEAC423D}"/>
                  </a:ext>
                </a:extLst>
              </p:cNvPr>
              <p:cNvSpPr/>
              <p:nvPr/>
            </p:nvSpPr>
            <p:spPr>
              <a:xfrm>
                <a:off x="641350" y="855435"/>
                <a:ext cx="400050" cy="166915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DDCBD8-B6B9-D0DF-C6B0-92FE1D4C493E}"/>
                  </a:ext>
                </a:extLst>
              </p:cNvPr>
              <p:cNvSpPr txBox="1"/>
              <p:nvPr/>
            </p:nvSpPr>
            <p:spPr>
              <a:xfrm>
                <a:off x="701675" y="543238"/>
                <a:ext cx="27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B0F0"/>
                    </a:solidFill>
                  </a:rPr>
                  <a:t>1</a:t>
                </a:r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90D874-38DE-5F19-9872-F88B29F1F0C2}"/>
                  </a:ext>
                </a:extLst>
              </p:cNvPr>
              <p:cNvSpPr txBox="1"/>
              <p:nvPr/>
            </p:nvSpPr>
            <p:spPr>
              <a:xfrm>
                <a:off x="259955" y="4422841"/>
                <a:ext cx="27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B0F0"/>
                    </a:solidFill>
                  </a:rPr>
                  <a:t>2</a:t>
                </a:r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E0B55DC-638C-6EFD-C820-298DCD0857E5}"/>
                  </a:ext>
                </a:extLst>
              </p:cNvPr>
              <p:cNvSpPr/>
              <p:nvPr/>
            </p:nvSpPr>
            <p:spPr>
              <a:xfrm>
                <a:off x="2876550" y="4206420"/>
                <a:ext cx="480516" cy="214474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05B754-A0A6-4A5A-2AEC-DC2507FAC77E}"/>
                  </a:ext>
                </a:extLst>
              </p:cNvPr>
              <p:cNvSpPr txBox="1"/>
              <p:nvPr/>
            </p:nvSpPr>
            <p:spPr>
              <a:xfrm>
                <a:off x="3099891" y="4420894"/>
                <a:ext cx="27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B0F0"/>
                    </a:solidFill>
                  </a:rPr>
                  <a:t>3</a:t>
                </a:r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CD74B1-6290-46AF-31E6-B8254BAE6DF6}"/>
                  </a:ext>
                </a:extLst>
              </p:cNvPr>
              <p:cNvSpPr txBox="1"/>
              <p:nvPr/>
            </p:nvSpPr>
            <p:spPr>
              <a:xfrm>
                <a:off x="2876549" y="4873331"/>
                <a:ext cx="2673036" cy="367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1 SU2 download  page</a:t>
                </a:r>
                <a:endParaRPr lang="ko-KR" altLang="en-US" sz="900" dirty="0"/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CEFD843-6A42-E284-A205-3C5723C208C3}"/>
                </a:ext>
              </a:extLst>
            </p:cNvPr>
            <p:cNvSpPr/>
            <p:nvPr/>
          </p:nvSpPr>
          <p:spPr>
            <a:xfrm>
              <a:off x="292100" y="4182835"/>
              <a:ext cx="1250950" cy="262165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70BEE76-E236-A05F-C0FA-618C63572DEF}"/>
              </a:ext>
            </a:extLst>
          </p:cNvPr>
          <p:cNvGrpSpPr/>
          <p:nvPr/>
        </p:nvGrpSpPr>
        <p:grpSpPr>
          <a:xfrm>
            <a:off x="7436693" y="2982980"/>
            <a:ext cx="4236518" cy="3592670"/>
            <a:chOff x="373419" y="1678831"/>
            <a:chExt cx="4236518" cy="359267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DE7E4BA-5224-FC39-CAB7-D12CD972E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419" y="1678831"/>
              <a:ext cx="4011969" cy="322414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4DA501-EC1D-B713-743C-71837A45E6AD}"/>
                </a:ext>
              </a:extLst>
            </p:cNvPr>
            <p:cNvSpPr txBox="1"/>
            <p:nvPr/>
          </p:nvSpPr>
          <p:spPr>
            <a:xfrm>
              <a:off x="3349688" y="5040669"/>
              <a:ext cx="12602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2 SU2 </a:t>
              </a:r>
              <a:r>
                <a:rPr lang="ko-KR" altLang="en-US" sz="900" dirty="0"/>
                <a:t>폴더 내부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0B8D36E-7CA3-472B-CCA3-6897BC1653E8}"/>
                </a:ext>
              </a:extLst>
            </p:cNvPr>
            <p:cNvSpPr/>
            <p:nvPr/>
          </p:nvSpPr>
          <p:spPr>
            <a:xfrm>
              <a:off x="373420" y="4049486"/>
              <a:ext cx="3937324" cy="1119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2651407-73E6-81F8-DC21-9C67474EFA31}"/>
              </a:ext>
            </a:extLst>
          </p:cNvPr>
          <p:cNvSpPr txBox="1"/>
          <p:nvPr/>
        </p:nvSpPr>
        <p:spPr>
          <a:xfrm>
            <a:off x="6355955" y="845754"/>
            <a:ext cx="58360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Fig. 1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 파일을 다운로드 한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압축을 풀어주면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폴더가 나오는데 그 내부 파일은 다음과 같습니다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주차에 사용할 파일은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SU2_CFD.exe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파일입니다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764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B9563-8BE1-B7AC-0D2C-E114ECD2B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B39CB20-B31D-9F22-BBF4-44367016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1. SU2 </a:t>
            </a:r>
            <a:r>
              <a:rPr lang="ko-KR" altLang="en-US" dirty="0"/>
              <a:t>설치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29F3D9D-6F4A-4E42-9B0D-ADF8C3D10178}"/>
              </a:ext>
            </a:extLst>
          </p:cNvPr>
          <p:cNvGrpSpPr/>
          <p:nvPr/>
        </p:nvGrpSpPr>
        <p:grpSpPr>
          <a:xfrm>
            <a:off x="750734" y="2919281"/>
            <a:ext cx="3606662" cy="3532317"/>
            <a:chOff x="937345" y="1678831"/>
            <a:chExt cx="3672593" cy="359689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E033F04-EEB3-D048-ADD2-7F128EDE2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37345" y="1678831"/>
              <a:ext cx="2884117" cy="322414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801273-960A-FE54-1C23-450A90470D02}"/>
                </a:ext>
              </a:extLst>
            </p:cNvPr>
            <p:cNvSpPr txBox="1"/>
            <p:nvPr/>
          </p:nvSpPr>
          <p:spPr>
            <a:xfrm>
              <a:off x="2827175" y="5040669"/>
              <a:ext cx="1782763" cy="235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3 </a:t>
              </a:r>
              <a:r>
                <a:rPr lang="ko-KR" altLang="en-US" sz="900" dirty="0"/>
                <a:t>환경 변수 설정 </a:t>
              </a:r>
              <a:r>
                <a:rPr lang="en-US" altLang="ko-KR" sz="900" dirty="0"/>
                <a:t>(1)</a:t>
              </a:r>
              <a:endParaRPr lang="ko-KR" altLang="en-US" sz="9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C9CAAF-CD2C-1DE2-795A-C669EF113152}"/>
                </a:ext>
              </a:extLst>
            </p:cNvPr>
            <p:cNvSpPr/>
            <p:nvPr/>
          </p:nvSpPr>
          <p:spPr>
            <a:xfrm>
              <a:off x="2723923" y="4292082"/>
              <a:ext cx="924346" cy="1399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1C37EE0-5B7A-4902-CD81-23C9AE329C5E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000" dirty="0"/>
              <a:t>환경 변수 설정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C464AA-AAF5-2909-67ED-D7543D5C0086}"/>
              </a:ext>
            </a:extLst>
          </p:cNvPr>
          <p:cNvSpPr txBox="1"/>
          <p:nvPr/>
        </p:nvSpPr>
        <p:spPr>
          <a:xfrm>
            <a:off x="256585" y="1272193"/>
            <a:ext cx="488924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실행 시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‘SU2_CFD.exe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내부 또는 외부 명령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실행할 수 있는 프로그램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또는 배치 파일이 아닙니다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.’ 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오류를 방지하기 위해 환경변수 설정을 합니다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검색창에 환경변수 설정을 검색한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환경변수 탭에 들어갑니다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8588A67-F635-02FB-DC38-B07F71784298}"/>
              </a:ext>
            </a:extLst>
          </p:cNvPr>
          <p:cNvGrpSpPr/>
          <p:nvPr/>
        </p:nvGrpSpPr>
        <p:grpSpPr>
          <a:xfrm>
            <a:off x="7734222" y="3146077"/>
            <a:ext cx="3567782" cy="3496380"/>
            <a:chOff x="937345" y="1679189"/>
            <a:chExt cx="3672593" cy="359909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ADC6E58-4CEE-D282-77A6-2F02EF64B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37345" y="1679189"/>
              <a:ext cx="2884117" cy="322342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7E11FD-5B98-FDBD-6F8C-B6BA844CE8DD}"/>
                </a:ext>
              </a:extLst>
            </p:cNvPr>
            <p:cNvSpPr txBox="1"/>
            <p:nvPr/>
          </p:nvSpPr>
          <p:spPr>
            <a:xfrm>
              <a:off x="2827175" y="5040669"/>
              <a:ext cx="1782763" cy="237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4 </a:t>
              </a:r>
              <a:r>
                <a:rPr lang="ko-KR" altLang="en-US" sz="900" dirty="0"/>
                <a:t>환경 변수 세부 </a:t>
              </a:r>
              <a:r>
                <a:rPr lang="en-US" altLang="ko-KR" sz="900" dirty="0"/>
                <a:t>(2)</a:t>
              </a:r>
              <a:endParaRPr lang="ko-KR" altLang="en-US" sz="9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ADEE582-676A-2589-A13E-2A559D8A6B14}"/>
              </a:ext>
            </a:extLst>
          </p:cNvPr>
          <p:cNvSpPr txBox="1"/>
          <p:nvPr/>
        </p:nvSpPr>
        <p:spPr>
          <a:xfrm>
            <a:off x="5958052" y="1129434"/>
            <a:ext cx="6354147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환경변수에 들어온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상단과 하단의 편집 버튼을 클릭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 이름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SU2_RUN</a:t>
            </a:r>
          </a:p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 값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SU2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설치 폴더 상단의 주소창을 복사 후 붙여넣기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(bin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까지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해준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Path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변수를 더블 클릭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좌측의 새로 만들기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클릭 후 마찬가지로 붙여넣기를 해줍니다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환경 변수 설정은 사용자 변수와 시스템 변수 모두 해주는 것이 좋습니다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06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2DB98-CE63-E234-E443-854316C74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CE7414E-2474-8160-674B-56A0B846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2. </a:t>
            </a:r>
            <a:r>
              <a:rPr lang="ko-KR" altLang="en-US" dirty="0"/>
              <a:t>해석 실행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541673-C9D1-7668-2B7A-D1A2CA243B5B}"/>
              </a:ext>
            </a:extLst>
          </p:cNvPr>
          <p:cNvGrpSpPr/>
          <p:nvPr/>
        </p:nvGrpSpPr>
        <p:grpSpPr>
          <a:xfrm>
            <a:off x="6222596" y="1045809"/>
            <a:ext cx="5797961" cy="3158426"/>
            <a:chOff x="1384662" y="1678832"/>
            <a:chExt cx="6753909" cy="367917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E9112FE-0CB3-D7FE-F5C6-608FFAEAD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84662" y="1678832"/>
              <a:ext cx="6458140" cy="341028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C5B9696-A200-2ED2-3F77-C34102277B73}"/>
                </a:ext>
              </a:extLst>
            </p:cNvPr>
            <p:cNvSpPr txBox="1"/>
            <p:nvPr/>
          </p:nvSpPr>
          <p:spPr>
            <a:xfrm>
              <a:off x="6168102" y="5089118"/>
              <a:ext cx="1970469" cy="268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5 SU2 </a:t>
              </a:r>
              <a:r>
                <a:rPr lang="ko-KR" altLang="en-US" sz="900" dirty="0"/>
                <a:t>파일 실행 결과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2D078F1-21C3-8868-0E08-508F3E1B34FC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000" dirty="0"/>
              <a:t>변수 설정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A59376-5B23-4A3B-7B7E-1BAA6C6FC12D}"/>
              </a:ext>
            </a:extLst>
          </p:cNvPr>
          <p:cNvSpPr txBox="1"/>
          <p:nvPr/>
        </p:nvSpPr>
        <p:spPr>
          <a:xfrm>
            <a:off x="256585" y="1209009"/>
            <a:ext cx="7072604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예제파일을 다운로드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(SU2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홈페이지 참조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하거나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격자파일을 생성해줍니다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별도의 폴더를 생성한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다음 파일을 붙여넣기 해줍니다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228600" indent="-228600">
              <a:buAutoNum type="arabicPeriod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cfg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.SU2</a:t>
            </a:r>
          </a:p>
          <a:p>
            <a:pPr marL="228600" indent="-228600">
              <a:buAutoNum type="arabicPeriod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SU2_CFD.exe (1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주차 사용 응용 프로그램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 파일들을 붙여 넣어준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메모장 또는 기타 프로그램을 이용해 열어줍니다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SU2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파일에서 다음 변수들을 메모장 등에 옮겨 적어 줍니다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: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MARKER_TAG= (ex. airfoil)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MARKER_TAG= (ex.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farfield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2. .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cfg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파일을 열어서 다음을 수정해줍니다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69875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SOLVER, MACH_NUMBER, AOA, FREESTREAM_PRESSURE, FREESTREAM_TEMPERATURE, MARKER_EULER, MARKER_FAR, MARKER_PLOTTING, MARKER_MONITORING, MESH_FILENAME</a:t>
            </a:r>
          </a:p>
          <a:p>
            <a:pPr marL="2698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9875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여기서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MARKER_EULER, MARKER_PLOTTING, MARKER_MONITORING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세가지 변수는 상단의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MARKER_TAG = (ex.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airoil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입력해주고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pPr marL="269875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MARKER_FAR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에는 하단의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MARKER_TAE (ex.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farfiled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입력해줍니다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698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9875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대소문자에 유의 해야 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ex.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예시입니다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파일마다 다르게 기재되어 있습니다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 설정이 완료되었다면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저장 후 닫아줍니다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CF2716-3F9E-5D26-4B92-CF40313F1D20}"/>
              </a:ext>
            </a:extLst>
          </p:cNvPr>
          <p:cNvSpPr txBox="1"/>
          <p:nvPr/>
        </p:nvSpPr>
        <p:spPr>
          <a:xfrm>
            <a:off x="8598908" y="4142681"/>
            <a:ext cx="349356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 이미지는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Visual Studio Code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이용한 이미지 입니다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38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E3978-E817-C686-6B17-A27C8DB5A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A9935F7-C551-92B9-3E5F-4305BAEAA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2. </a:t>
            </a:r>
            <a:r>
              <a:rPr lang="ko-KR" altLang="en-US" dirty="0"/>
              <a:t>해석 실행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3EB0CBE-9D75-54B6-364A-733A33D91894}"/>
              </a:ext>
            </a:extLst>
          </p:cNvPr>
          <p:cNvGrpSpPr/>
          <p:nvPr/>
        </p:nvGrpSpPr>
        <p:grpSpPr>
          <a:xfrm>
            <a:off x="324716" y="1611258"/>
            <a:ext cx="4443843" cy="1344693"/>
            <a:chOff x="268732" y="1678832"/>
            <a:chExt cx="4443843" cy="134469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013B70A-AFCA-7987-EBF0-0D9DFC650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8732" y="1678832"/>
              <a:ext cx="4341206" cy="111386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3C77CF-F607-F232-F65C-EAC545E33D42}"/>
                </a:ext>
              </a:extLst>
            </p:cNvPr>
            <p:cNvSpPr txBox="1"/>
            <p:nvPr/>
          </p:nvSpPr>
          <p:spPr>
            <a:xfrm>
              <a:off x="3461657" y="2792693"/>
              <a:ext cx="12509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6 SU2 </a:t>
              </a:r>
              <a:r>
                <a:rPr lang="ko-KR" altLang="en-US" sz="900" dirty="0"/>
                <a:t>실행 결과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478E459-5FAD-1ADA-B5D8-97C598EFCBE7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2000" dirty="0"/>
              <a:t>SU2</a:t>
            </a:r>
            <a:r>
              <a:rPr lang="ko-KR" altLang="en-US" sz="2000" dirty="0"/>
              <a:t>실행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597911-7BB4-CDD9-9328-9D1CEB63A5EF}"/>
              </a:ext>
            </a:extLst>
          </p:cNvPr>
          <p:cNvSpPr txBox="1"/>
          <p:nvPr/>
        </p:nvSpPr>
        <p:spPr>
          <a:xfrm>
            <a:off x="5047861" y="1386291"/>
            <a:ext cx="707260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 폴더의 주소창에서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cmd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실행시켜준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명령어를 입력해 줍니다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명령어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mpiexec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-n 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코어 수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(SU2.exe) 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 명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cfg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file)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명령어를 실행하면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Fig. 5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같이 폴더에 파일들이 생성됩니다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주의사항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 시 반드시 해당 폴더 안에 격자파일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cfg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exe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 총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개의 파일이 필요합니다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코어 수는 논리코어의 약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80%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이하로 사용하는 것이 권장되며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렉이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발생하면 코어 수를 줄여줍니다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756DC-7449-84E2-060A-0536C40F6D23}"/>
              </a:ext>
            </a:extLst>
          </p:cNvPr>
          <p:cNvSpPr txBox="1"/>
          <p:nvPr/>
        </p:nvSpPr>
        <p:spPr>
          <a:xfrm>
            <a:off x="5047861" y="3342600"/>
            <a:ext cx="464167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본 해석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예제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에서는 다음 파일을 참조하였습니다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: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본 파일들은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예제 파일을 참조하였습니다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[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링크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참조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cfg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flie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inv_ONERAM6.cfg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SU2 file: mesh_NACA0012_inv.su2 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23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11DC0-E0C0-8C43-AE85-2C72C6ACF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6F5F828-A750-C243-9845-5C23E787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2. </a:t>
            </a:r>
            <a:r>
              <a:rPr lang="ko-KR" altLang="en-US" dirty="0"/>
              <a:t>해석 실행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E401B7-5B51-2A14-542A-9C2031BA6847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2000" dirty="0" err="1"/>
              <a:t>Paraview</a:t>
            </a:r>
            <a:r>
              <a:rPr lang="ko-KR" altLang="en-US" sz="2000" dirty="0"/>
              <a:t> 설정</a:t>
            </a:r>
            <a:endParaRPr lang="en-US" sz="2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FC73F06-CF6B-3CD7-FDEC-F9DE4CC4A6A3}"/>
              </a:ext>
            </a:extLst>
          </p:cNvPr>
          <p:cNvGrpSpPr/>
          <p:nvPr/>
        </p:nvGrpSpPr>
        <p:grpSpPr>
          <a:xfrm>
            <a:off x="1564964" y="2636812"/>
            <a:ext cx="8556452" cy="3901569"/>
            <a:chOff x="69486" y="1129434"/>
            <a:chExt cx="8556452" cy="3901569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2B46C84-2432-F338-1840-034FB9DCB089}"/>
                </a:ext>
              </a:extLst>
            </p:cNvPr>
            <p:cNvGrpSpPr/>
            <p:nvPr/>
          </p:nvGrpSpPr>
          <p:grpSpPr>
            <a:xfrm>
              <a:off x="128578" y="1129434"/>
              <a:ext cx="8497360" cy="3901569"/>
              <a:chOff x="2003114" y="1678832"/>
              <a:chExt cx="1472575" cy="676134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32886091-A604-EEF9-E286-2C68B779FE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003114" y="1678832"/>
                <a:ext cx="1462334" cy="636131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6BB82D-2AD2-E756-0139-A5896A4BE27C}"/>
                  </a:ext>
                </a:extLst>
              </p:cNvPr>
              <p:cNvSpPr txBox="1"/>
              <p:nvPr/>
            </p:nvSpPr>
            <p:spPr>
              <a:xfrm>
                <a:off x="3225633" y="2314963"/>
                <a:ext cx="250056" cy="40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9 </a:t>
                </a:r>
                <a:r>
                  <a:rPr lang="en-US" altLang="ko-KR" sz="900" dirty="0" err="1"/>
                  <a:t>Paraview</a:t>
                </a:r>
                <a:r>
                  <a:rPr lang="ko-KR" altLang="en-US" sz="900" dirty="0"/>
                  <a:t> </a:t>
                </a:r>
                <a:r>
                  <a:rPr lang="en-US" altLang="ko-KR" sz="900" dirty="0"/>
                  <a:t>example</a:t>
                </a:r>
                <a:endParaRPr lang="ko-KR" altLang="en-US" sz="900" dirty="0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5B88E2A-0F4D-F573-E445-6998E953FEA1}"/>
                </a:ext>
              </a:extLst>
            </p:cNvPr>
            <p:cNvSpPr/>
            <p:nvPr/>
          </p:nvSpPr>
          <p:spPr>
            <a:xfrm>
              <a:off x="107156" y="1216819"/>
              <a:ext cx="114300" cy="2405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84C2AD-0E60-5ABE-21E8-FBB6A7E6B3F6}"/>
                </a:ext>
              </a:extLst>
            </p:cNvPr>
            <p:cNvSpPr txBox="1"/>
            <p:nvPr/>
          </p:nvSpPr>
          <p:spPr>
            <a:xfrm>
              <a:off x="69486" y="1419541"/>
              <a:ext cx="28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291B702-E113-B2C5-2F30-2BCBB0C40D35}"/>
              </a:ext>
            </a:extLst>
          </p:cNvPr>
          <p:cNvSpPr txBox="1"/>
          <p:nvPr/>
        </p:nvSpPr>
        <p:spPr>
          <a:xfrm>
            <a:off x="256585" y="1129434"/>
            <a:ext cx="1208314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해석이 완료되면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폴더 내에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flow.vtu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파일과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surface_flow.vtu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파일이 생성되며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이를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Paraview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프로그램에서 불러오면 다음과 같은 화면이 불러와 집니다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통해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Density, Energy, Mach, Pressure,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Pressure_Coefficient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같은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결과를 확인하실 수 있습니다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를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통해 원하는 파일의 보기를 키고 끌 수 있습니다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 또는 원하는 결과 등 설정을 바꾼 경우에는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Apply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버튼이 녹색으로 바뀌게 되는데 이때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버튼을 눌러줘야 확실하게 활성화 할 수 있습니다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28600" indent="-228600">
              <a:buAutoNum type="arabicPeriod" startAt="3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상단의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Generate isolines and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isosurfaces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버튼을 클릭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 Contour 1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생성되면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Isosurfaces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탭에서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개수를 조정해줍니다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하단의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Coloring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원하는 변수를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선택해주시면 됩니다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26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EB878-CB84-DF80-C716-EC778F14B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2AD5A28-550B-1897-B11B-C0CEE8A3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2. </a:t>
            </a:r>
            <a:r>
              <a:rPr lang="ko-KR" altLang="en-US" dirty="0"/>
              <a:t>해석 실행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A204AD-1F7A-E086-57E3-FCA1A17932CF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000" dirty="0"/>
              <a:t>해석 격자 조건 </a:t>
            </a:r>
            <a:r>
              <a:rPr lang="en-US" altLang="ko-KR" sz="2000" dirty="0"/>
              <a:t>(</a:t>
            </a:r>
            <a:r>
              <a:rPr lang="ko-KR" altLang="en-US" sz="2000" dirty="0"/>
              <a:t>예시</a:t>
            </a:r>
            <a:r>
              <a:rPr lang="en-US" altLang="ko-KR" sz="2000" dirty="0"/>
              <a:t>)</a:t>
            </a:r>
            <a:endParaRPr lang="en-US" sz="20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18E5BAF-1292-5EA6-5276-1CBE062DEBA9}"/>
              </a:ext>
            </a:extLst>
          </p:cNvPr>
          <p:cNvGrpSpPr/>
          <p:nvPr/>
        </p:nvGrpSpPr>
        <p:grpSpPr>
          <a:xfrm>
            <a:off x="256585" y="1237960"/>
            <a:ext cx="6939875" cy="3816429"/>
            <a:chOff x="36318" y="3409035"/>
            <a:chExt cx="6939875" cy="38164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376569-2005-8C23-7BE7-40ADDAE40A31}"/>
                </a:ext>
              </a:extLst>
            </p:cNvPr>
            <p:cNvSpPr txBox="1"/>
            <p:nvPr/>
          </p:nvSpPr>
          <p:spPr>
            <a:xfrm>
              <a:off x="36318" y="3409035"/>
              <a:ext cx="6803265" cy="381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본 해석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예제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에서는 다음과 같은 해석 격자 조건을 적용하였습니다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</a:t>
              </a: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NDIME = 2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NELEM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10216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MARKER_TAG = airfoil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MARKER_TAG =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farfield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SOLVER = EULER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MACH_NUMBER = 0.75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AOA = 3.25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FREESTRAM_PRESSURE = 101325.0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FREESTREAM_TEAMPERATURE = 273.15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MARKER_EULER= ( airfoil )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MARKER_FAR= (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farfield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)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MARKER_PLOTTING= ( airfoil )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MARKER_MONITORING= ( airfoil )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MESH_FILENAME= mesh_NACA0012_inv.su2</a:t>
              </a: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*MARKER_SYM= ( SYMMETRY_FACE )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은 사용하지 않아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맨 앞에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%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를 추가해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비활성화 해주었습니다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Fig.8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해석 격자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확대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사진은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Fig. 7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의 해석 격자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전체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사진이 확대된 것 입니다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DB047F-E540-41E0-C54A-AE15AD23F46E}"/>
                </a:ext>
              </a:extLst>
            </p:cNvPr>
            <p:cNvSpPr txBox="1"/>
            <p:nvPr/>
          </p:nvSpPr>
          <p:spPr>
            <a:xfrm>
              <a:off x="3028096" y="3750553"/>
              <a:ext cx="3948097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해석 차원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2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차원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격자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(Cell)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10216 (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개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참조 공식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(Equation) = Euler (</a:t>
              </a: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오일러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속도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마하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0.75 (</a:t>
              </a: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마크넘버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0.75)</a:t>
              </a:r>
            </a:p>
            <a:p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받음각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3.25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도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Freestream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압력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 10325.0 (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기본 값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Freestream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온도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 273.15 (k)</a:t>
              </a: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파일 이름은 편의를 위해 변경되었습니다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BA409B3-7A65-8143-C608-0A080908337D}"/>
              </a:ext>
            </a:extLst>
          </p:cNvPr>
          <p:cNvGrpSpPr/>
          <p:nvPr/>
        </p:nvGrpSpPr>
        <p:grpSpPr>
          <a:xfrm>
            <a:off x="7917310" y="1115105"/>
            <a:ext cx="3888712" cy="3560236"/>
            <a:chOff x="6461767" y="1957855"/>
            <a:chExt cx="1843101" cy="168741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125D7CD-F5DC-84F6-C986-EFB8D8BE4863}"/>
                </a:ext>
              </a:extLst>
            </p:cNvPr>
            <p:cNvGrpSpPr/>
            <p:nvPr/>
          </p:nvGrpSpPr>
          <p:grpSpPr>
            <a:xfrm>
              <a:off x="6461767" y="1957855"/>
              <a:ext cx="1812209" cy="1550408"/>
              <a:chOff x="3153747" y="868895"/>
              <a:chExt cx="2546035" cy="2528596"/>
            </a:xfrm>
          </p:grpSpPr>
          <p:pic>
            <p:nvPicPr>
              <p:cNvPr id="5" name="그림 4" descr="스크린샷, 원, 천문학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6F6B38F7-F9AC-D3A2-95A6-9AC82585FD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167" t="6324" r="28138" b="6474"/>
              <a:stretch>
                <a:fillRect/>
              </a:stretch>
            </p:blipFill>
            <p:spPr>
              <a:xfrm>
                <a:off x="3153747" y="868895"/>
                <a:ext cx="2546035" cy="2528596"/>
              </a:xfrm>
              <a:prstGeom prst="rect">
                <a:avLst/>
              </a:prstGeom>
            </p:spPr>
          </p:pic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853A131-9D92-8512-F946-BC115B34BCA1}"/>
                  </a:ext>
                </a:extLst>
              </p:cNvPr>
              <p:cNvSpPr/>
              <p:nvPr/>
            </p:nvSpPr>
            <p:spPr>
              <a:xfrm>
                <a:off x="4407694" y="2112169"/>
                <a:ext cx="83344" cy="4750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4790FE-63AD-E90C-EFDC-94DCE3EC12A8}"/>
                </a:ext>
              </a:extLst>
            </p:cNvPr>
            <p:cNvSpPr txBox="1"/>
            <p:nvPr/>
          </p:nvSpPr>
          <p:spPr>
            <a:xfrm>
              <a:off x="7684986" y="3535865"/>
              <a:ext cx="619882" cy="109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7 </a:t>
              </a:r>
              <a:r>
                <a:rPr lang="ko-KR" altLang="en-US" sz="900" dirty="0"/>
                <a:t>해석 격자 </a:t>
              </a:r>
              <a:r>
                <a:rPr lang="en-US" altLang="ko-KR" sz="900" dirty="0"/>
                <a:t>(</a:t>
              </a:r>
              <a:r>
                <a:rPr lang="ko-KR" altLang="en-US" sz="900" dirty="0"/>
                <a:t>전체</a:t>
              </a:r>
              <a:r>
                <a:rPr lang="en-US" altLang="ko-KR" sz="900" dirty="0"/>
                <a:t>)</a:t>
              </a:r>
              <a:endParaRPr lang="ko-KR" altLang="en-US" sz="9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3A0F061-5DAF-D5FE-671B-E80B8E98816B}"/>
              </a:ext>
            </a:extLst>
          </p:cNvPr>
          <p:cNvGrpSpPr/>
          <p:nvPr/>
        </p:nvGrpSpPr>
        <p:grpSpPr>
          <a:xfrm>
            <a:off x="8044552" y="5125063"/>
            <a:ext cx="3634229" cy="1266937"/>
            <a:chOff x="8436437" y="2437847"/>
            <a:chExt cx="3634229" cy="1266937"/>
          </a:xfrm>
        </p:grpSpPr>
        <p:pic>
          <p:nvPicPr>
            <p:cNvPr id="10" name="그림 9" descr="스크린샷, 우주, 원, 예술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2B1CCC89-513B-006B-C4A7-969D01C95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0" t="31733" r="8546" b="25418"/>
            <a:stretch>
              <a:fillRect/>
            </a:stretch>
          </p:blipFill>
          <p:spPr>
            <a:xfrm>
              <a:off x="8436437" y="2437847"/>
              <a:ext cx="3634229" cy="99115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4EB46AE-6E0A-BBE3-0262-FBF9F77F0CA3}"/>
                </a:ext>
              </a:extLst>
            </p:cNvPr>
            <p:cNvSpPr txBox="1"/>
            <p:nvPr/>
          </p:nvSpPr>
          <p:spPr>
            <a:xfrm>
              <a:off x="10762793" y="3473952"/>
              <a:ext cx="13078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8 </a:t>
              </a:r>
              <a:r>
                <a:rPr lang="ko-KR" altLang="en-US" sz="900" dirty="0"/>
                <a:t>해석 격자 </a:t>
              </a:r>
              <a:r>
                <a:rPr lang="en-US" altLang="ko-KR" sz="900" dirty="0"/>
                <a:t>(</a:t>
              </a:r>
              <a:r>
                <a:rPr lang="ko-KR" altLang="en-US" sz="900" dirty="0"/>
                <a:t>확대</a:t>
              </a:r>
              <a:r>
                <a:rPr lang="en-US" altLang="ko-KR" sz="900" dirty="0"/>
                <a:t>)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29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F9A60-7874-D977-7C6B-A7EE88683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32E5A31-937E-6F23-267D-ED4BA302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3. </a:t>
            </a:r>
            <a:r>
              <a:rPr lang="ko-KR" altLang="en-US" dirty="0"/>
              <a:t>해석 결과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547F3DD-0080-7D66-16AD-8DA336E9B67C}"/>
              </a:ext>
            </a:extLst>
          </p:cNvPr>
          <p:cNvGrpSpPr/>
          <p:nvPr/>
        </p:nvGrpSpPr>
        <p:grpSpPr>
          <a:xfrm>
            <a:off x="7797910" y="1045810"/>
            <a:ext cx="4154601" cy="2291133"/>
            <a:chOff x="2037413" y="1696522"/>
            <a:chExt cx="1327486" cy="71072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4155C3B-438F-E8AC-C28A-9487DDD81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37413" y="1696522"/>
              <a:ext cx="1249716" cy="63613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D2CF76F-1846-DB19-3D0E-5299E6EAD5A3}"/>
                </a:ext>
              </a:extLst>
            </p:cNvPr>
            <p:cNvSpPr txBox="1"/>
            <p:nvPr/>
          </p:nvSpPr>
          <p:spPr>
            <a:xfrm>
              <a:off x="2881923" y="2335640"/>
              <a:ext cx="482976" cy="71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10 Pressure</a:t>
              </a:r>
              <a:r>
                <a:rPr lang="ko-KR" altLang="en-US" sz="900" dirty="0"/>
                <a:t> 분포도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A10FAE3-539A-B15D-FDC0-EDD03674CEC6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2000" dirty="0"/>
              <a:t>SU2 </a:t>
            </a:r>
            <a:r>
              <a:rPr lang="ko-KR" altLang="en-US" sz="2000" dirty="0"/>
              <a:t>해석 결과 </a:t>
            </a:r>
            <a:r>
              <a:rPr lang="en-US" altLang="ko-KR" sz="2000" dirty="0"/>
              <a:t>(Pressure)</a:t>
            </a:r>
            <a:endParaRPr lang="en-US" sz="20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38C8E9A-C78E-B25D-2A3F-F361BE6DBE77}"/>
              </a:ext>
            </a:extLst>
          </p:cNvPr>
          <p:cNvGrpSpPr/>
          <p:nvPr/>
        </p:nvGrpSpPr>
        <p:grpSpPr>
          <a:xfrm>
            <a:off x="9039148" y="3336943"/>
            <a:ext cx="2803610" cy="3106556"/>
            <a:chOff x="2364672" y="1730229"/>
            <a:chExt cx="689074" cy="763532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8394CD0-47BC-F616-A4FC-D944E79E8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64672" y="1730229"/>
              <a:ext cx="689074" cy="70605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9385D4-67CB-865E-2105-39A3AAEC4E52}"/>
                </a:ext>
              </a:extLst>
            </p:cNvPr>
            <p:cNvSpPr txBox="1"/>
            <p:nvPr/>
          </p:nvSpPr>
          <p:spPr>
            <a:xfrm>
              <a:off x="2719932" y="2437027"/>
              <a:ext cx="318346" cy="56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11 Pressure Polt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95B1246-C269-DE8C-0762-13769926B6A0}"/>
              </a:ext>
            </a:extLst>
          </p:cNvPr>
          <p:cNvSpPr txBox="1"/>
          <p:nvPr/>
        </p:nvSpPr>
        <p:spPr>
          <a:xfrm>
            <a:off x="256584" y="1129434"/>
            <a:ext cx="754132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본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NACA0012 Airfoil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대상으로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압축성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Euler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해석을 수행한 결과이다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Fig. 10 (Pressure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분포도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Fig.11 (Pressure Polt)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통해 압력장의 공간적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정량적 특성을 확인하였다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300" b="1" dirty="0" err="1"/>
              <a:t>앞전</a:t>
            </a:r>
            <a:r>
              <a:rPr lang="en-US" altLang="ko-KR" sz="1300" b="1" dirty="0"/>
              <a:t>(Leading Edge) </a:t>
            </a:r>
            <a:r>
              <a:rPr lang="ko-KR" altLang="en-US" sz="1300" b="1" dirty="0"/>
              <a:t>효과</a:t>
            </a:r>
            <a:endParaRPr lang="en-US" altLang="ko-KR" sz="1300" b="1" dirty="0"/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유동이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에어포일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앞전과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만나면서 곡률에 의해 크게 휘어지고 가속된다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상부 표면에서는 속도가 급격히 증가하고 압력이 급격히 감소하여 강한 저압 피크가 형성된다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베르누이 효과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속도의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증가에 따른 압력의 감소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설명되며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압축성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조건에서는 등 엔트로피 관계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(eq. 1)</a:t>
            </a:r>
          </a:p>
          <a:p>
            <a:pPr marL="447675"/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에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의해 국소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마하수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상승이 압력 강하로 이어진다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76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76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76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98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2.   </a:t>
            </a:r>
            <a:r>
              <a:rPr lang="ko-KR" altLang="en-US" sz="1300" b="1" dirty="0"/>
              <a:t>뒷전</a:t>
            </a:r>
            <a:r>
              <a:rPr lang="en-US" altLang="ko-KR" sz="1300" b="1" dirty="0"/>
              <a:t>(Trailing Edge)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압력이 대기압으로 회복되지만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·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하부 압력이 완전히 대칭적으로 수렴하지 않는다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불균형은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압력항력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(pressure drag)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및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파항력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(wave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drage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기여한다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3.   </a:t>
            </a:r>
            <a:r>
              <a:rPr lang="ko-KR" altLang="en-US" sz="1300" b="1" dirty="0"/>
              <a:t>상부 표면</a:t>
            </a:r>
            <a:r>
              <a:rPr lang="en-US" altLang="ko-KR" sz="1300" b="1" dirty="0"/>
              <a:t>(Upper Surface)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앞전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이후 유동이 계속 가속되며 넓은 저압대가 형성된다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중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·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후반부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(x/c = 0.4-0.6)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근처에서 압력 불연속이 발생하며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국소 초음속 영역이 충격파를 거치면서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7675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아음속으로 전환되는 현상으로 해석된다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충격파는 압력 불연속과 항력증가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파항력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원인이 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4.   </a:t>
            </a:r>
            <a:r>
              <a:rPr lang="ko-KR" altLang="en-US" sz="1300" b="1" dirty="0"/>
              <a:t>하부 표면</a:t>
            </a:r>
            <a:r>
              <a:rPr lang="en-US" altLang="ko-KR" sz="1300" b="1" dirty="0"/>
              <a:t>(Lower Surface)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압력 변화가 상대적으로 완만하며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상부보다 높은 압력이 유지된다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이로 인해 상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·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하부 압력차가 누적되어 양력이 발생한다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5.   </a:t>
            </a:r>
            <a:r>
              <a:rPr lang="ko-KR" altLang="en-US" sz="1300" b="1" dirty="0"/>
              <a:t>정리</a:t>
            </a:r>
            <a:endParaRPr lang="en-US" altLang="ko-KR" sz="1300" b="1" dirty="0"/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b="1" dirty="0" err="1"/>
              <a:t>앞전</a:t>
            </a:r>
            <a:r>
              <a:rPr lang="ko-KR" altLang="en-US" sz="1100" b="1" dirty="0"/>
              <a:t> 효과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앞전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곡률로 인해 유동이 가속되며 상부 표면에 강한 저압 피크 발생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b="1" dirty="0"/>
              <a:t>뒷전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불완전한 압력 회복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항력 성분 형성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b="1" dirty="0" err="1"/>
              <a:t>항부</a:t>
            </a:r>
            <a:r>
              <a:rPr lang="ko-KR" altLang="en-US" sz="1100" b="1" dirty="0"/>
              <a:t> 표면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저압대 형성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중반부 충격파로 압력 급변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파항력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발생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b="1" dirty="0"/>
              <a:t>하부 표면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상대적으로 고압 유지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양력 발생에 기여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98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30DAE5D-3701-12B4-C357-9A344897F018}"/>
              </a:ext>
            </a:extLst>
          </p:cNvPr>
          <p:cNvGrpSpPr/>
          <p:nvPr/>
        </p:nvGrpSpPr>
        <p:grpSpPr>
          <a:xfrm>
            <a:off x="4813041" y="2578536"/>
            <a:ext cx="2565918" cy="793498"/>
            <a:chOff x="6639477" y="4185934"/>
            <a:chExt cx="2565918" cy="7934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CEC0EFE-6F4D-DBFC-D6C5-A6D580AF4DA4}"/>
                </a:ext>
              </a:extLst>
            </p:cNvPr>
            <p:cNvSpPr txBox="1"/>
            <p:nvPr/>
          </p:nvSpPr>
          <p:spPr>
            <a:xfrm>
              <a:off x="6639477" y="4748600"/>
              <a:ext cx="25659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Equation.1 </a:t>
              </a:r>
              <a:r>
                <a:rPr lang="ko-KR" altLang="en-US" sz="900" dirty="0" err="1"/>
                <a:t>압축성</a:t>
              </a:r>
              <a:r>
                <a:rPr lang="ko-KR" altLang="en-US" sz="900" dirty="0"/>
                <a:t> </a:t>
              </a:r>
              <a:r>
                <a:rPr lang="ko-KR" altLang="en-US" sz="900" dirty="0" err="1"/>
                <a:t>등엔트로피</a:t>
              </a:r>
              <a:r>
                <a:rPr lang="ko-KR" altLang="en-US" sz="900" dirty="0"/>
                <a:t> 유동 방정식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D711E3C-184A-9640-0435-EF3D27C78EA4}"/>
                    </a:ext>
                  </a:extLst>
                </p:cNvPr>
                <p:cNvSpPr txBox="1"/>
                <p:nvPr/>
              </p:nvSpPr>
              <p:spPr>
                <a:xfrm>
                  <a:off x="6639477" y="4185934"/>
                  <a:ext cx="2289918" cy="59445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ko-KR" altLang="en-US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ko-KR" altLang="en-US" sz="1200" i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ko-KR" altLang="en-US" sz="1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ko-KR" altLang="en-US" sz="1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num>
                              <m:den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D711E3C-184A-9640-0435-EF3D27C78E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9477" y="4185934"/>
                  <a:ext cx="2289918" cy="59445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2992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64614</TotalTime>
  <Words>1967</Words>
  <Application>Microsoft Office PowerPoint</Application>
  <PresentationFormat>와이드스크린</PresentationFormat>
  <Paragraphs>300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HY견고딕</vt:lpstr>
      <vt:lpstr>맑은 고딕</vt:lpstr>
      <vt:lpstr>Arial</vt:lpstr>
      <vt:lpstr>Calibri</vt:lpstr>
      <vt:lpstr>Cambria Math</vt:lpstr>
      <vt:lpstr>Times New Roman</vt:lpstr>
      <vt:lpstr>Wingdings</vt:lpstr>
      <vt:lpstr>1_Office 테마</vt:lpstr>
      <vt:lpstr>SU2 보고서 (1주차)</vt:lpstr>
      <vt:lpstr>목차</vt:lpstr>
      <vt:lpstr>1. SU2 설치</vt:lpstr>
      <vt:lpstr>1. SU2 설치</vt:lpstr>
      <vt:lpstr>2. 해석 실행</vt:lpstr>
      <vt:lpstr>2. 해석 실행</vt:lpstr>
      <vt:lpstr>2. 해석 실행</vt:lpstr>
      <vt:lpstr>2. 해석 실행</vt:lpstr>
      <vt:lpstr>3. 해석 결과</vt:lpstr>
      <vt:lpstr>3. 해석 결과</vt:lpstr>
      <vt:lpstr>3. 해석 결과</vt:lpstr>
      <vt:lpstr>감사합니다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자율비행제어연구실(문정호)</dc:title>
  <dc:creator>CJU</dc:creator>
  <cp:lastModifiedBy>윤현덕</cp:lastModifiedBy>
  <cp:revision>1881</cp:revision>
  <dcterms:created xsi:type="dcterms:W3CDTF">2022-05-24T00:47:27Z</dcterms:created>
  <dcterms:modified xsi:type="dcterms:W3CDTF">2025-09-17T07:12:00Z</dcterms:modified>
  <cp:version/>
</cp:coreProperties>
</file>