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59" r:id="rId3"/>
    <p:sldId id="264" r:id="rId4"/>
    <p:sldId id="265" r:id="rId5"/>
    <p:sldId id="269" r:id="rId6"/>
    <p:sldId id="260" r:id="rId7"/>
    <p:sldId id="263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70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76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37:14.768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1948 0 23945,'-1948'5821'0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37:30.94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22990,'2861'4761'0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43:17.00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24293,'2466'5647'0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2:43:22.66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23572,'3403'5771'0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3:49:47.87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24068,'2220'7275'0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3:49:52.490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24210,'3651'7251'0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7:50:01.912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22904,'2910'7793'0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1T07:50:16.443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0 23925,'2959'6708'0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228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4636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71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3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9431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7601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6208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5462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5769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6706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36743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6CAEF5-711A-47FF-B826-76667E62964E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17B3F-FD23-4486-84C6-719016BC20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102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0.png"/><Relationship Id="rId17" Type="http://schemas.openxmlformats.org/officeDocument/2006/relationships/image" Target="../media/image13.png"/><Relationship Id="rId2" Type="http://schemas.openxmlformats.org/officeDocument/2006/relationships/image" Target="../media/image2.png"/><Relationship Id="rId16" Type="http://schemas.openxmlformats.org/officeDocument/2006/relationships/customXml" Target="../ink/ink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9.png"/><Relationship Id="rId5" Type="http://schemas.openxmlformats.org/officeDocument/2006/relationships/image" Target="../media/image5.png"/><Relationship Id="rId15" Type="http://schemas.openxmlformats.org/officeDocument/2006/relationships/image" Target="../media/image12.png"/><Relationship Id="rId10" Type="http://schemas.openxmlformats.org/officeDocument/2006/relationships/customXml" Target="../ink/ink2.xml"/><Relationship Id="rId4" Type="http://schemas.openxmlformats.org/officeDocument/2006/relationships/image" Target="../media/image4.png"/><Relationship Id="rId9" Type="http://schemas.openxmlformats.org/officeDocument/2006/relationships/image" Target="../media/image8.png"/><Relationship Id="rId14" Type="http://schemas.openxmlformats.org/officeDocument/2006/relationships/customXml" Target="../ink/ink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3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customXml" Target="../ink/ink6.xml"/><Relationship Id="rId17" Type="http://schemas.openxmlformats.org/officeDocument/2006/relationships/image" Target="../media/image25.png"/><Relationship Id="rId2" Type="http://schemas.openxmlformats.org/officeDocument/2006/relationships/image" Target="../media/image14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5" Type="http://schemas.openxmlformats.org/officeDocument/2006/relationships/image" Target="../media/image24.png"/><Relationship Id="rId10" Type="http://schemas.openxmlformats.org/officeDocument/2006/relationships/customXml" Target="../ink/ink5.xml"/><Relationship Id="rId4" Type="http://schemas.openxmlformats.org/officeDocument/2006/relationships/image" Target="../media/image16.png"/><Relationship Id="rId9" Type="http://schemas.openxmlformats.org/officeDocument/2006/relationships/image" Target="../media/image21.png"/><Relationship Id="rId14" Type="http://schemas.openxmlformats.org/officeDocument/2006/relationships/customXml" Target="../ink/ink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610E4E-7AF9-4148-A7A8-F7183AEBAC1C}"/>
              </a:ext>
            </a:extLst>
          </p:cNvPr>
          <p:cNvSpPr txBox="1"/>
          <p:nvPr/>
        </p:nvSpPr>
        <p:spPr>
          <a:xfrm>
            <a:off x="351694" y="378069"/>
            <a:ext cx="2842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전산구조진동해석 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실습</a:t>
            </a:r>
            <a:r>
              <a:rPr lang="en-US" altLang="ko-KR" dirty="0">
                <a:solidFill>
                  <a:srgbClr val="FF0000"/>
                </a:solidFill>
              </a:rPr>
              <a:t>3)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67D3CC-E2CC-4B10-9EA7-36746CAE013B}"/>
              </a:ext>
            </a:extLst>
          </p:cNvPr>
          <p:cNvSpPr txBox="1"/>
          <p:nvPr/>
        </p:nvSpPr>
        <p:spPr>
          <a:xfrm>
            <a:off x="1833430" y="1790527"/>
            <a:ext cx="85138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400" dirty="0">
                <a:solidFill>
                  <a:srgbClr val="FF0000"/>
                </a:solidFill>
              </a:rPr>
              <a:t>부정정보</a:t>
            </a:r>
            <a:r>
              <a:rPr lang="ko-KR" altLang="en-US" sz="4400" dirty="0"/>
              <a:t> 문제 해석 실습 및 숙제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201163-06C5-4890-A005-7C5DFB1E6751}"/>
              </a:ext>
            </a:extLst>
          </p:cNvPr>
          <p:cNvSpPr txBox="1"/>
          <p:nvPr/>
        </p:nvSpPr>
        <p:spPr>
          <a:xfrm>
            <a:off x="9609992" y="5556738"/>
            <a:ext cx="18742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학번 </a:t>
            </a:r>
            <a:r>
              <a:rPr lang="en-US" altLang="ko-KR" dirty="0"/>
              <a:t>: 17415009</a:t>
            </a:r>
          </a:p>
          <a:p>
            <a:r>
              <a:rPr lang="ko-KR" altLang="en-US" dirty="0"/>
              <a:t>이름 </a:t>
            </a:r>
            <a:r>
              <a:rPr lang="en-US" altLang="ko-KR" dirty="0"/>
              <a:t>: </a:t>
            </a:r>
            <a:r>
              <a:rPr lang="ko-KR" altLang="en-US" dirty="0" err="1"/>
              <a:t>서보근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BB3FC2-7E7F-461C-AB0A-2918A0B88D0C}"/>
              </a:ext>
            </a:extLst>
          </p:cNvPr>
          <p:cNvSpPr txBox="1"/>
          <p:nvPr/>
        </p:nvSpPr>
        <p:spPr>
          <a:xfrm>
            <a:off x="1833430" y="3674377"/>
            <a:ext cx="653063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rgbClr val="0070C0"/>
                </a:solidFill>
              </a:rPr>
              <a:t>실습과제 제출 마감일 </a:t>
            </a:r>
            <a:r>
              <a:rPr lang="en-US" altLang="ko-KR" dirty="0">
                <a:solidFill>
                  <a:srgbClr val="0070C0"/>
                </a:solidFill>
              </a:rPr>
              <a:t>: 2025. 10. 01. </a:t>
            </a:r>
            <a:r>
              <a:rPr lang="ko-KR" altLang="en-US" dirty="0">
                <a:solidFill>
                  <a:srgbClr val="0070C0"/>
                </a:solidFill>
              </a:rPr>
              <a:t>수업시간 중</a:t>
            </a:r>
            <a:endParaRPr lang="en-US" altLang="ko-KR" dirty="0">
              <a:solidFill>
                <a:srgbClr val="0070C0"/>
              </a:solidFill>
            </a:endParaRP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숙제 제출 마감일 </a:t>
            </a:r>
            <a:r>
              <a:rPr lang="en-US" altLang="ko-KR" dirty="0">
                <a:solidFill>
                  <a:srgbClr val="0070C0"/>
                </a:solidFill>
              </a:rPr>
              <a:t>: 2025. 10. 10. PM</a:t>
            </a:r>
            <a:r>
              <a:rPr lang="ko-KR" altLang="en-US" dirty="0">
                <a:solidFill>
                  <a:srgbClr val="0070C0"/>
                </a:solidFill>
              </a:rPr>
              <a:t> </a:t>
            </a:r>
            <a:r>
              <a:rPr lang="en-US" altLang="ko-KR" dirty="0">
                <a:solidFill>
                  <a:srgbClr val="0070C0"/>
                </a:solidFill>
              </a:rPr>
              <a:t>6</a:t>
            </a:r>
          </a:p>
          <a:p>
            <a:endParaRPr lang="en-US" altLang="ko-KR" dirty="0">
              <a:solidFill>
                <a:srgbClr val="0070C0"/>
              </a:solidFill>
            </a:endParaRPr>
          </a:p>
          <a:p>
            <a:r>
              <a:rPr lang="ko-KR" altLang="en-US" dirty="0">
                <a:solidFill>
                  <a:srgbClr val="0070C0"/>
                </a:solidFill>
              </a:rPr>
              <a:t>제출방법 </a:t>
            </a:r>
            <a:r>
              <a:rPr lang="en-US" altLang="ko-KR" dirty="0">
                <a:solidFill>
                  <a:srgbClr val="0070C0"/>
                </a:solidFill>
              </a:rPr>
              <a:t>: </a:t>
            </a:r>
            <a:r>
              <a:rPr lang="ko-KR" altLang="en-US" dirty="0">
                <a:solidFill>
                  <a:srgbClr val="0070C0"/>
                </a:solidFill>
              </a:rPr>
              <a:t>본 </a:t>
            </a:r>
            <a:r>
              <a:rPr lang="en-US" altLang="ko-KR" dirty="0">
                <a:solidFill>
                  <a:srgbClr val="0070C0"/>
                </a:solidFill>
              </a:rPr>
              <a:t>PPT</a:t>
            </a:r>
            <a:r>
              <a:rPr lang="ko-KR" altLang="en-US" dirty="0">
                <a:solidFill>
                  <a:srgbClr val="0070C0"/>
                </a:solidFill>
              </a:rPr>
              <a:t>에 채워서 이메일</a:t>
            </a:r>
            <a:r>
              <a:rPr lang="en-US" altLang="ko-KR" dirty="0">
                <a:solidFill>
                  <a:srgbClr val="0070C0"/>
                </a:solidFill>
              </a:rPr>
              <a:t>(kthmax@cju.ac.kr)</a:t>
            </a:r>
            <a:r>
              <a:rPr lang="ko-KR" altLang="en-US" dirty="0">
                <a:solidFill>
                  <a:srgbClr val="0070C0"/>
                </a:solidFill>
              </a:rPr>
              <a:t>로 제출</a:t>
            </a:r>
          </a:p>
        </p:txBody>
      </p:sp>
    </p:spTree>
    <p:extLst>
      <p:ext uri="{BB962C8B-B14F-4D97-AF65-F5344CB8AC3E}">
        <p14:creationId xmlns:p14="http://schemas.microsoft.com/office/powerpoint/2010/main" val="2209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76EA6D0-3B50-477A-8EA0-DE6F83D4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890070"/>
              </p:ext>
            </p:extLst>
          </p:nvPr>
        </p:nvGraphicFramePr>
        <p:xfrm>
          <a:off x="172625" y="4813548"/>
          <a:ext cx="1171457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21">
                  <a:extLst>
                    <a:ext uri="{9D8B030D-6E8A-4147-A177-3AD203B41FA5}">
                      <a16:colId xmlns:a16="http://schemas.microsoft.com/office/drawing/2014/main" val="2149943667"/>
                    </a:ext>
                  </a:extLst>
                </a:gridCol>
                <a:gridCol w="1843192">
                  <a:extLst>
                    <a:ext uri="{9D8B030D-6E8A-4147-A177-3AD203B41FA5}">
                      <a16:colId xmlns:a16="http://schemas.microsoft.com/office/drawing/2014/main" val="1587370327"/>
                    </a:ext>
                  </a:extLst>
                </a:gridCol>
                <a:gridCol w="1006785">
                  <a:extLst>
                    <a:ext uri="{9D8B030D-6E8A-4147-A177-3AD203B41FA5}">
                      <a16:colId xmlns:a16="http://schemas.microsoft.com/office/drawing/2014/main" val="2005324306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65588263"/>
                    </a:ext>
                  </a:extLst>
                </a:gridCol>
                <a:gridCol w="2516231">
                  <a:extLst>
                    <a:ext uri="{9D8B030D-6E8A-4147-A177-3AD203B41FA5}">
                      <a16:colId xmlns:a16="http://schemas.microsoft.com/office/drawing/2014/main" val="846914857"/>
                    </a:ext>
                  </a:extLst>
                </a:gridCol>
                <a:gridCol w="1502434">
                  <a:extLst>
                    <a:ext uri="{9D8B030D-6E8A-4147-A177-3AD203B41FA5}">
                      <a16:colId xmlns:a16="http://schemas.microsoft.com/office/drawing/2014/main" val="784513044"/>
                    </a:ext>
                  </a:extLst>
                </a:gridCol>
                <a:gridCol w="1389688">
                  <a:extLst>
                    <a:ext uri="{9D8B030D-6E8A-4147-A177-3AD203B41FA5}">
                      <a16:colId xmlns:a16="http://schemas.microsoft.com/office/drawing/2014/main" val="2604025624"/>
                    </a:ext>
                  </a:extLst>
                </a:gridCol>
                <a:gridCol w="1001484">
                  <a:extLst>
                    <a:ext uri="{9D8B030D-6E8A-4147-A177-3AD203B41FA5}">
                      <a16:colId xmlns:a16="http://schemas.microsoft.com/office/drawing/2014/main" val="322015773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I</a:t>
                      </a:r>
                      <a:r>
                        <a:rPr lang="en-US" altLang="ko-KR" baseline="-25000" dirty="0"/>
                        <a:t>x </a:t>
                      </a:r>
                      <a:r>
                        <a:rPr lang="en-US" altLang="ko-KR" dirty="0"/>
                        <a:t>(m</a:t>
                      </a:r>
                      <a:r>
                        <a:rPr lang="en-US" altLang="ko-KR" baseline="30000" dirty="0"/>
                        <a:t>4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L(m)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E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/m</a:t>
                      </a:r>
                      <a:r>
                        <a:rPr lang="en-US" altLang="ko-KR" baseline="30000" dirty="0"/>
                        <a:t>2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>
                          <a:solidFill>
                            <a:srgbClr val="FF0000"/>
                          </a:solidFill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altLang="ko-KR" baseline="-25000" dirty="0" err="1">
                          <a:solidFill>
                            <a:srgbClr val="FF0000"/>
                          </a:solidFill>
                        </a:rPr>
                        <a:t>max</a:t>
                      </a:r>
                      <a:r>
                        <a:rPr lang="en-US" altLang="ko-KR" baseline="-25000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en-US" altLang="ko-KR" dirty="0">
                          <a:solidFill>
                            <a:srgbClr val="FF0000"/>
                          </a:solidFill>
                        </a:rPr>
                        <a:t>(mm)</a:t>
                      </a:r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980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Calculation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이론값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Simulation (</a:t>
                      </a:r>
                      <a:r>
                        <a:rPr lang="ko-KR" altLang="en-US" dirty="0" err="1"/>
                        <a:t>해석값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Error(%)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1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Solid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3.068e-7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2.10e11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4.8504e-2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4.9722e-2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2.544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486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9CB5A3-216C-4E0D-88EA-65FDEB426A81}"/>
              </a:ext>
            </a:extLst>
          </p:cNvPr>
          <p:cNvSpPr/>
          <p:nvPr/>
        </p:nvSpPr>
        <p:spPr>
          <a:xfrm>
            <a:off x="133931" y="3991693"/>
            <a:ext cx="819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Fill in the blank. (refer to the 2, 3 and 4 page)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Solve the maximum deflection (</a:t>
            </a:r>
            <a:r>
              <a:rPr lang="en-US" altLang="ko-KR" i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max</a:t>
            </a:r>
            <a:r>
              <a:rPr lang="en-US" altLang="ko-KR" i="1" dirty="0">
                <a:solidFill>
                  <a:srgbClr val="FF0000"/>
                </a:solidFill>
              </a:rPr>
              <a:t>) at the center of the beam. Unit is mm.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0A4D8-EE88-4C4A-98A8-D8619089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" y="1663683"/>
            <a:ext cx="1905072" cy="19050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40D3C0-2F1B-4BD6-AFEC-0C6137D3C493}"/>
              </a:ext>
            </a:extLst>
          </p:cNvPr>
          <p:cNvSpPr/>
          <p:nvPr/>
        </p:nvSpPr>
        <p:spPr>
          <a:xfrm>
            <a:off x="2569911" y="2195719"/>
            <a:ext cx="5329906" cy="209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D7E087-4B44-49AE-B20B-D7BD9E6934D5}"/>
              </a:ext>
            </a:extLst>
          </p:cNvPr>
          <p:cNvCxnSpPr>
            <a:cxnSpLocks/>
          </p:cNvCxnSpPr>
          <p:nvPr/>
        </p:nvCxnSpPr>
        <p:spPr>
          <a:xfrm>
            <a:off x="2569910" y="2927238"/>
            <a:ext cx="532990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EB177F-5A72-46BA-9B32-8A1A86BE640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899817" y="2300400"/>
            <a:ext cx="75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4EE349-7D5A-46F2-8A3D-04ACAFC369D7}"/>
              </a:ext>
            </a:extLst>
          </p:cNvPr>
          <p:cNvSpPr txBox="1"/>
          <p:nvPr/>
        </p:nvSpPr>
        <p:spPr>
          <a:xfrm>
            <a:off x="4717716" y="2595019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1000mm</a:t>
            </a:r>
            <a:endParaRPr lang="ko-KR" alt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AF6F18E-3FE1-4AE4-B923-D10C5B5C261F}"/>
              </a:ext>
            </a:extLst>
          </p:cNvPr>
          <p:cNvSpPr txBox="1"/>
          <p:nvPr/>
        </p:nvSpPr>
        <p:spPr>
          <a:xfrm>
            <a:off x="9137028" y="2966207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D=50mm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CFA33E-EFF7-4130-B39F-9288D9F14EDC}"/>
              </a:ext>
            </a:extLst>
          </p:cNvPr>
          <p:cNvSpPr/>
          <p:nvPr/>
        </p:nvSpPr>
        <p:spPr>
          <a:xfrm>
            <a:off x="4749019" y="1157567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W=600N</a:t>
            </a:r>
            <a:endParaRPr lang="ko-KR" altLang="en-US" dirty="0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D98E852A-5665-4FE3-A707-4ABE7C1480F9}"/>
              </a:ext>
            </a:extLst>
          </p:cNvPr>
          <p:cNvSpPr/>
          <p:nvPr/>
        </p:nvSpPr>
        <p:spPr>
          <a:xfrm>
            <a:off x="9198064" y="1858496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9BB97383-6C96-44A8-B3AF-04C317D19D9C}"/>
              </a:ext>
            </a:extLst>
          </p:cNvPr>
          <p:cNvCxnSpPr/>
          <p:nvPr/>
        </p:nvCxnSpPr>
        <p:spPr>
          <a:xfrm>
            <a:off x="9031042" y="2289938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41C9B7FE-3ECF-423D-875C-709D6B68AEAF}"/>
              </a:ext>
            </a:extLst>
          </p:cNvPr>
          <p:cNvCxnSpPr/>
          <p:nvPr/>
        </p:nvCxnSpPr>
        <p:spPr>
          <a:xfrm>
            <a:off x="9633716" y="1705422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995A691C-B8B5-4BE6-9C78-3D60A04DA79D}"/>
              </a:ext>
            </a:extLst>
          </p:cNvPr>
          <p:cNvCxnSpPr>
            <a:stCxn id="50" idx="3"/>
            <a:endCxn id="50" idx="7"/>
          </p:cNvCxnSpPr>
          <p:nvPr/>
        </p:nvCxnSpPr>
        <p:spPr>
          <a:xfrm flipV="1">
            <a:off x="9325664" y="1984862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8918E9AC-0E70-4B7D-9496-4A30660A7944}"/>
              </a:ext>
            </a:extLst>
          </p:cNvPr>
          <p:cNvSpPr/>
          <p:nvPr/>
        </p:nvSpPr>
        <p:spPr>
          <a:xfrm rot="18828816">
            <a:off x="9360770" y="1985090"/>
            <a:ext cx="3497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34B50186-7669-4DF4-902C-3640C9DAA466}"/>
              </a:ext>
            </a:extLst>
          </p:cNvPr>
          <p:cNvSpPr/>
          <p:nvPr/>
        </p:nvSpPr>
        <p:spPr>
          <a:xfrm>
            <a:off x="5186534" y="1533446"/>
            <a:ext cx="247394" cy="644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E6087F-8C28-4C02-A4BD-11F823712A44}"/>
              </a:ext>
            </a:extLst>
          </p:cNvPr>
          <p:cNvSpPr/>
          <p:nvPr/>
        </p:nvSpPr>
        <p:spPr>
          <a:xfrm>
            <a:off x="2404703" y="1713092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5FA989-C539-4023-9F76-F3B251616153}"/>
              </a:ext>
            </a:extLst>
          </p:cNvPr>
          <p:cNvSpPr/>
          <p:nvPr/>
        </p:nvSpPr>
        <p:spPr>
          <a:xfrm>
            <a:off x="7891695" y="1668934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3ACE396-52A9-489C-9AAA-17A120250887}"/>
              </a:ext>
            </a:extLst>
          </p:cNvPr>
          <p:cNvCxnSpPr>
            <a:cxnSpLocks/>
          </p:cNvCxnSpPr>
          <p:nvPr/>
        </p:nvCxnSpPr>
        <p:spPr>
          <a:xfrm>
            <a:off x="2568864" y="1915872"/>
            <a:ext cx="274136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3F1571-F0B8-411C-9025-515E318B823F}"/>
              </a:ext>
            </a:extLst>
          </p:cNvPr>
          <p:cNvSpPr txBox="1"/>
          <p:nvPr/>
        </p:nvSpPr>
        <p:spPr>
          <a:xfrm>
            <a:off x="3697804" y="1571525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500mm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4736D1-BD1D-43FD-AADE-C1A8E45D8E81}"/>
              </a:ext>
            </a:extLst>
          </p:cNvPr>
          <p:cNvSpPr/>
          <p:nvPr/>
        </p:nvSpPr>
        <p:spPr>
          <a:xfrm>
            <a:off x="6678043" y="1284391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E=210GPa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AC271-2078-41A7-8246-16537B9EF009}"/>
              </a:ext>
            </a:extLst>
          </p:cNvPr>
          <p:cNvSpPr txBox="1"/>
          <p:nvPr/>
        </p:nvSpPr>
        <p:spPr>
          <a:xfrm>
            <a:off x="6506918" y="994955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Structural steel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93C437C-395D-4B3E-8C50-0E81F64C5D3E}"/>
              </a:ext>
            </a:extLst>
          </p:cNvPr>
          <p:cNvSpPr/>
          <p:nvPr/>
        </p:nvSpPr>
        <p:spPr>
          <a:xfrm>
            <a:off x="6366635" y="1401399"/>
            <a:ext cx="335676" cy="862884"/>
          </a:xfrm>
          <a:custGeom>
            <a:avLst/>
            <a:gdLst>
              <a:gd name="connsiteX0" fmla="*/ 335676 w 335676"/>
              <a:gd name="connsiteY0" fmla="*/ 0 h 862884"/>
              <a:gd name="connsiteX1" fmla="*/ 52341 w 335676"/>
              <a:gd name="connsiteY1" fmla="*/ 296214 h 862884"/>
              <a:gd name="connsiteX2" fmla="*/ 826 w 335676"/>
              <a:gd name="connsiteY2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76" h="862884">
                <a:moveTo>
                  <a:pt x="335676" y="0"/>
                </a:moveTo>
                <a:cubicBezTo>
                  <a:pt x="221912" y="76200"/>
                  <a:pt x="108149" y="152400"/>
                  <a:pt x="52341" y="296214"/>
                </a:cubicBezTo>
                <a:cubicBezTo>
                  <a:pt x="-3467" y="440028"/>
                  <a:pt x="-1321" y="651456"/>
                  <a:pt x="826" y="86288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4292F9-0911-47C3-9CF8-5DAE8651F40D}"/>
              </a:ext>
            </a:extLst>
          </p:cNvPr>
          <p:cNvSpPr txBox="1"/>
          <p:nvPr/>
        </p:nvSpPr>
        <p:spPr>
          <a:xfrm>
            <a:off x="133931" y="11975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실습</a:t>
            </a:r>
            <a:r>
              <a:rPr lang="en-US" altLang="ko-KR" sz="4400" dirty="0">
                <a:solidFill>
                  <a:srgbClr val="FF0000"/>
                </a:solidFill>
              </a:rPr>
              <a:t>(</a:t>
            </a:r>
            <a:r>
              <a:rPr lang="ko-KR" altLang="en-US" sz="4400" dirty="0" err="1">
                <a:solidFill>
                  <a:srgbClr val="FF0000"/>
                </a:solidFill>
              </a:rPr>
              <a:t>중실축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11017E0-CD39-49BE-AF9A-83F0E12A6885}"/>
              </a:ext>
            </a:extLst>
          </p:cNvPr>
          <p:cNvSpPr txBox="1"/>
          <p:nvPr/>
        </p:nvSpPr>
        <p:spPr>
          <a:xfrm>
            <a:off x="9077580" y="948970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Solid type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05378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8A65-E55A-4A57-9BAE-795CB72F9F6D}"/>
              </a:ext>
            </a:extLst>
          </p:cNvPr>
          <p:cNvSpPr/>
          <p:nvPr/>
        </p:nvSpPr>
        <p:spPr>
          <a:xfrm>
            <a:off x="434716" y="1499016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954F-EAD8-4CC7-B8EF-15BAE99B1C80}"/>
              </a:ext>
            </a:extLst>
          </p:cNvPr>
          <p:cNvSpPr txBox="1"/>
          <p:nvPr/>
        </p:nvSpPr>
        <p:spPr>
          <a:xfrm>
            <a:off x="4315489" y="217357"/>
            <a:ext cx="34435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실습과제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AB2E3-B248-48DD-9947-D61CBEAE8881}"/>
              </a:ext>
            </a:extLst>
          </p:cNvPr>
          <p:cNvSpPr/>
          <p:nvPr/>
        </p:nvSpPr>
        <p:spPr>
          <a:xfrm>
            <a:off x="6336484" y="1499015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81DFE-CAC2-4185-9AD8-283AF240B8B2}"/>
              </a:ext>
            </a:extLst>
          </p:cNvPr>
          <p:cNvSpPr txBox="1"/>
          <p:nvPr/>
        </p:nvSpPr>
        <p:spPr>
          <a:xfrm>
            <a:off x="156808" y="1129683"/>
            <a:ext cx="59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등가응력</a:t>
            </a:r>
            <a:r>
              <a:rPr lang="en-US" altLang="ko-KR" dirty="0"/>
              <a:t>=</a:t>
            </a:r>
            <a:r>
              <a:rPr lang="ko-KR" altLang="en-US" dirty="0"/>
              <a:t>유효응력</a:t>
            </a:r>
            <a:r>
              <a:rPr lang="en-US" altLang="ko-KR" dirty="0"/>
              <a:t>(Equivalent Stress=von Mises Stress)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498D-0E81-4D2A-9FC5-34A881F0DDA2}"/>
              </a:ext>
            </a:extLst>
          </p:cNvPr>
          <p:cNvSpPr txBox="1"/>
          <p:nvPr/>
        </p:nvSpPr>
        <p:spPr>
          <a:xfrm>
            <a:off x="7173375" y="1129683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dirty="0" err="1"/>
              <a:t>변형량</a:t>
            </a:r>
            <a:r>
              <a:rPr lang="en-US" altLang="ko-KR" dirty="0"/>
              <a:t>(Y-direction Deformation)</a:t>
            </a:r>
            <a:endParaRPr lang="ko-KR" altLang="en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C34841AB-4EC2-87F6-4F0B-CB41230936BA}"/>
              </a:ext>
            </a:extLst>
          </p:cNvPr>
          <p:cNvGrpSpPr/>
          <p:nvPr/>
        </p:nvGrpSpPr>
        <p:grpSpPr>
          <a:xfrm>
            <a:off x="6463160" y="1576767"/>
            <a:ext cx="5266662" cy="2281508"/>
            <a:chOff x="6463160" y="1576767"/>
            <a:chExt cx="5266662" cy="228150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EF5B4EC3-3E36-EEA9-E83C-26CEEE7441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463160" y="1576767"/>
              <a:ext cx="5266662" cy="1139800"/>
            </a:xfrm>
            <a:prstGeom prst="rect">
              <a:avLst/>
            </a:prstGeom>
          </p:spPr>
        </p:pic>
        <p:pic>
          <p:nvPicPr>
            <p:cNvPr id="10" name="그림 9">
              <a:extLst>
                <a:ext uri="{FF2B5EF4-FFF2-40B4-BE49-F238E27FC236}">
                  <a16:creationId xmlns:a16="http://schemas.microsoft.com/office/drawing/2014/main" id="{A1610DF6-674A-B0AD-42F4-D33ED09ED3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00131" y="2722402"/>
              <a:ext cx="732263" cy="113587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BE3409C8-941D-6290-3F17-6398881F65C8}"/>
              </a:ext>
            </a:extLst>
          </p:cNvPr>
          <p:cNvGrpSpPr/>
          <p:nvPr/>
        </p:nvGrpSpPr>
        <p:grpSpPr>
          <a:xfrm>
            <a:off x="715887" y="1576767"/>
            <a:ext cx="4858457" cy="2000940"/>
            <a:chOff x="715887" y="1576767"/>
            <a:chExt cx="4858457" cy="2000940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6B4A0E2-B9A5-26E1-2F57-0E0858200CB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887" y="1576767"/>
              <a:ext cx="4858457" cy="611608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2A72D627-A1BC-3EB0-707D-ADCB0C463F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00191" y="2266126"/>
              <a:ext cx="774153" cy="1311581"/>
            </a:xfrm>
            <a:prstGeom prst="rect">
              <a:avLst/>
            </a:prstGeom>
          </p:spPr>
        </p:pic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2484AC9B-CC82-F240-349F-9BFE78517CD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2265" y="4155601"/>
            <a:ext cx="2085101" cy="154451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16B66564-F76D-3E89-AED1-A10B4AD17C2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8892" y="4456589"/>
            <a:ext cx="2394900" cy="108725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A96E4254-3A53-4513-D78B-55C3086BD98B}"/>
              </a:ext>
            </a:extLst>
          </p:cNvPr>
          <p:cNvSpPr/>
          <p:nvPr/>
        </p:nvSpPr>
        <p:spPr>
          <a:xfrm>
            <a:off x="1526958" y="1696587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6" name="잉크 25">
                <a:extLst>
                  <a:ext uri="{FF2B5EF4-FFF2-40B4-BE49-F238E27FC236}">
                    <a16:creationId xmlns:a16="http://schemas.microsoft.com/office/drawing/2014/main" id="{1763BF21-F1C5-32E0-9796-9969EB573C7E}"/>
                  </a:ext>
                </a:extLst>
              </p14:cNvPr>
              <p14:cNvContentPartPr/>
              <p14:nvPr/>
            </p14:nvContentPartPr>
            <p14:xfrm>
              <a:off x="1189496" y="2316520"/>
              <a:ext cx="701640" cy="2095920"/>
            </p14:xfrm>
          </p:contentPart>
        </mc:Choice>
        <mc:Fallback xmlns="">
          <p:pic>
            <p:nvPicPr>
              <p:cNvPr id="26" name="잉크 25">
                <a:extLst>
                  <a:ext uri="{FF2B5EF4-FFF2-40B4-BE49-F238E27FC236}">
                    <a16:creationId xmlns:a16="http://schemas.microsoft.com/office/drawing/2014/main" id="{1763BF21-F1C5-32E0-9796-9969EB573C7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83376" y="2310400"/>
                <a:ext cx="713880" cy="2108160"/>
              </a:xfrm>
              <a:prstGeom prst="rect">
                <a:avLst/>
              </a:prstGeom>
            </p:spPr>
          </p:pic>
        </mc:Fallback>
      </mc:AlternateContent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6F34CD-01E3-88FD-E590-FFF9B72E5EB9}"/>
              </a:ext>
            </a:extLst>
          </p:cNvPr>
          <p:cNvSpPr/>
          <p:nvPr/>
        </p:nvSpPr>
        <p:spPr>
          <a:xfrm>
            <a:off x="2715348" y="1656839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잉크 28">
                <a:extLst>
                  <a:ext uri="{FF2B5EF4-FFF2-40B4-BE49-F238E27FC236}">
                    <a16:creationId xmlns:a16="http://schemas.microsoft.com/office/drawing/2014/main" id="{B7CE64C1-6887-58AA-852B-BCDB61C6FB90}"/>
                  </a:ext>
                </a:extLst>
              </p14:cNvPr>
              <p14:cNvContentPartPr/>
              <p14:nvPr/>
            </p14:nvContentPartPr>
            <p14:xfrm>
              <a:off x="3106856" y="2272240"/>
              <a:ext cx="1030320" cy="1714320"/>
            </p14:xfrm>
          </p:contentPart>
        </mc:Choice>
        <mc:Fallback xmlns="">
          <p:pic>
            <p:nvPicPr>
              <p:cNvPr id="29" name="잉크 28">
                <a:extLst>
                  <a:ext uri="{FF2B5EF4-FFF2-40B4-BE49-F238E27FC236}">
                    <a16:creationId xmlns:a16="http://schemas.microsoft.com/office/drawing/2014/main" id="{B7CE64C1-6887-58AA-852B-BCDB61C6FB9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100736" y="2266120"/>
                <a:ext cx="1042560" cy="1726560"/>
              </a:xfrm>
              <a:prstGeom prst="rect">
                <a:avLst/>
              </a:prstGeom>
            </p:spPr>
          </p:pic>
        </mc:Fallback>
      </mc:AlternateContent>
      <p:pic>
        <p:nvPicPr>
          <p:cNvPr id="35" name="그림 34">
            <a:extLst>
              <a:ext uri="{FF2B5EF4-FFF2-40B4-BE49-F238E27FC236}">
                <a16:creationId xmlns:a16="http://schemas.microsoft.com/office/drawing/2014/main" id="{7F5BBDC5-11DB-4D6F-8F90-459AEED4CB2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466362" y="4588517"/>
            <a:ext cx="2196746" cy="1139800"/>
          </a:xfrm>
          <a:prstGeom prst="rect">
            <a:avLst/>
          </a:prstGeom>
        </p:spPr>
      </p:pic>
      <p:pic>
        <p:nvPicPr>
          <p:cNvPr id="37" name="그림 36">
            <a:extLst>
              <a:ext uri="{FF2B5EF4-FFF2-40B4-BE49-F238E27FC236}">
                <a16:creationId xmlns:a16="http://schemas.microsoft.com/office/drawing/2014/main" id="{983A979C-58C9-774B-EAB4-CC14FD5E2C4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63160" y="4412440"/>
            <a:ext cx="2603543" cy="1139800"/>
          </a:xfrm>
          <a:prstGeom prst="rect">
            <a:avLst/>
          </a:prstGeom>
        </p:spPr>
      </p:pic>
      <p:sp>
        <p:nvSpPr>
          <p:cNvPr id="38" name="직사각형 37">
            <a:extLst>
              <a:ext uri="{FF2B5EF4-FFF2-40B4-BE49-F238E27FC236}">
                <a16:creationId xmlns:a16="http://schemas.microsoft.com/office/drawing/2014/main" id="{26F65B2C-6E74-5BD8-4220-172C89880570}"/>
              </a:ext>
            </a:extLst>
          </p:cNvPr>
          <p:cNvSpPr/>
          <p:nvPr/>
        </p:nvSpPr>
        <p:spPr>
          <a:xfrm>
            <a:off x="6489941" y="1882571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FCEEE04F-1A02-D56B-7E15-9562676589B2}"/>
              </a:ext>
            </a:extLst>
          </p:cNvPr>
          <p:cNvSpPr/>
          <p:nvPr/>
        </p:nvSpPr>
        <p:spPr>
          <a:xfrm>
            <a:off x="8666084" y="2081217"/>
            <a:ext cx="630315" cy="61160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2" name="잉크 41">
                <a:extLst>
                  <a:ext uri="{FF2B5EF4-FFF2-40B4-BE49-F238E27FC236}">
                    <a16:creationId xmlns:a16="http://schemas.microsoft.com/office/drawing/2014/main" id="{7E939A19-A34D-76BD-9549-ADCB52A51935}"/>
                  </a:ext>
                </a:extLst>
              </p14:cNvPr>
              <p14:cNvContentPartPr/>
              <p14:nvPr/>
            </p14:nvContentPartPr>
            <p14:xfrm>
              <a:off x="6773456" y="2494360"/>
              <a:ext cx="888120" cy="2033280"/>
            </p14:xfrm>
          </p:contentPart>
        </mc:Choice>
        <mc:Fallback xmlns="">
          <p:pic>
            <p:nvPicPr>
              <p:cNvPr id="42" name="잉크 41">
                <a:extLst>
                  <a:ext uri="{FF2B5EF4-FFF2-40B4-BE49-F238E27FC236}">
                    <a16:creationId xmlns:a16="http://schemas.microsoft.com/office/drawing/2014/main" id="{7E939A19-A34D-76BD-9549-ADCB52A519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67336" y="2488240"/>
                <a:ext cx="900360" cy="2045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4" name="잉크 43">
                <a:extLst>
                  <a:ext uri="{FF2B5EF4-FFF2-40B4-BE49-F238E27FC236}">
                    <a16:creationId xmlns:a16="http://schemas.microsoft.com/office/drawing/2014/main" id="{E4BC7418-16AF-0473-3FC1-6450D655A0A4}"/>
                  </a:ext>
                </a:extLst>
              </p14:cNvPr>
              <p14:cNvContentPartPr/>
              <p14:nvPr/>
            </p14:nvContentPartPr>
            <p14:xfrm>
              <a:off x="9063776" y="2725120"/>
              <a:ext cx="1225440" cy="2077920"/>
            </p14:xfrm>
          </p:contentPart>
        </mc:Choice>
        <mc:Fallback xmlns="">
          <p:pic>
            <p:nvPicPr>
              <p:cNvPr id="44" name="잉크 43">
                <a:extLst>
                  <a:ext uri="{FF2B5EF4-FFF2-40B4-BE49-F238E27FC236}">
                    <a16:creationId xmlns:a16="http://schemas.microsoft.com/office/drawing/2014/main" id="{E4BC7418-16AF-0473-3FC1-6450D655A0A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57656" y="2719000"/>
                <a:ext cx="1237680" cy="2090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330079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876EA6D0-3B50-477A-8EA0-DE6F83D452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9585720"/>
              </p:ext>
            </p:extLst>
          </p:nvPr>
        </p:nvGraphicFramePr>
        <p:xfrm>
          <a:off x="172625" y="4813548"/>
          <a:ext cx="11714576" cy="137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5421">
                  <a:extLst>
                    <a:ext uri="{9D8B030D-6E8A-4147-A177-3AD203B41FA5}">
                      <a16:colId xmlns:a16="http://schemas.microsoft.com/office/drawing/2014/main" val="2149943667"/>
                    </a:ext>
                  </a:extLst>
                </a:gridCol>
                <a:gridCol w="1843192">
                  <a:extLst>
                    <a:ext uri="{9D8B030D-6E8A-4147-A177-3AD203B41FA5}">
                      <a16:colId xmlns:a16="http://schemas.microsoft.com/office/drawing/2014/main" val="1587370327"/>
                    </a:ext>
                  </a:extLst>
                </a:gridCol>
                <a:gridCol w="1006785">
                  <a:extLst>
                    <a:ext uri="{9D8B030D-6E8A-4147-A177-3AD203B41FA5}">
                      <a16:colId xmlns:a16="http://schemas.microsoft.com/office/drawing/2014/main" val="2005324306"/>
                    </a:ext>
                  </a:extLst>
                </a:gridCol>
                <a:gridCol w="929341">
                  <a:extLst>
                    <a:ext uri="{9D8B030D-6E8A-4147-A177-3AD203B41FA5}">
                      <a16:colId xmlns:a16="http://schemas.microsoft.com/office/drawing/2014/main" val="3665588263"/>
                    </a:ext>
                  </a:extLst>
                </a:gridCol>
                <a:gridCol w="2516231">
                  <a:extLst>
                    <a:ext uri="{9D8B030D-6E8A-4147-A177-3AD203B41FA5}">
                      <a16:colId xmlns:a16="http://schemas.microsoft.com/office/drawing/2014/main" val="846914857"/>
                    </a:ext>
                  </a:extLst>
                </a:gridCol>
                <a:gridCol w="1502434">
                  <a:extLst>
                    <a:ext uri="{9D8B030D-6E8A-4147-A177-3AD203B41FA5}">
                      <a16:colId xmlns:a16="http://schemas.microsoft.com/office/drawing/2014/main" val="784513044"/>
                    </a:ext>
                  </a:extLst>
                </a:gridCol>
                <a:gridCol w="1389688">
                  <a:extLst>
                    <a:ext uri="{9D8B030D-6E8A-4147-A177-3AD203B41FA5}">
                      <a16:colId xmlns:a16="http://schemas.microsoft.com/office/drawing/2014/main" val="2604025624"/>
                    </a:ext>
                  </a:extLst>
                </a:gridCol>
                <a:gridCol w="1001484">
                  <a:extLst>
                    <a:ext uri="{9D8B030D-6E8A-4147-A177-3AD203B41FA5}">
                      <a16:colId xmlns:a16="http://schemas.microsoft.com/office/drawing/2014/main" val="3220157737"/>
                    </a:ext>
                  </a:extLst>
                </a:gridCol>
              </a:tblGrid>
              <a:tr h="185420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Type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I</a:t>
                      </a:r>
                      <a:r>
                        <a:rPr lang="en-US" altLang="ko-KR" baseline="-25000" dirty="0"/>
                        <a:t>x </a:t>
                      </a:r>
                      <a:r>
                        <a:rPr lang="en-US" altLang="ko-KR" dirty="0"/>
                        <a:t>(m</a:t>
                      </a:r>
                      <a:r>
                        <a:rPr lang="en-US" altLang="ko-KR" baseline="30000" dirty="0"/>
                        <a:t>4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W 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L(m)</a:t>
                      </a:r>
                      <a:endParaRPr lang="ko-KR" altLang="en-US" dirty="0"/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/>
                        <a:t>E </a:t>
                      </a:r>
                      <a:r>
                        <a:rPr lang="en-US" altLang="ko-KR" dirty="0"/>
                        <a:t>(</a:t>
                      </a:r>
                      <a:r>
                        <a:rPr lang="en-US" altLang="ko-KR" i="1" dirty="0"/>
                        <a:t>N</a:t>
                      </a:r>
                      <a:r>
                        <a:rPr lang="en-US" altLang="ko-KR" dirty="0"/>
                        <a:t>/m</a:t>
                      </a:r>
                      <a:r>
                        <a:rPr lang="en-US" altLang="ko-KR" baseline="30000" dirty="0"/>
                        <a:t>2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i="1" dirty="0" err="1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altLang="ko-KR" baseline="-25000" dirty="0" err="1"/>
                        <a:t>max</a:t>
                      </a:r>
                      <a:r>
                        <a:rPr lang="en-US" altLang="ko-KR" baseline="-25000" dirty="0"/>
                        <a:t> </a:t>
                      </a:r>
                      <a:r>
                        <a:rPr lang="en-US" altLang="ko-KR" dirty="0"/>
                        <a:t>(mm)</a:t>
                      </a:r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098021"/>
                  </a:ext>
                </a:extLst>
              </a:tr>
              <a:tr h="1854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Calculation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 err="1"/>
                        <a:t>이론값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Simulation (</a:t>
                      </a:r>
                      <a:r>
                        <a:rPr lang="ko-KR" altLang="en-US" dirty="0" err="1"/>
                        <a:t>해석값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Error(%)</a:t>
                      </a:r>
                    </a:p>
                    <a:p>
                      <a:pPr algn="ctr" latinLnBrk="1"/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오차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19114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2.6704e-7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600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2.1e11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0.05573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0.058698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5.3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9404861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A59CB5A3-216C-4E0D-88EA-65FDEB426A81}"/>
              </a:ext>
            </a:extLst>
          </p:cNvPr>
          <p:cNvSpPr/>
          <p:nvPr/>
        </p:nvSpPr>
        <p:spPr>
          <a:xfrm>
            <a:off x="133931" y="3991693"/>
            <a:ext cx="81966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>
                <a:solidFill>
                  <a:srgbClr val="FF0000"/>
                </a:solidFill>
              </a:rPr>
              <a:t>Fill in the blank. (refer to the 2, 3 and 4 page)</a:t>
            </a:r>
          </a:p>
          <a:p>
            <a:r>
              <a:rPr lang="en-US" altLang="ko-KR" i="1" dirty="0">
                <a:solidFill>
                  <a:srgbClr val="FF0000"/>
                </a:solidFill>
              </a:rPr>
              <a:t>Solve the maximum deflection (</a:t>
            </a:r>
            <a:r>
              <a:rPr lang="en-US" altLang="ko-KR" i="1" dirty="0" err="1">
                <a:solidFill>
                  <a:srgbClr val="FF0000"/>
                </a:solidFill>
                <a:latin typeface="Symbol" panose="05050102010706020507" pitchFamily="18" charset="2"/>
              </a:rPr>
              <a:t>d</a:t>
            </a:r>
            <a:r>
              <a:rPr lang="en-US" altLang="ko-KR" baseline="-25000" dirty="0" err="1">
                <a:solidFill>
                  <a:srgbClr val="FF0000"/>
                </a:solidFill>
              </a:rPr>
              <a:t>max</a:t>
            </a:r>
            <a:r>
              <a:rPr lang="en-US" altLang="ko-KR" i="1" dirty="0">
                <a:solidFill>
                  <a:srgbClr val="FF0000"/>
                </a:solidFill>
              </a:rPr>
              <a:t>) at the center of the beam. Unit is mm.</a:t>
            </a:r>
            <a:endParaRPr lang="ko-KR" altLang="en-US" dirty="0">
              <a:solidFill>
                <a:srgbClr val="FF0000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E70A4D8-EE88-4C4A-98A8-D8619089E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53" y="1361679"/>
            <a:ext cx="1905072" cy="1905072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5C40D3C0-2F1B-4BD6-AFEC-0C6137D3C493}"/>
              </a:ext>
            </a:extLst>
          </p:cNvPr>
          <p:cNvSpPr/>
          <p:nvPr/>
        </p:nvSpPr>
        <p:spPr>
          <a:xfrm>
            <a:off x="2569911" y="1893715"/>
            <a:ext cx="5329906" cy="2093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DED7E087-4B44-49AE-B20B-D7BD9E6934D5}"/>
              </a:ext>
            </a:extLst>
          </p:cNvPr>
          <p:cNvCxnSpPr>
            <a:cxnSpLocks/>
          </p:cNvCxnSpPr>
          <p:nvPr/>
        </p:nvCxnSpPr>
        <p:spPr>
          <a:xfrm>
            <a:off x="2569910" y="2625234"/>
            <a:ext cx="5329907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5EB177F-5A72-46BA-9B32-8A1A86BE6407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7899817" y="1998396"/>
            <a:ext cx="7564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B4EE349-7D5A-46F2-8A3D-04ACAFC369D7}"/>
              </a:ext>
            </a:extLst>
          </p:cNvPr>
          <p:cNvSpPr txBox="1"/>
          <p:nvPr/>
        </p:nvSpPr>
        <p:spPr>
          <a:xfrm>
            <a:off x="4717716" y="2293015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1000mm</a:t>
            </a:r>
            <a:endParaRPr lang="ko-KR" altLang="en-US" dirty="0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3CFA33E-EFF7-4130-B39F-9288D9F14EDC}"/>
              </a:ext>
            </a:extLst>
          </p:cNvPr>
          <p:cNvSpPr/>
          <p:nvPr/>
        </p:nvSpPr>
        <p:spPr>
          <a:xfrm>
            <a:off x="4844506" y="841154"/>
            <a:ext cx="11224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W=600N</a:t>
            </a:r>
            <a:endParaRPr lang="ko-KR" altLang="en-US" dirty="0"/>
          </a:p>
        </p:txBody>
      </p:sp>
      <p:sp>
        <p:nvSpPr>
          <p:cNvPr id="65" name="타원 64">
            <a:extLst>
              <a:ext uri="{FF2B5EF4-FFF2-40B4-BE49-F238E27FC236}">
                <a16:creationId xmlns:a16="http://schemas.microsoft.com/office/drawing/2014/main" id="{A2E9B38F-FBEF-4621-A330-31219A176865}"/>
              </a:ext>
            </a:extLst>
          </p:cNvPr>
          <p:cNvSpPr/>
          <p:nvPr/>
        </p:nvSpPr>
        <p:spPr>
          <a:xfrm>
            <a:off x="10591889" y="1556492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타원 65">
            <a:extLst>
              <a:ext uri="{FF2B5EF4-FFF2-40B4-BE49-F238E27FC236}">
                <a16:creationId xmlns:a16="http://schemas.microsoft.com/office/drawing/2014/main" id="{D5AAA79A-6982-45ED-A803-295F75667937}"/>
              </a:ext>
            </a:extLst>
          </p:cNvPr>
          <p:cNvSpPr/>
          <p:nvPr/>
        </p:nvSpPr>
        <p:spPr>
          <a:xfrm>
            <a:off x="10680296" y="1641173"/>
            <a:ext cx="694490" cy="6935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0" name="직선 연결선 69">
            <a:extLst>
              <a:ext uri="{FF2B5EF4-FFF2-40B4-BE49-F238E27FC236}">
                <a16:creationId xmlns:a16="http://schemas.microsoft.com/office/drawing/2014/main" id="{AB3CFB0A-DA1C-4477-96E7-B23E854A9EBF}"/>
              </a:ext>
            </a:extLst>
          </p:cNvPr>
          <p:cNvCxnSpPr/>
          <p:nvPr/>
        </p:nvCxnSpPr>
        <p:spPr>
          <a:xfrm>
            <a:off x="10424867" y="1987934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B5B5A6A6-10B6-48E0-9566-22BCF2F66871}"/>
              </a:ext>
            </a:extLst>
          </p:cNvPr>
          <p:cNvCxnSpPr/>
          <p:nvPr/>
        </p:nvCxnSpPr>
        <p:spPr>
          <a:xfrm>
            <a:off x="11027541" y="1403418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F5E4446-9122-42E7-A919-BCF28DF29174}"/>
              </a:ext>
            </a:extLst>
          </p:cNvPr>
          <p:cNvSpPr txBox="1"/>
          <p:nvPr/>
        </p:nvSpPr>
        <p:spPr>
          <a:xfrm>
            <a:off x="10744150" y="948970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B-type</a:t>
            </a:r>
            <a:endParaRPr lang="ko-KR" alt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7EB26D-CC8F-429F-90F2-7F0DB775A6E4}"/>
              </a:ext>
            </a:extLst>
          </p:cNvPr>
          <p:cNvSpPr txBox="1"/>
          <p:nvPr/>
        </p:nvSpPr>
        <p:spPr>
          <a:xfrm>
            <a:off x="8913331" y="2730918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D=50mm</a:t>
            </a:r>
            <a:endParaRPr lang="ko-KR" alt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D5A52D71-96D0-4D62-A8D4-9EFD2BB9E29E}"/>
              </a:ext>
            </a:extLst>
          </p:cNvPr>
          <p:cNvSpPr txBox="1"/>
          <p:nvPr/>
        </p:nvSpPr>
        <p:spPr>
          <a:xfrm>
            <a:off x="8938979" y="3061566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d=30mm</a:t>
            </a:r>
            <a:endParaRPr lang="ko-KR" altLang="en-US" dirty="0"/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A9DB2C23-6FAB-4E1C-8160-8107ECD14597}"/>
              </a:ext>
            </a:extLst>
          </p:cNvPr>
          <p:cNvCxnSpPr>
            <a:cxnSpLocks/>
          </p:cNvCxnSpPr>
          <p:nvPr/>
        </p:nvCxnSpPr>
        <p:spPr>
          <a:xfrm flipV="1">
            <a:off x="10719489" y="1682858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432D8D4C-7952-4E67-A4D3-956B9700005F}"/>
              </a:ext>
            </a:extLst>
          </p:cNvPr>
          <p:cNvSpPr/>
          <p:nvPr/>
        </p:nvSpPr>
        <p:spPr>
          <a:xfrm rot="18828816">
            <a:off x="10929060" y="1592557"/>
            <a:ext cx="3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1A80AACE-31EC-4DC3-B28F-40B86BCCD66F}"/>
              </a:ext>
            </a:extLst>
          </p:cNvPr>
          <p:cNvCxnSpPr>
            <a:cxnSpLocks/>
            <a:stCxn id="66" idx="1"/>
            <a:endCxn id="66" idx="5"/>
          </p:cNvCxnSpPr>
          <p:nvPr/>
        </p:nvCxnSpPr>
        <p:spPr>
          <a:xfrm>
            <a:off x="10782002" y="1742737"/>
            <a:ext cx="491078" cy="49039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27438E21-060E-4985-BAEB-57345A4255F8}"/>
              </a:ext>
            </a:extLst>
          </p:cNvPr>
          <p:cNvSpPr/>
          <p:nvPr/>
        </p:nvSpPr>
        <p:spPr>
          <a:xfrm rot="2740282">
            <a:off x="11102508" y="186718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sp>
        <p:nvSpPr>
          <p:cNvPr id="84" name="화살표: 아래쪽 83">
            <a:extLst>
              <a:ext uri="{FF2B5EF4-FFF2-40B4-BE49-F238E27FC236}">
                <a16:creationId xmlns:a16="http://schemas.microsoft.com/office/drawing/2014/main" id="{34B50186-7669-4DF4-902C-3640C9DAA466}"/>
              </a:ext>
            </a:extLst>
          </p:cNvPr>
          <p:cNvSpPr/>
          <p:nvPr/>
        </p:nvSpPr>
        <p:spPr>
          <a:xfrm>
            <a:off x="5319830" y="1231442"/>
            <a:ext cx="247394" cy="64440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4E6087F-8C28-4C02-A4BD-11F823712A44}"/>
              </a:ext>
            </a:extLst>
          </p:cNvPr>
          <p:cNvSpPr/>
          <p:nvPr/>
        </p:nvSpPr>
        <p:spPr>
          <a:xfrm>
            <a:off x="2404703" y="1411088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55FA989-C539-4023-9F76-F3B251616153}"/>
              </a:ext>
            </a:extLst>
          </p:cNvPr>
          <p:cNvSpPr/>
          <p:nvPr/>
        </p:nvSpPr>
        <p:spPr>
          <a:xfrm>
            <a:off x="7891695" y="1366930"/>
            <a:ext cx="164161" cy="190874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7" name="직선 연결선 86">
            <a:extLst>
              <a:ext uri="{FF2B5EF4-FFF2-40B4-BE49-F238E27FC236}">
                <a16:creationId xmlns:a16="http://schemas.microsoft.com/office/drawing/2014/main" id="{C3ACE396-52A9-489C-9AAA-17A120250887}"/>
              </a:ext>
            </a:extLst>
          </p:cNvPr>
          <p:cNvCxnSpPr>
            <a:cxnSpLocks/>
          </p:cNvCxnSpPr>
          <p:nvPr/>
        </p:nvCxnSpPr>
        <p:spPr>
          <a:xfrm>
            <a:off x="2568864" y="1613868"/>
            <a:ext cx="2875591" cy="0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87">
            <a:extLst>
              <a:ext uri="{FF2B5EF4-FFF2-40B4-BE49-F238E27FC236}">
                <a16:creationId xmlns:a16="http://schemas.microsoft.com/office/drawing/2014/main" id="{423F1571-F0B8-411C-9025-515E318B823F}"/>
              </a:ext>
            </a:extLst>
          </p:cNvPr>
          <p:cNvSpPr txBox="1"/>
          <p:nvPr/>
        </p:nvSpPr>
        <p:spPr>
          <a:xfrm>
            <a:off x="3697804" y="1269521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500mm</a:t>
            </a:r>
            <a:endParaRPr lang="ko-KR" altLang="en-US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C64736D1-BD1D-43FD-AADE-C1A8E45D8E81}"/>
              </a:ext>
            </a:extLst>
          </p:cNvPr>
          <p:cNvSpPr/>
          <p:nvPr/>
        </p:nvSpPr>
        <p:spPr>
          <a:xfrm>
            <a:off x="6678043" y="982387"/>
            <a:ext cx="1250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i="1" dirty="0"/>
              <a:t>E=210GPa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2FAC271-2078-41A7-8246-16537B9EF009}"/>
              </a:ext>
            </a:extLst>
          </p:cNvPr>
          <p:cNvSpPr txBox="1"/>
          <p:nvPr/>
        </p:nvSpPr>
        <p:spPr>
          <a:xfrm>
            <a:off x="6506918" y="692951"/>
            <a:ext cx="17392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Structural steel</a:t>
            </a:r>
            <a:endParaRPr lang="ko-KR" altLang="en-US" dirty="0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493C437C-395D-4B3E-8C50-0E81F64C5D3E}"/>
              </a:ext>
            </a:extLst>
          </p:cNvPr>
          <p:cNvSpPr/>
          <p:nvPr/>
        </p:nvSpPr>
        <p:spPr>
          <a:xfrm>
            <a:off x="6366635" y="1099395"/>
            <a:ext cx="335676" cy="862884"/>
          </a:xfrm>
          <a:custGeom>
            <a:avLst/>
            <a:gdLst>
              <a:gd name="connsiteX0" fmla="*/ 335676 w 335676"/>
              <a:gd name="connsiteY0" fmla="*/ 0 h 862884"/>
              <a:gd name="connsiteX1" fmla="*/ 52341 w 335676"/>
              <a:gd name="connsiteY1" fmla="*/ 296214 h 862884"/>
              <a:gd name="connsiteX2" fmla="*/ 826 w 335676"/>
              <a:gd name="connsiteY2" fmla="*/ 862884 h 8628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5676" h="862884">
                <a:moveTo>
                  <a:pt x="335676" y="0"/>
                </a:moveTo>
                <a:cubicBezTo>
                  <a:pt x="221912" y="76200"/>
                  <a:pt x="108149" y="152400"/>
                  <a:pt x="52341" y="296214"/>
                </a:cubicBezTo>
                <a:cubicBezTo>
                  <a:pt x="-3467" y="440028"/>
                  <a:pt x="-1321" y="651456"/>
                  <a:pt x="826" y="862884"/>
                </a:cubicBezTo>
              </a:path>
            </a:pathLst>
          </a:custGeom>
          <a:noFill/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CF38C95-F8DA-4979-9F7A-6D94E967BA81}"/>
              </a:ext>
            </a:extLst>
          </p:cNvPr>
          <p:cNvSpPr/>
          <p:nvPr/>
        </p:nvSpPr>
        <p:spPr>
          <a:xfrm>
            <a:off x="8846504" y="2659135"/>
            <a:ext cx="1238944" cy="843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0A6A24C-35DF-4AA3-AB95-459498AE0180}"/>
              </a:ext>
            </a:extLst>
          </p:cNvPr>
          <p:cNvSpPr txBox="1"/>
          <p:nvPr/>
        </p:nvSpPr>
        <p:spPr>
          <a:xfrm>
            <a:off x="10500007" y="2754862"/>
            <a:ext cx="1172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D=60mm</a:t>
            </a:r>
            <a:endParaRPr lang="ko-KR" alt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7560973-A936-4A54-A20C-2AB5F6D659D6}"/>
              </a:ext>
            </a:extLst>
          </p:cNvPr>
          <p:cNvSpPr txBox="1"/>
          <p:nvPr/>
        </p:nvSpPr>
        <p:spPr>
          <a:xfrm>
            <a:off x="10525655" y="3085510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d=40mm</a:t>
            </a:r>
            <a:endParaRPr lang="ko-KR" altLang="en-US" dirty="0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ECF63356-5550-4478-93B1-F87AEAA96515}"/>
              </a:ext>
            </a:extLst>
          </p:cNvPr>
          <p:cNvSpPr/>
          <p:nvPr/>
        </p:nvSpPr>
        <p:spPr>
          <a:xfrm>
            <a:off x="10433181" y="2664572"/>
            <a:ext cx="1188720" cy="8436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95FE1C-029C-4975-9024-7B9B1B89823F}"/>
              </a:ext>
            </a:extLst>
          </p:cNvPr>
          <p:cNvSpPr txBox="1"/>
          <p:nvPr/>
        </p:nvSpPr>
        <p:spPr>
          <a:xfrm>
            <a:off x="133931" y="119756"/>
            <a:ext cx="33489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숙제</a:t>
            </a:r>
            <a:r>
              <a:rPr lang="en-US" altLang="ko-KR" sz="4400" dirty="0">
                <a:solidFill>
                  <a:srgbClr val="FF0000"/>
                </a:solidFill>
              </a:rPr>
              <a:t>(</a:t>
            </a:r>
            <a:r>
              <a:rPr lang="ko-KR" altLang="en-US" sz="4400" dirty="0" err="1">
                <a:solidFill>
                  <a:srgbClr val="FF0000"/>
                </a:solidFill>
              </a:rPr>
              <a:t>중공축</a:t>
            </a:r>
            <a:r>
              <a:rPr lang="en-US" altLang="ko-KR" sz="4400" dirty="0">
                <a:solidFill>
                  <a:srgbClr val="FF0000"/>
                </a:solidFill>
              </a:rPr>
              <a:t>)</a:t>
            </a:r>
            <a:endParaRPr lang="ko-KR" altLang="en-US" sz="4400" dirty="0">
              <a:solidFill>
                <a:srgbClr val="FF0000"/>
              </a:solidFill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1B72BC22-FD30-46DB-ABE2-1D1C864CB6E4}"/>
              </a:ext>
            </a:extLst>
          </p:cNvPr>
          <p:cNvSpPr/>
          <p:nvPr/>
        </p:nvSpPr>
        <p:spPr>
          <a:xfrm>
            <a:off x="8934135" y="1556492"/>
            <a:ext cx="871304" cy="86288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D45D335A-A906-4568-9A88-7B167E554B3C}"/>
              </a:ext>
            </a:extLst>
          </p:cNvPr>
          <p:cNvSpPr/>
          <p:nvPr/>
        </p:nvSpPr>
        <p:spPr>
          <a:xfrm>
            <a:off x="9022542" y="1641173"/>
            <a:ext cx="694490" cy="693521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FEDCC47-B067-4051-852C-CF4FD9472455}"/>
              </a:ext>
            </a:extLst>
          </p:cNvPr>
          <p:cNvCxnSpPr/>
          <p:nvPr/>
        </p:nvCxnSpPr>
        <p:spPr>
          <a:xfrm>
            <a:off x="8767113" y="1987934"/>
            <a:ext cx="118872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743CACBA-825F-4996-BB23-AE592F4D7AD3}"/>
              </a:ext>
            </a:extLst>
          </p:cNvPr>
          <p:cNvCxnSpPr/>
          <p:nvPr/>
        </p:nvCxnSpPr>
        <p:spPr>
          <a:xfrm>
            <a:off x="9369787" y="1403418"/>
            <a:ext cx="0" cy="117997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4ADC1FBC-BB94-4632-8242-525C962696C4}"/>
              </a:ext>
            </a:extLst>
          </p:cNvPr>
          <p:cNvSpPr txBox="1"/>
          <p:nvPr/>
        </p:nvSpPr>
        <p:spPr>
          <a:xfrm>
            <a:off x="9077580" y="948970"/>
            <a:ext cx="886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A-type</a:t>
            </a:r>
            <a:endParaRPr lang="ko-KR" altLang="en-US" dirty="0"/>
          </a:p>
        </p:txBody>
      </p: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7EDED886-DE4D-4E79-8AC8-D40A16B266D7}"/>
              </a:ext>
            </a:extLst>
          </p:cNvPr>
          <p:cNvCxnSpPr>
            <a:cxnSpLocks/>
          </p:cNvCxnSpPr>
          <p:nvPr/>
        </p:nvCxnSpPr>
        <p:spPr>
          <a:xfrm flipV="1">
            <a:off x="9061735" y="1682858"/>
            <a:ext cx="616104" cy="610151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42F6681-205C-43F0-BDD5-9E3B364F003B}"/>
              </a:ext>
            </a:extLst>
          </p:cNvPr>
          <p:cNvSpPr/>
          <p:nvPr/>
        </p:nvSpPr>
        <p:spPr>
          <a:xfrm rot="18828816">
            <a:off x="9271306" y="1592557"/>
            <a:ext cx="34977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3B987180-1D8F-4295-A1FD-720C225E78E3}"/>
              </a:ext>
            </a:extLst>
          </p:cNvPr>
          <p:cNvCxnSpPr>
            <a:cxnSpLocks/>
            <a:stCxn id="43" idx="1"/>
            <a:endCxn id="43" idx="5"/>
          </p:cNvCxnSpPr>
          <p:nvPr/>
        </p:nvCxnSpPr>
        <p:spPr>
          <a:xfrm>
            <a:off x="9124248" y="1742737"/>
            <a:ext cx="491078" cy="490393"/>
          </a:xfrm>
          <a:prstGeom prst="line">
            <a:avLst/>
          </a:prstGeom>
          <a:ln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C5E703D-0F96-4EB2-8D51-7D7DA8236AB7}"/>
              </a:ext>
            </a:extLst>
          </p:cNvPr>
          <p:cNvSpPr/>
          <p:nvPr/>
        </p:nvSpPr>
        <p:spPr>
          <a:xfrm rot="2740282">
            <a:off x="9444754" y="1867181"/>
            <a:ext cx="3241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457017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E328A65-E55A-4A57-9BAE-795CB72F9F6D}"/>
              </a:ext>
            </a:extLst>
          </p:cNvPr>
          <p:cNvSpPr/>
          <p:nvPr/>
        </p:nvSpPr>
        <p:spPr>
          <a:xfrm>
            <a:off x="434716" y="1499016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3E954F-EAD8-4CC7-B8EF-15BAE99B1C80}"/>
              </a:ext>
            </a:extLst>
          </p:cNvPr>
          <p:cNvSpPr txBox="1"/>
          <p:nvPr/>
        </p:nvSpPr>
        <p:spPr>
          <a:xfrm>
            <a:off x="4828449" y="217357"/>
            <a:ext cx="241765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4000" dirty="0">
                <a:solidFill>
                  <a:srgbClr val="FF0000"/>
                </a:solidFill>
              </a:rPr>
              <a:t>숙제 결과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F9AB2E3-B248-48DD-9947-D61CBEAE8881}"/>
              </a:ext>
            </a:extLst>
          </p:cNvPr>
          <p:cNvSpPr/>
          <p:nvPr/>
        </p:nvSpPr>
        <p:spPr>
          <a:xfrm>
            <a:off x="6336484" y="1499015"/>
            <a:ext cx="5420800" cy="51416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A81DFE-CAC2-4185-9AD8-283AF240B8B2}"/>
              </a:ext>
            </a:extLst>
          </p:cNvPr>
          <p:cNvSpPr txBox="1"/>
          <p:nvPr/>
        </p:nvSpPr>
        <p:spPr>
          <a:xfrm>
            <a:off x="156808" y="1129683"/>
            <a:ext cx="5976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/>
              <a:t>등가응력</a:t>
            </a:r>
            <a:r>
              <a:rPr lang="en-US" altLang="ko-KR" dirty="0"/>
              <a:t>=</a:t>
            </a:r>
            <a:r>
              <a:rPr lang="ko-KR" altLang="en-US" dirty="0"/>
              <a:t>유효응력</a:t>
            </a:r>
            <a:r>
              <a:rPr lang="en-US" altLang="ko-KR" dirty="0"/>
              <a:t>(Equivalent Stress=von Mises Stress)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02498D-0E81-4D2A-9FC5-34A881F0DDA2}"/>
              </a:ext>
            </a:extLst>
          </p:cNvPr>
          <p:cNvSpPr txBox="1"/>
          <p:nvPr/>
        </p:nvSpPr>
        <p:spPr>
          <a:xfrm>
            <a:off x="7173375" y="1129683"/>
            <a:ext cx="399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Y</a:t>
            </a:r>
            <a:r>
              <a:rPr lang="ko-KR" altLang="en-US" dirty="0"/>
              <a:t>축 </a:t>
            </a:r>
            <a:r>
              <a:rPr lang="ko-KR" altLang="en-US" dirty="0" err="1"/>
              <a:t>변형량</a:t>
            </a:r>
            <a:r>
              <a:rPr lang="en-US" altLang="ko-KR" dirty="0"/>
              <a:t>(Y-direction Deformation)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E76EEE6-A6CC-B774-2F23-4D6BE9E9C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92636" y="4883079"/>
            <a:ext cx="1767745" cy="167172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162D105-7520-F230-8EC4-DC269231B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144" y="4892457"/>
            <a:ext cx="2156464" cy="166234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9FA8BD01-6B35-DB32-6EAC-7F5AA1B862F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872"/>
          <a:stretch>
            <a:fillRect/>
          </a:stretch>
        </p:blipFill>
        <p:spPr>
          <a:xfrm>
            <a:off x="732676" y="4887127"/>
            <a:ext cx="1822343" cy="1667672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56320C41-00F0-F4FD-A93A-57D7A9217B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9" r="10189"/>
          <a:stretch/>
        </p:blipFill>
        <p:spPr>
          <a:xfrm>
            <a:off x="9016532" y="4883079"/>
            <a:ext cx="2676188" cy="1671720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97558950-C314-5BF5-9806-D7E577C0B734}"/>
              </a:ext>
            </a:extLst>
          </p:cNvPr>
          <p:cNvGrpSpPr/>
          <p:nvPr/>
        </p:nvGrpSpPr>
        <p:grpSpPr>
          <a:xfrm>
            <a:off x="6493631" y="1574400"/>
            <a:ext cx="5082851" cy="1800874"/>
            <a:chOff x="6493631" y="1574400"/>
            <a:chExt cx="5082851" cy="1800874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288D050-7A3F-4891-ED04-2229BFC7564F}"/>
                </a:ext>
              </a:extLst>
            </p:cNvPr>
            <p:cNvGrpSpPr/>
            <p:nvPr/>
          </p:nvGrpSpPr>
          <p:grpSpPr>
            <a:xfrm>
              <a:off x="6493631" y="1633633"/>
              <a:ext cx="5082851" cy="1741641"/>
              <a:chOff x="6493631" y="1633633"/>
              <a:chExt cx="5082851" cy="1741641"/>
            </a:xfrm>
          </p:grpSpPr>
          <p:pic>
            <p:nvPicPr>
              <p:cNvPr id="16" name="그림 15">
                <a:extLst>
                  <a:ext uri="{FF2B5EF4-FFF2-40B4-BE49-F238E27FC236}">
                    <a16:creationId xmlns:a16="http://schemas.microsoft.com/office/drawing/2014/main" id="{F78D81C7-D7A1-4A41-2166-70186DB478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6493631" y="1633633"/>
                <a:ext cx="5082851" cy="663819"/>
              </a:xfrm>
              <a:prstGeom prst="rect">
                <a:avLst/>
              </a:prstGeom>
            </p:spPr>
          </p:pic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A8A8BA76-ABA4-2C16-F401-7ABCCB9541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/>
            </p:blipFill>
            <p:spPr>
              <a:xfrm>
                <a:off x="10908273" y="2356686"/>
                <a:ext cx="630314" cy="1018588"/>
              </a:xfrm>
              <a:prstGeom prst="rect">
                <a:avLst/>
              </a:prstGeom>
            </p:spPr>
          </p:pic>
        </p:grp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11137E5B-20D5-1944-6EC8-E16D77072AE2}"/>
                </a:ext>
              </a:extLst>
            </p:cNvPr>
            <p:cNvSpPr/>
            <p:nvPr/>
          </p:nvSpPr>
          <p:spPr>
            <a:xfrm>
              <a:off x="6508120" y="1574400"/>
              <a:ext cx="630315" cy="6116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8C28663-CA53-EAB6-E9C3-A2F59752C07F}"/>
                </a:ext>
              </a:extLst>
            </p:cNvPr>
            <p:cNvSpPr/>
            <p:nvPr/>
          </p:nvSpPr>
          <p:spPr>
            <a:xfrm>
              <a:off x="8645122" y="1745078"/>
              <a:ext cx="630315" cy="6116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DBD2889-C8DF-FA15-B669-463CB28DF58A}"/>
              </a:ext>
            </a:extLst>
          </p:cNvPr>
          <p:cNvGrpSpPr/>
          <p:nvPr/>
        </p:nvGrpSpPr>
        <p:grpSpPr>
          <a:xfrm>
            <a:off x="581893" y="1645023"/>
            <a:ext cx="5220070" cy="1764738"/>
            <a:chOff x="581893" y="1645023"/>
            <a:chExt cx="5220070" cy="1764738"/>
          </a:xfrm>
        </p:grpSpPr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30D13649-1A83-3008-9EE7-BE68DDDE17E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81893" y="1645024"/>
              <a:ext cx="5220070" cy="704885"/>
            </a:xfrm>
            <a:prstGeom prst="rect">
              <a:avLst/>
            </a:prstGeom>
          </p:spPr>
        </p:pic>
        <p:pic>
          <p:nvPicPr>
            <p:cNvPr id="30" name="그림 29">
              <a:extLst>
                <a:ext uri="{FF2B5EF4-FFF2-40B4-BE49-F238E27FC236}">
                  <a16:creationId xmlns:a16="http://schemas.microsoft.com/office/drawing/2014/main" id="{EEC689F2-0040-00C3-0A33-35E3D87E1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044567" y="2349909"/>
              <a:ext cx="594160" cy="1059852"/>
            </a:xfrm>
            <a:prstGeom prst="rect">
              <a:avLst/>
            </a:prstGeom>
          </p:spPr>
        </p:pic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4A20652E-1E1C-888B-898D-AAFD27AF5B08}"/>
                </a:ext>
              </a:extLst>
            </p:cNvPr>
            <p:cNvSpPr/>
            <p:nvPr/>
          </p:nvSpPr>
          <p:spPr>
            <a:xfrm>
              <a:off x="581893" y="1645023"/>
              <a:ext cx="630315" cy="6116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B20B6E10-4642-6EFD-3E1A-71AD61C6FCF0}"/>
                </a:ext>
              </a:extLst>
            </p:cNvPr>
            <p:cNvSpPr/>
            <p:nvPr/>
          </p:nvSpPr>
          <p:spPr>
            <a:xfrm>
              <a:off x="2876770" y="1723137"/>
              <a:ext cx="630315" cy="611607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8" name="잉크 37">
                <a:extLst>
                  <a:ext uri="{FF2B5EF4-FFF2-40B4-BE49-F238E27FC236}">
                    <a16:creationId xmlns:a16="http://schemas.microsoft.com/office/drawing/2014/main" id="{0C1E8809-13ED-433A-662F-84BFDC846216}"/>
                  </a:ext>
                </a:extLst>
              </p14:cNvPr>
              <p14:cNvContentPartPr/>
              <p14:nvPr/>
            </p14:nvContentPartPr>
            <p14:xfrm>
              <a:off x="905096" y="2272240"/>
              <a:ext cx="799560" cy="2619360"/>
            </p14:xfrm>
          </p:contentPart>
        </mc:Choice>
        <mc:Fallback xmlns="">
          <p:pic>
            <p:nvPicPr>
              <p:cNvPr id="38" name="잉크 37">
                <a:extLst>
                  <a:ext uri="{FF2B5EF4-FFF2-40B4-BE49-F238E27FC236}">
                    <a16:creationId xmlns:a16="http://schemas.microsoft.com/office/drawing/2014/main" id="{0C1E8809-13ED-433A-662F-84BFDC84621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98976" y="2266120"/>
                <a:ext cx="811800" cy="2631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40" name="잉크 39">
                <a:extLst>
                  <a:ext uri="{FF2B5EF4-FFF2-40B4-BE49-F238E27FC236}">
                    <a16:creationId xmlns:a16="http://schemas.microsoft.com/office/drawing/2014/main" id="{2E304C6A-7FBC-07BA-CE7E-FE424517FAD1}"/>
                  </a:ext>
                </a:extLst>
              </p14:cNvPr>
              <p14:cNvContentPartPr/>
              <p14:nvPr/>
            </p14:nvContentPartPr>
            <p14:xfrm>
              <a:off x="3231056" y="2352160"/>
              <a:ext cx="1314720" cy="2610720"/>
            </p14:xfrm>
          </p:contentPart>
        </mc:Choice>
        <mc:Fallback xmlns="">
          <p:pic>
            <p:nvPicPr>
              <p:cNvPr id="40" name="잉크 39">
                <a:extLst>
                  <a:ext uri="{FF2B5EF4-FFF2-40B4-BE49-F238E27FC236}">
                    <a16:creationId xmlns:a16="http://schemas.microsoft.com/office/drawing/2014/main" id="{2E304C6A-7FBC-07BA-CE7E-FE424517FAD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224936" y="2346040"/>
                <a:ext cx="1326960" cy="262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43" name="잉크 42">
                <a:extLst>
                  <a:ext uri="{FF2B5EF4-FFF2-40B4-BE49-F238E27FC236}">
                    <a16:creationId xmlns:a16="http://schemas.microsoft.com/office/drawing/2014/main" id="{350F2578-EACE-8D19-4C4E-F9C9244340C4}"/>
                  </a:ext>
                </a:extLst>
              </p14:cNvPr>
              <p14:cNvContentPartPr/>
              <p14:nvPr/>
            </p14:nvContentPartPr>
            <p14:xfrm>
              <a:off x="6924296" y="2210320"/>
              <a:ext cx="1047960" cy="2805840"/>
            </p14:xfrm>
          </p:contentPart>
        </mc:Choice>
        <mc:Fallback xmlns="">
          <p:pic>
            <p:nvPicPr>
              <p:cNvPr id="43" name="잉크 42">
                <a:extLst>
                  <a:ext uri="{FF2B5EF4-FFF2-40B4-BE49-F238E27FC236}">
                    <a16:creationId xmlns:a16="http://schemas.microsoft.com/office/drawing/2014/main" id="{350F2578-EACE-8D19-4C4E-F9C9244340C4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918176" y="2204200"/>
                <a:ext cx="1060200" cy="28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8" name="잉크 47">
                <a:extLst>
                  <a:ext uri="{FF2B5EF4-FFF2-40B4-BE49-F238E27FC236}">
                    <a16:creationId xmlns:a16="http://schemas.microsoft.com/office/drawing/2014/main" id="{5D51A626-212D-A454-9D20-33BD10630A67}"/>
                  </a:ext>
                </a:extLst>
              </p14:cNvPr>
              <p14:cNvContentPartPr/>
              <p14:nvPr/>
            </p14:nvContentPartPr>
            <p14:xfrm>
              <a:off x="9019496" y="2352160"/>
              <a:ext cx="1065600" cy="2415240"/>
            </p14:xfrm>
          </p:contentPart>
        </mc:Choice>
        <mc:Fallback xmlns="">
          <p:pic>
            <p:nvPicPr>
              <p:cNvPr id="48" name="잉크 47">
                <a:extLst>
                  <a:ext uri="{FF2B5EF4-FFF2-40B4-BE49-F238E27FC236}">
                    <a16:creationId xmlns:a16="http://schemas.microsoft.com/office/drawing/2014/main" id="{5D51A626-212D-A454-9D20-33BD10630A6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013376" y="2346040"/>
                <a:ext cx="1077840" cy="2427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9705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5384D0B9-D1B3-4865-8853-BD8A2BAE5C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620" t="21336" r="12853" b="9753"/>
          <a:stretch/>
        </p:blipFill>
        <p:spPr>
          <a:xfrm>
            <a:off x="373269" y="837127"/>
            <a:ext cx="11445461" cy="566670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09408CD-F636-46DC-945E-05D6ED37C2CB}"/>
              </a:ext>
            </a:extLst>
          </p:cNvPr>
          <p:cNvSpPr/>
          <p:nvPr/>
        </p:nvSpPr>
        <p:spPr>
          <a:xfrm>
            <a:off x="7120327" y="2773180"/>
            <a:ext cx="4586991" cy="100434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8CF4D4-F4ED-4C54-876E-4FB8A68BAEF6}"/>
              </a:ext>
            </a:extLst>
          </p:cNvPr>
          <p:cNvSpPr txBox="1"/>
          <p:nvPr/>
        </p:nvSpPr>
        <p:spPr>
          <a:xfrm>
            <a:off x="133931" y="11975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참고자료</a:t>
            </a:r>
          </a:p>
        </p:txBody>
      </p:sp>
    </p:spTree>
    <p:extLst>
      <p:ext uri="{BB962C8B-B14F-4D97-AF65-F5344CB8AC3E}">
        <p14:creationId xmlns:p14="http://schemas.microsoft.com/office/powerpoint/2010/main" val="682995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A7E27A88-19AB-43FA-B029-1B7F84A50059}"/>
              </a:ext>
            </a:extLst>
          </p:cNvPr>
          <p:cNvGrpSpPr/>
          <p:nvPr/>
        </p:nvGrpSpPr>
        <p:grpSpPr>
          <a:xfrm>
            <a:off x="1365159" y="0"/>
            <a:ext cx="9131122" cy="6722772"/>
            <a:chOff x="1365159" y="0"/>
            <a:chExt cx="9131122" cy="672277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267909F8-64DB-4AD4-8A70-3D74631957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598" t="19543" r="18450" b="1512"/>
            <a:stretch/>
          </p:blipFill>
          <p:spPr>
            <a:xfrm>
              <a:off x="1365159" y="521125"/>
              <a:ext cx="9131122" cy="6201647"/>
            </a:xfrm>
            <a:prstGeom prst="rect">
              <a:avLst/>
            </a:prstGeom>
          </p:spPr>
        </p:pic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6E8F8E84-E404-4B83-9F44-3ACE2280C8C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0704" t="19153" r="18556" b="72118"/>
            <a:stretch/>
          </p:blipFill>
          <p:spPr>
            <a:xfrm>
              <a:off x="1378037" y="0"/>
              <a:ext cx="9118243" cy="703144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365BB9A-5DFF-48A8-8CF4-9A5BD3CCB8CC}"/>
              </a:ext>
            </a:extLst>
          </p:cNvPr>
          <p:cNvSpPr txBox="1"/>
          <p:nvPr/>
        </p:nvSpPr>
        <p:spPr>
          <a:xfrm>
            <a:off x="2447636" y="19461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부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F8C110-2C25-497F-82FE-370EA5EBD06F}"/>
              </a:ext>
            </a:extLst>
          </p:cNvPr>
          <p:cNvSpPr/>
          <p:nvPr/>
        </p:nvSpPr>
        <p:spPr>
          <a:xfrm>
            <a:off x="1509010" y="703144"/>
            <a:ext cx="3332814" cy="19950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D96242-540E-4CAC-8D28-2D0A205D138F}"/>
              </a:ext>
            </a:extLst>
          </p:cNvPr>
          <p:cNvSpPr/>
          <p:nvPr/>
        </p:nvSpPr>
        <p:spPr>
          <a:xfrm>
            <a:off x="7657475" y="1029655"/>
            <a:ext cx="2715718" cy="64924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D8A74C-2790-4A20-A0C2-028769385F95}"/>
              </a:ext>
            </a:extLst>
          </p:cNvPr>
          <p:cNvSpPr txBox="1"/>
          <p:nvPr/>
        </p:nvSpPr>
        <p:spPr>
          <a:xfrm>
            <a:off x="133931" y="119756"/>
            <a:ext cx="748923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400" dirty="0">
                <a:solidFill>
                  <a:srgbClr val="FF0000"/>
                </a:solidFill>
              </a:rPr>
              <a:t>참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고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자</a:t>
            </a:r>
            <a:endParaRPr lang="en-US" altLang="ko-KR" sz="4400" dirty="0">
              <a:solidFill>
                <a:srgbClr val="FF0000"/>
              </a:solidFill>
            </a:endParaRPr>
          </a:p>
          <a:p>
            <a:r>
              <a:rPr lang="ko-KR" altLang="en-US" sz="4400" dirty="0">
                <a:solidFill>
                  <a:srgbClr val="FF0000"/>
                </a:solidFill>
              </a:rPr>
              <a:t>료</a:t>
            </a:r>
          </a:p>
        </p:txBody>
      </p:sp>
    </p:spTree>
    <p:extLst>
      <p:ext uri="{BB962C8B-B14F-4D97-AF65-F5344CB8AC3E}">
        <p14:creationId xmlns:p14="http://schemas.microsoft.com/office/powerpoint/2010/main" val="24293239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314</Words>
  <Application>Microsoft Office PowerPoint</Application>
  <PresentationFormat>와이드스크린</PresentationFormat>
  <Paragraphs>88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1" baseType="lpstr">
      <vt:lpstr>맑은 고딕</vt:lpstr>
      <vt:lpstr>Arial</vt:lpstr>
      <vt:lpstr>Symbol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euihokim</dc:creator>
  <cp:lastModifiedBy>윤현덕</cp:lastModifiedBy>
  <cp:revision>42</cp:revision>
  <cp:lastPrinted>2025-10-01T07:59:04Z</cp:lastPrinted>
  <dcterms:created xsi:type="dcterms:W3CDTF">2021-11-21T17:29:00Z</dcterms:created>
  <dcterms:modified xsi:type="dcterms:W3CDTF">2025-10-01T08:08:08Z</dcterms:modified>
</cp:coreProperties>
</file>