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6EE0-6FD4-49C6-AFEC-6AFF5234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Autofit/>
          </a:bodyPr>
          <a:lstStyle/>
          <a:p>
            <a:r>
              <a:rPr lang="es-CO" sz="4800" b="1" dirty="0"/>
              <a:t>Sudoku 4x4</a:t>
            </a:r>
            <a:br>
              <a:rPr lang="es-CO" sz="4400" dirty="0"/>
            </a:br>
            <a:r>
              <a:rPr lang="es-ES" sz="4400" dirty="0"/>
              <a:t>Lógica para ciencias de la computación</a:t>
            </a:r>
            <a:endParaRPr lang="es-C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0BDE3F-F096-4EA9-BE5E-667F37D5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73389"/>
            <a:ext cx="3290668" cy="1463040"/>
          </a:xfrm>
        </p:spPr>
        <p:txBody>
          <a:bodyPr>
            <a:normAutofit/>
          </a:bodyPr>
          <a:lstStyle/>
          <a:p>
            <a:r>
              <a:rPr lang="es-CO" sz="2000" dirty="0"/>
              <a:t>Víctor Samuel Pérez Díaz</a:t>
            </a:r>
          </a:p>
          <a:p>
            <a:r>
              <a:rPr lang="es-CO" sz="2000" dirty="0"/>
              <a:t>Camilo Andrés Martínez Mejía</a:t>
            </a:r>
          </a:p>
          <a:p>
            <a:r>
              <a:rPr lang="es-CO" sz="2000" dirty="0"/>
              <a:t>Septiembre 2018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507F0F3-23CE-4FC7-A90C-084637BB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75230"/>
            <a:ext cx="770844" cy="86479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A8379020-C0EB-488E-A06B-F40245A3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89" y="6207626"/>
            <a:ext cx="2683628" cy="4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FE1D0-49AC-4105-9B61-06F1A235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4F655-B7BF-47F2-AEEF-D32615A2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</a:t>
            </a:r>
            <a:r>
              <a:rPr lang="es-CO" baseline="-25000" dirty="0"/>
              <a:t>1</a:t>
            </a:r>
            <a:r>
              <a:rPr lang="es-CO" dirty="0"/>
              <a:t> → (¬ p</a:t>
            </a:r>
            <a:r>
              <a:rPr lang="es-CO" baseline="-25000" dirty="0"/>
              <a:t>2</a:t>
            </a:r>
            <a:r>
              <a:rPr lang="es-CO" dirty="0"/>
              <a:t> ∧ ¬ p</a:t>
            </a:r>
            <a:r>
              <a:rPr lang="es-CO" baseline="-25000" dirty="0"/>
              <a:t>5 </a:t>
            </a:r>
            <a:r>
              <a:rPr lang="es-CO" dirty="0"/>
              <a:t>∧ ¬ p</a:t>
            </a:r>
            <a:r>
              <a:rPr lang="es-CO" baseline="-25000" dirty="0"/>
              <a:t>6 </a:t>
            </a:r>
            <a:r>
              <a:rPr lang="es-CO" dirty="0"/>
              <a:t>)</a:t>
            </a:r>
          </a:p>
          <a:p>
            <a:r>
              <a:rPr lang="es-CO" dirty="0"/>
              <a:t>Falta generalizar para cada letra proposicional en cada casilla y de pronto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385442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C6CF-6A46-4DAF-B7EA-76792C7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C5027-A522-45C8-BBDE-68D06C26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</a:t>
            </a:r>
            <a:r>
              <a:rPr lang="es-CO" baseline="-25000" dirty="0"/>
              <a:t>1</a:t>
            </a:r>
            <a:r>
              <a:rPr lang="es-CO" dirty="0"/>
              <a:t> → (¬ p</a:t>
            </a:r>
            <a:r>
              <a:rPr lang="es-CO" baseline="-25000" dirty="0"/>
              <a:t>2</a:t>
            </a:r>
            <a:r>
              <a:rPr lang="es-CO" dirty="0"/>
              <a:t> ∧ ¬ p</a:t>
            </a:r>
            <a:r>
              <a:rPr lang="es-CO" baseline="-25000" dirty="0"/>
              <a:t>3 </a:t>
            </a:r>
            <a:r>
              <a:rPr lang="es-CO" dirty="0"/>
              <a:t>∧ ¬ p</a:t>
            </a:r>
            <a:r>
              <a:rPr lang="es-CO" baseline="-25000" dirty="0"/>
              <a:t>4 </a:t>
            </a:r>
            <a:r>
              <a:rPr lang="es-CO" dirty="0"/>
              <a:t>)</a:t>
            </a:r>
          </a:p>
          <a:p>
            <a:r>
              <a:rPr lang="es-CO" dirty="0"/>
              <a:t>Falta generalizar para cada letra proposicional en cada casilla y de pronto agregar un gráfico</a:t>
            </a:r>
          </a:p>
          <a:p>
            <a:r>
              <a:rPr lang="es-CO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82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C4B14-F4C6-4F2A-A75C-79E6610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616E5-5353-44F3-BE20-ECD08738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</a:t>
            </a:r>
            <a:r>
              <a:rPr lang="es-CO" baseline="-25000" dirty="0"/>
              <a:t>1</a:t>
            </a:r>
            <a:r>
              <a:rPr lang="es-CO" dirty="0"/>
              <a:t> → (¬ p</a:t>
            </a:r>
            <a:r>
              <a:rPr lang="es-CO" baseline="-25000" dirty="0"/>
              <a:t>5</a:t>
            </a:r>
            <a:r>
              <a:rPr lang="es-CO" dirty="0"/>
              <a:t> ∧ ¬ p</a:t>
            </a:r>
            <a:r>
              <a:rPr lang="es-CO" baseline="-25000" dirty="0"/>
              <a:t>9 </a:t>
            </a:r>
            <a:r>
              <a:rPr lang="es-CO" dirty="0"/>
              <a:t>∧ ¬ p</a:t>
            </a:r>
            <a:r>
              <a:rPr lang="es-CO" baseline="-25000" dirty="0"/>
              <a:t>13 </a:t>
            </a:r>
            <a:r>
              <a:rPr lang="es-CO" dirty="0"/>
              <a:t>)</a:t>
            </a:r>
          </a:p>
          <a:p>
            <a:r>
              <a:rPr lang="es-CO" dirty="0"/>
              <a:t>Falta generalizar para cada letra proposicional en cada casilla y de pronto agregar un gráfico</a:t>
            </a:r>
          </a:p>
          <a:p>
            <a:r>
              <a:rPr lang="es-CO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1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6D95-C37E-4DDB-AE69-3B5C2352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1AFCA-202E-4DBD-86A3-B01DAFF8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EJEMPLO/POSIBLE SOLUCIÓN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CLAVES DE REPRESENTACIÓN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TIPOS DE REGLAS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23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3B800-6829-4067-8525-AAD1AF5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05B17-4F1C-4C52-A817-814F9C74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9220" cy="4023360"/>
          </a:xfrm>
        </p:spPr>
        <p:txBody>
          <a:bodyPr/>
          <a:lstStyle/>
          <a:p>
            <a:r>
              <a:rPr lang="es-ES" dirty="0"/>
              <a:t>Explicación:</a:t>
            </a:r>
          </a:p>
          <a:p>
            <a:r>
              <a:rPr lang="es-ES" dirty="0"/>
              <a:t>Considere un Sudoku 4x4. El problema consiste en ubicar números del 1 al 4 en el tablero hasta llenarlo, cumpliendo con las reglas del juego.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6530E9-8289-4509-A42F-C55675DC5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5129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i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3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FD4A6-6C19-4585-8E81-7205BA5C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Ejemplo/posible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A7A1D-232A-42B8-BAD8-A40CADAD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196180" cy="4023360"/>
          </a:xfrm>
        </p:spPr>
        <p:txBody>
          <a:bodyPr/>
          <a:lstStyle/>
          <a:p>
            <a:r>
              <a:rPr lang="es-ES" dirty="0"/>
              <a:t>Como ejemplo:</a:t>
            </a:r>
          </a:p>
          <a:p>
            <a:r>
              <a:rPr lang="es-ES" dirty="0"/>
              <a:t>Observe que el siguiente tablero de Sudoku está completado y cumple las reglas del juego.</a:t>
            </a:r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4946788-8472-4162-99E4-C581A22C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1081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1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5BF2-CB4C-4567-8CDF-900FAED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Claves de 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4CB69-72EE-4B84-985F-784C48E0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50063" cy="4023360"/>
          </a:xfrm>
        </p:spPr>
        <p:txBody>
          <a:bodyPr/>
          <a:lstStyle/>
          <a:p>
            <a:r>
              <a:rPr lang="es-CO" dirty="0"/>
              <a:t>Primero enumeramos las casillas del sudoku 4x4 de la siguiente manera: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9D01555-49A2-4B67-92CA-8BDDEDA00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1704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4600" i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FE626-531B-4A88-81FD-CB69721B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Claves de 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216E7-EA30-4E0F-9DF7-B4152CF0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90739" cy="4023360"/>
          </a:xfrm>
        </p:spPr>
        <p:txBody>
          <a:bodyPr/>
          <a:lstStyle/>
          <a:p>
            <a:r>
              <a:rPr lang="es-CO" dirty="0"/>
              <a:t>El sudoku se representa como una tabla de 4x4 compuesta a su vez por 4 regiones de 2x2.</a:t>
            </a:r>
          </a:p>
          <a:p>
            <a:r>
              <a:rPr lang="es-CO" dirty="0"/>
              <a:t>Se emplean 4 letras proposicionales p</a:t>
            </a:r>
            <a:r>
              <a:rPr lang="es-CO" baseline="-25000" dirty="0"/>
              <a:t>i</a:t>
            </a:r>
            <a:r>
              <a:rPr lang="es-CO" dirty="0"/>
              <a:t>, </a:t>
            </a:r>
            <a:r>
              <a:rPr lang="es-CO" dirty="0" err="1"/>
              <a:t>q</a:t>
            </a:r>
            <a:r>
              <a:rPr lang="es-CO" baseline="-25000" dirty="0" err="1"/>
              <a:t>i</a:t>
            </a:r>
            <a:r>
              <a:rPr lang="es-CO" dirty="0"/>
              <a:t>, </a:t>
            </a:r>
            <a:r>
              <a:rPr lang="es-CO" dirty="0" err="1"/>
              <a:t>r</a:t>
            </a:r>
            <a:r>
              <a:rPr lang="es-CO" baseline="-25000" dirty="0" err="1"/>
              <a:t>i</a:t>
            </a:r>
            <a:r>
              <a:rPr lang="es-CO" dirty="0"/>
              <a:t>, s</a:t>
            </a:r>
            <a:r>
              <a:rPr lang="es-CO" baseline="-25000" dirty="0"/>
              <a:t>i</a:t>
            </a:r>
            <a:r>
              <a:rPr lang="es-CO" dirty="0"/>
              <a:t> para cada casilla i.</a:t>
            </a:r>
            <a:endParaRPr lang="es-CO" baseline="-25000" dirty="0"/>
          </a:p>
          <a:p>
            <a:r>
              <a:rPr lang="es-CO" dirty="0"/>
              <a:t>p</a:t>
            </a:r>
            <a:r>
              <a:rPr lang="es-CO" baseline="-25000" dirty="0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1 en la casilla i.</a:t>
            </a:r>
          </a:p>
          <a:p>
            <a:r>
              <a:rPr lang="es-CO" dirty="0" err="1"/>
              <a:t>q</a:t>
            </a:r>
            <a:r>
              <a:rPr lang="es-CO" baseline="-25000" dirty="0" err="1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2 en la casilla i.</a:t>
            </a:r>
          </a:p>
          <a:p>
            <a:r>
              <a:rPr lang="es-CO" dirty="0" err="1"/>
              <a:t>r</a:t>
            </a:r>
            <a:r>
              <a:rPr lang="es-CO" baseline="-25000" dirty="0" err="1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3 en la casilla i.</a:t>
            </a:r>
          </a:p>
          <a:p>
            <a:r>
              <a:rPr lang="es-CO" dirty="0"/>
              <a:t>s</a:t>
            </a:r>
            <a:r>
              <a:rPr lang="es-CO" baseline="-25000" dirty="0"/>
              <a:t>i</a:t>
            </a:r>
            <a:r>
              <a:rPr lang="es-CO" dirty="0"/>
              <a:t> es verdadera </a:t>
            </a:r>
            <a:r>
              <a:rPr lang="es-CO" dirty="0" err="1"/>
              <a:t>sii</a:t>
            </a:r>
            <a:r>
              <a:rPr lang="es-CO" dirty="0"/>
              <a:t> hay un 4 en la casilla i.</a:t>
            </a:r>
          </a:p>
          <a:p>
            <a:endParaRPr lang="es-CO" dirty="0"/>
          </a:p>
          <a:p>
            <a:endParaRPr lang="es-CO" dirty="0"/>
          </a:p>
          <a:p>
            <a:endParaRPr lang="es-CO" baseline="300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361DA4D-08B7-4336-9172-63C7360CB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18795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96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2936397233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894364118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826198915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  <a:gridCol w="510596">
                  <a:extLst>
                    <a:ext uri="{9D8B030D-6E8A-4147-A177-3AD203B41FA5}">
                      <a16:colId xmlns:a16="http://schemas.microsoft.com/office/drawing/2014/main" val="1148177511"/>
                    </a:ext>
                  </a:extLst>
                </a:gridCol>
              </a:tblGrid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96523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34229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150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  <a:tr h="511708"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s-CO" sz="1600" b="0" baseline="-250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09307" marR="109307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4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47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B7C1-7BB6-4CD9-B78F-450E94C8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4C9A6-0CA4-413C-B81F-271C86E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69699"/>
            <a:ext cx="4743626" cy="465640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p</a:t>
            </a:r>
            <a:r>
              <a:rPr lang="es-CO" baseline="-25000" dirty="0"/>
              <a:t>1</a:t>
            </a:r>
            <a:r>
              <a:rPr lang="es-CO" dirty="0"/>
              <a:t>: Hay un 1 en la casilla 1 </a:t>
            </a:r>
          </a:p>
          <a:p>
            <a:r>
              <a:rPr lang="es-CO" dirty="0"/>
              <a:t>¬q</a:t>
            </a:r>
            <a:r>
              <a:rPr lang="es-CO" baseline="-25000" dirty="0"/>
              <a:t>1</a:t>
            </a:r>
            <a:r>
              <a:rPr lang="es-CO" dirty="0"/>
              <a:t>: No hay un 2 en la casilla 1</a:t>
            </a:r>
          </a:p>
          <a:p>
            <a:r>
              <a:rPr lang="es-CO" dirty="0"/>
              <a:t>¬r</a:t>
            </a:r>
            <a:r>
              <a:rPr lang="es-CO" baseline="-25000" dirty="0"/>
              <a:t>1</a:t>
            </a:r>
            <a:r>
              <a:rPr lang="es-CO" dirty="0"/>
              <a:t>: No hay un 3 en la casilla 1</a:t>
            </a:r>
          </a:p>
          <a:p>
            <a:r>
              <a:rPr lang="es-CO" dirty="0"/>
              <a:t>¬s</a:t>
            </a:r>
            <a:r>
              <a:rPr lang="es-CO" baseline="-25000" dirty="0"/>
              <a:t>1</a:t>
            </a:r>
            <a:r>
              <a:rPr lang="es-CO" dirty="0"/>
              <a:t>: No hay un 4 en la casilla 1</a:t>
            </a:r>
          </a:p>
          <a:p>
            <a:r>
              <a:rPr lang="es-CO" dirty="0"/>
              <a:t>¬p</a:t>
            </a:r>
            <a:r>
              <a:rPr lang="es-CO" baseline="-25000" dirty="0"/>
              <a:t>2</a:t>
            </a:r>
            <a:r>
              <a:rPr lang="es-CO" dirty="0"/>
              <a:t>: No hay un 1 en la casilla 2</a:t>
            </a:r>
          </a:p>
          <a:p>
            <a:r>
              <a:rPr lang="es-CO" dirty="0"/>
              <a:t>¬p</a:t>
            </a:r>
            <a:r>
              <a:rPr lang="es-CO" baseline="-25000" dirty="0"/>
              <a:t>3</a:t>
            </a:r>
            <a:r>
              <a:rPr lang="es-CO" dirty="0"/>
              <a:t>: No hay un 1 en la casilla 3</a:t>
            </a:r>
          </a:p>
          <a:p>
            <a:r>
              <a:rPr lang="es-CO" dirty="0"/>
              <a:t>¬p</a:t>
            </a:r>
            <a:r>
              <a:rPr lang="es-CO" baseline="-25000" dirty="0"/>
              <a:t>4</a:t>
            </a:r>
            <a:r>
              <a:rPr lang="es-CO" dirty="0"/>
              <a:t>: No hay un 1 en la casilla 4</a:t>
            </a:r>
          </a:p>
          <a:p>
            <a:r>
              <a:rPr lang="es-CO" dirty="0"/>
              <a:t>¬p</a:t>
            </a:r>
            <a:r>
              <a:rPr lang="es-CO" baseline="-25000" dirty="0"/>
              <a:t>5</a:t>
            </a:r>
            <a:r>
              <a:rPr lang="es-CO" dirty="0"/>
              <a:t>: No hay un 1 en la casilla 5</a:t>
            </a:r>
          </a:p>
          <a:p>
            <a:r>
              <a:rPr lang="es-CO" dirty="0"/>
              <a:t>¬p</a:t>
            </a:r>
            <a:r>
              <a:rPr lang="es-CO" baseline="-25000" dirty="0"/>
              <a:t>6</a:t>
            </a:r>
            <a:r>
              <a:rPr lang="es-CO" dirty="0"/>
              <a:t>: No hay un 1 en la casilla 6</a:t>
            </a:r>
          </a:p>
          <a:p>
            <a:r>
              <a:rPr lang="es-CO" dirty="0"/>
              <a:t>¬p</a:t>
            </a:r>
            <a:r>
              <a:rPr lang="es-CO" baseline="-25000" dirty="0"/>
              <a:t>9</a:t>
            </a:r>
            <a:r>
              <a:rPr lang="es-CO" dirty="0"/>
              <a:t>: No hay un 1 en la casilla 9</a:t>
            </a:r>
          </a:p>
          <a:p>
            <a:r>
              <a:rPr lang="es-CO" dirty="0"/>
              <a:t>¬p</a:t>
            </a:r>
            <a:r>
              <a:rPr lang="es-CO" baseline="-25000" dirty="0"/>
              <a:t>13</a:t>
            </a:r>
            <a:r>
              <a:rPr lang="es-CO" dirty="0"/>
              <a:t>: No hay un 1 en la casilla 13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F7C160-2A25-41B1-B6E4-D7EBE972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9252"/>
              </p:ext>
            </p:extLst>
          </p:nvPr>
        </p:nvGraphicFramePr>
        <p:xfrm>
          <a:off x="6845828" y="2017307"/>
          <a:ext cx="4084768" cy="409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92">
                  <a:extLst>
                    <a:ext uri="{9D8B030D-6E8A-4147-A177-3AD203B41FA5}">
                      <a16:colId xmlns:a16="http://schemas.microsoft.com/office/drawing/2014/main" val="2347709016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255110733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400340365"/>
                    </a:ext>
                  </a:extLst>
                </a:gridCol>
                <a:gridCol w="1021192">
                  <a:extLst>
                    <a:ext uri="{9D8B030D-6E8A-4147-A177-3AD203B41FA5}">
                      <a16:colId xmlns:a16="http://schemas.microsoft.com/office/drawing/2014/main" val="1799822628"/>
                    </a:ext>
                  </a:extLst>
                </a:gridCol>
              </a:tblGrid>
              <a:tr h="1023416">
                <a:tc>
                  <a:txBody>
                    <a:bodyPr/>
                    <a:lstStyle/>
                    <a:p>
                      <a:pPr algn="ctr"/>
                      <a:r>
                        <a:rPr lang="es-CO" sz="4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b="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08887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64112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34666"/>
                  </a:ext>
                </a:extLst>
              </a:tr>
              <a:tr h="1023416"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4600" dirty="0">
                        <a:solidFill>
                          <a:schemeClr val="tx1"/>
                        </a:solidFill>
                      </a:endParaRPr>
                    </a:p>
                  </a:txBody>
                  <a:tcPr marL="110976" marR="110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5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61CF2-847D-4EE8-BCBA-325AAA7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116B1-0389-4877-B67A-C2F7CBC6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48672" cy="4023360"/>
          </a:xfrm>
        </p:spPr>
        <p:txBody>
          <a:bodyPr/>
          <a:lstStyle/>
          <a:p>
            <a:r>
              <a:rPr lang="es-CO" b="1" dirty="0"/>
              <a:t>Regla 1: </a:t>
            </a:r>
            <a:r>
              <a:rPr lang="es-CO" dirty="0"/>
              <a:t>En cada casilla debe haber solo un número.</a:t>
            </a:r>
          </a:p>
          <a:p>
            <a:r>
              <a:rPr lang="es-CO" b="1" dirty="0"/>
              <a:t>Regla 2: </a:t>
            </a:r>
            <a:r>
              <a:rPr lang="es-CO" dirty="0"/>
              <a:t>Cada región debe contener los números del 1 al 4 una sola vez.</a:t>
            </a:r>
          </a:p>
          <a:p>
            <a:r>
              <a:rPr lang="es-CO" b="1" dirty="0"/>
              <a:t>Regla 3: </a:t>
            </a:r>
            <a:r>
              <a:rPr lang="es-CO" dirty="0"/>
              <a:t>Cada fila de la tabla debe contener los números del 1 al 4 una sola vez.</a:t>
            </a:r>
          </a:p>
          <a:p>
            <a:r>
              <a:rPr lang="es-CO" b="1" dirty="0"/>
              <a:t>Regla 4: </a:t>
            </a:r>
            <a:r>
              <a:rPr lang="es-CO" dirty="0"/>
              <a:t>Cada columna de la tabla debe contener los números del 1 al 4 una sola vez.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919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1FBA6-C3AF-4CC3-8C71-4E8C5510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REGLA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47D37-35EB-450B-AFFC-72342D5A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21171"/>
            <a:ext cx="10384771" cy="3305908"/>
          </a:xfrm>
        </p:spPr>
        <p:txBody>
          <a:bodyPr>
            <a:normAutofit/>
          </a:bodyPr>
          <a:lstStyle/>
          <a:p>
            <a:r>
              <a:rPr lang="es-CO" dirty="0"/>
              <a:t>(p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… ∨ (p</a:t>
            </a:r>
            <a:r>
              <a:rPr lang="es-CO" baseline="-25000" dirty="0"/>
              <a:t>16 </a:t>
            </a:r>
            <a:r>
              <a:rPr lang="es-CO" dirty="0"/>
              <a:t>∧ ¬q</a:t>
            </a:r>
            <a:r>
              <a:rPr lang="es-CO" baseline="-25000" dirty="0"/>
              <a:t>16</a:t>
            </a:r>
            <a:r>
              <a:rPr lang="es-CO" dirty="0"/>
              <a:t> ∧ ¬r</a:t>
            </a:r>
            <a:r>
              <a:rPr lang="es-CO" baseline="-25000" dirty="0"/>
              <a:t>16</a:t>
            </a:r>
            <a:r>
              <a:rPr lang="es-CO" dirty="0"/>
              <a:t> ∧ ¬s</a:t>
            </a:r>
            <a:r>
              <a:rPr lang="es-CO" baseline="-25000" dirty="0"/>
              <a:t>16</a:t>
            </a:r>
            <a:r>
              <a:rPr lang="es-CO" dirty="0"/>
              <a:t>) ∨ </a:t>
            </a:r>
          </a:p>
          <a:p>
            <a:r>
              <a:rPr lang="es-CO" dirty="0"/>
              <a:t>(¬p</a:t>
            </a:r>
            <a:r>
              <a:rPr lang="es-CO" baseline="-25000" dirty="0"/>
              <a:t>1 </a:t>
            </a:r>
            <a:r>
              <a:rPr lang="es-CO" dirty="0"/>
              <a:t>∧ 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… ∨ (¬p</a:t>
            </a:r>
            <a:r>
              <a:rPr lang="es-CO" baseline="-25000" dirty="0"/>
              <a:t>16 </a:t>
            </a:r>
            <a:r>
              <a:rPr lang="es-CO" dirty="0"/>
              <a:t>∧ q</a:t>
            </a:r>
            <a:r>
              <a:rPr lang="es-CO" baseline="-25000" dirty="0"/>
              <a:t>16</a:t>
            </a:r>
            <a:r>
              <a:rPr lang="es-CO" dirty="0"/>
              <a:t> ∧ ¬r</a:t>
            </a:r>
            <a:r>
              <a:rPr lang="es-CO" baseline="-25000" dirty="0"/>
              <a:t>16</a:t>
            </a:r>
            <a:r>
              <a:rPr lang="es-CO" dirty="0"/>
              <a:t> ∧ ¬s</a:t>
            </a:r>
            <a:r>
              <a:rPr lang="es-CO" baseline="-25000" dirty="0"/>
              <a:t>16</a:t>
            </a:r>
            <a:r>
              <a:rPr lang="es-CO" dirty="0"/>
              <a:t>) ∨  </a:t>
            </a:r>
          </a:p>
          <a:p>
            <a:r>
              <a:rPr lang="es-CO" dirty="0"/>
              <a:t>(¬p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r</a:t>
            </a:r>
            <a:r>
              <a:rPr lang="es-CO" baseline="-25000" dirty="0"/>
              <a:t>1</a:t>
            </a:r>
            <a:r>
              <a:rPr lang="es-CO" dirty="0"/>
              <a:t> ∧ ¬s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r</a:t>
            </a:r>
            <a:r>
              <a:rPr lang="es-CO" baseline="-25000" dirty="0"/>
              <a:t>2</a:t>
            </a:r>
            <a:r>
              <a:rPr lang="es-CO" dirty="0"/>
              <a:t> ∧ ¬s</a:t>
            </a:r>
            <a:r>
              <a:rPr lang="es-CO" baseline="-25000" dirty="0"/>
              <a:t>2</a:t>
            </a:r>
            <a:r>
              <a:rPr lang="es-CO" dirty="0"/>
              <a:t>) ∨ … ∨ (¬p</a:t>
            </a:r>
            <a:r>
              <a:rPr lang="es-CO" baseline="-25000" dirty="0"/>
              <a:t>16 </a:t>
            </a:r>
            <a:r>
              <a:rPr lang="es-CO" dirty="0"/>
              <a:t>∧ ¬q</a:t>
            </a:r>
            <a:r>
              <a:rPr lang="es-CO" baseline="-25000" dirty="0"/>
              <a:t>16</a:t>
            </a:r>
            <a:r>
              <a:rPr lang="es-CO" dirty="0"/>
              <a:t> ∧ r</a:t>
            </a:r>
            <a:r>
              <a:rPr lang="es-CO" baseline="-25000" dirty="0"/>
              <a:t>16</a:t>
            </a:r>
            <a:r>
              <a:rPr lang="es-CO" dirty="0"/>
              <a:t> ∧ ¬s</a:t>
            </a:r>
            <a:r>
              <a:rPr lang="es-CO" baseline="-25000" dirty="0"/>
              <a:t>16</a:t>
            </a:r>
            <a:r>
              <a:rPr lang="es-CO" dirty="0"/>
              <a:t>) ∨</a:t>
            </a:r>
          </a:p>
          <a:p>
            <a:r>
              <a:rPr lang="es-CO" dirty="0"/>
              <a:t>(¬p</a:t>
            </a:r>
            <a:r>
              <a:rPr lang="es-CO" baseline="-25000" dirty="0"/>
              <a:t>1 </a:t>
            </a:r>
            <a:r>
              <a:rPr lang="es-CO" dirty="0"/>
              <a:t>∧ ¬q</a:t>
            </a:r>
            <a:r>
              <a:rPr lang="es-CO" baseline="-25000" dirty="0"/>
              <a:t>1</a:t>
            </a:r>
            <a:r>
              <a:rPr lang="es-CO" dirty="0"/>
              <a:t> ∧ ¬r</a:t>
            </a:r>
            <a:r>
              <a:rPr lang="es-CO" baseline="-25000" dirty="0"/>
              <a:t>1</a:t>
            </a:r>
            <a:r>
              <a:rPr lang="es-CO" dirty="0"/>
              <a:t> ∧ s</a:t>
            </a:r>
            <a:r>
              <a:rPr lang="es-CO" baseline="-25000" dirty="0"/>
              <a:t>1</a:t>
            </a:r>
            <a:r>
              <a:rPr lang="es-CO" dirty="0"/>
              <a:t>) ∨ (¬p</a:t>
            </a:r>
            <a:r>
              <a:rPr lang="es-CO" baseline="-25000" dirty="0"/>
              <a:t>2 </a:t>
            </a:r>
            <a:r>
              <a:rPr lang="es-CO" dirty="0"/>
              <a:t>∧ ¬q</a:t>
            </a:r>
            <a:r>
              <a:rPr lang="es-CO" baseline="-25000" dirty="0"/>
              <a:t>2</a:t>
            </a:r>
            <a:r>
              <a:rPr lang="es-CO" dirty="0"/>
              <a:t> ∧ ¬r</a:t>
            </a:r>
            <a:r>
              <a:rPr lang="es-CO" baseline="-25000" dirty="0"/>
              <a:t>2</a:t>
            </a:r>
            <a:r>
              <a:rPr lang="es-CO" dirty="0"/>
              <a:t> ∧ s</a:t>
            </a:r>
            <a:r>
              <a:rPr lang="es-CO" baseline="-25000" dirty="0"/>
              <a:t>2</a:t>
            </a:r>
            <a:r>
              <a:rPr lang="es-CO" dirty="0"/>
              <a:t>) ∨ … ∨ (¬p</a:t>
            </a:r>
            <a:r>
              <a:rPr lang="es-CO" baseline="-25000" dirty="0"/>
              <a:t>16 </a:t>
            </a:r>
            <a:r>
              <a:rPr lang="es-CO" dirty="0"/>
              <a:t>∧ ¬q</a:t>
            </a:r>
            <a:r>
              <a:rPr lang="es-CO" baseline="-25000" dirty="0"/>
              <a:t>16</a:t>
            </a:r>
            <a:r>
              <a:rPr lang="es-CO" dirty="0"/>
              <a:t> ∧ ¬r</a:t>
            </a:r>
            <a:r>
              <a:rPr lang="es-CO" baseline="-25000" dirty="0"/>
              <a:t>16</a:t>
            </a:r>
            <a:r>
              <a:rPr lang="es-CO" dirty="0"/>
              <a:t> ∧ s</a:t>
            </a:r>
            <a:r>
              <a:rPr lang="es-CO" baseline="-25000" dirty="0"/>
              <a:t>16</a:t>
            </a:r>
            <a:r>
              <a:rPr lang="es-CO" dirty="0"/>
              <a:t>)  </a:t>
            </a:r>
          </a:p>
          <a:p>
            <a:r>
              <a:rPr lang="es-CO" dirty="0"/>
              <a:t>  </a:t>
            </a:r>
          </a:p>
          <a:p>
            <a:endParaRPr lang="es-CO" dirty="0"/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87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691</Words>
  <Application>Microsoft Office PowerPoint</Application>
  <PresentationFormat>Panorámica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Sudoku 4x4 Lógica para ciencias de la computación</vt:lpstr>
      <vt:lpstr>contenido</vt:lpstr>
      <vt:lpstr>problema</vt:lpstr>
      <vt:lpstr>Ejemplo/posible solución</vt:lpstr>
      <vt:lpstr>Claves de representación</vt:lpstr>
      <vt:lpstr>Claves de representación</vt:lpstr>
      <vt:lpstr>EJEMPLO</vt:lpstr>
      <vt:lpstr>TIPOS DE REGLAS</vt:lpstr>
      <vt:lpstr>REGLA 1</vt:lpstr>
      <vt:lpstr>REGLA 2</vt:lpstr>
      <vt:lpstr>REGLA 3</vt:lpstr>
      <vt:lpstr>REGLA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Andres Martinez Mejia</dc:creator>
  <cp:lastModifiedBy>Camilo Andres Martinez Mejia</cp:lastModifiedBy>
  <cp:revision>26</cp:revision>
  <dcterms:created xsi:type="dcterms:W3CDTF">2018-09-16T20:08:20Z</dcterms:created>
  <dcterms:modified xsi:type="dcterms:W3CDTF">2018-09-16T23:21:58Z</dcterms:modified>
</cp:coreProperties>
</file>