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2" r:id="rId17"/>
    <p:sldId id="275" r:id="rId18"/>
    <p:sldId id="273" r:id="rId19"/>
    <p:sldId id="274"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317360-7EAF-4A12-89F0-F0319AD1564A}">
  <a:tblStyle styleId="{2D317360-7EAF-4A12-89F0-F0319AD156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8" autoAdjust="0"/>
  </p:normalViewPr>
  <p:slideViewPr>
    <p:cSldViewPr snapToGrid="0">
      <p:cViewPr>
        <p:scale>
          <a:sx n="160" d="100"/>
          <a:sy n="160" d="100"/>
        </p:scale>
        <p:origin x="20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6975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63b59d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63b59d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098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969a6ed0b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969a6ed0b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9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969a6ed0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969a6ed0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996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969a6ed0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969a6ed0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69a6ed0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69a6ed0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044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63b59d7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63b59d7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50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63b59d7c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63b59d7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00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63b59d7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963b59d7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235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63b59d7c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963b59d7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6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63b59d7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63b59d7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94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3caa8c02682e6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3caa8c02682e6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9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e05f9f1d3c59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e05f9f1d3c59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09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e05f9f1d3c592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e05f9f1d3c592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e05f9f1d3c592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e05f9f1d3c592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7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9694089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9694089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16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969a6ed0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969a6ed0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536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69a6ed0b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69a6ed0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7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478044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7007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50588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7591088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27345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402631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0618551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9607985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06784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80134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8439373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265309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5452077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627347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455911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2450451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992440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6/10/2019</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2714587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www.uniminuto.edu/web/llanos/macroprocesos-estrategicos" TargetMode="External"/><Relationship Id="rId2" Type="http://schemas.openxmlformats.org/officeDocument/2006/relationships/hyperlink" Target="http://www.uniminuto.edu/web/seccionalbello/iftdh"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8075"/>
            <a:ext cx="8520600" cy="17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UNIDAD DE SISTEMAS PARA INVENTARIO</a:t>
            </a:r>
            <a:endParaRPr/>
          </a:p>
        </p:txBody>
      </p:sp>
      <p:pic>
        <p:nvPicPr>
          <p:cNvPr id="55" name="Google Shape;55;p13"/>
          <p:cNvPicPr preferRelativeResize="0"/>
          <p:nvPr/>
        </p:nvPicPr>
        <p:blipFill>
          <a:blip r:embed="rId3">
            <a:alphaModFix/>
          </a:blip>
          <a:stretch>
            <a:fillRect/>
          </a:stretch>
        </p:blipFill>
        <p:spPr>
          <a:xfrm>
            <a:off x="3020000" y="1575300"/>
            <a:ext cx="3104000" cy="310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124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Cuarta Pregunta</a:t>
            </a:r>
            <a:endParaRPr/>
          </a:p>
        </p:txBody>
      </p:sp>
      <p:pic>
        <p:nvPicPr>
          <p:cNvPr id="119" name="Google Shape;119;p22" title="Points scored"/>
          <p:cNvPicPr preferRelativeResize="0"/>
          <p:nvPr/>
        </p:nvPicPr>
        <p:blipFill>
          <a:blip r:embed="rId3">
            <a:alphaModFix/>
          </a:blip>
          <a:stretch>
            <a:fillRect/>
          </a:stretch>
        </p:blipFill>
        <p:spPr>
          <a:xfrm>
            <a:off x="1307275" y="811050"/>
            <a:ext cx="6697398" cy="4141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3" title="Pregunta 5"/>
          <p:cNvPicPr preferRelativeResize="0"/>
          <p:nvPr/>
        </p:nvPicPr>
        <p:blipFill rotWithShape="1">
          <a:blip r:embed="rId3">
            <a:alphaModFix/>
          </a:blip>
          <a:srcRect/>
          <a:stretch/>
        </p:blipFill>
        <p:spPr>
          <a:xfrm>
            <a:off x="1170500" y="512825"/>
            <a:ext cx="6803001" cy="4206524"/>
          </a:xfrm>
          <a:prstGeom prst="rect">
            <a:avLst/>
          </a:prstGeom>
          <a:noFill/>
          <a:ln>
            <a:noFill/>
          </a:ln>
        </p:spPr>
      </p:pic>
      <p:sp>
        <p:nvSpPr>
          <p:cNvPr id="125" name="Google Shape;125;p23"/>
          <p:cNvSpPr txBox="1"/>
          <p:nvPr/>
        </p:nvSpPr>
        <p:spPr>
          <a:xfrm>
            <a:off x="1777050" y="112950"/>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Quinta Pregunta</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26065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s" sz="1800" b="1">
                <a:solidFill>
                  <a:schemeClr val="dk2"/>
                </a:solidFill>
              </a:rPr>
              <a:t>Resultados</a:t>
            </a:r>
            <a:endParaRPr b="1"/>
          </a:p>
        </p:txBody>
      </p:sp>
      <p:sp>
        <p:nvSpPr>
          <p:cNvPr id="131" name="Google Shape;131;p24"/>
          <p:cNvSpPr txBox="1">
            <a:spLocks noGrp="1"/>
          </p:cNvSpPr>
          <p:nvPr>
            <p:ph type="body" idx="1"/>
          </p:nvPr>
        </p:nvSpPr>
        <p:spPr>
          <a:xfrm>
            <a:off x="311700" y="735175"/>
            <a:ext cx="8520600" cy="402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a:t>Se hizo una encuesta a las personas que conforman el area de administracion de gestión. En la cual se realizaron  5 preguntas y sus resultados fueron:</a:t>
            </a:r>
            <a:endParaRPr/>
          </a:p>
          <a:p>
            <a:pPr marL="0" lvl="0" indent="0" algn="l" rtl="0">
              <a:lnSpc>
                <a:spcPct val="100000"/>
              </a:lnSpc>
              <a:spcBef>
                <a:spcPts val="1600"/>
              </a:spcBef>
              <a:spcAft>
                <a:spcPts val="0"/>
              </a:spcAft>
              <a:buNone/>
            </a:pPr>
            <a:r>
              <a:rPr lang="es"/>
              <a:t>2 ).  Un 67.2% dijo que Si, un 33.3% dijo que No, dando como resultado un buen conocimiento sobre  folios de los graduados</a:t>
            </a:r>
            <a:endParaRPr/>
          </a:p>
          <a:p>
            <a:pPr marL="0" lvl="0" indent="0" algn="l" rtl="0">
              <a:lnSpc>
                <a:spcPct val="100000"/>
              </a:lnSpc>
              <a:spcBef>
                <a:spcPts val="1600"/>
              </a:spcBef>
              <a:spcAft>
                <a:spcPts val="0"/>
              </a:spcAft>
              <a:buNone/>
            </a:pPr>
            <a:r>
              <a:rPr lang="es"/>
              <a:t>3 ). Un 50% dijo que Si, un 50 % dijo que No, dando como resultado un no acorde sistema de comunicación entre los empleados de esta área</a:t>
            </a:r>
            <a:endParaRPr/>
          </a:p>
          <a:p>
            <a:pPr marL="0" lvl="0" indent="0" algn="l" rtl="0">
              <a:lnSpc>
                <a:spcPct val="100000"/>
              </a:lnSpc>
              <a:spcBef>
                <a:spcPts val="1600"/>
              </a:spcBef>
              <a:spcAft>
                <a:spcPts val="0"/>
              </a:spcAft>
              <a:buNone/>
            </a:pPr>
            <a:r>
              <a:rPr lang="es"/>
              <a:t>4 ). Un 25% dijo entre 4 y 10, un 50 % dijo que entre 10 o más y un 25% dijo No tengo conocimiento de eso, dando como resultado una dificultad de comunicación</a:t>
            </a:r>
            <a:endParaRPr/>
          </a:p>
          <a:p>
            <a:pPr marL="0" lvl="0" indent="0" algn="l" rtl="0">
              <a:lnSpc>
                <a:spcPct val="100000"/>
              </a:lnSpc>
              <a:spcBef>
                <a:spcPts val="1600"/>
              </a:spcBef>
              <a:spcAft>
                <a:spcPts val="0"/>
              </a:spcAft>
              <a:buClr>
                <a:schemeClr val="dk1"/>
              </a:buClr>
              <a:buSzPts val="1100"/>
              <a:buFont typeface="Arial"/>
              <a:buNone/>
            </a:pPr>
            <a:r>
              <a:rPr lang="es"/>
              <a:t>5 ). Un 100% dijo que Sí y un 0% dijo que No, dando como resultado un buen conocimiento de las siglas</a:t>
            </a:r>
            <a:endParaRPr/>
          </a:p>
          <a:p>
            <a:pPr marL="0" lvl="0" indent="0" algn="l" rtl="0">
              <a:lnSpc>
                <a:spcPct val="100000"/>
              </a:lnSpc>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732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Conclusión</a:t>
            </a:r>
            <a:endParaRPr/>
          </a:p>
        </p:txBody>
      </p:sp>
      <p:sp>
        <p:nvSpPr>
          <p:cNvPr id="137" name="Google Shape;137;p25"/>
          <p:cNvSpPr txBox="1">
            <a:spLocks noGrp="1"/>
          </p:cNvSpPr>
          <p:nvPr>
            <p:ph type="body" idx="1"/>
          </p:nvPr>
        </p:nvSpPr>
        <p:spPr>
          <a:xfrm>
            <a:off x="311700" y="997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Se noto una falta de comunicación entre las personas que conforman el área de trabajo, la dificultad principal es la falta de un sistema que se encargue de ingresar la cantidad justa de cada folio de los estudiantes graduados.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799275" y="702300"/>
            <a:ext cx="7667625" cy="4124325"/>
          </a:xfrm>
          <a:prstGeom prst="rect">
            <a:avLst/>
          </a:prstGeom>
          <a:noFill/>
          <a:ln>
            <a:noFill/>
          </a:ln>
        </p:spPr>
      </p:pic>
      <p:sp>
        <p:nvSpPr>
          <p:cNvPr id="143" name="Google Shape;143;p26"/>
          <p:cNvSpPr txBox="1"/>
          <p:nvPr/>
        </p:nvSpPr>
        <p:spPr>
          <a:xfrm>
            <a:off x="1196750" y="0"/>
            <a:ext cx="7333200" cy="85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t>Mapa de Proceso 1 (Modo Aleman)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2 Grupo"/>
          <p:cNvGrpSpPr/>
          <p:nvPr/>
        </p:nvGrpSpPr>
        <p:grpSpPr>
          <a:xfrm>
            <a:off x="1267521" y="699248"/>
            <a:ext cx="6585561" cy="3666498"/>
            <a:chOff x="214282" y="987730"/>
            <a:chExt cx="8567222" cy="4655833"/>
          </a:xfrm>
        </p:grpSpPr>
        <p:sp>
          <p:nvSpPr>
            <p:cNvPr id="6" name="3 Rectángulo"/>
            <p:cNvSpPr/>
            <p:nvPr/>
          </p:nvSpPr>
          <p:spPr>
            <a:xfrm>
              <a:off x="1347419" y="1000125"/>
              <a:ext cx="5559425" cy="4643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7" name="4 Conector fuera de página"/>
            <p:cNvSpPr/>
            <p:nvPr/>
          </p:nvSpPr>
          <p:spPr>
            <a:xfrm>
              <a:off x="1477576" y="1357300"/>
              <a:ext cx="2714644" cy="857254"/>
            </a:xfrm>
            <a:prstGeom prst="flowChartOffpageConnector">
              <a:avLst/>
            </a:prstGeom>
            <a:solidFill>
              <a:srgbClr val="FFA347"/>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s-CO" sz="1200" b="1" u="sng" dirty="0">
                <a:solidFill>
                  <a:schemeClr val="tx1"/>
                </a:solidFill>
              </a:endParaRPr>
            </a:p>
            <a:p>
              <a:pPr algn="ctr">
                <a:defRPr/>
              </a:pPr>
              <a:r>
                <a:rPr lang="es-CO" sz="1200" b="1" u="sng" dirty="0">
                  <a:solidFill>
                    <a:schemeClr val="tx1"/>
                  </a:solidFill>
                </a:rPr>
                <a:t>Direccionamiento Estratégico</a:t>
              </a:r>
            </a:p>
            <a:p>
              <a:pPr algn="ctr">
                <a:defRPr/>
              </a:pPr>
              <a:endParaRPr lang="es-CO" sz="1100" b="1" u="sng" dirty="0">
                <a:solidFill>
                  <a:schemeClr val="tx1"/>
                </a:solidFill>
              </a:endParaRPr>
            </a:p>
          </p:txBody>
        </p:sp>
        <p:sp>
          <p:nvSpPr>
            <p:cNvPr id="8" name="5 Pentágono"/>
            <p:cNvSpPr/>
            <p:nvPr/>
          </p:nvSpPr>
          <p:spPr>
            <a:xfrm>
              <a:off x="1477576" y="2736638"/>
              <a:ext cx="2500330" cy="1052402"/>
            </a:xfrm>
            <a:prstGeom prst="homePlate">
              <a:avLst/>
            </a:prstGeom>
            <a:solidFill>
              <a:srgbClr val="33CCFF"/>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CO" sz="1000" b="1" u="sng" dirty="0">
                  <a:solidFill>
                    <a:schemeClr val="tx1"/>
                  </a:solidFill>
                </a:rPr>
                <a:t>FORMACIÓN </a:t>
              </a:r>
              <a:r>
                <a:rPr lang="es-CO" sz="1000" b="1" u="sng" dirty="0" smtClean="0">
                  <a:solidFill>
                    <a:schemeClr val="tx1"/>
                  </a:solidFill>
                </a:rPr>
                <a:t>INTEGRAL</a:t>
              </a:r>
              <a:endParaRPr lang="es-CO" sz="1000" b="1" u="sng" dirty="0">
                <a:solidFill>
                  <a:schemeClr val="tx1"/>
                </a:solidFill>
              </a:endParaRPr>
            </a:p>
            <a:p>
              <a:pPr>
                <a:buFontTx/>
                <a:buChar char="-"/>
                <a:defRPr/>
              </a:pPr>
              <a:r>
                <a:rPr lang="es-CO" sz="800" dirty="0">
                  <a:solidFill>
                    <a:schemeClr val="tx1"/>
                  </a:solidFill>
                </a:rPr>
                <a:t>Recursos Académicos</a:t>
              </a:r>
            </a:p>
            <a:p>
              <a:pPr>
                <a:buFontTx/>
                <a:buChar char="-"/>
                <a:defRPr/>
              </a:pPr>
              <a:r>
                <a:rPr lang="es-CO" sz="800" dirty="0">
                  <a:solidFill>
                    <a:schemeClr val="tx1"/>
                  </a:solidFill>
                </a:rPr>
                <a:t>Control y Seguimiento</a:t>
              </a:r>
            </a:p>
            <a:p>
              <a:pPr>
                <a:buFontTx/>
                <a:buChar char="-"/>
                <a:defRPr/>
              </a:pPr>
              <a:r>
                <a:rPr lang="es-CO" sz="800" dirty="0">
                  <a:solidFill>
                    <a:schemeClr val="tx1"/>
                  </a:solidFill>
                </a:rPr>
                <a:t>Diseños Curriculares por Competencias</a:t>
              </a:r>
            </a:p>
          </p:txBody>
        </p:sp>
        <p:sp>
          <p:nvSpPr>
            <p:cNvPr id="9" name="6 Pentágono"/>
            <p:cNvSpPr/>
            <p:nvPr/>
          </p:nvSpPr>
          <p:spPr>
            <a:xfrm>
              <a:off x="4192220" y="2736638"/>
              <a:ext cx="2500330" cy="1052402"/>
            </a:xfrm>
            <a:prstGeom prst="homePlate">
              <a:avLst/>
            </a:prstGeom>
            <a:solidFill>
              <a:srgbClr val="33CCFF"/>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CO" sz="1050" b="1" u="sng" dirty="0">
                  <a:solidFill>
                    <a:schemeClr val="tx1"/>
                  </a:solidFill>
                </a:rPr>
                <a:t>PROYECCIÓN SOCIAL</a:t>
              </a:r>
            </a:p>
            <a:p>
              <a:pPr>
                <a:buFontTx/>
                <a:buChar char="-"/>
                <a:defRPr/>
              </a:pPr>
              <a:r>
                <a:rPr lang="es-CO" sz="800" dirty="0">
                  <a:solidFill>
                    <a:schemeClr val="tx1"/>
                  </a:solidFill>
                </a:rPr>
                <a:t>Bienestar, </a:t>
              </a:r>
            </a:p>
            <a:p>
              <a:pPr>
                <a:buFontTx/>
                <a:buChar char="-"/>
                <a:defRPr/>
              </a:pPr>
              <a:r>
                <a:rPr lang="es-CO" sz="800" dirty="0">
                  <a:solidFill>
                    <a:schemeClr val="tx1"/>
                  </a:solidFill>
                </a:rPr>
                <a:t>Relaciones Institucionales</a:t>
              </a:r>
            </a:p>
            <a:p>
              <a:pPr>
                <a:buFontTx/>
                <a:buChar char="-"/>
                <a:defRPr/>
              </a:pPr>
              <a:r>
                <a:rPr lang="es-CO" sz="800" dirty="0">
                  <a:solidFill>
                    <a:schemeClr val="tx1"/>
                  </a:solidFill>
                </a:rPr>
                <a:t>Graduados, pertinencia</a:t>
              </a:r>
            </a:p>
          </p:txBody>
        </p:sp>
        <p:grpSp>
          <p:nvGrpSpPr>
            <p:cNvPr id="10" name="14 Grupo"/>
            <p:cNvGrpSpPr>
              <a:grpSpLocks/>
            </p:cNvGrpSpPr>
            <p:nvPr/>
          </p:nvGrpSpPr>
          <p:grpSpPr bwMode="auto">
            <a:xfrm>
              <a:off x="1477576" y="4286256"/>
              <a:ext cx="1357321" cy="1285884"/>
              <a:chOff x="1187624" y="4293096"/>
              <a:chExt cx="1020113" cy="648072"/>
            </a:xfrm>
          </p:grpSpPr>
          <p:sp>
            <p:nvSpPr>
              <p:cNvPr id="32" name="29 Conector fuera de página"/>
              <p:cNvSpPr/>
              <p:nvPr/>
            </p:nvSpPr>
            <p:spPr>
              <a:xfrm rot="10800000">
                <a:off x="1187624" y="4293096"/>
                <a:ext cx="1020113"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33" name="30 Rectángulo"/>
              <p:cNvSpPr/>
              <p:nvPr/>
            </p:nvSpPr>
            <p:spPr>
              <a:xfrm>
                <a:off x="1187624" y="4401108"/>
                <a:ext cx="1020113"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000" b="1" u="sng" dirty="0">
                  <a:solidFill>
                    <a:schemeClr val="tx1"/>
                  </a:solidFill>
                </a:endParaRPr>
              </a:p>
              <a:p>
                <a:pPr algn="ctr">
                  <a:defRPr/>
                </a:pPr>
                <a:endParaRPr lang="es-CO" sz="1000" b="1" u="sng" dirty="0">
                  <a:solidFill>
                    <a:schemeClr val="tx1"/>
                  </a:solidFill>
                </a:endParaRPr>
              </a:p>
              <a:p>
                <a:pPr algn="ctr">
                  <a:defRPr/>
                </a:pPr>
                <a:endParaRPr lang="es-CO" sz="1000" b="1" u="sng" dirty="0">
                  <a:solidFill>
                    <a:schemeClr val="tx1"/>
                  </a:solidFill>
                </a:endParaRPr>
              </a:p>
              <a:p>
                <a:pPr algn="ctr">
                  <a:defRPr/>
                </a:pPr>
                <a:r>
                  <a:rPr lang="es-CO" sz="1000" b="1" u="sng" dirty="0">
                    <a:solidFill>
                      <a:schemeClr val="tx1"/>
                    </a:solidFill>
                  </a:rPr>
                  <a:t>Gestión Administrativa y Financiera</a:t>
                </a:r>
              </a:p>
              <a:p>
                <a:pPr algn="ctr">
                  <a:defRPr/>
                </a:pPr>
                <a:endParaRPr lang="es-CO" sz="1000" b="1" u="sng" dirty="0">
                  <a:solidFill>
                    <a:schemeClr val="tx1"/>
                  </a:solidFill>
                </a:endParaRPr>
              </a:p>
              <a:p>
                <a:pPr algn="ctr">
                  <a:defRPr/>
                </a:pPr>
                <a:endParaRPr lang="es-CO" sz="1000" b="1" u="sng" dirty="0">
                  <a:solidFill>
                    <a:schemeClr val="tx1"/>
                  </a:solidFill>
                </a:endParaRPr>
              </a:p>
              <a:p>
                <a:pPr algn="ctr">
                  <a:defRPr/>
                </a:pPr>
                <a:endParaRPr lang="es-ES" sz="1000" b="1" u="sng" dirty="0">
                  <a:solidFill>
                    <a:schemeClr val="tx1"/>
                  </a:solidFill>
                </a:endParaRPr>
              </a:p>
            </p:txBody>
          </p:sp>
        </p:grpSp>
        <p:grpSp>
          <p:nvGrpSpPr>
            <p:cNvPr id="11" name="27 Grupo"/>
            <p:cNvGrpSpPr>
              <a:grpSpLocks/>
            </p:cNvGrpSpPr>
            <p:nvPr/>
          </p:nvGrpSpPr>
          <p:grpSpPr bwMode="auto">
            <a:xfrm>
              <a:off x="2834898" y="4286256"/>
              <a:ext cx="1428758" cy="1285884"/>
              <a:chOff x="1187624" y="4293096"/>
              <a:chExt cx="1288564" cy="648072"/>
            </a:xfrm>
          </p:grpSpPr>
          <p:sp>
            <p:nvSpPr>
              <p:cNvPr id="30" name="27 Conector fuera de página"/>
              <p:cNvSpPr/>
              <p:nvPr/>
            </p:nvSpPr>
            <p:spPr>
              <a:xfrm rot="10800000">
                <a:off x="1187624" y="4293096"/>
                <a:ext cx="1224136"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31" name="28 Rectángulo"/>
              <p:cNvSpPr/>
              <p:nvPr/>
            </p:nvSpPr>
            <p:spPr>
              <a:xfrm>
                <a:off x="1252052" y="4437113"/>
                <a:ext cx="1224136"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000" b="1" u="sng" dirty="0">
                  <a:solidFill>
                    <a:schemeClr val="tx1"/>
                  </a:solidFill>
                </a:endParaRPr>
              </a:p>
              <a:p>
                <a:pPr algn="ctr">
                  <a:defRPr/>
                </a:pPr>
                <a:r>
                  <a:rPr lang="es-CO" sz="1000" b="1" u="sng" dirty="0">
                    <a:solidFill>
                      <a:schemeClr val="tx1"/>
                    </a:solidFill>
                  </a:rPr>
                  <a:t>Gestión Humana</a:t>
                </a:r>
              </a:p>
              <a:p>
                <a:pPr algn="ctr">
                  <a:defRPr/>
                </a:pPr>
                <a:endParaRPr lang="es-CO" sz="1000" b="1" u="sng" dirty="0">
                  <a:solidFill>
                    <a:schemeClr val="tx1"/>
                  </a:solidFill>
                </a:endParaRPr>
              </a:p>
              <a:p>
                <a:pPr>
                  <a:defRPr/>
                </a:pPr>
                <a:endParaRPr lang="es-ES" sz="1000" dirty="0">
                  <a:solidFill>
                    <a:schemeClr val="tx1"/>
                  </a:solidFill>
                </a:endParaRPr>
              </a:p>
            </p:txBody>
          </p:sp>
        </p:grpSp>
        <p:sp>
          <p:nvSpPr>
            <p:cNvPr id="12" name="76 CuadroTexto"/>
            <p:cNvSpPr txBox="1">
              <a:spLocks noChangeArrowheads="1"/>
            </p:cNvSpPr>
            <p:nvPr/>
          </p:nvSpPr>
          <p:spPr bwMode="auto">
            <a:xfrm>
              <a:off x="1507730" y="2382839"/>
              <a:ext cx="5143500" cy="307975"/>
            </a:xfrm>
            <a:prstGeom prst="rect">
              <a:avLst/>
            </a:prstGeom>
            <a:noFill/>
            <a:ln w="9525">
              <a:noFill/>
              <a:miter lim="800000"/>
              <a:headEnd/>
              <a:tailEnd/>
            </a:ln>
          </p:spPr>
          <p:txBody>
            <a:bodyPr>
              <a:spAutoFit/>
            </a:bodyPr>
            <a:lstStyle/>
            <a:p>
              <a:pPr algn="ctr"/>
              <a:r>
                <a:rPr lang="es-CO" sz="1400" b="1" dirty="0"/>
                <a:t>Macroprocesos Misionales</a:t>
              </a:r>
              <a:endParaRPr lang="es-ES" sz="1400" b="1" dirty="0"/>
            </a:p>
          </p:txBody>
        </p:sp>
        <p:sp>
          <p:nvSpPr>
            <p:cNvPr id="13" name="77 CuadroTexto"/>
            <p:cNvSpPr txBox="1">
              <a:spLocks noChangeArrowheads="1"/>
            </p:cNvSpPr>
            <p:nvPr/>
          </p:nvSpPr>
          <p:spPr bwMode="auto">
            <a:xfrm>
              <a:off x="1549050" y="987730"/>
              <a:ext cx="5143500" cy="307975"/>
            </a:xfrm>
            <a:prstGeom prst="rect">
              <a:avLst/>
            </a:prstGeom>
            <a:noFill/>
            <a:ln w="9525">
              <a:noFill/>
              <a:miter lim="800000"/>
              <a:headEnd/>
              <a:tailEnd/>
            </a:ln>
          </p:spPr>
          <p:txBody>
            <a:bodyPr>
              <a:spAutoFit/>
            </a:bodyPr>
            <a:lstStyle/>
            <a:p>
              <a:pPr algn="ctr"/>
              <a:r>
                <a:rPr lang="es-CO" sz="1400" b="1" dirty="0"/>
                <a:t>Macroprocesos Estratégicos</a:t>
              </a:r>
              <a:endParaRPr lang="es-ES" sz="1400" b="1" dirty="0"/>
            </a:p>
          </p:txBody>
        </p:sp>
        <p:sp>
          <p:nvSpPr>
            <p:cNvPr id="14" name="78 CuadroTexto"/>
            <p:cNvSpPr txBox="1">
              <a:spLocks noChangeArrowheads="1"/>
            </p:cNvSpPr>
            <p:nvPr/>
          </p:nvSpPr>
          <p:spPr bwMode="auto">
            <a:xfrm>
              <a:off x="1549050" y="3894465"/>
              <a:ext cx="5143500" cy="307975"/>
            </a:xfrm>
            <a:prstGeom prst="rect">
              <a:avLst/>
            </a:prstGeom>
            <a:noFill/>
            <a:ln w="9525">
              <a:noFill/>
              <a:miter lim="800000"/>
              <a:headEnd/>
              <a:tailEnd/>
            </a:ln>
          </p:spPr>
          <p:txBody>
            <a:bodyPr>
              <a:spAutoFit/>
            </a:bodyPr>
            <a:lstStyle/>
            <a:p>
              <a:pPr algn="ctr"/>
              <a:r>
                <a:rPr lang="es-CO" sz="1400" b="1" dirty="0"/>
                <a:t>Macroprocesos de Apoyo</a:t>
              </a:r>
              <a:endParaRPr lang="es-ES" sz="1400" b="1" dirty="0"/>
            </a:p>
          </p:txBody>
        </p:sp>
        <p:sp>
          <p:nvSpPr>
            <p:cNvPr id="15" name="12 Rectángulo"/>
            <p:cNvSpPr/>
            <p:nvPr/>
          </p:nvSpPr>
          <p:spPr>
            <a:xfrm rot="16200000">
              <a:off x="4870869" y="3107538"/>
              <a:ext cx="4572015" cy="3571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600" dirty="0">
                  <a:solidFill>
                    <a:schemeClr val="tx1"/>
                  </a:solidFill>
                </a:rPr>
                <a:t>Calidad y Sostenibilidad</a:t>
              </a:r>
              <a:endParaRPr lang="es-ES" sz="1600" dirty="0">
                <a:solidFill>
                  <a:schemeClr val="tx1"/>
                </a:solidFill>
              </a:endParaRPr>
            </a:p>
          </p:txBody>
        </p:sp>
        <p:sp>
          <p:nvSpPr>
            <p:cNvPr id="16" name="13 Triángulo isósceles"/>
            <p:cNvSpPr/>
            <p:nvPr/>
          </p:nvSpPr>
          <p:spPr>
            <a:xfrm rot="5400000">
              <a:off x="6728251" y="3178973"/>
              <a:ext cx="1643063" cy="28575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1600" dirty="0">
                <a:solidFill>
                  <a:schemeClr val="tx1"/>
                </a:solidFill>
              </a:endParaRPr>
            </a:p>
          </p:txBody>
        </p:sp>
        <p:grpSp>
          <p:nvGrpSpPr>
            <p:cNvPr id="17" name="84 Grupo"/>
            <p:cNvGrpSpPr>
              <a:grpSpLocks/>
            </p:cNvGrpSpPr>
            <p:nvPr/>
          </p:nvGrpSpPr>
          <p:grpSpPr bwMode="auto">
            <a:xfrm>
              <a:off x="7638528" y="2762252"/>
              <a:ext cx="1142976" cy="1026788"/>
              <a:chOff x="71406" y="2357430"/>
              <a:chExt cx="1285884" cy="1143008"/>
            </a:xfrm>
          </p:grpSpPr>
          <p:sp>
            <p:nvSpPr>
              <p:cNvPr id="28" name="25 Elipse"/>
              <p:cNvSpPr/>
              <p:nvPr/>
            </p:nvSpPr>
            <p:spPr>
              <a:xfrm>
                <a:off x="143797" y="2357430"/>
                <a:ext cx="1143009"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800" dirty="0"/>
              </a:p>
            </p:txBody>
          </p:sp>
          <p:sp>
            <p:nvSpPr>
              <p:cNvPr id="29" name="86 Rectángulo"/>
              <p:cNvSpPr>
                <a:spLocks noChangeArrowheads="1"/>
              </p:cNvSpPr>
              <p:nvPr/>
            </p:nvSpPr>
            <p:spPr bwMode="auto">
              <a:xfrm>
                <a:off x="71406" y="2557457"/>
                <a:ext cx="1285884" cy="739603"/>
              </a:xfrm>
              <a:prstGeom prst="rect">
                <a:avLst/>
              </a:prstGeom>
              <a:noFill/>
              <a:ln w="9525">
                <a:noFill/>
                <a:miter lim="800000"/>
                <a:headEnd/>
                <a:tailEnd/>
              </a:ln>
            </p:spPr>
            <p:txBody>
              <a:bodyPr>
                <a:spAutoFit/>
              </a:bodyPr>
              <a:lstStyle/>
              <a:p>
                <a:pPr algn="ctr"/>
                <a:r>
                  <a:rPr lang="es-CO" sz="700" b="1" dirty="0"/>
                  <a:t>Grupos de Interés (Stakeholders)</a:t>
                </a:r>
              </a:p>
              <a:p>
                <a:pPr algn="ctr"/>
                <a:r>
                  <a:rPr lang="es-CO" sz="700" b="1" dirty="0"/>
                  <a:t>Satisfacciones</a:t>
                </a:r>
                <a:endParaRPr lang="es-ES" sz="700" b="1" dirty="0"/>
              </a:p>
            </p:txBody>
          </p:sp>
        </p:grpSp>
        <p:grpSp>
          <p:nvGrpSpPr>
            <p:cNvPr id="18" name="84 Grupo"/>
            <p:cNvGrpSpPr>
              <a:grpSpLocks/>
            </p:cNvGrpSpPr>
            <p:nvPr/>
          </p:nvGrpSpPr>
          <p:grpSpPr bwMode="auto">
            <a:xfrm>
              <a:off x="214282" y="2690814"/>
              <a:ext cx="1071562" cy="952500"/>
              <a:chOff x="71406" y="2357430"/>
              <a:chExt cx="1285884" cy="1143008"/>
            </a:xfrm>
          </p:grpSpPr>
          <p:sp>
            <p:nvSpPr>
              <p:cNvPr id="26" name="23 Elipse"/>
              <p:cNvSpPr/>
              <p:nvPr/>
            </p:nvSpPr>
            <p:spPr>
              <a:xfrm>
                <a:off x="143797" y="2357430"/>
                <a:ext cx="1143009"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800" dirty="0"/>
              </a:p>
            </p:txBody>
          </p:sp>
          <p:sp>
            <p:nvSpPr>
              <p:cNvPr id="27" name="86 Rectángulo"/>
              <p:cNvSpPr>
                <a:spLocks noChangeArrowheads="1"/>
              </p:cNvSpPr>
              <p:nvPr/>
            </p:nvSpPr>
            <p:spPr bwMode="auto">
              <a:xfrm>
                <a:off x="71406" y="2557459"/>
                <a:ext cx="1285884" cy="797287"/>
              </a:xfrm>
              <a:prstGeom prst="rect">
                <a:avLst/>
              </a:prstGeom>
              <a:noFill/>
              <a:ln w="9525">
                <a:noFill/>
                <a:miter lim="800000"/>
                <a:headEnd/>
                <a:tailEnd/>
              </a:ln>
            </p:spPr>
            <p:txBody>
              <a:bodyPr>
                <a:spAutoFit/>
              </a:bodyPr>
              <a:lstStyle/>
              <a:p>
                <a:pPr algn="ctr"/>
                <a:r>
                  <a:rPr lang="es-CO" sz="700" b="1" dirty="0"/>
                  <a:t>Grupos de Interés (Stakeholders)</a:t>
                </a:r>
              </a:p>
              <a:p>
                <a:pPr algn="ctr"/>
                <a:r>
                  <a:rPr lang="es-CO" sz="700" b="1" dirty="0"/>
                  <a:t>Requisitos</a:t>
                </a:r>
                <a:endParaRPr lang="es-ES" sz="700" b="1" dirty="0"/>
              </a:p>
            </p:txBody>
          </p:sp>
        </p:grpSp>
        <p:grpSp>
          <p:nvGrpSpPr>
            <p:cNvPr id="19" name="14 Grupo"/>
            <p:cNvGrpSpPr>
              <a:grpSpLocks/>
            </p:cNvGrpSpPr>
            <p:nvPr/>
          </p:nvGrpSpPr>
          <p:grpSpPr bwMode="auto">
            <a:xfrm>
              <a:off x="5478104" y="4286256"/>
              <a:ext cx="1285884" cy="1285884"/>
              <a:chOff x="1187624" y="4293096"/>
              <a:chExt cx="1224136" cy="648072"/>
            </a:xfrm>
          </p:grpSpPr>
          <p:sp>
            <p:nvSpPr>
              <p:cNvPr id="24" name="21 Conector fuera de página"/>
              <p:cNvSpPr/>
              <p:nvPr/>
            </p:nvSpPr>
            <p:spPr>
              <a:xfrm rot="10800000">
                <a:off x="1187624" y="4293096"/>
                <a:ext cx="1224136"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25" name="22 Rectángulo"/>
              <p:cNvSpPr/>
              <p:nvPr/>
            </p:nvSpPr>
            <p:spPr>
              <a:xfrm>
                <a:off x="1187624" y="4437112"/>
                <a:ext cx="1224136"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s-CO" sz="1000" b="1" u="sng" dirty="0">
                    <a:solidFill>
                      <a:schemeClr val="tx1"/>
                    </a:solidFill>
                  </a:rPr>
                  <a:t>Gestión Jurídica</a:t>
                </a:r>
              </a:p>
              <a:p>
                <a:pPr algn="ctr">
                  <a:defRPr/>
                </a:pPr>
                <a:endParaRPr lang="es-CO" sz="1000" b="1" u="sng" dirty="0">
                  <a:solidFill>
                    <a:schemeClr val="tx1"/>
                  </a:solidFill>
                </a:endParaRPr>
              </a:p>
              <a:p>
                <a:pPr algn="ctr">
                  <a:defRPr/>
                </a:pPr>
                <a:endParaRPr lang="es-ES" sz="1000" b="1" u="sng" dirty="0">
                  <a:solidFill>
                    <a:schemeClr val="tx1"/>
                  </a:solidFill>
                </a:endParaRPr>
              </a:p>
            </p:txBody>
          </p:sp>
        </p:grpSp>
        <p:grpSp>
          <p:nvGrpSpPr>
            <p:cNvPr id="20" name="14 Grupo"/>
            <p:cNvGrpSpPr>
              <a:grpSpLocks/>
            </p:cNvGrpSpPr>
            <p:nvPr/>
          </p:nvGrpSpPr>
          <p:grpSpPr bwMode="auto">
            <a:xfrm>
              <a:off x="4192220" y="4286256"/>
              <a:ext cx="1285884" cy="1285884"/>
              <a:chOff x="1187624" y="4293096"/>
              <a:chExt cx="1224136" cy="648072"/>
            </a:xfrm>
          </p:grpSpPr>
          <p:sp>
            <p:nvSpPr>
              <p:cNvPr id="22" name="19 Conector fuera de página"/>
              <p:cNvSpPr/>
              <p:nvPr/>
            </p:nvSpPr>
            <p:spPr>
              <a:xfrm rot="10800000">
                <a:off x="1187624" y="4293096"/>
                <a:ext cx="1224136"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23" name="20 Rectángulo"/>
              <p:cNvSpPr/>
              <p:nvPr/>
            </p:nvSpPr>
            <p:spPr>
              <a:xfrm>
                <a:off x="1187624" y="4437112"/>
                <a:ext cx="1224136"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s-CO" sz="1000" b="1" u="sng" dirty="0">
                    <a:solidFill>
                      <a:schemeClr val="tx1"/>
                    </a:solidFill>
                  </a:rPr>
                  <a:t>Gestión Comunicaciones y Mercadeo</a:t>
                </a:r>
              </a:p>
              <a:p>
                <a:pPr algn="ctr">
                  <a:defRPr/>
                </a:pPr>
                <a:endParaRPr lang="es-CO" sz="1000" b="1" u="sng" dirty="0">
                  <a:solidFill>
                    <a:schemeClr val="tx1"/>
                  </a:solidFill>
                </a:endParaRPr>
              </a:p>
              <a:p>
                <a:pPr algn="ctr">
                  <a:defRPr/>
                </a:pPr>
                <a:endParaRPr lang="es-ES" sz="1000" b="1" u="sng" dirty="0">
                  <a:solidFill>
                    <a:schemeClr val="tx1"/>
                  </a:solidFill>
                </a:endParaRPr>
              </a:p>
            </p:txBody>
          </p:sp>
        </p:grpSp>
        <p:sp>
          <p:nvSpPr>
            <p:cNvPr id="21" name="18 Conector fuera de página"/>
            <p:cNvSpPr/>
            <p:nvPr/>
          </p:nvSpPr>
          <p:spPr>
            <a:xfrm>
              <a:off x="4120782" y="1357300"/>
              <a:ext cx="2571768" cy="857254"/>
            </a:xfrm>
            <a:prstGeom prst="flowChartOffpageConnector">
              <a:avLst/>
            </a:prstGeom>
            <a:solidFill>
              <a:srgbClr val="FFA347"/>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s-CO" sz="1200" b="1" u="sng" dirty="0">
                <a:solidFill>
                  <a:schemeClr val="tx1"/>
                </a:solidFill>
              </a:endParaRPr>
            </a:p>
            <a:p>
              <a:pPr algn="ctr">
                <a:defRPr/>
              </a:pPr>
              <a:r>
                <a:rPr lang="es-CO" sz="1200" b="1" u="sng" dirty="0" smtClean="0">
                  <a:solidFill>
                    <a:schemeClr val="tx1"/>
                  </a:solidFill>
                </a:rPr>
                <a:t>Calidad </a:t>
              </a:r>
              <a:r>
                <a:rPr lang="es-CO" sz="1200" b="1" u="sng" dirty="0">
                  <a:solidFill>
                    <a:schemeClr val="tx1"/>
                  </a:solidFill>
                </a:rPr>
                <a:t>Integral</a:t>
              </a:r>
            </a:p>
            <a:p>
              <a:pPr algn="ctr">
                <a:defRPr/>
              </a:pPr>
              <a:endParaRPr lang="es-CO" sz="1100" b="1" u="sng" dirty="0">
                <a:solidFill>
                  <a:schemeClr val="tx1"/>
                </a:solidFill>
              </a:endParaRPr>
            </a:p>
          </p:txBody>
        </p:sp>
      </p:grpSp>
    </p:spTree>
    <p:extLst>
      <p:ext uri="{BB962C8B-B14F-4D97-AF65-F5344CB8AC3E}">
        <p14:creationId xmlns:p14="http://schemas.microsoft.com/office/powerpoint/2010/main" val="31169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905400" y="0"/>
            <a:ext cx="7333200" cy="85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b="1"/>
              <a:t>Ejes estratégicos</a:t>
            </a:r>
            <a:endParaRPr sz="2400" b="1"/>
          </a:p>
          <a:p>
            <a:pPr marL="0" lvl="0" indent="0" algn="ctr" rtl="0">
              <a:spcBef>
                <a:spcPts val="0"/>
              </a:spcBef>
              <a:spcAft>
                <a:spcPts val="0"/>
              </a:spcAft>
              <a:buNone/>
            </a:pPr>
            <a:r>
              <a:rPr lang="es" sz="2400" b="1"/>
              <a:t>BPMN</a:t>
            </a:r>
            <a:endParaRPr sz="2400" b="1"/>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4" y="1058800"/>
            <a:ext cx="8486588" cy="33116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6356" y="331472"/>
            <a:ext cx="5999453" cy="572700"/>
          </a:xfrm>
        </p:spPr>
        <p:txBody>
          <a:bodyPr>
            <a:normAutofit fontScale="90000"/>
          </a:bodyPr>
          <a:lstStyle/>
          <a:p>
            <a:pPr algn="ctr"/>
            <a:r>
              <a:rPr lang="es-CO" dirty="0" smtClean="0"/>
              <a:t>BPMN Digitación de IDs y folios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495" y="904172"/>
            <a:ext cx="5939729" cy="2075999"/>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95" y="2980171"/>
            <a:ext cx="5939729" cy="1808687"/>
          </a:xfrm>
          <a:prstGeom prst="rect">
            <a:avLst/>
          </a:prstGeom>
        </p:spPr>
      </p:pic>
    </p:spTree>
    <p:extLst>
      <p:ext uri="{BB962C8B-B14F-4D97-AF65-F5344CB8AC3E}">
        <p14:creationId xmlns:p14="http://schemas.microsoft.com/office/powerpoint/2010/main" val="46125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1848938" y="458750"/>
            <a:ext cx="5555375" cy="4599399"/>
          </a:xfrm>
          <a:prstGeom prst="rect">
            <a:avLst/>
          </a:prstGeom>
          <a:noFill/>
          <a:ln>
            <a:noFill/>
          </a:ln>
        </p:spPr>
      </p:pic>
      <p:sp>
        <p:nvSpPr>
          <p:cNvPr id="201" name="Google Shape;201;p30"/>
          <p:cNvSpPr txBox="1"/>
          <p:nvPr/>
        </p:nvSpPr>
        <p:spPr>
          <a:xfrm>
            <a:off x="1868113" y="68200"/>
            <a:ext cx="5517000" cy="64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Requerimientos Funcionales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2021325" y="604600"/>
            <a:ext cx="5264249" cy="4538900"/>
          </a:xfrm>
          <a:prstGeom prst="rect">
            <a:avLst/>
          </a:prstGeom>
          <a:noFill/>
          <a:ln>
            <a:noFill/>
          </a:ln>
        </p:spPr>
      </p:pic>
      <p:sp>
        <p:nvSpPr>
          <p:cNvPr id="207" name="Google Shape;207;p31"/>
          <p:cNvSpPr txBox="1"/>
          <p:nvPr/>
        </p:nvSpPr>
        <p:spPr>
          <a:xfrm>
            <a:off x="1813500" y="105375"/>
            <a:ext cx="5517000" cy="64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Requerimientos No Funcionales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9825" y="1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 General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79825" y="967946"/>
            <a:ext cx="8520600" cy="36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Diseñar y Desarrollar un Sistema automatizado para la organización de los folios de graduados en el convenio universidad del tolima. con el fin de optimizar el tiempo en los procesos de la institución educativa ( uniminuto ).</a:t>
            </a:r>
            <a:endParaRPr dirty="0"/>
          </a:p>
          <a:p>
            <a:pPr marL="0" lvl="0" indent="0" algn="l" rtl="0">
              <a:spcBef>
                <a:spcPts val="1600"/>
              </a:spcBef>
              <a:spcAft>
                <a:spcPts val="0"/>
              </a:spcAft>
              <a:buNone/>
            </a:pPr>
            <a:endParaRPr dirty="0">
              <a:highlight>
                <a:schemeClr val="lt1"/>
              </a:highlight>
            </a:endParaRPr>
          </a:p>
          <a:p>
            <a:pPr marL="0" lvl="0" indent="0" algn="l" rtl="0">
              <a:spcBef>
                <a:spcPts val="1600"/>
              </a:spcBef>
              <a:spcAft>
                <a:spcPts val="0"/>
              </a:spcAft>
              <a:buNone/>
            </a:pPr>
            <a:r>
              <a:rPr lang="es" b="1" dirty="0"/>
              <a:t>Específicos</a:t>
            </a:r>
            <a:endParaRPr b="1" dirty="0"/>
          </a:p>
          <a:p>
            <a:pPr marL="457200" lvl="0" indent="-342900" algn="l" rtl="0">
              <a:spcBef>
                <a:spcPts val="1600"/>
              </a:spcBef>
              <a:spcAft>
                <a:spcPts val="0"/>
              </a:spcAft>
              <a:buSzPts val="1800"/>
              <a:buChar char="●"/>
            </a:pPr>
            <a:r>
              <a:rPr lang="es" dirty="0" smtClean="0"/>
              <a:t>Recolectar </a:t>
            </a:r>
            <a:r>
              <a:rPr lang="es" dirty="0"/>
              <a:t>la información necesaria para el desarrollo del sistema</a:t>
            </a:r>
            <a:endParaRPr dirty="0"/>
          </a:p>
          <a:p>
            <a:pPr marL="457200" lvl="0" indent="-342900" algn="l" rtl="0">
              <a:spcBef>
                <a:spcPts val="0"/>
              </a:spcBef>
              <a:spcAft>
                <a:spcPts val="0"/>
              </a:spcAft>
              <a:buSzPts val="1800"/>
              <a:buChar char="●"/>
            </a:pPr>
            <a:r>
              <a:rPr lang="es" dirty="0"/>
              <a:t>Clasificar la información necesaria para la realización de la base de datos y la interfaz del sistema</a:t>
            </a:r>
            <a:endParaRPr dirty="0"/>
          </a:p>
          <a:p>
            <a:pPr marL="457200" lvl="0" indent="-342900" algn="l" rtl="0">
              <a:spcBef>
                <a:spcPts val="0"/>
              </a:spcBef>
              <a:spcAft>
                <a:spcPts val="0"/>
              </a:spcAft>
              <a:buSzPts val="1800"/>
              <a:buChar char="●"/>
            </a:pPr>
            <a:r>
              <a:rPr lang="es" dirty="0"/>
              <a:t>Realizar las respectivas pruebas necesarias para determinar el buen funcionamiento del sistema, antes de poder ser implementado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CO" dirty="0" smtClean="0"/>
              <a:t>Fuentes</a:t>
            </a:r>
            <a:endParaRPr lang="en-US" dirty="0"/>
          </a:p>
        </p:txBody>
      </p:sp>
      <p:sp>
        <p:nvSpPr>
          <p:cNvPr id="3" name="Marcador de texto 2"/>
          <p:cNvSpPr>
            <a:spLocks noGrp="1"/>
          </p:cNvSpPr>
          <p:nvPr>
            <p:ph type="body" idx="1"/>
          </p:nvPr>
        </p:nvSpPr>
        <p:spPr/>
        <p:txBody>
          <a:bodyPr/>
          <a:lstStyle/>
          <a:p>
            <a:r>
              <a:rPr lang="en-US" dirty="0">
                <a:hlinkClick r:id="rId2"/>
              </a:rPr>
              <a:t>http://</a:t>
            </a:r>
            <a:r>
              <a:rPr lang="en-US" dirty="0" smtClean="0">
                <a:hlinkClick r:id="rId2"/>
              </a:rPr>
              <a:t>www.uniminuto.edu/web/seccionalbello/iftdh</a:t>
            </a:r>
            <a:endParaRPr lang="en-US" dirty="0" smtClean="0"/>
          </a:p>
          <a:p>
            <a:endParaRPr lang="es-CO" dirty="0"/>
          </a:p>
          <a:p>
            <a:r>
              <a:rPr lang="en-US" dirty="0">
                <a:hlinkClick r:id="rId3"/>
              </a:rPr>
              <a:t>http://</a:t>
            </a:r>
            <a:r>
              <a:rPr lang="en-US" dirty="0" smtClean="0">
                <a:hlinkClick r:id="rId3"/>
              </a:rPr>
              <a:t>www.uniminuto.edu/web/llanos/macroprocesos-estrategicos</a:t>
            </a:r>
            <a:endParaRPr lang="en-US" dirty="0" smtClean="0"/>
          </a:p>
          <a:p>
            <a:endParaRPr lang="es-CO" dirty="0"/>
          </a:p>
          <a:p>
            <a:endParaRPr lang="en-US" dirty="0"/>
          </a:p>
        </p:txBody>
      </p:sp>
    </p:spTree>
    <p:extLst>
      <p:ext uri="{BB962C8B-B14F-4D97-AF65-F5344CB8AC3E}">
        <p14:creationId xmlns:p14="http://schemas.microsoft.com/office/powerpoint/2010/main" val="15735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640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Planteamiento del Problema</a:t>
            </a:r>
            <a:endParaRPr/>
          </a:p>
        </p:txBody>
      </p:sp>
      <p:sp>
        <p:nvSpPr>
          <p:cNvPr id="67" name="Google Shape;67;p15"/>
          <p:cNvSpPr txBox="1">
            <a:spLocks noGrp="1"/>
          </p:cNvSpPr>
          <p:nvPr>
            <p:ph type="body" idx="1"/>
          </p:nvPr>
        </p:nvSpPr>
        <p:spPr>
          <a:xfrm>
            <a:off x="311698" y="86354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En años anteriores se han presentado un crecimiento de graduados lo cual ha dejado un sin número de folios en la Universidad Uniminuto. Esto debido a la demanda de programas de formación educativos. </a:t>
            </a:r>
            <a:endParaRPr dirty="0"/>
          </a:p>
          <a:p>
            <a:pPr marL="0" lvl="0" indent="0" algn="l" rtl="0">
              <a:spcBef>
                <a:spcPts val="1600"/>
              </a:spcBef>
              <a:spcAft>
                <a:spcPts val="0"/>
              </a:spcAft>
              <a:buNone/>
            </a:pPr>
            <a:r>
              <a:rPr lang="es" dirty="0"/>
              <a:t>Lo anterior generó inconvenientes en el convenio unitolima, lo que actualmente ha dejado una cantidad incierta de páginas y dudas sobre si cada estudiante tiene su portafolio completo o no.</a:t>
            </a:r>
            <a:endParaRPr dirty="0"/>
          </a:p>
          <a:p>
            <a:pPr marL="0" lvl="0" indent="0" algn="l" rtl="0">
              <a:spcBef>
                <a:spcPts val="1600"/>
              </a:spcBef>
              <a:spcAft>
                <a:spcPts val="0"/>
              </a:spcAft>
              <a:buNone/>
            </a:pPr>
            <a:r>
              <a:rPr lang="es" dirty="0"/>
              <a:t>Este estudio tiene como finalidad la implementación de un sistema que garantizara la correcta estructuración de carpetas con su respectiva cantidad de </a:t>
            </a:r>
            <a:r>
              <a:rPr lang="es" dirty="0" smtClean="0"/>
              <a:t>folios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63888" y="52812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Alcance</a:t>
            </a: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dirty="0"/>
              <a:t>El sistema a desarrollar llevará el registro controlado de la información general de cada portafolio existente, con el fin de obtener todos los datos necesarios de cada graduado del convenio de forma organizada, confiable y correcta. Este sistema se realizará para el uso exclusivo de la universidad Uniminuto</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04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Justificación</a:t>
            </a:r>
            <a:endParaRPr/>
          </a:p>
        </p:txBody>
      </p:sp>
      <p:sp>
        <p:nvSpPr>
          <p:cNvPr id="79" name="Google Shape;79;p17"/>
          <p:cNvSpPr txBox="1">
            <a:spLocks noGrp="1"/>
          </p:cNvSpPr>
          <p:nvPr>
            <p:ph type="body" idx="1"/>
          </p:nvPr>
        </p:nvSpPr>
        <p:spPr>
          <a:xfrm>
            <a:off x="311700" y="993500"/>
            <a:ext cx="8520600" cy="3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gestión de inventarios es uno de los aspectos más importantes debido a que en ella se realiza el control de las cantidades de carpetas y su adecuado porcentaje de folios.</a:t>
            </a:r>
            <a:endParaRPr/>
          </a:p>
          <a:p>
            <a:pPr marL="0" lvl="0" indent="0" algn="l" rtl="0">
              <a:spcBef>
                <a:spcPts val="1600"/>
              </a:spcBef>
              <a:spcAft>
                <a:spcPts val="0"/>
              </a:spcAft>
              <a:buNone/>
            </a:pPr>
            <a:r>
              <a:rPr lang="es"/>
              <a:t>La administración y coordinación, por no poseer una idea clara sobre el manejo de inventarios, hace que se presenten dificultades que afectan la comunicación en ámbito laboral.</a:t>
            </a:r>
            <a:endParaRPr/>
          </a:p>
          <a:p>
            <a:pPr marL="0" lvl="0" indent="0" algn="l" rtl="0">
              <a:spcBef>
                <a:spcPts val="1600"/>
              </a:spcBef>
              <a:spcAft>
                <a:spcPts val="1600"/>
              </a:spcAft>
              <a:buNone/>
            </a:pPr>
            <a:r>
              <a:rPr lang="es"/>
              <a:t>Esto hace necesario el desarrollo de este proyecto con el fin de establecer un sistema de mejoramiento a la administración y coordinación, permitiendo de esta manera una organización adecuada en el uso de los inventarios y además fortalecer la imagen de la Universidad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nvGraphicFramePr>
        <p:xfrm>
          <a:off x="640275" y="97675"/>
          <a:ext cx="7551225" cy="1783050"/>
        </p:xfrm>
        <a:graphic>
          <a:graphicData uri="http://schemas.openxmlformats.org/drawingml/2006/table">
            <a:tbl>
              <a:tblPr>
                <a:noFill/>
                <a:tableStyleId>{2D317360-7EAF-4A12-89F0-F0319AD1564A}</a:tableStyleId>
              </a:tblPr>
              <a:tblGrid>
                <a:gridCol w="2517075">
                  <a:extLst>
                    <a:ext uri="{9D8B030D-6E8A-4147-A177-3AD203B41FA5}">
                      <a16:colId xmlns:a16="http://schemas.microsoft.com/office/drawing/2014/main" val="20000"/>
                    </a:ext>
                  </a:extLst>
                </a:gridCol>
                <a:gridCol w="2517075">
                  <a:extLst>
                    <a:ext uri="{9D8B030D-6E8A-4147-A177-3AD203B41FA5}">
                      <a16:colId xmlns:a16="http://schemas.microsoft.com/office/drawing/2014/main" val="20001"/>
                    </a:ext>
                  </a:extLst>
                </a:gridCol>
                <a:gridCol w="2517075">
                  <a:extLst>
                    <a:ext uri="{9D8B030D-6E8A-4147-A177-3AD203B41FA5}">
                      <a16:colId xmlns:a16="http://schemas.microsoft.com/office/drawing/2014/main" val="20002"/>
                    </a:ext>
                  </a:extLst>
                </a:gridCol>
              </a:tblGrid>
              <a:tr h="151075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s" b="1"/>
                        <a:t>Introducción</a:t>
                      </a:r>
                      <a:endParaRPr b="1"/>
                    </a:p>
                    <a:p>
                      <a:pPr marL="0" lvl="0" indent="0" algn="ctr" rtl="0">
                        <a:spcBef>
                          <a:spcPts val="0"/>
                        </a:spcBef>
                        <a:spcAft>
                          <a:spcPts val="0"/>
                        </a:spcAft>
                        <a:buNone/>
                      </a:pPr>
                      <a:endParaRPr b="1"/>
                    </a:p>
                    <a:p>
                      <a:pPr marL="0" lvl="0" indent="0" algn="l" rtl="0">
                        <a:spcBef>
                          <a:spcPts val="0"/>
                        </a:spcBef>
                        <a:spcAft>
                          <a:spcPts val="0"/>
                        </a:spcAft>
                        <a:buNone/>
                      </a:pPr>
                      <a:r>
                        <a:rPr lang="es" sz="1300"/>
                        <a:t>Esta encuesta, se realiza debido a  que deseamos saber el por qué no hubo un registro de folios de los graduados en la universidad del tolima en los años anteriores.</a:t>
                      </a:r>
                      <a:endParaRPr sz="1300"/>
                    </a:p>
                  </a:txBody>
                  <a:tcPr marL="91425" marR="91425" marT="91425" marB="91425"/>
                </a:tc>
                <a:tc>
                  <a:txBody>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s"/>
                        <a:t>2019-06-03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85" name="Google Shape;85;p18"/>
          <p:cNvGraphicFramePr/>
          <p:nvPr/>
        </p:nvGraphicFramePr>
        <p:xfrm>
          <a:off x="640275" y="1899775"/>
          <a:ext cx="7551225" cy="3048975"/>
        </p:xfrm>
        <a:graphic>
          <a:graphicData uri="http://schemas.openxmlformats.org/drawingml/2006/table">
            <a:tbl>
              <a:tblPr>
                <a:noFill/>
                <a:tableStyleId>{2D317360-7EAF-4A12-89F0-F0319AD1564A}</a:tableStyleId>
              </a:tblPr>
              <a:tblGrid>
                <a:gridCol w="7551225">
                  <a:extLst>
                    <a:ext uri="{9D8B030D-6E8A-4147-A177-3AD203B41FA5}">
                      <a16:colId xmlns:a16="http://schemas.microsoft.com/office/drawing/2014/main" val="20000"/>
                    </a:ext>
                  </a:extLst>
                </a:gridCol>
              </a:tblGrid>
              <a:tr h="3048975">
                <a:tc>
                  <a:txBody>
                    <a:bodyPr/>
                    <a:lstStyle/>
                    <a:p>
                      <a:pPr marL="457200" lvl="0" indent="0" algn="ctr" rtl="0">
                        <a:spcBef>
                          <a:spcPts val="0"/>
                        </a:spcBef>
                        <a:spcAft>
                          <a:spcPts val="0"/>
                        </a:spcAft>
                        <a:buNone/>
                      </a:pPr>
                      <a:r>
                        <a:rPr lang="es" b="1"/>
                        <a:t>Preguntas</a:t>
                      </a:r>
                      <a:endParaRPr b="1"/>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s"/>
                        <a:t>¿Qué cargo desempeña en la Institución educativa?</a:t>
                      </a:r>
                      <a:endParaRPr/>
                    </a:p>
                    <a:p>
                      <a:pPr marL="457200" lvl="0" indent="0" algn="l" rtl="0">
                        <a:spcBef>
                          <a:spcPts val="0"/>
                        </a:spcBef>
                        <a:spcAft>
                          <a:spcPts val="0"/>
                        </a:spcAft>
                        <a:buNone/>
                      </a:pPr>
                      <a:r>
                        <a:rPr lang="es"/>
                        <a:t>Respuesta:__________________________________________</a:t>
                      </a:r>
                      <a:endParaRPr/>
                    </a:p>
                    <a:p>
                      <a:pPr marL="0" lvl="0" indent="0" algn="l" rtl="0">
                        <a:spcBef>
                          <a:spcPts val="0"/>
                        </a:spcBef>
                        <a:spcAft>
                          <a:spcPts val="0"/>
                        </a:spcAft>
                        <a:buNone/>
                      </a:pPr>
                      <a:endParaRPr/>
                    </a:p>
                    <a:p>
                      <a:pPr marL="0" lvl="0" indent="0" algn="l" rtl="0">
                        <a:spcBef>
                          <a:spcPts val="0"/>
                        </a:spcBef>
                        <a:spcAft>
                          <a:spcPts val="0"/>
                        </a:spcAft>
                        <a:buNone/>
                      </a:pPr>
                      <a:r>
                        <a:rPr lang="es"/>
                        <a:t>  2.  ¿Sabe usted si hay registros de folios de los graduados en años anteriores?</a:t>
                      </a:r>
                      <a:endParaRPr/>
                    </a:p>
                    <a:p>
                      <a:pPr marL="457200" lvl="0" indent="0" algn="l" rtl="0">
                        <a:spcBef>
                          <a:spcPts val="0"/>
                        </a:spcBef>
                        <a:spcAft>
                          <a:spcPts val="0"/>
                        </a:spcAft>
                        <a:buNone/>
                      </a:pPr>
                      <a:r>
                        <a:rPr lang="es"/>
                        <a:t>Si</a:t>
                      </a:r>
                      <a:endParaRPr/>
                    </a:p>
                    <a:p>
                      <a:pPr marL="457200" lvl="0" indent="0" algn="l" rtl="0">
                        <a:spcBef>
                          <a:spcPts val="0"/>
                        </a:spcBef>
                        <a:spcAft>
                          <a:spcPts val="0"/>
                        </a:spcAft>
                        <a:buNone/>
                      </a:pPr>
                      <a:r>
                        <a:rPr lang="es"/>
                        <a:t>No</a:t>
                      </a:r>
                      <a:endParaRPr/>
                    </a:p>
                    <a:p>
                      <a:pPr marL="0" lvl="0" indent="0" algn="l" rtl="0">
                        <a:spcBef>
                          <a:spcPts val="0"/>
                        </a:spcBef>
                        <a:spcAft>
                          <a:spcPts val="0"/>
                        </a:spcAft>
                        <a:buNone/>
                      </a:pPr>
                      <a:endParaRPr/>
                    </a:p>
                    <a:p>
                      <a:pPr marL="0" lvl="0" indent="0" algn="l" rtl="0">
                        <a:spcBef>
                          <a:spcPts val="0"/>
                        </a:spcBef>
                        <a:spcAft>
                          <a:spcPts val="0"/>
                        </a:spcAft>
                        <a:buNone/>
                      </a:pPr>
                      <a:r>
                        <a:rPr lang="es"/>
                        <a:t>  3. Ha notado una buena comunicación laboral entre sus compañeros de trabajo?</a:t>
                      </a:r>
                      <a:endParaRPr/>
                    </a:p>
                    <a:p>
                      <a:pPr marL="457200" lvl="0" indent="0" algn="l" rtl="0">
                        <a:spcBef>
                          <a:spcPts val="0"/>
                        </a:spcBef>
                        <a:spcAft>
                          <a:spcPts val="0"/>
                        </a:spcAft>
                        <a:buNone/>
                      </a:pPr>
                      <a:r>
                        <a:rPr lang="es"/>
                        <a:t>Si</a:t>
                      </a:r>
                      <a:endParaRPr/>
                    </a:p>
                    <a:p>
                      <a:pPr marL="457200" lvl="0" indent="0" algn="l" rtl="0">
                        <a:spcBef>
                          <a:spcPts val="0"/>
                        </a:spcBef>
                        <a:spcAft>
                          <a:spcPts val="0"/>
                        </a:spcAft>
                        <a:buNone/>
                      </a:pPr>
                      <a:r>
                        <a:rPr lang="es"/>
                        <a:t>No</a:t>
                      </a:r>
                      <a:endParaRPr/>
                    </a:p>
                  </a:txBody>
                  <a:tcPr marL="91425" marR="91425" marT="91425" marB="91425"/>
                </a:tc>
                <a:extLst>
                  <a:ext uri="{0D108BD9-81ED-4DB2-BD59-A6C34878D82A}">
                    <a16:rowId xmlns:a16="http://schemas.microsoft.com/office/drawing/2014/main" val="10000"/>
                  </a:ext>
                </a:extLst>
              </a:tr>
            </a:tbl>
          </a:graphicData>
        </a:graphic>
      </p:graphicFrame>
      <p:sp>
        <p:nvSpPr>
          <p:cNvPr id="86" name="Google Shape;86;p18"/>
          <p:cNvSpPr/>
          <p:nvPr/>
        </p:nvSpPr>
        <p:spPr>
          <a:xfrm>
            <a:off x="1494900" y="330047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1494900" y="3475363"/>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8"/>
          <p:cNvPicPr preferRelativeResize="0"/>
          <p:nvPr/>
        </p:nvPicPr>
        <p:blipFill>
          <a:blip r:embed="rId3">
            <a:alphaModFix/>
          </a:blip>
          <a:stretch>
            <a:fillRect/>
          </a:stretch>
        </p:blipFill>
        <p:spPr>
          <a:xfrm>
            <a:off x="862425" y="165000"/>
            <a:ext cx="2107550" cy="1553925"/>
          </a:xfrm>
          <a:prstGeom prst="rect">
            <a:avLst/>
          </a:prstGeom>
          <a:noFill/>
          <a:ln>
            <a:noFill/>
          </a:ln>
        </p:spPr>
      </p:pic>
      <p:sp>
        <p:nvSpPr>
          <p:cNvPr id="89" name="Google Shape;89;p18"/>
          <p:cNvSpPr/>
          <p:nvPr/>
        </p:nvSpPr>
        <p:spPr>
          <a:xfrm>
            <a:off x="1453200" y="41128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1453200" y="433312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5" name="Google Shape;95;p19"/>
          <p:cNvGraphicFramePr/>
          <p:nvPr/>
        </p:nvGraphicFramePr>
        <p:xfrm>
          <a:off x="952500" y="220950"/>
          <a:ext cx="7239000" cy="2445990"/>
        </p:xfrm>
        <a:graphic>
          <a:graphicData uri="http://schemas.openxmlformats.org/drawingml/2006/table">
            <a:tbl>
              <a:tblPr>
                <a:noFill/>
                <a:tableStyleId>{2D317360-7EAF-4A12-89F0-F0319AD1564A}</a:tableStyleId>
              </a:tblPr>
              <a:tblGrid>
                <a:gridCol w="7239000">
                  <a:extLst>
                    <a:ext uri="{9D8B030D-6E8A-4147-A177-3AD203B41FA5}">
                      <a16:colId xmlns:a16="http://schemas.microsoft.com/office/drawing/2014/main" val="20000"/>
                    </a:ext>
                  </a:extLst>
                </a:gridCol>
              </a:tblGrid>
              <a:tr h="2350800">
                <a:tc>
                  <a:txBody>
                    <a:bodyPr/>
                    <a:lstStyle/>
                    <a:p>
                      <a:pPr marL="0" lvl="0" indent="0" algn="l" rtl="0">
                        <a:spcBef>
                          <a:spcPts val="0"/>
                        </a:spcBef>
                        <a:spcAft>
                          <a:spcPts val="0"/>
                        </a:spcAft>
                        <a:buNone/>
                      </a:pPr>
                      <a:r>
                        <a:rPr lang="es">
                          <a:solidFill>
                            <a:schemeClr val="dk1"/>
                          </a:solidFill>
                        </a:rPr>
                        <a:t>   4. ¿Normalmente cuantos folios debe tener un graduado?</a:t>
                      </a:r>
                      <a:endParaRPr>
                        <a:solidFill>
                          <a:schemeClr val="dk1"/>
                        </a:solidFill>
                      </a:endParaRPr>
                    </a:p>
                    <a:p>
                      <a:pPr marL="0" lvl="0" indent="0" algn="l" rtl="0">
                        <a:spcBef>
                          <a:spcPts val="0"/>
                        </a:spcBef>
                        <a:spcAft>
                          <a:spcPts val="0"/>
                        </a:spcAft>
                        <a:buNone/>
                      </a:pPr>
                      <a:r>
                        <a:rPr lang="es">
                          <a:solidFill>
                            <a:schemeClr val="dk1"/>
                          </a:solidFill>
                        </a:rPr>
                        <a:t>       Entre 4 y 10</a:t>
                      </a:r>
                      <a:endParaRPr>
                        <a:solidFill>
                          <a:schemeClr val="dk1"/>
                        </a:solidFill>
                      </a:endParaRPr>
                    </a:p>
                    <a:p>
                      <a:pPr marL="0" lvl="0" indent="0" algn="l" rtl="0">
                        <a:spcBef>
                          <a:spcPts val="0"/>
                        </a:spcBef>
                        <a:spcAft>
                          <a:spcPts val="0"/>
                        </a:spcAft>
                        <a:buNone/>
                      </a:pPr>
                      <a:r>
                        <a:rPr lang="es">
                          <a:solidFill>
                            <a:schemeClr val="dk1"/>
                          </a:solidFill>
                        </a:rPr>
                        <a:t>       Entre 10 o más</a:t>
                      </a:r>
                      <a:endParaRPr>
                        <a:solidFill>
                          <a:schemeClr val="dk1"/>
                        </a:solidFill>
                      </a:endParaRPr>
                    </a:p>
                    <a:p>
                      <a:pPr marL="0" lvl="0" indent="0" algn="l" rtl="0">
                        <a:spcBef>
                          <a:spcPts val="0"/>
                        </a:spcBef>
                        <a:spcAft>
                          <a:spcPts val="0"/>
                        </a:spcAft>
                        <a:buNone/>
                      </a:pPr>
                      <a:r>
                        <a:rPr lang="es">
                          <a:solidFill>
                            <a:schemeClr val="dk1"/>
                          </a:solidFill>
                        </a:rPr>
                        <a:t>       No tengo conocimiento de eso</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s">
                          <a:solidFill>
                            <a:schemeClr val="dk1"/>
                          </a:solidFill>
                        </a:rPr>
                        <a:t>   5. ¿ Sabe que significa las siglas Uni/ Unit</a:t>
                      </a:r>
                      <a:endParaRPr>
                        <a:solidFill>
                          <a:schemeClr val="dk1"/>
                        </a:solidFill>
                      </a:endParaRPr>
                    </a:p>
                    <a:p>
                      <a:pPr marL="457200" lvl="0" indent="0" algn="l" rtl="0">
                        <a:spcBef>
                          <a:spcPts val="0"/>
                        </a:spcBef>
                        <a:spcAft>
                          <a:spcPts val="0"/>
                        </a:spcAft>
                        <a:buNone/>
                      </a:pPr>
                      <a:r>
                        <a:rPr lang="es">
                          <a:solidFill>
                            <a:schemeClr val="dk1"/>
                          </a:solidFill>
                        </a:rPr>
                        <a:t>Si</a:t>
                      </a:r>
                      <a:endParaRPr>
                        <a:solidFill>
                          <a:schemeClr val="dk1"/>
                        </a:solidFill>
                      </a:endParaRPr>
                    </a:p>
                    <a:p>
                      <a:pPr marL="457200" lvl="0" indent="0" algn="l" rtl="0">
                        <a:spcBef>
                          <a:spcPts val="0"/>
                        </a:spcBef>
                        <a:spcAft>
                          <a:spcPts val="0"/>
                        </a:spcAft>
                        <a:buNone/>
                      </a:pPr>
                      <a:r>
                        <a:rPr lang="es">
                          <a:solidFill>
                            <a:schemeClr val="dk1"/>
                          </a:solidFill>
                        </a:rPr>
                        <a:t>No</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s">
                          <a:solidFill>
                            <a:schemeClr val="dk1"/>
                          </a:solidFill>
                        </a:rPr>
                        <a:t>Gracias Por tomarte el tiempo de resolver estas preguntas.</a:t>
                      </a:r>
                      <a:endParaRPr>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
        <p:nvSpPr>
          <p:cNvPr id="96" name="Google Shape;96;p19"/>
          <p:cNvSpPr/>
          <p:nvPr/>
        </p:nvSpPr>
        <p:spPr>
          <a:xfrm>
            <a:off x="1795750" y="159905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1795750" y="181277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501325" y="52865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682825" y="7684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3980400" y="9433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title="Points scored"/>
          <p:cNvPicPr preferRelativeResize="0"/>
          <p:nvPr/>
        </p:nvPicPr>
        <p:blipFill>
          <a:blip r:embed="rId3">
            <a:alphaModFix/>
          </a:blip>
          <a:stretch>
            <a:fillRect/>
          </a:stretch>
        </p:blipFill>
        <p:spPr>
          <a:xfrm>
            <a:off x="1602399" y="541449"/>
            <a:ext cx="5419926" cy="3351325"/>
          </a:xfrm>
          <a:prstGeom prst="rect">
            <a:avLst/>
          </a:prstGeom>
          <a:noFill/>
          <a:ln>
            <a:noFill/>
          </a:ln>
        </p:spPr>
      </p:pic>
      <p:sp>
        <p:nvSpPr>
          <p:cNvPr id="106" name="Google Shape;106;p20"/>
          <p:cNvSpPr txBox="1"/>
          <p:nvPr/>
        </p:nvSpPr>
        <p:spPr>
          <a:xfrm>
            <a:off x="1698700" y="166150"/>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 Segunda Pregunta</a:t>
            </a:r>
            <a:endParaRPr b="1"/>
          </a:p>
        </p:txBody>
      </p:sp>
      <p:sp>
        <p:nvSpPr>
          <p:cNvPr id="107" name="Google Shape;107;p20"/>
          <p:cNvSpPr txBox="1"/>
          <p:nvPr/>
        </p:nvSpPr>
        <p:spPr>
          <a:xfrm>
            <a:off x="2513900" y="3708375"/>
            <a:ext cx="55899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title="Points scored"/>
          <p:cNvPicPr preferRelativeResize="0"/>
          <p:nvPr/>
        </p:nvPicPr>
        <p:blipFill>
          <a:blip r:embed="rId3">
            <a:alphaModFix/>
          </a:blip>
          <a:stretch>
            <a:fillRect/>
          </a:stretch>
        </p:blipFill>
        <p:spPr>
          <a:xfrm>
            <a:off x="1009675" y="967425"/>
            <a:ext cx="6570099" cy="4062500"/>
          </a:xfrm>
          <a:prstGeom prst="rect">
            <a:avLst/>
          </a:prstGeom>
          <a:noFill/>
          <a:ln>
            <a:noFill/>
          </a:ln>
        </p:spPr>
      </p:pic>
      <p:sp>
        <p:nvSpPr>
          <p:cNvPr id="113" name="Google Shape;113;p21"/>
          <p:cNvSpPr txBox="1"/>
          <p:nvPr/>
        </p:nvSpPr>
        <p:spPr>
          <a:xfrm>
            <a:off x="1777050" y="195275"/>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Tercer Pregunta</a:t>
            </a:r>
            <a:endParaRPr b="1"/>
          </a:p>
        </p:txBody>
      </p:sp>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340</TotalTime>
  <Words>767</Words>
  <Application>Microsoft Office PowerPoint</Application>
  <PresentationFormat>Presentación en pantalla (16:9)</PresentationFormat>
  <Paragraphs>99</Paragraphs>
  <Slides>20</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Espiral</vt:lpstr>
      <vt:lpstr>UNIDAD DE SISTEMAS PARA INVENTARIO</vt:lpstr>
      <vt:lpstr>Objetivo General   </vt:lpstr>
      <vt:lpstr>Planteamiento del Problema</vt:lpstr>
      <vt:lpstr>Alcance</vt:lpstr>
      <vt:lpstr>Justificación</vt:lpstr>
      <vt:lpstr>Presentación de PowerPoint</vt:lpstr>
      <vt:lpstr>Presentación de PowerPoint</vt:lpstr>
      <vt:lpstr>Presentación de PowerPoint</vt:lpstr>
      <vt:lpstr>Presentación de PowerPoint</vt:lpstr>
      <vt:lpstr>Cuarta Pregunta</vt:lpstr>
      <vt:lpstr>Presentación de PowerPoint</vt:lpstr>
      <vt:lpstr>Resultados</vt:lpstr>
      <vt:lpstr>Conclusión</vt:lpstr>
      <vt:lpstr>Presentación de PowerPoint</vt:lpstr>
      <vt:lpstr>Presentación de PowerPoint</vt:lpstr>
      <vt:lpstr>Presentación de PowerPoint</vt:lpstr>
      <vt:lpstr>BPMN Digitación de IDs y folios</vt:lpstr>
      <vt:lpstr>Presentación de PowerPoint</vt:lpstr>
      <vt:lpstr>Presentación de PowerPoint</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DE SISTEMAS PARA INVENTARIO</dc:title>
  <cp:lastModifiedBy>APRENDIZ</cp:lastModifiedBy>
  <cp:revision>5</cp:revision>
  <dcterms:modified xsi:type="dcterms:W3CDTF">2019-06-10T22:40:04Z</dcterms:modified>
</cp:coreProperties>
</file>