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1N837i4s1T8&amp;list=PL6Xpj9I5qXYEcOhn7TqghAJ6NAPrNmUBH&amp;index=9" TargetMode="External"/><Relationship Id="rId2" Type="http://schemas.openxmlformats.org/officeDocument/2006/relationships/hyperlink" Target="https://towardsdatascience.com/derivative-of-the-sigmoid-function-536880cf918e"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1N837i4s1T8&amp;list=PL6Xpj9I5qXYEcOhn7TqghAJ6NAPrNmUBH&amp;index=9" TargetMode="External"/><Relationship Id="rId2" Type="http://schemas.openxmlformats.org/officeDocument/2006/relationships/hyperlink" Target="https://www.youtube.com/watch?v=0T0QrHO56q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ogst/NeuralNetworks/tree/master/MLP_Multiclass_Clasif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a:t>
            </a:r>
            <a:endParaRPr lang="en-GB" dirty="0"/>
          </a:p>
        </p:txBody>
      </p:sp>
      <p:sp>
        <p:nvSpPr>
          <p:cNvPr id="3" name="Subtitle 2"/>
          <p:cNvSpPr>
            <a:spLocks noGrp="1"/>
          </p:cNvSpPr>
          <p:nvPr>
            <p:ph type="subTitle" idx="1"/>
          </p:nvPr>
        </p:nvSpPr>
        <p:spPr/>
        <p:txBody>
          <a:bodyPr/>
          <a:lstStyle/>
          <a:p>
            <a:r>
              <a:rPr lang="en-US" dirty="0" smtClean="0"/>
              <a:t>Multi Layer Perceptron – Multiclass Classifier </a:t>
            </a:r>
            <a:endParaRPr lang="en-GB" dirty="0"/>
          </a:p>
        </p:txBody>
      </p:sp>
    </p:spTree>
    <p:extLst>
      <p:ext uri="{BB962C8B-B14F-4D97-AF65-F5344CB8AC3E}">
        <p14:creationId xmlns:p14="http://schemas.microsoft.com/office/powerpoint/2010/main" val="59739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Review</a:t>
            </a:r>
            <a:endParaRPr lang="en-GB" dirty="0"/>
          </a:p>
        </p:txBody>
      </p:sp>
      <p:sp>
        <p:nvSpPr>
          <p:cNvPr id="3" name="Content Placeholder 2"/>
          <p:cNvSpPr>
            <a:spLocks noGrp="1"/>
          </p:cNvSpPr>
          <p:nvPr>
            <p:ph idx="1"/>
          </p:nvPr>
        </p:nvSpPr>
        <p:spPr>
          <a:xfrm>
            <a:off x="1103313" y="2052918"/>
            <a:ext cx="5754688" cy="4195481"/>
          </a:xfrm>
        </p:spPr>
        <p:txBody>
          <a:bodyPr/>
          <a:lstStyle/>
          <a:p>
            <a:r>
              <a:rPr lang="en-US" dirty="0" smtClean="0"/>
              <a:t>We have seen how a perceptron works</a:t>
            </a:r>
          </a:p>
          <a:p>
            <a:r>
              <a:rPr lang="en-US" dirty="0" smtClean="0"/>
              <a:t>How it can be used for linearly separable classification </a:t>
            </a:r>
            <a:endParaRPr lang="en-GB" dirty="0"/>
          </a:p>
        </p:txBody>
      </p:sp>
      <p:pic>
        <p:nvPicPr>
          <p:cNvPr id="4" name="Picture 3"/>
          <p:cNvPicPr>
            <a:picLocks noChangeAspect="1"/>
          </p:cNvPicPr>
          <p:nvPr/>
        </p:nvPicPr>
        <p:blipFill>
          <a:blip r:embed="rId2"/>
          <a:stretch>
            <a:fillRect/>
          </a:stretch>
        </p:blipFill>
        <p:spPr>
          <a:xfrm>
            <a:off x="7036704" y="2052918"/>
            <a:ext cx="4654307" cy="2061882"/>
          </a:xfrm>
          <a:prstGeom prst="rect">
            <a:avLst/>
          </a:prstGeom>
        </p:spPr>
      </p:pic>
      <p:pic>
        <p:nvPicPr>
          <p:cNvPr id="7" name="Picture 6"/>
          <p:cNvPicPr>
            <a:picLocks noChangeAspect="1"/>
          </p:cNvPicPr>
          <p:nvPr/>
        </p:nvPicPr>
        <p:blipFill>
          <a:blip r:embed="rId3"/>
          <a:stretch>
            <a:fillRect/>
          </a:stretch>
        </p:blipFill>
        <p:spPr>
          <a:xfrm>
            <a:off x="2375470" y="3723539"/>
            <a:ext cx="3210373" cy="2724530"/>
          </a:xfrm>
          <a:prstGeom prst="rect">
            <a:avLst/>
          </a:prstGeom>
        </p:spPr>
      </p:pic>
    </p:spTree>
    <p:extLst>
      <p:ext uri="{BB962C8B-B14F-4D97-AF65-F5344CB8AC3E}">
        <p14:creationId xmlns:p14="http://schemas.microsoft.com/office/powerpoint/2010/main" val="4965628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Layer Perceptron (MLP)</a:t>
            </a:r>
            <a:endParaRPr lang="en-GB" dirty="0"/>
          </a:p>
        </p:txBody>
      </p:sp>
      <p:sp>
        <p:nvSpPr>
          <p:cNvPr id="3" name="Content Placeholder 2"/>
          <p:cNvSpPr>
            <a:spLocks noGrp="1"/>
          </p:cNvSpPr>
          <p:nvPr>
            <p:ph idx="1"/>
          </p:nvPr>
        </p:nvSpPr>
        <p:spPr/>
        <p:txBody>
          <a:bodyPr/>
          <a:lstStyle/>
          <a:p>
            <a:r>
              <a:rPr lang="en-US" dirty="0" smtClean="0"/>
              <a:t>In order to more complex classes (non linearly separable) we will stack multiple layers of </a:t>
            </a:r>
            <a:r>
              <a:rPr lang="en-US" dirty="0" err="1" smtClean="0"/>
              <a:t>perceptrons</a:t>
            </a:r>
            <a:endParaRPr lang="en-US" dirty="0" smtClean="0"/>
          </a:p>
          <a:p>
            <a:endParaRPr lang="en-GB" dirty="0"/>
          </a:p>
        </p:txBody>
      </p:sp>
      <p:pic>
        <p:nvPicPr>
          <p:cNvPr id="4" name="Picture 3"/>
          <p:cNvPicPr>
            <a:picLocks noChangeAspect="1"/>
          </p:cNvPicPr>
          <p:nvPr/>
        </p:nvPicPr>
        <p:blipFill>
          <a:blip r:embed="rId2"/>
          <a:stretch>
            <a:fillRect/>
          </a:stretch>
        </p:blipFill>
        <p:spPr>
          <a:xfrm>
            <a:off x="2303617" y="2849926"/>
            <a:ext cx="6383183" cy="3827753"/>
          </a:xfrm>
          <a:prstGeom prst="rect">
            <a:avLst/>
          </a:prstGeom>
        </p:spPr>
      </p:pic>
    </p:spTree>
    <p:extLst>
      <p:ext uri="{BB962C8B-B14F-4D97-AF65-F5344CB8AC3E}">
        <p14:creationId xmlns:p14="http://schemas.microsoft.com/office/powerpoint/2010/main" val="210183555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5383" y="2052918"/>
                <a:ext cx="4291648" cy="4195481"/>
              </a:xfrm>
            </p:spPr>
            <p:txBody>
              <a:bodyPr>
                <a:normAutofit fontScale="92500" lnSpcReduction="10000"/>
              </a:bodyPr>
              <a:lstStyle/>
              <a:p>
                <a:r>
                  <a:rPr lang="en-US" dirty="0" smtClean="0"/>
                  <a:t>Step Activation function</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≥0</m:t>
                            </m:r>
                          </m:e>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&lt;0</m:t>
                            </m:r>
                          </m:e>
                        </m:eqArr>
                      </m:e>
                    </m:d>
                  </m:oMath>
                </a14:m>
                <a:endParaRPr lang="en-US" dirty="0" smtClean="0"/>
              </a:p>
              <a:p>
                <a:r>
                  <a:rPr lang="en-US" dirty="0" smtClean="0"/>
                  <a:t>Sigmoid Logistic function</a:t>
                </a:r>
              </a:p>
              <a:p>
                <a:pPr lvl="1"/>
                <a:r>
                  <a:rPr lang="en-US" dirty="0" smtClean="0"/>
                  <a:t>Used in order to capture finer detail</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𝑋</m:t>
                            </m:r>
                          </m:sup>
                        </m:sSup>
                      </m:den>
                    </m:f>
                  </m:oMath>
                </a14:m>
                <a:endParaRPr lang="en-GB" dirty="0" smtClean="0"/>
              </a:p>
              <a:p>
                <a:r>
                  <a:rPr lang="en-US" dirty="0" err="1" smtClean="0"/>
                  <a:t>Softmax</a:t>
                </a:r>
                <a:r>
                  <a:rPr lang="en-US" dirty="0" smtClean="0"/>
                  <a:t> Activation function</a:t>
                </a:r>
              </a:p>
              <a:p>
                <a:pPr lvl="1"/>
                <a:r>
                  <a:rPr lang="en-US" dirty="0" smtClean="0"/>
                  <a:t>Used because we have multiple classes, outputs a probability</a:t>
                </a:r>
              </a:p>
              <a:p>
                <a:pPr lvl="1"/>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sup>
                            </m:sSup>
                          </m:e>
                        </m:nary>
                      </m:den>
                    </m:f>
                  </m:oMath>
                </a14:m>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5383" y="2052918"/>
                <a:ext cx="4291648" cy="4195481"/>
              </a:xfrm>
              <a:blipFill>
                <a:blip r:embed="rId2"/>
                <a:stretch>
                  <a:fillRect l="-568" t="-1453" r="-2415" b="-7703"/>
                </a:stretch>
              </a:blipFill>
            </p:spPr>
            <p:txBody>
              <a:bodyPr/>
              <a:lstStyle/>
              <a:p>
                <a:r>
                  <a:rPr lang="en-GB">
                    <a:noFill/>
                  </a:rPr>
                  <a:t> </a:t>
                </a:r>
              </a:p>
            </p:txBody>
          </p:sp>
        </mc:Fallback>
      </mc:AlternateContent>
      <p:pic>
        <p:nvPicPr>
          <p:cNvPr id="4" name="Picture 3"/>
          <p:cNvPicPr>
            <a:picLocks noChangeAspect="1"/>
          </p:cNvPicPr>
          <p:nvPr/>
        </p:nvPicPr>
        <p:blipFill>
          <a:blip r:embed="rId3"/>
          <a:stretch>
            <a:fillRect/>
          </a:stretch>
        </p:blipFill>
        <p:spPr>
          <a:xfrm>
            <a:off x="6014260" y="2052918"/>
            <a:ext cx="2372056" cy="2029108"/>
          </a:xfrm>
          <a:prstGeom prst="rect">
            <a:avLst/>
          </a:prstGeom>
        </p:spPr>
      </p:pic>
      <p:pic>
        <p:nvPicPr>
          <p:cNvPr id="5" name="Picture 4"/>
          <p:cNvPicPr>
            <a:picLocks noChangeAspect="1"/>
          </p:cNvPicPr>
          <p:nvPr/>
        </p:nvPicPr>
        <p:blipFill>
          <a:blip r:embed="rId4"/>
          <a:stretch>
            <a:fillRect/>
          </a:stretch>
        </p:blipFill>
        <p:spPr>
          <a:xfrm>
            <a:off x="6174586" y="2052203"/>
            <a:ext cx="2099475" cy="2029823"/>
          </a:xfrm>
          <a:prstGeom prst="rect">
            <a:avLst/>
          </a:prstGeom>
        </p:spPr>
      </p:pic>
      <p:pic>
        <p:nvPicPr>
          <p:cNvPr id="6" name="Picture 5"/>
          <p:cNvPicPr>
            <a:picLocks noChangeAspect="1"/>
          </p:cNvPicPr>
          <p:nvPr/>
        </p:nvPicPr>
        <p:blipFill>
          <a:blip r:embed="rId5"/>
          <a:stretch>
            <a:fillRect/>
          </a:stretch>
        </p:blipFill>
        <p:spPr>
          <a:xfrm>
            <a:off x="6434460" y="4150658"/>
            <a:ext cx="1567515" cy="2450423"/>
          </a:xfrm>
          <a:prstGeom prst="rect">
            <a:avLst/>
          </a:prstGeom>
        </p:spPr>
      </p:pic>
      <p:pic>
        <p:nvPicPr>
          <p:cNvPr id="7" name="Picture 6"/>
          <p:cNvPicPr>
            <a:picLocks noChangeAspect="1"/>
          </p:cNvPicPr>
          <p:nvPr/>
        </p:nvPicPr>
        <p:blipFill>
          <a:blip r:embed="rId6"/>
          <a:stretch>
            <a:fillRect/>
          </a:stretch>
        </p:blipFill>
        <p:spPr>
          <a:xfrm>
            <a:off x="5377031" y="4150658"/>
            <a:ext cx="5694183" cy="2451138"/>
          </a:xfrm>
          <a:prstGeom prst="rect">
            <a:avLst/>
          </a:prstGeom>
        </p:spPr>
      </p:pic>
    </p:spTree>
    <p:extLst>
      <p:ext uri="{BB962C8B-B14F-4D97-AF65-F5344CB8AC3E}">
        <p14:creationId xmlns:p14="http://schemas.microsoft.com/office/powerpoint/2010/main" val="11043431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53" presetClass="entr" presetSubtype="16"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p:stCondLst>
                              <p:cond delay="0"/>
                            </p:stCondLst>
                            <p:childTnLst>
                              <p:par>
                                <p:cTn id="33" presetID="53" presetClass="entr" presetSubtype="16" fill="hold" nodeType="afterEffect">
                                  <p:stCondLst>
                                    <p:cond delay="300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GB" dirty="0"/>
          </a:p>
        </p:txBody>
      </p:sp>
      <p:sp>
        <p:nvSpPr>
          <p:cNvPr id="3" name="Content Placeholder 2"/>
          <p:cNvSpPr>
            <a:spLocks noGrp="1"/>
          </p:cNvSpPr>
          <p:nvPr>
            <p:ph idx="1"/>
          </p:nvPr>
        </p:nvSpPr>
        <p:spPr/>
        <p:txBody>
          <a:bodyPr/>
          <a:lstStyle/>
          <a:p>
            <a:r>
              <a:rPr lang="en-US" dirty="0" smtClean="0"/>
              <a:t>What are derivatives?</a:t>
            </a:r>
          </a:p>
          <a:p>
            <a:pPr lvl="1"/>
            <a:r>
              <a:rPr lang="en-US" dirty="0" smtClean="0"/>
              <a:t>According to Wikipedia: “</a:t>
            </a:r>
            <a:r>
              <a:rPr lang="en-GB" dirty="0"/>
              <a:t>The derivative of a function of a real variable measures the sensitivity to change of the function value with respect to a change in its argument</a:t>
            </a:r>
            <a:r>
              <a:rPr lang="en-US" dirty="0" smtClean="0"/>
              <a:t>”</a:t>
            </a:r>
          </a:p>
          <a:p>
            <a:pPr lvl="1"/>
            <a:r>
              <a:rPr lang="en-US" dirty="0" smtClean="0"/>
              <a:t>This means that a derivative measures how much a function f(x) changes when we increase or decrease x. </a:t>
            </a:r>
          </a:p>
          <a:p>
            <a:r>
              <a:rPr lang="en-US" dirty="0" smtClean="0"/>
              <a:t>Why we need it?</a:t>
            </a:r>
            <a:endParaRPr lang="en-GB" dirty="0" smtClean="0"/>
          </a:p>
          <a:p>
            <a:pPr lvl="1"/>
            <a:r>
              <a:rPr lang="en-US" dirty="0" smtClean="0"/>
              <a:t>Because we have advanced from the step function to sigmoid we now need to compute the derivative of the function in order to know how much and in what direction to update the weights</a:t>
            </a:r>
            <a:endParaRPr lang="en-US" dirty="0"/>
          </a:p>
        </p:txBody>
      </p:sp>
    </p:spTree>
    <p:extLst>
      <p:ext uri="{BB962C8B-B14F-4D97-AF65-F5344CB8AC3E}">
        <p14:creationId xmlns:p14="http://schemas.microsoft.com/office/powerpoint/2010/main" val="20847331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GB" dirty="0"/>
          </a:p>
        </p:txBody>
      </p:sp>
      <p:pic>
        <p:nvPicPr>
          <p:cNvPr id="7" name="Picture 2" descr="https://www.warrenphotographic.co.uk/photography/bigs/43618-Pet-animal-line-up-white-backgroun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810776"/>
            <a:ext cx="8947150" cy="267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4695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 Derivatives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Derivative of Step Activation</a:t>
                </a:r>
                <a:endParaRPr lang="en-US" dirty="0"/>
              </a:p>
              <a:p>
                <a:pPr lvl="1"/>
                <a:r>
                  <a:rPr lang="en-US" dirty="0" smtClean="0"/>
                  <a:t>No derivative, a function needs to be continuous (no sharp edges) in order to be derivable</a:t>
                </a:r>
              </a:p>
              <a:p>
                <a:r>
                  <a:rPr lang="en-US" dirty="0" smtClean="0"/>
                  <a:t>Derivative of the Sigmoid Logistic</a:t>
                </a:r>
                <a:endParaRPr lang="en-US" dirty="0"/>
              </a:p>
              <a:p>
                <a:pPr lvl="1"/>
                <a14:m>
                  <m:oMath xmlns:m="http://schemas.openxmlformats.org/officeDocument/2006/math">
                    <m:sSup>
                      <m:sSupPr>
                        <m:ctrlPr>
                          <a:rPr lang="en-US" b="0" i="1" smtClean="0">
                            <a:latin typeface="Cambria Math" panose="02040503050406030204" pitchFamily="18" charset="0"/>
                          </a:rPr>
                        </m:ctrlPr>
                      </m:sSupPr>
                      <m:e>
                        <m:r>
                          <m:rPr>
                            <m:sty m:val="p"/>
                          </m:rPr>
                          <a:rPr lang="el-GR" i="1" smtClean="0">
                            <a:latin typeface="Cambria Math" panose="02040503050406030204" pitchFamily="18" charset="0"/>
                          </a:rPr>
                          <m:t>σ</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l-GR" i="1">
                        <a:latin typeface="Cambria Math" panose="02040503050406030204" pitchFamily="18" charset="0"/>
                      </a:rPr>
                      <m:t>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r>
                      <m:rPr>
                        <m:sty m:val="p"/>
                      </m:rPr>
                      <a:rPr lang="el-GR" i="1">
                        <a:latin typeface="Cambria Math" panose="02040503050406030204" pitchFamily="18" charset="0"/>
                      </a:rPr>
                      <m:t>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GB" dirty="0" smtClean="0"/>
              </a:p>
              <a:p>
                <a:pPr lvl="1"/>
                <a:r>
                  <a:rPr lang="en-US" sz="1200" dirty="0"/>
                  <a:t>Full derivation at: </a:t>
                </a:r>
                <a:r>
                  <a:rPr lang="en-US" sz="1200" dirty="0">
                    <a:hlinkClick r:id="rId2"/>
                  </a:rPr>
                  <a:t>https://</a:t>
                </a:r>
                <a:r>
                  <a:rPr lang="en-US" sz="1200" dirty="0" smtClean="0">
                    <a:hlinkClick r:id="rId2"/>
                  </a:rPr>
                  <a:t>towardsdatascience.com/derivative-of-the-sigmoid-function-536880cf918e</a:t>
                </a:r>
                <a:r>
                  <a:rPr lang="en-US" sz="1200" dirty="0" smtClean="0"/>
                  <a:t> </a:t>
                </a:r>
                <a:endParaRPr lang="en-GB" sz="1200" dirty="0"/>
              </a:p>
              <a:p>
                <a:r>
                  <a:rPr lang="en-US" dirty="0" smtClean="0"/>
                  <a:t>Derivative of  the </a:t>
                </a:r>
                <a:r>
                  <a:rPr lang="en-US" dirty="0" err="1" smtClean="0"/>
                  <a:t>Softmax</a:t>
                </a:r>
                <a:r>
                  <a:rPr lang="en-US" dirty="0" smtClean="0"/>
                  <a:t> Activation</a:t>
                </a:r>
                <a:endParaRPr lang="en-US" dirty="0"/>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GB" dirty="0" smtClean="0"/>
              </a:p>
              <a:p>
                <a:pPr lvl="1"/>
                <a:r>
                  <a:rPr lang="en-US" sz="1200" dirty="0"/>
                  <a:t>Full derivation at: </a:t>
                </a:r>
                <a:r>
                  <a:rPr lang="en-US" sz="1200" dirty="0">
                    <a:hlinkClick r:id="rId3"/>
                  </a:rPr>
                  <a:t>https://</a:t>
                </a:r>
                <a:r>
                  <a:rPr lang="en-US" sz="1200" dirty="0" smtClean="0">
                    <a:hlinkClick r:id="rId3"/>
                  </a:rPr>
                  <a:t>www.youtube.com/watch?v=1N837i4s1T8&amp;list=PL6Xpj9I5qXYEcOhn7TqghAJ6NAPrNmUBH&amp;index=9</a:t>
                </a:r>
                <a:r>
                  <a:rPr lang="en-US" sz="1200" dirty="0" smtClean="0"/>
                  <a:t> </a:t>
                </a:r>
                <a:endParaRPr lang="en-GB" sz="1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341" t="-872"/>
                </a:stretch>
              </a:blipFill>
            </p:spPr>
            <p:txBody>
              <a:bodyPr/>
              <a:lstStyle/>
              <a:p>
                <a:r>
                  <a:rPr lang="en-GB">
                    <a:noFill/>
                  </a:rPr>
                  <a:t> </a:t>
                </a:r>
              </a:p>
            </p:txBody>
          </p:sp>
        </mc:Fallback>
      </mc:AlternateContent>
      <p:pic>
        <p:nvPicPr>
          <p:cNvPr id="4" name="Picture 3"/>
          <p:cNvPicPr>
            <a:picLocks noChangeAspect="1"/>
          </p:cNvPicPr>
          <p:nvPr/>
        </p:nvPicPr>
        <p:blipFill>
          <a:blip r:embed="rId5"/>
          <a:stretch>
            <a:fillRect/>
          </a:stretch>
        </p:blipFill>
        <p:spPr>
          <a:xfrm>
            <a:off x="5801026" y="2872678"/>
            <a:ext cx="2615121" cy="1101877"/>
          </a:xfrm>
          <a:prstGeom prst="rect">
            <a:avLst/>
          </a:prstGeom>
        </p:spPr>
      </p:pic>
    </p:spTree>
    <p:extLst>
      <p:ext uri="{BB962C8B-B14F-4D97-AF65-F5344CB8AC3E}">
        <p14:creationId xmlns:p14="http://schemas.microsoft.com/office/powerpoint/2010/main" val="409715768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weights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For the output layer we just compute the error and by using the derivative of the activation function see in which way the weights have to be updated</a:t>
                </a:r>
              </a:p>
              <a:p>
                <a:r>
                  <a:rPr lang="en-US" dirty="0" smtClean="0"/>
                  <a:t>For the hidden layers we need to use derivative the derivative chain rule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GB" dirty="0" smtClean="0"/>
              </a:p>
              <a:p>
                <a:pPr lvl="1"/>
                <a:r>
                  <a:rPr lang="en-US" dirty="0" smtClean="0"/>
                  <a:t>This means that for the hidden layers we don’t have to compute the derivative in respect to the output, we can just calculate it in respect to the next layer</a:t>
                </a:r>
              </a:p>
              <a:p>
                <a:pPr lvl="1"/>
                <a:r>
                  <a:rPr lang="en-US" dirty="0" smtClean="0"/>
                  <a:t>A more in depth explication of the chain rule:</a:t>
                </a:r>
              </a:p>
              <a:p>
                <a:pPr lvl="2"/>
                <a:r>
                  <a:rPr lang="en-GB" dirty="0">
                    <a:hlinkClick r:id="rId2"/>
                  </a:rPr>
                  <a:t>https://</a:t>
                </a:r>
                <a:r>
                  <a:rPr lang="en-GB" dirty="0" smtClean="0">
                    <a:hlinkClick r:id="rId2"/>
                  </a:rPr>
                  <a:t>www.youtube.com/watch?v=0T0QrHO56qg</a:t>
                </a:r>
                <a:r>
                  <a:rPr lang="en-GB" dirty="0" smtClean="0"/>
                  <a:t> </a:t>
                </a:r>
              </a:p>
              <a:p>
                <a:r>
                  <a:rPr lang="en-US" dirty="0" smtClean="0"/>
                  <a:t>Updating the weights example:</a:t>
                </a:r>
              </a:p>
              <a:p>
                <a:pPr lvl="1"/>
                <a:r>
                  <a:rPr lang="en-GB" sz="1700" dirty="0">
                    <a:hlinkClick r:id="rId3"/>
                  </a:rPr>
                  <a:t>https://</a:t>
                </a:r>
                <a:r>
                  <a:rPr lang="en-GB" sz="1700" dirty="0" smtClean="0">
                    <a:hlinkClick r:id="rId3"/>
                  </a:rPr>
                  <a:t>www.youtube.com/watch?v=1N837i4s1T8&amp;list=PL6Xpj9I5qXYEcOhn7TqghAJ6NAPrNmUBH&amp;index=9</a:t>
                </a:r>
                <a:r>
                  <a:rPr lang="en-GB" sz="1700" dirty="0" smtClean="0"/>
                  <a:t> </a:t>
                </a:r>
                <a:endParaRPr lang="en-GB" sz="17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272" t="-2180" r="-409"/>
                </a:stretch>
              </a:blipFill>
            </p:spPr>
            <p:txBody>
              <a:bodyPr/>
              <a:lstStyle/>
              <a:p>
                <a:r>
                  <a:rPr lang="en-GB">
                    <a:noFill/>
                  </a:rPr>
                  <a:t> </a:t>
                </a:r>
              </a:p>
            </p:txBody>
          </p:sp>
        </mc:Fallback>
      </mc:AlternateContent>
    </p:spTree>
    <p:extLst>
      <p:ext uri="{BB962C8B-B14F-4D97-AF65-F5344CB8AC3E}">
        <p14:creationId xmlns:p14="http://schemas.microsoft.com/office/powerpoint/2010/main" val="2879520702"/>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Example</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github.com/Bogst/NeuralNetworks/tree/master/MLP_Multiclass_Clasifier</a:t>
            </a:r>
            <a:r>
              <a:rPr lang="en-GB" dirty="0" smtClean="0"/>
              <a:t> </a:t>
            </a:r>
            <a:endParaRPr lang="en-GB" dirty="0"/>
          </a:p>
        </p:txBody>
      </p:sp>
    </p:spTree>
    <p:extLst>
      <p:ext uri="{BB962C8B-B14F-4D97-AF65-F5344CB8AC3E}">
        <p14:creationId xmlns:p14="http://schemas.microsoft.com/office/powerpoint/2010/main" val="41754568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TotalTime>
  <Words>235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Century Gothic</vt:lpstr>
      <vt:lpstr>Wingdings 3</vt:lpstr>
      <vt:lpstr>Ion</vt:lpstr>
      <vt:lpstr>Neural Networks</vt:lpstr>
      <vt:lpstr>Perceptron Review</vt:lpstr>
      <vt:lpstr>Multi Layer Perceptron (MLP)</vt:lpstr>
      <vt:lpstr>Activation functions</vt:lpstr>
      <vt:lpstr>Training</vt:lpstr>
      <vt:lpstr>Training</vt:lpstr>
      <vt:lpstr>Activation Function Derivatives</vt:lpstr>
      <vt:lpstr>Updating the weights</vt:lpstr>
      <vt:lpstr>Python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Order Chaos</dc:creator>
  <cp:lastModifiedBy>Order Chaos</cp:lastModifiedBy>
  <cp:revision>10</cp:revision>
  <dcterms:created xsi:type="dcterms:W3CDTF">2020-11-06T08:20:09Z</dcterms:created>
  <dcterms:modified xsi:type="dcterms:W3CDTF">2020-11-06T09:55:00Z</dcterms:modified>
</cp:coreProperties>
</file>