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81" r:id="rId3"/>
    <p:sldId id="322" r:id="rId4"/>
    <p:sldId id="321" r:id="rId5"/>
    <p:sldId id="301" r:id="rId6"/>
    <p:sldId id="304" r:id="rId7"/>
    <p:sldId id="309" r:id="rId8"/>
    <p:sldId id="310" r:id="rId9"/>
    <p:sldId id="312" r:id="rId10"/>
    <p:sldId id="314" r:id="rId11"/>
    <p:sldId id="316" r:id="rId12"/>
    <p:sldId id="317" r:id="rId13"/>
    <p:sldId id="320" r:id="rId14"/>
    <p:sldId id="324" r:id="rId15"/>
    <p:sldId id="323" r:id="rId16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322A2-04D1-9B4A-AFBE-637420FC70CA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264106F1-4E3F-1348-9926-864509FC5B26}">
      <dgm:prSet phldrT="[Текст]" custT="1"/>
      <dgm:spPr/>
      <dgm:t>
        <a:bodyPr/>
        <a:lstStyle/>
        <a:p>
          <a:r>
            <a:rPr lang="ru-RU" sz="2400" b="0" i="0" dirty="0">
              <a:latin typeface="Arial" panose="020B0604020202020204" pitchFamily="34" charset="0"/>
              <a:cs typeface="Arial" panose="020B0604020202020204" pitchFamily="34" charset="0"/>
            </a:rPr>
            <a:t>Ведение реестра происшествий </a:t>
          </a:r>
        </a:p>
      </dgm:t>
    </dgm:pt>
    <dgm:pt modelId="{77AB77B0-FC5F-1B49-B62D-388F78A3575E}" type="parTrans" cxnId="{3D5CC35C-DAE7-1144-A58F-A89BC1590CDE}">
      <dgm:prSet/>
      <dgm:spPr/>
      <dgm:t>
        <a:bodyPr/>
        <a:lstStyle/>
        <a:p>
          <a:endParaRPr lang="ru-RU"/>
        </a:p>
      </dgm:t>
    </dgm:pt>
    <dgm:pt modelId="{938DDC3B-226C-B64C-9C80-E869FD1E849B}" type="sibTrans" cxnId="{3D5CC35C-DAE7-1144-A58F-A89BC1590CDE}">
      <dgm:prSet/>
      <dgm:spPr/>
      <dgm:t>
        <a:bodyPr/>
        <a:lstStyle/>
        <a:p>
          <a:endParaRPr lang="ru-RU"/>
        </a:p>
      </dgm:t>
    </dgm:pt>
    <dgm:pt modelId="{737F8ACF-DA9F-794F-97AF-8494DC8C41DD}">
      <dgm:prSet phldrT="[Текст]" custT="1"/>
      <dgm:spPr/>
      <dgm:t>
        <a:bodyPr/>
        <a:lstStyle/>
        <a:p>
          <a:r>
            <a:rPr lang="ru-RU" sz="2400" dirty="0"/>
            <a:t>Отслеживание происшествий на карте</a:t>
          </a:r>
        </a:p>
      </dgm:t>
    </dgm:pt>
    <dgm:pt modelId="{B18A813F-35E4-0B41-8C17-11657748886A}" type="parTrans" cxnId="{1FC5AF25-D0EF-1049-B1AA-30CC5925A7A3}">
      <dgm:prSet/>
      <dgm:spPr/>
      <dgm:t>
        <a:bodyPr/>
        <a:lstStyle/>
        <a:p>
          <a:endParaRPr lang="ru-RU"/>
        </a:p>
      </dgm:t>
    </dgm:pt>
    <dgm:pt modelId="{2D8F7AD0-DD5E-4A45-9E6A-ECD67B623543}" type="sibTrans" cxnId="{1FC5AF25-D0EF-1049-B1AA-30CC5925A7A3}">
      <dgm:prSet/>
      <dgm:spPr/>
      <dgm:t>
        <a:bodyPr/>
        <a:lstStyle/>
        <a:p>
          <a:endParaRPr lang="ru-RU"/>
        </a:p>
      </dgm:t>
    </dgm:pt>
    <dgm:pt modelId="{D61E8C4B-83B1-6141-BC93-DB3A2D637E65}">
      <dgm:prSet phldrT="[Текст]" custT="1"/>
      <dgm:spPr/>
      <dgm:t>
        <a:bodyPr/>
        <a:lstStyle/>
        <a:p>
          <a:r>
            <a:rPr lang="ru-RU" sz="2400" dirty="0"/>
            <a:t>Поэтапное внесение информации о происшествиях</a:t>
          </a:r>
        </a:p>
      </dgm:t>
    </dgm:pt>
    <dgm:pt modelId="{39633656-1D75-4D47-814D-3AE55C9FAC4F}" type="parTrans" cxnId="{FEADCBE4-63A4-0746-A73C-BA892C961313}">
      <dgm:prSet/>
      <dgm:spPr/>
      <dgm:t>
        <a:bodyPr/>
        <a:lstStyle/>
        <a:p>
          <a:endParaRPr lang="ru-RU"/>
        </a:p>
      </dgm:t>
    </dgm:pt>
    <dgm:pt modelId="{FCD11EBC-0635-BB4F-A06F-57BA7B52C0BD}" type="sibTrans" cxnId="{FEADCBE4-63A4-0746-A73C-BA892C961313}">
      <dgm:prSet/>
      <dgm:spPr/>
      <dgm:t>
        <a:bodyPr/>
        <a:lstStyle/>
        <a:p>
          <a:endParaRPr lang="ru-RU"/>
        </a:p>
      </dgm:t>
    </dgm:pt>
    <dgm:pt modelId="{4C7AB5D6-A31F-1046-8FDF-A1AFF4044342}">
      <dgm:prSet phldrT="[Текст]" custT="1"/>
      <dgm:spPr/>
      <dgm:t>
        <a:bodyPr/>
        <a:lstStyle/>
        <a:p>
          <a:r>
            <a:rPr lang="ru-RU" sz="2400" dirty="0"/>
            <a:t>Разграничение доступа к различным функциям</a:t>
          </a:r>
        </a:p>
      </dgm:t>
    </dgm:pt>
    <dgm:pt modelId="{5B735AE0-D970-284B-8892-1129F83E2E07}" type="parTrans" cxnId="{3CC44D87-481B-3243-A148-EABFD07A62AA}">
      <dgm:prSet/>
      <dgm:spPr/>
      <dgm:t>
        <a:bodyPr/>
        <a:lstStyle/>
        <a:p>
          <a:endParaRPr lang="ru-RU"/>
        </a:p>
      </dgm:t>
    </dgm:pt>
    <dgm:pt modelId="{1CAAA2D9-EE5B-8A49-A0EA-94C1BCF8C286}" type="sibTrans" cxnId="{3CC44D87-481B-3243-A148-EABFD07A62AA}">
      <dgm:prSet/>
      <dgm:spPr/>
      <dgm:t>
        <a:bodyPr/>
        <a:lstStyle/>
        <a:p>
          <a:endParaRPr lang="ru-RU"/>
        </a:p>
      </dgm:t>
    </dgm:pt>
    <dgm:pt modelId="{EBA695E6-3616-584B-ADB9-1BC767543C22}">
      <dgm:prSet phldrT="[Текст]" custT="1"/>
      <dgm:spPr/>
      <dgm:t>
        <a:bodyPr/>
        <a:lstStyle/>
        <a:p>
          <a:r>
            <a:rPr lang="ru-RU" sz="2400" dirty="0"/>
            <a:t>Оперативный поиск по реестру происшествий</a:t>
          </a:r>
        </a:p>
      </dgm:t>
    </dgm:pt>
    <dgm:pt modelId="{27E78313-E23F-FC4D-9E8E-CC23CDC08F20}" type="parTrans" cxnId="{EA42916E-61F2-D149-AE42-B6214319DAAB}">
      <dgm:prSet/>
      <dgm:spPr/>
      <dgm:t>
        <a:bodyPr/>
        <a:lstStyle/>
        <a:p>
          <a:endParaRPr lang="ru-RU"/>
        </a:p>
      </dgm:t>
    </dgm:pt>
    <dgm:pt modelId="{62A08F34-709E-8145-99C7-3B8EFF566206}" type="sibTrans" cxnId="{EA42916E-61F2-D149-AE42-B6214319DAAB}">
      <dgm:prSet/>
      <dgm:spPr/>
      <dgm:t>
        <a:bodyPr/>
        <a:lstStyle/>
        <a:p>
          <a:endParaRPr lang="ru-RU"/>
        </a:p>
      </dgm:t>
    </dgm:pt>
    <dgm:pt modelId="{FA28B158-B89F-6548-BC91-5B3BC6A03976}" type="pres">
      <dgm:prSet presAssocID="{9B0322A2-04D1-9B4A-AFBE-637420FC70CA}" presName="linearFlow" presStyleCnt="0">
        <dgm:presLayoutVars>
          <dgm:dir/>
          <dgm:resizeHandles val="exact"/>
        </dgm:presLayoutVars>
      </dgm:prSet>
      <dgm:spPr/>
    </dgm:pt>
    <dgm:pt modelId="{DDEA1B25-38AD-044E-90C8-58B4B119F0A4}" type="pres">
      <dgm:prSet presAssocID="{264106F1-4E3F-1348-9926-864509FC5B26}" presName="composite" presStyleCnt="0"/>
      <dgm:spPr/>
    </dgm:pt>
    <dgm:pt modelId="{461663A7-095E-5349-A58D-186EEEBCE797}" type="pres">
      <dgm:prSet presAssocID="{264106F1-4E3F-1348-9926-864509FC5B26}" presName="imgShp" presStyleLbl="fgImgPlace1" presStyleIdx="0" presStyleCnt="5"/>
      <dgm:spPr>
        <a:solidFill>
          <a:schemeClr val="accent2"/>
        </a:solidFill>
        <a:ln>
          <a:noFill/>
        </a:ln>
      </dgm:spPr>
    </dgm:pt>
    <dgm:pt modelId="{BBA26809-E33A-8441-BB70-723BCB5A1C85}" type="pres">
      <dgm:prSet presAssocID="{264106F1-4E3F-1348-9926-864509FC5B26}" presName="txShp" presStyleLbl="node1" presStyleIdx="0" presStyleCnt="5">
        <dgm:presLayoutVars>
          <dgm:bulletEnabled val="1"/>
        </dgm:presLayoutVars>
      </dgm:prSet>
      <dgm:spPr/>
    </dgm:pt>
    <dgm:pt modelId="{3A9646A3-E861-714A-9687-76EDA4C5096C}" type="pres">
      <dgm:prSet presAssocID="{938DDC3B-226C-B64C-9C80-E869FD1E849B}" presName="spacing" presStyleCnt="0"/>
      <dgm:spPr/>
    </dgm:pt>
    <dgm:pt modelId="{8C1438E6-3B83-6F43-AF2A-5BC6696C2518}" type="pres">
      <dgm:prSet presAssocID="{737F8ACF-DA9F-794F-97AF-8494DC8C41DD}" presName="composite" presStyleCnt="0"/>
      <dgm:spPr/>
    </dgm:pt>
    <dgm:pt modelId="{91C536B7-3FF0-7540-A9E6-94ED27AD4BFD}" type="pres">
      <dgm:prSet presAssocID="{737F8ACF-DA9F-794F-97AF-8494DC8C41DD}" presName="imgShp" presStyleLbl="fgImgPlace1" presStyleIdx="1" presStyleCnt="5"/>
      <dgm:spPr>
        <a:solidFill>
          <a:schemeClr val="accent2"/>
        </a:solidFill>
        <a:ln>
          <a:noFill/>
        </a:ln>
      </dgm:spPr>
    </dgm:pt>
    <dgm:pt modelId="{F4B7EFF2-69B2-EB45-A229-95657A516E17}" type="pres">
      <dgm:prSet presAssocID="{737F8ACF-DA9F-794F-97AF-8494DC8C41DD}" presName="txShp" presStyleLbl="node1" presStyleIdx="1" presStyleCnt="5">
        <dgm:presLayoutVars>
          <dgm:bulletEnabled val="1"/>
        </dgm:presLayoutVars>
      </dgm:prSet>
      <dgm:spPr/>
    </dgm:pt>
    <dgm:pt modelId="{494A97EF-B9FA-CE4A-9B41-1D7814DAF4A6}" type="pres">
      <dgm:prSet presAssocID="{2D8F7AD0-DD5E-4A45-9E6A-ECD67B623543}" presName="spacing" presStyleCnt="0"/>
      <dgm:spPr/>
    </dgm:pt>
    <dgm:pt modelId="{AD26E4BF-2287-6545-BD2A-9E9F112E42F2}" type="pres">
      <dgm:prSet presAssocID="{D61E8C4B-83B1-6141-BC93-DB3A2D637E65}" presName="composite" presStyleCnt="0"/>
      <dgm:spPr/>
    </dgm:pt>
    <dgm:pt modelId="{D40C6A89-69F2-4547-B292-3B110D581711}" type="pres">
      <dgm:prSet presAssocID="{D61E8C4B-83B1-6141-BC93-DB3A2D637E65}" presName="imgShp" presStyleLbl="fgImgPlace1" presStyleIdx="2" presStyleCnt="5"/>
      <dgm:spPr>
        <a:solidFill>
          <a:schemeClr val="accent2"/>
        </a:solidFill>
        <a:ln>
          <a:noFill/>
        </a:ln>
      </dgm:spPr>
    </dgm:pt>
    <dgm:pt modelId="{67AA8280-0D44-A94E-8043-2EEFE276D1E9}" type="pres">
      <dgm:prSet presAssocID="{D61E8C4B-83B1-6141-BC93-DB3A2D637E65}" presName="txShp" presStyleLbl="node1" presStyleIdx="2" presStyleCnt="5">
        <dgm:presLayoutVars>
          <dgm:bulletEnabled val="1"/>
        </dgm:presLayoutVars>
      </dgm:prSet>
      <dgm:spPr/>
    </dgm:pt>
    <dgm:pt modelId="{7D4638E8-A0DE-2443-8760-D2B6E693FF23}" type="pres">
      <dgm:prSet presAssocID="{FCD11EBC-0635-BB4F-A06F-57BA7B52C0BD}" presName="spacing" presStyleCnt="0"/>
      <dgm:spPr/>
    </dgm:pt>
    <dgm:pt modelId="{F697070B-8B88-F441-892E-1DDD0AF45A64}" type="pres">
      <dgm:prSet presAssocID="{EBA695E6-3616-584B-ADB9-1BC767543C22}" presName="composite" presStyleCnt="0"/>
      <dgm:spPr/>
    </dgm:pt>
    <dgm:pt modelId="{BD4E3E7B-E244-FD4B-95F0-3CD7EAD42C42}" type="pres">
      <dgm:prSet presAssocID="{EBA695E6-3616-584B-ADB9-1BC767543C22}" presName="imgShp" presStyleLbl="fgImgPlace1" presStyleIdx="3" presStyleCnt="5"/>
      <dgm:spPr>
        <a:solidFill>
          <a:schemeClr val="accent2"/>
        </a:solidFill>
        <a:ln>
          <a:noFill/>
        </a:ln>
      </dgm:spPr>
    </dgm:pt>
    <dgm:pt modelId="{CEECF6D7-B242-034B-9EBA-1DE376851B65}" type="pres">
      <dgm:prSet presAssocID="{EBA695E6-3616-584B-ADB9-1BC767543C22}" presName="txShp" presStyleLbl="node1" presStyleIdx="3" presStyleCnt="5">
        <dgm:presLayoutVars>
          <dgm:bulletEnabled val="1"/>
        </dgm:presLayoutVars>
      </dgm:prSet>
      <dgm:spPr/>
    </dgm:pt>
    <dgm:pt modelId="{ABCA5B62-D309-2D4A-8D9A-0BD4C76FD0EF}" type="pres">
      <dgm:prSet presAssocID="{62A08F34-709E-8145-99C7-3B8EFF566206}" presName="spacing" presStyleCnt="0"/>
      <dgm:spPr/>
    </dgm:pt>
    <dgm:pt modelId="{B51B8F56-82B1-3147-9CB7-AE8DD2A5B29E}" type="pres">
      <dgm:prSet presAssocID="{4C7AB5D6-A31F-1046-8FDF-A1AFF4044342}" presName="composite" presStyleCnt="0"/>
      <dgm:spPr/>
    </dgm:pt>
    <dgm:pt modelId="{7CD4DBAE-3334-D541-8C7D-FC4CB0F79389}" type="pres">
      <dgm:prSet presAssocID="{4C7AB5D6-A31F-1046-8FDF-A1AFF4044342}" presName="imgShp" presStyleLbl="fgImgPlace1" presStyleIdx="4" presStyleCnt="5"/>
      <dgm:spPr>
        <a:solidFill>
          <a:schemeClr val="accent2"/>
        </a:solidFill>
        <a:ln>
          <a:noFill/>
        </a:ln>
      </dgm:spPr>
    </dgm:pt>
    <dgm:pt modelId="{43FB68EF-01F5-C24B-89F6-A34C6D98A7E9}" type="pres">
      <dgm:prSet presAssocID="{4C7AB5D6-A31F-1046-8FDF-A1AFF4044342}" presName="txShp" presStyleLbl="node1" presStyleIdx="4" presStyleCnt="5">
        <dgm:presLayoutVars>
          <dgm:bulletEnabled val="1"/>
        </dgm:presLayoutVars>
      </dgm:prSet>
      <dgm:spPr/>
    </dgm:pt>
  </dgm:ptLst>
  <dgm:cxnLst>
    <dgm:cxn modelId="{DF989020-3809-3F42-932C-D74D2D49C988}" type="presOf" srcId="{EBA695E6-3616-584B-ADB9-1BC767543C22}" destId="{CEECF6D7-B242-034B-9EBA-1DE376851B65}" srcOrd="0" destOrd="0" presId="urn:microsoft.com/office/officeart/2005/8/layout/vList3"/>
    <dgm:cxn modelId="{1FC5AF25-D0EF-1049-B1AA-30CC5925A7A3}" srcId="{9B0322A2-04D1-9B4A-AFBE-637420FC70CA}" destId="{737F8ACF-DA9F-794F-97AF-8494DC8C41DD}" srcOrd="1" destOrd="0" parTransId="{B18A813F-35E4-0B41-8C17-11657748886A}" sibTransId="{2D8F7AD0-DD5E-4A45-9E6A-ECD67B623543}"/>
    <dgm:cxn modelId="{8DD43C3B-B551-C843-B92E-3C6AA3DE85D5}" type="presOf" srcId="{D61E8C4B-83B1-6141-BC93-DB3A2D637E65}" destId="{67AA8280-0D44-A94E-8043-2EEFE276D1E9}" srcOrd="0" destOrd="0" presId="urn:microsoft.com/office/officeart/2005/8/layout/vList3"/>
    <dgm:cxn modelId="{D0CC0F3F-05BC-6946-9F48-9961E04B1665}" type="presOf" srcId="{9B0322A2-04D1-9B4A-AFBE-637420FC70CA}" destId="{FA28B158-B89F-6548-BC91-5B3BC6A03976}" srcOrd="0" destOrd="0" presId="urn:microsoft.com/office/officeart/2005/8/layout/vList3"/>
    <dgm:cxn modelId="{3D5CC35C-DAE7-1144-A58F-A89BC1590CDE}" srcId="{9B0322A2-04D1-9B4A-AFBE-637420FC70CA}" destId="{264106F1-4E3F-1348-9926-864509FC5B26}" srcOrd="0" destOrd="0" parTransId="{77AB77B0-FC5F-1B49-B62D-388F78A3575E}" sibTransId="{938DDC3B-226C-B64C-9C80-E869FD1E849B}"/>
    <dgm:cxn modelId="{5E5A6346-DC91-D747-B577-DF8BF46525A4}" type="presOf" srcId="{264106F1-4E3F-1348-9926-864509FC5B26}" destId="{BBA26809-E33A-8441-BB70-723BCB5A1C85}" srcOrd="0" destOrd="0" presId="urn:microsoft.com/office/officeart/2005/8/layout/vList3"/>
    <dgm:cxn modelId="{EA42916E-61F2-D149-AE42-B6214319DAAB}" srcId="{9B0322A2-04D1-9B4A-AFBE-637420FC70CA}" destId="{EBA695E6-3616-584B-ADB9-1BC767543C22}" srcOrd="3" destOrd="0" parTransId="{27E78313-E23F-FC4D-9E8E-CC23CDC08F20}" sibTransId="{62A08F34-709E-8145-99C7-3B8EFF566206}"/>
    <dgm:cxn modelId="{C26CF673-0E1E-CC46-A6D4-45E22FC81D1F}" type="presOf" srcId="{4C7AB5D6-A31F-1046-8FDF-A1AFF4044342}" destId="{43FB68EF-01F5-C24B-89F6-A34C6D98A7E9}" srcOrd="0" destOrd="0" presId="urn:microsoft.com/office/officeart/2005/8/layout/vList3"/>
    <dgm:cxn modelId="{99C95F80-7C09-C24E-ADD2-7B712B111C38}" type="presOf" srcId="{737F8ACF-DA9F-794F-97AF-8494DC8C41DD}" destId="{F4B7EFF2-69B2-EB45-A229-95657A516E17}" srcOrd="0" destOrd="0" presId="urn:microsoft.com/office/officeart/2005/8/layout/vList3"/>
    <dgm:cxn modelId="{3CC44D87-481B-3243-A148-EABFD07A62AA}" srcId="{9B0322A2-04D1-9B4A-AFBE-637420FC70CA}" destId="{4C7AB5D6-A31F-1046-8FDF-A1AFF4044342}" srcOrd="4" destOrd="0" parTransId="{5B735AE0-D970-284B-8892-1129F83E2E07}" sibTransId="{1CAAA2D9-EE5B-8A49-A0EA-94C1BCF8C286}"/>
    <dgm:cxn modelId="{FEADCBE4-63A4-0746-A73C-BA892C961313}" srcId="{9B0322A2-04D1-9B4A-AFBE-637420FC70CA}" destId="{D61E8C4B-83B1-6141-BC93-DB3A2D637E65}" srcOrd="2" destOrd="0" parTransId="{39633656-1D75-4D47-814D-3AE55C9FAC4F}" sibTransId="{FCD11EBC-0635-BB4F-A06F-57BA7B52C0BD}"/>
    <dgm:cxn modelId="{7E6BAE93-23FE-FD48-894B-6B7A1431B8E7}" type="presParOf" srcId="{FA28B158-B89F-6548-BC91-5B3BC6A03976}" destId="{DDEA1B25-38AD-044E-90C8-58B4B119F0A4}" srcOrd="0" destOrd="0" presId="urn:microsoft.com/office/officeart/2005/8/layout/vList3"/>
    <dgm:cxn modelId="{340AF7D0-2F31-3140-A5AA-B201517AC378}" type="presParOf" srcId="{DDEA1B25-38AD-044E-90C8-58B4B119F0A4}" destId="{461663A7-095E-5349-A58D-186EEEBCE797}" srcOrd="0" destOrd="0" presId="urn:microsoft.com/office/officeart/2005/8/layout/vList3"/>
    <dgm:cxn modelId="{07FE8005-91A4-BC46-B93E-E6B52E94C790}" type="presParOf" srcId="{DDEA1B25-38AD-044E-90C8-58B4B119F0A4}" destId="{BBA26809-E33A-8441-BB70-723BCB5A1C85}" srcOrd="1" destOrd="0" presId="urn:microsoft.com/office/officeart/2005/8/layout/vList3"/>
    <dgm:cxn modelId="{C1C3CB28-9749-2F40-AABB-381D23C509C2}" type="presParOf" srcId="{FA28B158-B89F-6548-BC91-5B3BC6A03976}" destId="{3A9646A3-E861-714A-9687-76EDA4C5096C}" srcOrd="1" destOrd="0" presId="urn:microsoft.com/office/officeart/2005/8/layout/vList3"/>
    <dgm:cxn modelId="{3F82A1AE-671A-6C42-B263-8CA75C0C7FA2}" type="presParOf" srcId="{FA28B158-B89F-6548-BC91-5B3BC6A03976}" destId="{8C1438E6-3B83-6F43-AF2A-5BC6696C2518}" srcOrd="2" destOrd="0" presId="urn:microsoft.com/office/officeart/2005/8/layout/vList3"/>
    <dgm:cxn modelId="{ABE36C66-43A7-AB44-9C48-AB6D814D21B9}" type="presParOf" srcId="{8C1438E6-3B83-6F43-AF2A-5BC6696C2518}" destId="{91C536B7-3FF0-7540-A9E6-94ED27AD4BFD}" srcOrd="0" destOrd="0" presId="urn:microsoft.com/office/officeart/2005/8/layout/vList3"/>
    <dgm:cxn modelId="{599ACF84-00F8-B346-8FAA-AD9179FDA902}" type="presParOf" srcId="{8C1438E6-3B83-6F43-AF2A-5BC6696C2518}" destId="{F4B7EFF2-69B2-EB45-A229-95657A516E17}" srcOrd="1" destOrd="0" presId="urn:microsoft.com/office/officeart/2005/8/layout/vList3"/>
    <dgm:cxn modelId="{79DBFA8F-BE7F-9140-AFF2-EA622381BFAE}" type="presParOf" srcId="{FA28B158-B89F-6548-BC91-5B3BC6A03976}" destId="{494A97EF-B9FA-CE4A-9B41-1D7814DAF4A6}" srcOrd="3" destOrd="0" presId="urn:microsoft.com/office/officeart/2005/8/layout/vList3"/>
    <dgm:cxn modelId="{847AC919-1D95-AC47-A733-AE3956E747EE}" type="presParOf" srcId="{FA28B158-B89F-6548-BC91-5B3BC6A03976}" destId="{AD26E4BF-2287-6545-BD2A-9E9F112E42F2}" srcOrd="4" destOrd="0" presId="urn:microsoft.com/office/officeart/2005/8/layout/vList3"/>
    <dgm:cxn modelId="{266D3389-34F0-3647-9F77-FD766FA6FA32}" type="presParOf" srcId="{AD26E4BF-2287-6545-BD2A-9E9F112E42F2}" destId="{D40C6A89-69F2-4547-B292-3B110D581711}" srcOrd="0" destOrd="0" presId="urn:microsoft.com/office/officeart/2005/8/layout/vList3"/>
    <dgm:cxn modelId="{4844238A-4B09-454C-9EB4-063E41818B6F}" type="presParOf" srcId="{AD26E4BF-2287-6545-BD2A-9E9F112E42F2}" destId="{67AA8280-0D44-A94E-8043-2EEFE276D1E9}" srcOrd="1" destOrd="0" presId="urn:microsoft.com/office/officeart/2005/8/layout/vList3"/>
    <dgm:cxn modelId="{DE31FB3E-8F1C-B644-9F74-7F6603CBE609}" type="presParOf" srcId="{FA28B158-B89F-6548-BC91-5B3BC6A03976}" destId="{7D4638E8-A0DE-2443-8760-D2B6E693FF23}" srcOrd="5" destOrd="0" presId="urn:microsoft.com/office/officeart/2005/8/layout/vList3"/>
    <dgm:cxn modelId="{DB3748E0-C3BA-0847-A553-908637DAC22E}" type="presParOf" srcId="{FA28B158-B89F-6548-BC91-5B3BC6A03976}" destId="{F697070B-8B88-F441-892E-1DDD0AF45A64}" srcOrd="6" destOrd="0" presId="urn:microsoft.com/office/officeart/2005/8/layout/vList3"/>
    <dgm:cxn modelId="{C55E6331-A96E-0A4F-A77B-AF1036F4521D}" type="presParOf" srcId="{F697070B-8B88-F441-892E-1DDD0AF45A64}" destId="{BD4E3E7B-E244-FD4B-95F0-3CD7EAD42C42}" srcOrd="0" destOrd="0" presId="urn:microsoft.com/office/officeart/2005/8/layout/vList3"/>
    <dgm:cxn modelId="{50F07FAF-9F82-1E4E-8F47-AC51096A2699}" type="presParOf" srcId="{F697070B-8B88-F441-892E-1DDD0AF45A64}" destId="{CEECF6D7-B242-034B-9EBA-1DE376851B65}" srcOrd="1" destOrd="0" presId="urn:microsoft.com/office/officeart/2005/8/layout/vList3"/>
    <dgm:cxn modelId="{314B743E-A452-3E4D-AE27-F8A78F413A21}" type="presParOf" srcId="{FA28B158-B89F-6548-BC91-5B3BC6A03976}" destId="{ABCA5B62-D309-2D4A-8D9A-0BD4C76FD0EF}" srcOrd="7" destOrd="0" presId="urn:microsoft.com/office/officeart/2005/8/layout/vList3"/>
    <dgm:cxn modelId="{DD43933D-2BFA-BD42-8188-2141A7F5BB5F}" type="presParOf" srcId="{FA28B158-B89F-6548-BC91-5B3BC6A03976}" destId="{B51B8F56-82B1-3147-9CB7-AE8DD2A5B29E}" srcOrd="8" destOrd="0" presId="urn:microsoft.com/office/officeart/2005/8/layout/vList3"/>
    <dgm:cxn modelId="{4005E062-C531-344C-A5FD-AF7EA505F9D8}" type="presParOf" srcId="{B51B8F56-82B1-3147-9CB7-AE8DD2A5B29E}" destId="{7CD4DBAE-3334-D541-8C7D-FC4CB0F79389}" srcOrd="0" destOrd="0" presId="urn:microsoft.com/office/officeart/2005/8/layout/vList3"/>
    <dgm:cxn modelId="{C9524FC5-4AE6-B04F-A5DD-AF19B89EC67F}" type="presParOf" srcId="{B51B8F56-82B1-3147-9CB7-AE8DD2A5B29E}" destId="{43FB68EF-01F5-C24B-89F6-A34C6D98A7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6809-E33A-8441-BB70-723BCB5A1C85}">
      <dsp:nvSpPr>
        <dsp:cNvPr id="0" name=""/>
        <dsp:cNvSpPr/>
      </dsp:nvSpPr>
      <dsp:spPr>
        <a:xfrm rot="10800000">
          <a:off x="1528919" y="628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Ведение реестра происшествий </a:t>
          </a:r>
        </a:p>
      </dsp:txBody>
      <dsp:txXfrm rot="10800000">
        <a:off x="1708462" y="628"/>
        <a:ext cx="5177683" cy="718174"/>
      </dsp:txXfrm>
    </dsp:sp>
    <dsp:sp modelId="{461663A7-095E-5349-A58D-186EEEBCE797}">
      <dsp:nvSpPr>
        <dsp:cNvPr id="0" name=""/>
        <dsp:cNvSpPr/>
      </dsp:nvSpPr>
      <dsp:spPr>
        <a:xfrm>
          <a:off x="1169832" y="628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EFF2-69B2-EB45-A229-95657A516E17}">
      <dsp:nvSpPr>
        <dsp:cNvPr id="0" name=""/>
        <dsp:cNvSpPr/>
      </dsp:nvSpPr>
      <dsp:spPr>
        <a:xfrm rot="10800000">
          <a:off x="1528919" y="933182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Отслеживание происшествий на карте</a:t>
          </a:r>
        </a:p>
      </dsp:txBody>
      <dsp:txXfrm rot="10800000">
        <a:off x="1708462" y="933182"/>
        <a:ext cx="5177683" cy="718174"/>
      </dsp:txXfrm>
    </dsp:sp>
    <dsp:sp modelId="{91C536B7-3FF0-7540-A9E6-94ED27AD4BFD}">
      <dsp:nvSpPr>
        <dsp:cNvPr id="0" name=""/>
        <dsp:cNvSpPr/>
      </dsp:nvSpPr>
      <dsp:spPr>
        <a:xfrm>
          <a:off x="1169832" y="933182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8280-0D44-A94E-8043-2EEFE276D1E9}">
      <dsp:nvSpPr>
        <dsp:cNvPr id="0" name=""/>
        <dsp:cNvSpPr/>
      </dsp:nvSpPr>
      <dsp:spPr>
        <a:xfrm rot="10800000">
          <a:off x="1528919" y="1865736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Поэтапное внесение информации о происшествиях</a:t>
          </a:r>
        </a:p>
      </dsp:txBody>
      <dsp:txXfrm rot="10800000">
        <a:off x="1708462" y="1865736"/>
        <a:ext cx="5177683" cy="718174"/>
      </dsp:txXfrm>
    </dsp:sp>
    <dsp:sp modelId="{D40C6A89-69F2-4547-B292-3B110D581711}">
      <dsp:nvSpPr>
        <dsp:cNvPr id="0" name=""/>
        <dsp:cNvSpPr/>
      </dsp:nvSpPr>
      <dsp:spPr>
        <a:xfrm>
          <a:off x="1169832" y="1865736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F6D7-B242-034B-9EBA-1DE376851B65}">
      <dsp:nvSpPr>
        <dsp:cNvPr id="0" name=""/>
        <dsp:cNvSpPr/>
      </dsp:nvSpPr>
      <dsp:spPr>
        <a:xfrm rot="10800000">
          <a:off x="1528919" y="2798291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Оперативный поиск по реестру происшествий</a:t>
          </a:r>
        </a:p>
      </dsp:txBody>
      <dsp:txXfrm rot="10800000">
        <a:off x="1708462" y="2798291"/>
        <a:ext cx="5177683" cy="718174"/>
      </dsp:txXfrm>
    </dsp:sp>
    <dsp:sp modelId="{BD4E3E7B-E244-FD4B-95F0-3CD7EAD42C42}">
      <dsp:nvSpPr>
        <dsp:cNvPr id="0" name=""/>
        <dsp:cNvSpPr/>
      </dsp:nvSpPr>
      <dsp:spPr>
        <a:xfrm>
          <a:off x="1169832" y="2798291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B68EF-01F5-C24B-89F6-A34C6D98A7E9}">
      <dsp:nvSpPr>
        <dsp:cNvPr id="0" name=""/>
        <dsp:cNvSpPr/>
      </dsp:nvSpPr>
      <dsp:spPr>
        <a:xfrm rot="10800000">
          <a:off x="1528919" y="3730845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Разграничение доступа к различным функциям</a:t>
          </a:r>
        </a:p>
      </dsp:txBody>
      <dsp:txXfrm rot="10800000">
        <a:off x="1708462" y="3730845"/>
        <a:ext cx="5177683" cy="718174"/>
      </dsp:txXfrm>
    </dsp:sp>
    <dsp:sp modelId="{7CD4DBAE-3334-D541-8C7D-FC4CB0F79389}">
      <dsp:nvSpPr>
        <dsp:cNvPr id="0" name=""/>
        <dsp:cNvSpPr/>
      </dsp:nvSpPr>
      <dsp:spPr>
        <a:xfrm>
          <a:off x="1169832" y="3730845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Visio_Drawing2.vsdx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информационной системы для экстренных служб ОАО «РЖД»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2" y="5401896"/>
            <a:ext cx="5505450" cy="694104"/>
          </a:xfrm>
        </p:spPr>
        <p:txBody>
          <a:bodyPr>
            <a:normAutofit/>
          </a:bodyPr>
          <a:lstStyle/>
          <a:p>
            <a:r>
              <a:rPr lang="ru-RU" dirty="0"/>
              <a:t>Студент: ЭПЭ-411 Богушевич А. М. Руководитель: доц., к.э.н. Морозова В.И.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4D21-25BF-8249-A98E-73B3499A3E1C}"/>
              </a:ext>
            </a:extLst>
          </p:cNvPr>
          <p:cNvSpPr txBox="1"/>
          <p:nvPr/>
        </p:nvSpPr>
        <p:spPr>
          <a:xfrm>
            <a:off x="5734465" y="1329866"/>
            <a:ext cx="27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Реестр происшествий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911BB0-77A5-4312-9345-D8E820F99F09}"/>
              </a:ext>
            </a:extLst>
          </p:cNvPr>
          <p:cNvPicPr/>
          <p:nvPr/>
        </p:nvPicPr>
        <p:blipFill rotWithShape="1">
          <a:blip r:embed="rId2"/>
          <a:srcRect l="1827" r="2146"/>
          <a:stretch/>
        </p:blipFill>
        <p:spPr bwMode="auto">
          <a:xfrm>
            <a:off x="2190629" y="1699198"/>
            <a:ext cx="9801300" cy="3919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81951D38-D8DC-46F9-9115-3E2E7FA860DE}"/>
              </a:ext>
            </a:extLst>
          </p:cNvPr>
          <p:cNvSpPr txBox="1">
            <a:spLocks/>
          </p:cNvSpPr>
          <p:nvPr/>
        </p:nvSpPr>
        <p:spPr>
          <a:xfrm>
            <a:off x="197962" y="2831830"/>
            <a:ext cx="1772239" cy="10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Отображение реестра происшествий</a:t>
            </a:r>
          </a:p>
        </p:txBody>
      </p:sp>
    </p:spTree>
    <p:extLst>
      <p:ext uri="{BB962C8B-B14F-4D97-AF65-F5344CB8AC3E}">
        <p14:creationId xmlns:p14="http://schemas.microsoft.com/office/powerpoint/2010/main" val="76032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13640E1-1355-44C0-A072-8D3965FC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19" y="1689864"/>
            <a:ext cx="9840418" cy="45238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0985B-72C9-47EC-A717-883EA441EA0D}"/>
              </a:ext>
            </a:extLst>
          </p:cNvPr>
          <p:cNvSpPr txBox="1"/>
          <p:nvPr/>
        </p:nvSpPr>
        <p:spPr>
          <a:xfrm>
            <a:off x="4741779" y="1320532"/>
            <a:ext cx="466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Просмотр всех происшествий на карте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851AF89-0631-4743-B433-529E9DC5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2831831"/>
            <a:ext cx="1772239" cy="119433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</a:rPr>
              <a:t>Интерактивная карта с отображением всех происшествий.</a:t>
            </a:r>
          </a:p>
        </p:txBody>
      </p:sp>
    </p:spTree>
    <p:extLst>
      <p:ext uri="{BB962C8B-B14F-4D97-AF65-F5344CB8AC3E}">
        <p14:creationId xmlns:p14="http://schemas.microsoft.com/office/powerpoint/2010/main" val="4379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A3DBC9-F98E-421E-A10C-2E45CDF0BB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619" y="1675428"/>
            <a:ext cx="9840418" cy="45308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F6763-B5D7-4000-B500-27B7CCA0F6BD}"/>
              </a:ext>
            </a:extLst>
          </p:cNvPr>
          <p:cNvSpPr txBox="1"/>
          <p:nvPr/>
        </p:nvSpPr>
        <p:spPr>
          <a:xfrm>
            <a:off x="4344971" y="1335703"/>
            <a:ext cx="54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Добавление происшествия с помощью карты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D0E31A5-BAD1-4820-90BD-C5019F84FD82}"/>
              </a:ext>
            </a:extLst>
          </p:cNvPr>
          <p:cNvSpPr txBox="1">
            <a:spLocks/>
          </p:cNvSpPr>
          <p:nvPr/>
        </p:nvSpPr>
        <p:spPr>
          <a:xfrm>
            <a:off x="197963" y="2725747"/>
            <a:ext cx="1772239" cy="1194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Добавление происшествия с помощью интерактивной карты и внесении информации о нем.</a:t>
            </a:r>
          </a:p>
        </p:txBody>
      </p:sp>
    </p:spTree>
    <p:extLst>
      <p:ext uri="{BB962C8B-B14F-4D97-AF65-F5344CB8AC3E}">
        <p14:creationId xmlns:p14="http://schemas.microsoft.com/office/powerpoint/2010/main" val="222190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A454CD-B9B4-4B1A-B2ED-F123B58E9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619" y="1675428"/>
            <a:ext cx="9840418" cy="45308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A1CE6-A688-4E70-A0F3-F116A7D5D8AF}"/>
              </a:ext>
            </a:extLst>
          </p:cNvPr>
          <p:cNvSpPr txBox="1"/>
          <p:nvPr/>
        </p:nvSpPr>
        <p:spPr>
          <a:xfrm>
            <a:off x="4219040" y="1309625"/>
            <a:ext cx="570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Отображение ликвидированного происшествия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EE75D9-1617-4C9D-918B-610478AF5DA5}"/>
              </a:ext>
            </a:extLst>
          </p:cNvPr>
          <p:cNvSpPr txBox="1">
            <a:spLocks/>
          </p:cNvSpPr>
          <p:nvPr/>
        </p:nvSpPr>
        <p:spPr>
          <a:xfrm>
            <a:off x="197963" y="2725747"/>
            <a:ext cx="1772239" cy="1194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Форма отображения ликвидированного происшествия.</a:t>
            </a:r>
          </a:p>
        </p:txBody>
      </p:sp>
    </p:spTree>
    <p:extLst>
      <p:ext uri="{BB962C8B-B14F-4D97-AF65-F5344CB8AC3E}">
        <p14:creationId xmlns:p14="http://schemas.microsoft.com/office/powerpoint/2010/main" val="295876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949A4-2E95-4A54-9464-4C3E038A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F03C31-26A6-475A-B661-175A6202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/>
          </a:p>
        </p:txBody>
      </p:sp>
      <p:graphicFrame>
        <p:nvGraphicFramePr>
          <p:cNvPr id="5" name="Group 25">
            <a:extLst>
              <a:ext uri="{FF2B5EF4-FFF2-40B4-BE49-F238E27FC236}">
                <a16:creationId xmlns:a16="http://schemas.microsoft.com/office/drawing/2014/main" id="{63F3695D-FAB6-4EFE-BBFA-A0FA542F7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82071"/>
              </p:ext>
            </p:extLst>
          </p:nvPr>
        </p:nvGraphicFramePr>
        <p:xfrm>
          <a:off x="674685" y="5059586"/>
          <a:ext cx="10679116" cy="1036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0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092">
                <a:tc>
                  <a:txBody>
                    <a:bodyPr/>
                    <a:lstStyle/>
                    <a:p>
                      <a:pPr marL="185738" marR="0" lvl="0" indent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Наименование показателя эффективности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590" marR="81590" marT="40795" marB="40795" anchor="ctr" horzOverflow="overflow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185738" marR="0" lvl="0" indent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Значение показателя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590" marR="81590" marT="40795" marB="40795" anchor="ctr" horzOverflow="overflow">
                    <a:solidFill>
                      <a:srgbClr val="130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Дисконтируемая величина экономического эффекта (NPV) от реализации проекта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 Pro Cond Semibold"/>
                        <a:cs typeface="Arial" charset="0"/>
                      </a:endParaRPr>
                    </a:p>
                  </a:txBody>
                  <a:tcPr marL="81590" marR="81590" marT="40795" marB="40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9DA"/>
                          </a:solidFill>
                          <a:effectLst/>
                          <a:latin typeface="Verdana Pro Cond Semibold"/>
                          <a:cs typeface="Arial" charset="0"/>
                        </a:rPr>
                        <a:t>------</a:t>
                      </a:r>
                    </a:p>
                  </a:txBody>
                  <a:tcPr marL="81590" marR="81590" marT="40795" marB="4079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Срок окупаемости (простой/дисконтируемый)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 Pro Cond Semibold"/>
                        <a:cs typeface="Arial" charset="0"/>
                      </a:endParaRPr>
                    </a:p>
                  </a:txBody>
                  <a:tcPr marL="81590" marR="81590" marT="40795" marB="40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309DA"/>
                          </a:solidFill>
                          <a:effectLst/>
                          <a:latin typeface="Verdana Pro Cond Semibold"/>
                          <a:ea typeface="+mn-ea"/>
                          <a:cs typeface="Arial" charset="0"/>
                        </a:rPr>
                        <a:t>------</a:t>
                      </a:r>
                    </a:p>
                  </a:txBody>
                  <a:tcPr marL="81590" marR="81590" marT="40795" marB="4079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Продолжительность жизненного цикла решения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 Pro Cond Semibold"/>
                        <a:cs typeface="Arial" charset="0"/>
                      </a:endParaRPr>
                    </a:p>
                  </a:txBody>
                  <a:tcPr marL="81590" marR="81590" marT="40795" marB="40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309DA"/>
                          </a:solidFill>
                          <a:effectLst/>
                          <a:latin typeface="Verdana Pro Cond Semibold"/>
                          <a:ea typeface="+mn-ea"/>
                          <a:cs typeface="Arial" charset="0"/>
                        </a:rPr>
                        <a:t>------ </a:t>
                      </a:r>
                    </a:p>
                  </a:txBody>
                  <a:tcPr marL="81590" marR="81590" marT="40795" marB="4079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7CEBFEC2-AAE3-4974-AFAB-BA5EA87D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1" y="6105655"/>
            <a:ext cx="106680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Verdana Pro Cond Semibold"/>
              </a:rPr>
              <a:t>Дисконтируемая величина экономического эффекта (NPV) положительна, поэтому реализация проекта признается эффективной, а сам проект - окупаемым.</a:t>
            </a:r>
            <a:endParaRPr lang="ru-RU" sz="500" b="1" dirty="0">
              <a:latin typeface="Verdana Pro Cond Semibold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8173A77-94BE-4BED-BD72-015F8A500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93985"/>
              </p:ext>
            </p:extLst>
          </p:nvPr>
        </p:nvGraphicFramePr>
        <p:xfrm>
          <a:off x="685802" y="914399"/>
          <a:ext cx="10667999" cy="41068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1271">
                <a:tc rowSpan="2"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Функции системы: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1590" marR="81590" marT="40795" marB="40795" anchor="ctr">
                    <a:solidFill>
                      <a:srgbClr val="1309D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Составляющие технического эффекта, связанные с: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1590" marR="81590" marT="40795" marB="40795" anchor="ctr">
                    <a:solidFill>
                      <a:srgbClr val="1309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Составляющие экономического эффекта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1590" marR="81590" marT="40795" marB="40795" anchor="ctr">
                    <a:solidFill>
                      <a:srgbClr val="1309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устранением дублирования ввода данных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высвобождением труда  специалистов за счет автоматизации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переходом на безбумажные технологии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снижением технологических рисков остановки критичных бизнес-процессов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err="1">
                          <a:solidFill>
                            <a:schemeClr val="bg1"/>
                          </a:solidFill>
                          <a:effectLst/>
                          <a:latin typeface="Verdana Pro Cond Semibold" panose="020B0706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ывфыв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Снижение расходов - ресурсный эффект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Увеличение доходов - коммерческий эффект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1. Автоматизация сбора, обработки данных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271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2. Контроль за соблюдением сроков доставки продукции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271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3. Мониторинг загруженности парка машин компании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998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4. Мониторинг загруженности водителей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66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5. Визуализация  отчетов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019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6. Функция 6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019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7. Функция 7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9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0E0A6-F0C4-4F6E-8752-EC8A4E42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C8C73-88EE-468A-BB1C-5E4C0B19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178" y="2847447"/>
            <a:ext cx="5513644" cy="1163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accent2"/>
                </a:solidFill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9B7DC4-F919-4F14-BE90-67DFA063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1F08-199C-EB40-9441-5B619B1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4E806-D83C-B34C-84D1-305CCF1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8B79E461-F6FB-104A-83DD-86D262AB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10105"/>
              </p:ext>
            </p:extLst>
          </p:nvPr>
        </p:nvGraphicFramePr>
        <p:xfrm>
          <a:off x="3900668" y="1393901"/>
          <a:ext cx="8055979" cy="444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Объект 2">
            <a:extLst>
              <a:ext uri="{FF2B5EF4-FFF2-40B4-BE49-F238E27FC236}">
                <a16:creationId xmlns:a16="http://schemas.microsoft.com/office/drawing/2014/main" id="{D42AAE73-5309-084A-9F13-AF072F2AC4D0}"/>
              </a:ext>
            </a:extLst>
          </p:cNvPr>
          <p:cNvSpPr txBox="1">
            <a:spLocks/>
          </p:cNvSpPr>
          <p:nvPr/>
        </p:nvSpPr>
        <p:spPr>
          <a:xfrm>
            <a:off x="487044" y="1393901"/>
            <a:ext cx="4140707" cy="4549699"/>
          </a:xfrm>
          <a:prstGeom prst="roundRect">
            <a:avLst>
              <a:gd name="adj" fmla="val 4817"/>
            </a:avLst>
          </a:prstGeom>
          <a:ln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/>
              <a:t>Разработка современной и эффективной информационной системы, которая позволит повысить быстродействие принятия решений по ликвидации происшествий, а также быстрой передаче информации ответственным лицам.</a:t>
            </a:r>
          </a:p>
        </p:txBody>
      </p:sp>
      <p:pic>
        <p:nvPicPr>
          <p:cNvPr id="15" name="Рисунок 14" descr="В яблочко">
            <a:extLst>
              <a:ext uri="{FF2B5EF4-FFF2-40B4-BE49-F238E27FC236}">
                <a16:creationId xmlns:a16="http://schemas.microsoft.com/office/drawing/2014/main" id="{931FEA6B-E47A-1648-A9AA-3EABEE6DE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815" y="1364259"/>
            <a:ext cx="542081" cy="542081"/>
          </a:xfrm>
          <a:prstGeom prst="rect">
            <a:avLst/>
          </a:prstGeom>
        </p:spPr>
      </p:pic>
      <p:pic>
        <p:nvPicPr>
          <p:cNvPr id="17" name="Рисунок 16" descr="Одна шестеренка">
            <a:extLst>
              <a:ext uri="{FF2B5EF4-FFF2-40B4-BE49-F238E27FC236}">
                <a16:creationId xmlns:a16="http://schemas.microsoft.com/office/drawing/2014/main" id="{4EACD957-8669-6548-BD86-9BE8438D2A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8962" y="1541740"/>
            <a:ext cx="457200" cy="457200"/>
          </a:xfrm>
          <a:prstGeom prst="rect">
            <a:avLst/>
          </a:prstGeom>
        </p:spPr>
      </p:pic>
      <p:pic>
        <p:nvPicPr>
          <p:cNvPr id="21" name="Рисунок 20" descr="Исследование">
            <a:extLst>
              <a:ext uri="{FF2B5EF4-FFF2-40B4-BE49-F238E27FC236}">
                <a16:creationId xmlns:a16="http://schemas.microsoft.com/office/drawing/2014/main" id="{0D4439D1-E7DC-FE4D-86E4-DF536EA10C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98962" y="2459563"/>
            <a:ext cx="457200" cy="457200"/>
          </a:xfrm>
          <a:prstGeom prst="rect">
            <a:avLst/>
          </a:prstGeom>
        </p:spPr>
      </p:pic>
      <p:pic>
        <p:nvPicPr>
          <p:cNvPr id="23" name="Рисунок 22" descr="Диаграмма Венна">
            <a:extLst>
              <a:ext uri="{FF2B5EF4-FFF2-40B4-BE49-F238E27FC236}">
                <a16:creationId xmlns:a16="http://schemas.microsoft.com/office/drawing/2014/main" id="{E8EE0F39-4434-D247-AD59-C2CB6D02D5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8962" y="3377386"/>
            <a:ext cx="457200" cy="457200"/>
          </a:xfrm>
          <a:prstGeom prst="rect">
            <a:avLst/>
          </a:prstGeom>
        </p:spPr>
      </p:pic>
      <p:pic>
        <p:nvPicPr>
          <p:cNvPr id="25" name="Рисунок 24" descr="Документ">
            <a:extLst>
              <a:ext uri="{FF2B5EF4-FFF2-40B4-BE49-F238E27FC236}">
                <a16:creationId xmlns:a16="http://schemas.microsoft.com/office/drawing/2014/main" id="{EB95B580-218B-074D-91CE-A0881EA419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10537" y="4347142"/>
            <a:ext cx="457200" cy="457200"/>
          </a:xfrm>
          <a:prstGeom prst="rect">
            <a:avLst/>
          </a:prstGeom>
        </p:spPr>
      </p:pic>
      <p:pic>
        <p:nvPicPr>
          <p:cNvPr id="27" name="Рисунок 26" descr="Блок-схема">
            <a:extLst>
              <a:ext uri="{FF2B5EF4-FFF2-40B4-BE49-F238E27FC236}">
                <a16:creationId xmlns:a16="http://schemas.microsoft.com/office/drawing/2014/main" id="{2687E982-C31F-9A49-8C49-5FF792B00C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98962" y="52649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21D5D-16B7-4A82-9515-32349940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парадигмы выпускной квалификационной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5614BB5-3704-49A9-977C-409290E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6D34049-7F04-4E8A-815E-B45A7B8DD2B2}"/>
              </a:ext>
            </a:extLst>
          </p:cNvPr>
          <p:cNvGrpSpPr/>
          <p:nvPr/>
        </p:nvGrpSpPr>
        <p:grpSpPr>
          <a:xfrm>
            <a:off x="805117" y="1230773"/>
            <a:ext cx="10710118" cy="5195200"/>
            <a:chOff x="356300" y="752694"/>
            <a:chExt cx="11479399" cy="556835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B2F70DE-4A13-44F2-8210-CC47FAC96619}"/>
                </a:ext>
              </a:extLst>
            </p:cNvPr>
            <p:cNvGrpSpPr/>
            <p:nvPr/>
          </p:nvGrpSpPr>
          <p:grpSpPr>
            <a:xfrm>
              <a:off x="356300" y="1892107"/>
              <a:ext cx="11479399" cy="4428945"/>
              <a:chOff x="374556" y="2297346"/>
              <a:chExt cx="11479399" cy="4428945"/>
            </a:xfrm>
          </p:grpSpPr>
          <p:sp>
            <p:nvSpPr>
              <p:cNvPr id="43" name="Фигура, имеющая форму буквы L 42">
                <a:extLst>
                  <a:ext uri="{FF2B5EF4-FFF2-40B4-BE49-F238E27FC236}">
                    <a16:creationId xmlns:a16="http://schemas.microsoft.com/office/drawing/2014/main" id="{4A3BDA6D-3B89-406F-B619-890DB6A5069C}"/>
                  </a:ext>
                </a:extLst>
              </p:cNvPr>
              <p:cNvSpPr/>
              <p:nvPr/>
            </p:nvSpPr>
            <p:spPr>
              <a:xfrm rot="5400000">
                <a:off x="905012" y="3948256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Полилиния 21">
                <a:extLst>
                  <a:ext uri="{FF2B5EF4-FFF2-40B4-BE49-F238E27FC236}">
                    <a16:creationId xmlns:a16="http://schemas.microsoft.com/office/drawing/2014/main" id="{4AB44240-F4D6-48A4-93CC-7086CAB09795}"/>
                  </a:ext>
                </a:extLst>
              </p:cNvPr>
              <p:cNvSpPr/>
              <p:nvPr/>
            </p:nvSpPr>
            <p:spPr>
              <a:xfrm>
                <a:off x="644958" y="4622279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Актуальность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dirty="0">
                    <a:ea typeface="Proxima Nova Condensed Light" charset="0"/>
                    <a:cs typeface="Proxima Nova Condensed Light" charset="0"/>
                  </a:rPr>
                  <a:t>Предоставление своевременной информации о происшествиях и методах ликвидации их в экстренные службы ОАО «РЖД»</a:t>
                </a:r>
                <a:endParaRPr lang="ru-RU" sz="1600" b="0" i="0" kern="1200" dirty="0">
                  <a:ea typeface="Proxima Nova Condensed Light" charset="0"/>
                  <a:cs typeface="Proxima Nova Condensed Light" charset="0"/>
                </a:endParaRPr>
              </a:p>
            </p:txBody>
          </p:sp>
          <p:sp>
            <p:nvSpPr>
              <p:cNvPr id="45" name="Треугольник 22">
                <a:extLst>
                  <a:ext uri="{FF2B5EF4-FFF2-40B4-BE49-F238E27FC236}">
                    <a16:creationId xmlns:a16="http://schemas.microsoft.com/office/drawing/2014/main" id="{6678480C-E192-44DC-A05A-3485AEAA5F64}"/>
                  </a:ext>
                </a:extLst>
              </p:cNvPr>
              <p:cNvSpPr/>
              <p:nvPr/>
            </p:nvSpPr>
            <p:spPr>
              <a:xfrm>
                <a:off x="2580392" y="3938564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Фигура, имеющая форму буквы L 45">
                <a:extLst>
                  <a:ext uri="{FF2B5EF4-FFF2-40B4-BE49-F238E27FC236}">
                    <a16:creationId xmlns:a16="http://schemas.microsoft.com/office/drawing/2014/main" id="{D0225C91-15F3-40C1-99B1-498FCFAD2B70}"/>
                  </a:ext>
                </a:extLst>
              </p:cNvPr>
              <p:cNvSpPr/>
              <p:nvPr/>
            </p:nvSpPr>
            <p:spPr>
              <a:xfrm rot="5400000">
                <a:off x="3843461" y="3221133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Полилиния 24">
                <a:extLst>
                  <a:ext uri="{FF2B5EF4-FFF2-40B4-BE49-F238E27FC236}">
                    <a16:creationId xmlns:a16="http://schemas.microsoft.com/office/drawing/2014/main" id="{8705B50D-FAD7-4EF8-BC9B-55D588587063}"/>
                  </a:ext>
                </a:extLst>
              </p:cNvPr>
              <p:cNvSpPr/>
              <p:nvPr/>
            </p:nvSpPr>
            <p:spPr>
              <a:xfrm>
                <a:off x="3578078" y="393420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Объект исследования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 dirty="0">
                    <a:ea typeface="Proxima Nova Condensed Light" charset="0"/>
                    <a:cs typeface="Proxima Nova Condensed Light" charset="0"/>
                  </a:rPr>
                  <a:t>Центральная станция связи – филиал ОАО «РЖД»</a:t>
                </a:r>
              </a:p>
            </p:txBody>
          </p:sp>
          <p:sp>
            <p:nvSpPr>
              <p:cNvPr id="48" name="Треугольник 25">
                <a:extLst>
                  <a:ext uri="{FF2B5EF4-FFF2-40B4-BE49-F238E27FC236}">
                    <a16:creationId xmlns:a16="http://schemas.microsoft.com/office/drawing/2014/main" id="{E20EA76E-3520-448C-B320-16D373F84AC9}"/>
                  </a:ext>
                </a:extLst>
              </p:cNvPr>
              <p:cNvSpPr/>
              <p:nvPr/>
            </p:nvSpPr>
            <p:spPr>
              <a:xfrm>
                <a:off x="5518841" y="3211442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Фигура, имеющая форму буквы L 48">
                <a:extLst>
                  <a:ext uri="{FF2B5EF4-FFF2-40B4-BE49-F238E27FC236}">
                    <a16:creationId xmlns:a16="http://schemas.microsoft.com/office/drawing/2014/main" id="{1CFD2072-C5F7-4E50-B33F-618AB380DE37}"/>
                  </a:ext>
                </a:extLst>
              </p:cNvPr>
              <p:cNvSpPr/>
              <p:nvPr/>
            </p:nvSpPr>
            <p:spPr>
              <a:xfrm rot="5400000">
                <a:off x="6781910" y="2494011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Полилиния 27">
                <a:extLst>
                  <a:ext uri="{FF2B5EF4-FFF2-40B4-BE49-F238E27FC236}">
                    <a16:creationId xmlns:a16="http://schemas.microsoft.com/office/drawing/2014/main" id="{1C5328E7-31BE-40BE-8D90-5F03E61DF54D}"/>
                  </a:ext>
                </a:extLst>
              </p:cNvPr>
              <p:cNvSpPr/>
              <p:nvPr/>
            </p:nvSpPr>
            <p:spPr>
              <a:xfrm>
                <a:off x="6517860" y="330973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Предмет исследования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 dirty="0">
                    <a:ea typeface="Proxima Nova Condensed Light" charset="0"/>
                    <a:cs typeface="Proxima Nova Condensed Light" charset="0"/>
                  </a:rPr>
                  <a:t>Работа сотрудников подразделений ОАО «РЖД», отвечающих за безопасность и коммуникацию</a:t>
                </a:r>
              </a:p>
            </p:txBody>
          </p:sp>
          <p:sp>
            <p:nvSpPr>
              <p:cNvPr id="51" name="Треугольник 28">
                <a:extLst>
                  <a:ext uri="{FF2B5EF4-FFF2-40B4-BE49-F238E27FC236}">
                    <a16:creationId xmlns:a16="http://schemas.microsoft.com/office/drawing/2014/main" id="{6C274DA5-E6D0-44F7-A249-23AA510F433C}"/>
                  </a:ext>
                </a:extLst>
              </p:cNvPr>
              <p:cNvSpPr/>
              <p:nvPr/>
            </p:nvSpPr>
            <p:spPr>
              <a:xfrm>
                <a:off x="8457290" y="2484320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Фигура, имеющая форму буквы L 51">
                <a:extLst>
                  <a:ext uri="{FF2B5EF4-FFF2-40B4-BE49-F238E27FC236}">
                    <a16:creationId xmlns:a16="http://schemas.microsoft.com/office/drawing/2014/main" id="{F16531AE-4626-4060-8F39-BB1464A9409D}"/>
                  </a:ext>
                </a:extLst>
              </p:cNvPr>
              <p:cNvSpPr/>
              <p:nvPr/>
            </p:nvSpPr>
            <p:spPr>
              <a:xfrm rot="5400000">
                <a:off x="9720359" y="1766890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689FE3EC-9169-4B92-86AF-903277C3F2FC}"/>
                  </a:ext>
                </a:extLst>
              </p:cNvPr>
              <p:cNvSpPr/>
              <p:nvPr/>
            </p:nvSpPr>
            <p:spPr>
              <a:xfrm>
                <a:off x="9453645" y="2561275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dirty="0">
                    <a:ea typeface="Proxima Nova Cond" charset="0"/>
                    <a:cs typeface="Proxima Nova Cond" charset="0"/>
                  </a:rPr>
                  <a:t>Практическая значимость</a:t>
                </a:r>
                <a:endParaRPr lang="ru-RU" sz="2000" b="1" i="0" kern="1200" dirty="0">
                  <a:ea typeface="Proxima Nova Cond" charset="0"/>
                  <a:cs typeface="Proxima Nova Cond" charset="0"/>
                </a:endParaRPr>
              </a:p>
            </p:txBody>
          </p:sp>
        </p:grp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8E1DDB6-79AD-4D0E-B733-505132F4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82" y="2825519"/>
              <a:ext cx="728500" cy="1130986"/>
            </a:xfrm>
            <a:prstGeom prst="rect">
              <a:avLst/>
            </a:prstGeom>
          </p:spPr>
        </p:pic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82E94DB7-BA41-4B2C-AF30-C9E0F29F5A80}"/>
                </a:ext>
              </a:extLst>
            </p:cNvPr>
            <p:cNvGrpSpPr/>
            <p:nvPr/>
          </p:nvGrpSpPr>
          <p:grpSpPr>
            <a:xfrm>
              <a:off x="4213325" y="2118983"/>
              <a:ext cx="709679" cy="1186667"/>
              <a:chOff x="4183975" y="1757105"/>
              <a:chExt cx="1125843" cy="1882541"/>
            </a:xfrm>
          </p:grpSpPr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3A851BB6-1321-442A-8335-39CB46B77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3095283"/>
                <a:ext cx="1105223" cy="544363"/>
              </a:xfrm>
              <a:prstGeom prst="rect">
                <a:avLst/>
              </a:prstGeom>
            </p:spPr>
          </p:pic>
          <p:pic>
            <p:nvPicPr>
              <p:cNvPr id="41" name="Рисунок 40">
                <a:extLst>
                  <a:ext uri="{FF2B5EF4-FFF2-40B4-BE49-F238E27FC236}">
                    <a16:creationId xmlns:a16="http://schemas.microsoft.com/office/drawing/2014/main" id="{6A0E0ED9-4C75-49EC-AAB5-7F3AFA0B0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2442690"/>
                <a:ext cx="1125843" cy="507248"/>
              </a:xfrm>
              <a:prstGeom prst="rect">
                <a:avLst/>
              </a:prstGeom>
            </p:spPr>
          </p:pic>
          <p:pic>
            <p:nvPicPr>
              <p:cNvPr id="42" name="Рисунок 41">
                <a:extLst>
                  <a:ext uri="{FF2B5EF4-FFF2-40B4-BE49-F238E27FC236}">
                    <a16:creationId xmlns:a16="http://schemas.microsoft.com/office/drawing/2014/main" id="{A715378F-97A0-4F41-9FDF-FB5E75B70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1757105"/>
                <a:ext cx="1092851" cy="540240"/>
              </a:xfrm>
              <a:prstGeom prst="rect">
                <a:avLst/>
              </a:prstGeom>
            </p:spPr>
          </p:pic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EA0518E-C846-404D-B9EC-7915A4CF186C}"/>
                </a:ext>
              </a:extLst>
            </p:cNvPr>
            <p:cNvGrpSpPr/>
            <p:nvPr/>
          </p:nvGrpSpPr>
          <p:grpSpPr>
            <a:xfrm>
              <a:off x="7075961" y="1430471"/>
              <a:ext cx="719619" cy="1188708"/>
              <a:chOff x="7046611" y="1067397"/>
              <a:chExt cx="1141610" cy="1885778"/>
            </a:xfrm>
          </p:grpSpPr>
          <p:pic>
            <p:nvPicPr>
              <p:cNvPr id="36" name="Рисунок 35">
                <a:extLst>
                  <a:ext uri="{FF2B5EF4-FFF2-40B4-BE49-F238E27FC236}">
                    <a16:creationId xmlns:a16="http://schemas.microsoft.com/office/drawing/2014/main" id="{E4C0C932-9498-4927-BC46-B6EF686C9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6611" y="2398656"/>
                <a:ext cx="1125843" cy="554519"/>
              </a:xfrm>
              <a:prstGeom prst="rect">
                <a:avLst/>
              </a:prstGeom>
            </p:spPr>
          </p:pic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5AE02683-1312-4B10-9926-BD493E393642}"/>
                  </a:ext>
                </a:extLst>
              </p:cNvPr>
              <p:cNvGrpSpPr/>
              <p:nvPr/>
            </p:nvGrpSpPr>
            <p:grpSpPr>
              <a:xfrm>
                <a:off x="7062378" y="1067397"/>
                <a:ext cx="1125843" cy="1192833"/>
                <a:chOff x="4183975" y="1757105"/>
                <a:chExt cx="1125843" cy="1192833"/>
              </a:xfrm>
            </p:grpSpPr>
            <p:pic>
              <p:nvPicPr>
                <p:cNvPr id="38" name="Рисунок 37">
                  <a:extLst>
                    <a:ext uri="{FF2B5EF4-FFF2-40B4-BE49-F238E27FC236}">
                      <a16:creationId xmlns:a16="http://schemas.microsoft.com/office/drawing/2014/main" id="{2E22BFF1-67BC-4F18-9008-5FFE5252C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2442690"/>
                  <a:ext cx="1125843" cy="507248"/>
                </a:xfrm>
                <a:prstGeom prst="rect">
                  <a:avLst/>
                </a:prstGeom>
              </p:spPr>
            </p:pic>
            <p:pic>
              <p:nvPicPr>
                <p:cNvPr id="39" name="Рисунок 38">
                  <a:extLst>
                    <a:ext uri="{FF2B5EF4-FFF2-40B4-BE49-F238E27FC236}">
                      <a16:creationId xmlns:a16="http://schemas.microsoft.com/office/drawing/2014/main" id="{7F14DF35-92A0-4088-B8B7-0ACD4FFBCA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1757105"/>
                  <a:ext cx="1092851" cy="54024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Полилиния 10">
              <a:extLst>
                <a:ext uri="{FF2B5EF4-FFF2-40B4-BE49-F238E27FC236}">
                  <a16:creationId xmlns:a16="http://schemas.microsoft.com/office/drawing/2014/main" id="{BC210D68-5F09-475F-8180-F3B691FD5FBF}"/>
                </a:ext>
              </a:extLst>
            </p:cNvPr>
            <p:cNvSpPr/>
            <p:nvPr/>
          </p:nvSpPr>
          <p:spPr>
            <a:xfrm>
              <a:off x="9404660" y="4145255"/>
              <a:ext cx="2400311" cy="1254501"/>
            </a:xfrm>
            <a:custGeom>
              <a:avLst/>
              <a:gdLst>
                <a:gd name="connsiteX0" fmla="*/ 0 w 2400310"/>
                <a:gd name="connsiteY0" fmla="*/ 0 h 2104012"/>
                <a:gd name="connsiteX1" fmla="*/ 2400310 w 2400310"/>
                <a:gd name="connsiteY1" fmla="*/ 0 h 2104012"/>
                <a:gd name="connsiteX2" fmla="*/ 2400310 w 2400310"/>
                <a:gd name="connsiteY2" fmla="*/ 2104012 h 2104012"/>
                <a:gd name="connsiteX3" fmla="*/ 0 w 2400310"/>
                <a:gd name="connsiteY3" fmla="*/ 2104012 h 2104012"/>
                <a:gd name="connsiteX4" fmla="*/ 0 w 2400310"/>
                <a:gd name="connsiteY4" fmla="*/ 0 h 210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310" h="2104012">
                  <a:moveTo>
                    <a:pt x="0" y="0"/>
                  </a:moveTo>
                  <a:lnTo>
                    <a:pt x="2400310" y="0"/>
                  </a:lnTo>
                  <a:lnTo>
                    <a:pt x="2400310" y="2104012"/>
                  </a:lnTo>
                  <a:lnTo>
                    <a:pt x="0" y="2104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b" anchorCtr="0">
              <a:noAutofit/>
            </a:bodyPr>
            <a:lstStyle/>
            <a:p>
              <a:pPr marL="0" lvl="1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600" b="0" i="0" kern="1200" dirty="0">
                  <a:ea typeface="Proxima Nova Condensed Light" charset="0"/>
                  <a:cs typeface="Proxima Nova Condensed Light" charset="0"/>
                </a:rPr>
                <a:t>Улучшение оперативности реагирования на происшествия, повышение эффективности взаимодействия между подразделениями и </a:t>
              </a:r>
              <a:r>
                <a:rPr lang="ru-RU" sz="1600" b="0" i="0" kern="1200" dirty="0" err="1">
                  <a:ea typeface="Proxima Nova Condensed Light" charset="0"/>
                  <a:cs typeface="Proxima Nova Condensed Light" charset="0"/>
                </a:rPr>
                <a:t>др</a:t>
              </a:r>
              <a:endParaRPr lang="ru-RU" sz="1600" b="0" i="0" kern="1200" dirty="0">
                <a:ea typeface="Proxima Nova Condensed Light" charset="0"/>
                <a:cs typeface="Proxima Nova Condensed Light" charset="0"/>
              </a:endParaRPr>
            </a:p>
          </p:txBody>
        </p:sp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E51480DF-F1A2-4041-8EA0-480743C1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995" y="752694"/>
              <a:ext cx="1121821" cy="1011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15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011CAA9-C1DC-4809-8B27-04A21FB4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04" y="1493540"/>
            <a:ext cx="10075728" cy="40520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843A-EBA8-42D9-A9BA-1582DC5F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F1B02E-A639-4AA6-ADE6-7B137321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F865DC5C-3611-4083-8E9A-909C4FD19CD9}"/>
              </a:ext>
            </a:extLst>
          </p:cNvPr>
          <p:cNvSpPr txBox="1">
            <a:spLocks/>
          </p:cNvSpPr>
          <p:nvPr/>
        </p:nvSpPr>
        <p:spPr>
          <a:xfrm>
            <a:off x="181086" y="3429000"/>
            <a:ext cx="1867218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Организационная структура ОАО «РЖД».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DAA1-BE64-4888-B1F9-161968859DB0}"/>
              </a:ext>
            </a:extLst>
          </p:cNvPr>
          <p:cNvSpPr txBox="1"/>
          <p:nvPr/>
        </p:nvSpPr>
        <p:spPr>
          <a:xfrm>
            <a:off x="4681167" y="1124209"/>
            <a:ext cx="34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Организационная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91621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разрабатываемой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84" y="2969555"/>
            <a:ext cx="2454041" cy="91888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</a:rPr>
              <a:t>Клиент-серверная архитектура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1E116D8-1DD4-46F6-9F87-419056783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40042"/>
              </p:ext>
            </p:extLst>
          </p:nvPr>
        </p:nvGraphicFramePr>
        <p:xfrm>
          <a:off x="3839687" y="1898606"/>
          <a:ext cx="8284345" cy="337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Visio" r:id="rId3" imgW="5493630" imgH="2171511" progId="Visio.Drawing.15">
                  <p:embed/>
                </p:oleObj>
              </mc:Choice>
              <mc:Fallback>
                <p:oleObj name="Visio" r:id="rId3" imgW="5493630" imgH="21715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687" y="1898606"/>
                        <a:ext cx="8284345" cy="3376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A3BE06-2ADF-429B-9CF9-42EA6A0141A3}"/>
              </a:ext>
            </a:extLst>
          </p:cNvPr>
          <p:cNvSpPr txBox="1"/>
          <p:nvPr/>
        </p:nvSpPr>
        <p:spPr>
          <a:xfrm>
            <a:off x="6104614" y="1529274"/>
            <a:ext cx="375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Клиент-серверная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25549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1" y="533262"/>
            <a:ext cx="10180720" cy="506896"/>
          </a:xfrm>
        </p:spPr>
        <p:txBody>
          <a:bodyPr/>
          <a:lstStyle/>
          <a:p>
            <a:r>
              <a:rPr lang="en-US" b="1" dirty="0"/>
              <a:t>UML </a:t>
            </a:r>
            <a:r>
              <a:rPr lang="ru-RU" b="1" dirty="0"/>
              <a:t>диаграммы вариантов использования интерфейса управления пользователями для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62A16ED-58A3-4353-A9FC-61406DA6C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98917"/>
              </p:ext>
            </p:extLst>
          </p:nvPr>
        </p:nvGraphicFramePr>
        <p:xfrm>
          <a:off x="4566689" y="1735402"/>
          <a:ext cx="6752035" cy="290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Visio" r:id="rId3" imgW="6507126" imgH="2819274" progId="Visio.Drawing.15">
                  <p:embed/>
                </p:oleObj>
              </mc:Choice>
              <mc:Fallback>
                <p:oleObj name="Visio" r:id="rId3" imgW="6507126" imgH="2819274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26770617-EA02-4AF6-816D-F6A2E336E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689" y="1735402"/>
                        <a:ext cx="6752035" cy="2905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8897101-1B6E-4046-83D2-022CDF8C5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7964"/>
              </p:ext>
            </p:extLst>
          </p:nvPr>
        </p:nvGraphicFramePr>
        <p:xfrm>
          <a:off x="3866108" y="4863829"/>
          <a:ext cx="7452616" cy="136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Visio" r:id="rId5" imgW="6743594" imgH="1241652" progId="Visio.Drawing.15">
                  <p:embed/>
                </p:oleObj>
              </mc:Choice>
              <mc:Fallback>
                <p:oleObj name="Visio" r:id="rId5" imgW="6743594" imgH="1241652" progId="Visio.Drawing.15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6A37190-CEBC-4E1F-922C-0FADB1A99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108" y="4863829"/>
                        <a:ext cx="7452616" cy="1361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Объект 2">
            <a:extLst>
              <a:ext uri="{FF2B5EF4-FFF2-40B4-BE49-F238E27FC236}">
                <a16:creationId xmlns:a16="http://schemas.microsoft.com/office/drawing/2014/main" id="{38EA9734-00CC-4A0C-B0C8-0F3933D2390C}"/>
              </a:ext>
            </a:extLst>
          </p:cNvPr>
          <p:cNvSpPr txBox="1">
            <a:spLocks/>
          </p:cNvSpPr>
          <p:nvPr/>
        </p:nvSpPr>
        <p:spPr>
          <a:xfrm>
            <a:off x="463732" y="2747306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начальника участка.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F7B0E04E-8EA5-4D92-B683-8777055140CA}"/>
              </a:ext>
            </a:extLst>
          </p:cNvPr>
          <p:cNvSpPr txBox="1">
            <a:spLocks/>
          </p:cNvSpPr>
          <p:nvPr/>
        </p:nvSpPr>
        <p:spPr>
          <a:xfrm>
            <a:off x="463733" y="4863828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работника железной дороги.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244A4-BB5D-4D84-B01A-EBBD3CC65096}"/>
              </a:ext>
            </a:extLst>
          </p:cNvPr>
          <p:cNvSpPr txBox="1"/>
          <p:nvPr/>
        </p:nvSpPr>
        <p:spPr>
          <a:xfrm>
            <a:off x="6353968" y="1524400"/>
            <a:ext cx="23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Начальник участка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F97CD-CA8C-49C8-B4F1-A18C206837E2}"/>
              </a:ext>
            </a:extLst>
          </p:cNvPr>
          <p:cNvSpPr txBox="1"/>
          <p:nvPr/>
        </p:nvSpPr>
        <p:spPr>
          <a:xfrm>
            <a:off x="5892014" y="4585609"/>
            <a:ext cx="328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Работник железной дороги</a:t>
            </a:r>
          </a:p>
        </p:txBody>
      </p:sp>
    </p:spTree>
    <p:extLst>
      <p:ext uri="{BB962C8B-B14F-4D97-AF65-F5344CB8AC3E}">
        <p14:creationId xmlns:p14="http://schemas.microsoft.com/office/powerpoint/2010/main" val="13507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1" y="533262"/>
            <a:ext cx="10180720" cy="506896"/>
          </a:xfrm>
        </p:spPr>
        <p:txBody>
          <a:bodyPr/>
          <a:lstStyle/>
          <a:p>
            <a:r>
              <a:rPr lang="en-US" b="1" dirty="0"/>
              <a:t>UML </a:t>
            </a:r>
            <a:r>
              <a:rPr lang="ru-RU" b="1" dirty="0"/>
              <a:t>диаграммы вариантов использования интерфейса управления пользователями для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B3A1ED6-C552-4828-B7B1-229EEC03BEDB}"/>
              </a:ext>
            </a:extLst>
          </p:cNvPr>
          <p:cNvSpPr txBox="1">
            <a:spLocks/>
          </p:cNvSpPr>
          <p:nvPr/>
        </p:nvSpPr>
        <p:spPr>
          <a:xfrm>
            <a:off x="463733" y="3429000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начальника экстренной службы участка.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6B770-246E-4568-BD90-EC8D502E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95" y="2205910"/>
            <a:ext cx="12595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9D94F29F-1A6D-4F8E-9A3C-EB0924095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07236"/>
              </p:ext>
            </p:extLst>
          </p:nvPr>
        </p:nvGraphicFramePr>
        <p:xfrm>
          <a:off x="4656138" y="1944721"/>
          <a:ext cx="7338066" cy="3540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Visio" r:id="rId3" imgW="5570185" imgH="2697103" progId="Visio.Drawing.15">
                  <p:embed/>
                </p:oleObj>
              </mc:Choice>
              <mc:Fallback>
                <p:oleObj name="Visio" r:id="rId3" imgW="5570185" imgH="2697103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944721"/>
                        <a:ext cx="7338066" cy="3540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F81673-4A09-4452-BDFA-96FFEDB467B7}"/>
              </a:ext>
            </a:extLst>
          </p:cNvPr>
          <p:cNvSpPr txBox="1"/>
          <p:nvPr/>
        </p:nvSpPr>
        <p:spPr>
          <a:xfrm>
            <a:off x="5969077" y="1575389"/>
            <a:ext cx="471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Начальник экстренной службы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2421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1" y="533262"/>
            <a:ext cx="10180720" cy="506896"/>
          </a:xfrm>
        </p:spPr>
        <p:txBody>
          <a:bodyPr/>
          <a:lstStyle/>
          <a:p>
            <a:r>
              <a:rPr lang="en-US" b="1" dirty="0"/>
              <a:t>UML </a:t>
            </a:r>
            <a:r>
              <a:rPr lang="ru-RU" b="1" dirty="0"/>
              <a:t>диаграммы вариантов использования интерфейса управления пользователями для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B3A1ED6-C552-4828-B7B1-229EEC03BEDB}"/>
              </a:ext>
            </a:extLst>
          </p:cNvPr>
          <p:cNvSpPr txBox="1">
            <a:spLocks/>
          </p:cNvSpPr>
          <p:nvPr/>
        </p:nvSpPr>
        <p:spPr>
          <a:xfrm>
            <a:off x="463733" y="1944722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администратора.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6B770-246E-4568-BD90-EC8D502E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95" y="2205910"/>
            <a:ext cx="12595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DD1A7-1582-4249-822F-74F2A97071A5}"/>
              </a:ext>
            </a:extLst>
          </p:cNvPr>
          <p:cNvSpPr txBox="1"/>
          <p:nvPr/>
        </p:nvSpPr>
        <p:spPr>
          <a:xfrm>
            <a:off x="7118606" y="1569609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Администратор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3A80C0-8BA6-4B70-A712-241CAF17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37" y="1899887"/>
            <a:ext cx="8012995" cy="4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177"/>
            <a:ext cx="10180720" cy="50689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ER </a:t>
            </a:r>
            <a:r>
              <a:rPr lang="ru-RU" b="1" dirty="0"/>
              <a:t>диаграмма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B3A1ED6-C552-4828-B7B1-229EEC03BEDB}"/>
              </a:ext>
            </a:extLst>
          </p:cNvPr>
          <p:cNvSpPr txBox="1">
            <a:spLocks/>
          </p:cNvSpPr>
          <p:nvPr/>
        </p:nvSpPr>
        <p:spPr>
          <a:xfrm>
            <a:off x="463733" y="1944722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/>
              <a:t>ER</a:t>
            </a:r>
            <a:r>
              <a:rPr lang="ru-RU" dirty="0"/>
              <a:t>- диаграмма базы данных.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6B770-246E-4568-BD90-EC8D502E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95" y="2205910"/>
            <a:ext cx="12595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8DAE43-02CE-4F50-A81D-D03A321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300480"/>
            <a:ext cx="116006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240E48-D049-4AFF-A82C-6BDCE06AD693}"/>
              </a:ext>
            </a:extLst>
          </p:cNvPr>
          <p:cNvPicPr/>
          <p:nvPr/>
        </p:nvPicPr>
        <p:blipFill rotWithShape="1">
          <a:blip r:embed="rId2"/>
          <a:srcRect l="770" t="3456"/>
          <a:stretch/>
        </p:blipFill>
        <p:spPr bwMode="auto">
          <a:xfrm>
            <a:off x="3356043" y="1567541"/>
            <a:ext cx="8463590" cy="4708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E5223D-30B6-43D5-BCA3-6B3FE39AC32C}"/>
              </a:ext>
            </a:extLst>
          </p:cNvPr>
          <p:cNvSpPr txBox="1"/>
          <p:nvPr/>
        </p:nvSpPr>
        <p:spPr>
          <a:xfrm>
            <a:off x="6677877" y="1192300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ER </a:t>
            </a:r>
            <a:r>
              <a:rPr lang="ru-RU" b="1" dirty="0">
                <a:solidFill>
                  <a:schemeClr val="accent2"/>
                </a:solidFill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4067047304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678</TotalTime>
  <Words>516</Words>
  <Application>Microsoft Office PowerPoint</Application>
  <PresentationFormat>Широкоэкранный</PresentationFormat>
  <Paragraphs>141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Verdana Pro Cond Semibold</vt:lpstr>
      <vt:lpstr>Wingdings</vt:lpstr>
      <vt:lpstr>1_Тема Office</vt:lpstr>
      <vt:lpstr>Visio</vt:lpstr>
      <vt:lpstr>Разработка информационной системы для экстренных служб ОАО «РЖД»</vt:lpstr>
      <vt:lpstr>Цели и задачи</vt:lpstr>
      <vt:lpstr>Основные парадигмы выпускной квалификационной работы</vt:lpstr>
      <vt:lpstr>Организационная структура</vt:lpstr>
      <vt:lpstr>Архитектура разрабатываемой информационной системы</vt:lpstr>
      <vt:lpstr>UML диаграммы вариантов использования интерфейса управления пользователями для информационной системы</vt:lpstr>
      <vt:lpstr>UML диаграммы вариантов использования интерфейса управления пользователями для информационной системы</vt:lpstr>
      <vt:lpstr>UML диаграммы вариантов использования интерфейса управления пользователями для информационной системы</vt:lpstr>
      <vt:lpstr>ER диаграмма базы данных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Матрица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 Арсенян</dc:creator>
  <cp:lastModifiedBy>Денис Голомидов</cp:lastModifiedBy>
  <cp:revision>81</cp:revision>
  <cp:lastPrinted>2018-09-27T08:52:29Z</cp:lastPrinted>
  <dcterms:created xsi:type="dcterms:W3CDTF">2020-05-14T17:49:14Z</dcterms:created>
  <dcterms:modified xsi:type="dcterms:W3CDTF">2024-05-13T22:22:58Z</dcterms:modified>
</cp:coreProperties>
</file>