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322" r:id="rId4"/>
    <p:sldId id="321" r:id="rId5"/>
    <p:sldId id="301" r:id="rId6"/>
    <p:sldId id="304" r:id="rId7"/>
    <p:sldId id="309" r:id="rId8"/>
    <p:sldId id="310" r:id="rId9"/>
    <p:sldId id="312" r:id="rId10"/>
    <p:sldId id="314" r:id="rId11"/>
    <p:sldId id="316" r:id="rId12"/>
    <p:sldId id="317" r:id="rId13"/>
    <p:sldId id="320" r:id="rId14"/>
    <p:sldId id="324" r:id="rId15"/>
    <p:sldId id="323" r:id="rId16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b="0" i="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 dirty="0"/>
            <a:t>Отслеживание происшествий на карте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 dirty="0"/>
            <a:t>Поэтапное внесение информации о происшествиях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 dirty="0"/>
            <a:t>Разграничение доступа к различным функциям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 dirty="0"/>
            <a:t>Оперативный поиск по реестру происшествий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1528919" y="628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sp:txBody>
      <dsp:txXfrm rot="10800000">
        <a:off x="1708462" y="628"/>
        <a:ext cx="5177683" cy="718174"/>
      </dsp:txXfrm>
    </dsp:sp>
    <dsp:sp modelId="{461663A7-095E-5349-A58D-186EEEBCE797}">
      <dsp:nvSpPr>
        <dsp:cNvPr id="0" name=""/>
        <dsp:cNvSpPr/>
      </dsp:nvSpPr>
      <dsp:spPr>
        <a:xfrm>
          <a:off x="1169832" y="628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1528919" y="933182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Отслеживание происшествий на карте</a:t>
          </a:r>
        </a:p>
      </dsp:txBody>
      <dsp:txXfrm rot="10800000">
        <a:off x="1708462" y="933182"/>
        <a:ext cx="5177683" cy="718174"/>
      </dsp:txXfrm>
    </dsp:sp>
    <dsp:sp modelId="{91C536B7-3FF0-7540-A9E6-94ED27AD4BFD}">
      <dsp:nvSpPr>
        <dsp:cNvPr id="0" name=""/>
        <dsp:cNvSpPr/>
      </dsp:nvSpPr>
      <dsp:spPr>
        <a:xfrm>
          <a:off x="1169832" y="933182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1528919" y="1865736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Поэтапное внесение информации о происшествиях</a:t>
          </a:r>
        </a:p>
      </dsp:txBody>
      <dsp:txXfrm rot="10800000">
        <a:off x="1708462" y="1865736"/>
        <a:ext cx="5177683" cy="718174"/>
      </dsp:txXfrm>
    </dsp:sp>
    <dsp:sp modelId="{D40C6A89-69F2-4547-B292-3B110D581711}">
      <dsp:nvSpPr>
        <dsp:cNvPr id="0" name=""/>
        <dsp:cNvSpPr/>
      </dsp:nvSpPr>
      <dsp:spPr>
        <a:xfrm>
          <a:off x="1169832" y="1865736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1528919" y="2798291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Оперативный поиск по реестру происшествий</a:t>
          </a:r>
        </a:p>
      </dsp:txBody>
      <dsp:txXfrm rot="10800000">
        <a:off x="1708462" y="2798291"/>
        <a:ext cx="5177683" cy="718174"/>
      </dsp:txXfrm>
    </dsp:sp>
    <dsp:sp modelId="{BD4E3E7B-E244-FD4B-95F0-3CD7EAD42C42}">
      <dsp:nvSpPr>
        <dsp:cNvPr id="0" name=""/>
        <dsp:cNvSpPr/>
      </dsp:nvSpPr>
      <dsp:spPr>
        <a:xfrm>
          <a:off x="1169832" y="2798291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1528919" y="3730845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Разграничение доступа к различным функциям</a:t>
          </a:r>
        </a:p>
      </dsp:txBody>
      <dsp:txXfrm rot="10800000">
        <a:off x="1708462" y="3730845"/>
        <a:ext cx="5177683" cy="718174"/>
      </dsp:txXfrm>
    </dsp:sp>
    <dsp:sp modelId="{7CD4DBAE-3334-D541-8C7D-FC4CB0F79389}">
      <dsp:nvSpPr>
        <dsp:cNvPr id="0" name=""/>
        <dsp:cNvSpPr/>
      </dsp:nvSpPr>
      <dsp:spPr>
        <a:xfrm>
          <a:off x="1169832" y="3730845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2.vsdx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экстренных служб ОАО «РЖД»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401896"/>
            <a:ext cx="5505450" cy="694104"/>
          </a:xfrm>
        </p:spPr>
        <p:txBody>
          <a:bodyPr>
            <a:normAutofit/>
          </a:bodyPr>
          <a:lstStyle/>
          <a:p>
            <a:r>
              <a:rPr lang="ru-RU" dirty="0"/>
              <a:t>Студент: ЭПЭ-411 Богушевич А. М. Руководитель: доц., к.э.н. Морозова В.И.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5734465" y="1329866"/>
            <a:ext cx="27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Реестр происшествий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911BB0-77A5-4312-9345-D8E820F99F09}"/>
              </a:ext>
            </a:extLst>
          </p:cNvPr>
          <p:cNvPicPr/>
          <p:nvPr/>
        </p:nvPicPr>
        <p:blipFill rotWithShape="1">
          <a:blip r:embed="rId2"/>
          <a:srcRect l="1827" r="2146"/>
          <a:stretch/>
        </p:blipFill>
        <p:spPr bwMode="auto">
          <a:xfrm>
            <a:off x="2190629" y="1699198"/>
            <a:ext cx="9801300" cy="3919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1D38-D8DC-46F9-9115-3E2E7FA860DE}"/>
              </a:ext>
            </a:extLst>
          </p:cNvPr>
          <p:cNvSpPr txBox="1">
            <a:spLocks/>
          </p:cNvSpPr>
          <p:nvPr/>
        </p:nvSpPr>
        <p:spPr>
          <a:xfrm>
            <a:off x="197962" y="2831830"/>
            <a:ext cx="1772239" cy="10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Отображение реестра происшествий</a:t>
            </a:r>
          </a:p>
        </p:txBody>
      </p:sp>
    </p:spTree>
    <p:extLst>
      <p:ext uri="{BB962C8B-B14F-4D97-AF65-F5344CB8AC3E}">
        <p14:creationId xmlns:p14="http://schemas.microsoft.com/office/powerpoint/2010/main" val="7603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3640E1-1355-44C0-A072-8D3965FC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19" y="1689864"/>
            <a:ext cx="9840418" cy="45238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0985B-72C9-47EC-A717-883EA441EA0D}"/>
              </a:ext>
            </a:extLst>
          </p:cNvPr>
          <p:cNvSpPr txBox="1"/>
          <p:nvPr/>
        </p:nvSpPr>
        <p:spPr>
          <a:xfrm>
            <a:off x="4741779" y="1320532"/>
            <a:ext cx="466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Просмотр всех происшествий на карте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851AF89-0631-4743-B433-529E9DC5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2831831"/>
            <a:ext cx="1772239" cy="11943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Интерактивная карта с отображением всех происшествий.</a:t>
            </a:r>
          </a:p>
        </p:txBody>
      </p:sp>
    </p:spTree>
    <p:extLst>
      <p:ext uri="{BB962C8B-B14F-4D97-AF65-F5344CB8AC3E}">
        <p14:creationId xmlns:p14="http://schemas.microsoft.com/office/powerpoint/2010/main" val="43794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A3DBC9-F98E-421E-A10C-2E45CDF0BB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F6763-B5D7-4000-B500-27B7CCA0F6BD}"/>
              </a:ext>
            </a:extLst>
          </p:cNvPr>
          <p:cNvSpPr txBox="1"/>
          <p:nvPr/>
        </p:nvSpPr>
        <p:spPr>
          <a:xfrm>
            <a:off x="4344971" y="1335703"/>
            <a:ext cx="54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Добавление происшествия с помощью карты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D0E31A5-BAD1-4820-90BD-C5019F84FD82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Добавление происшествия с помощью интерактивной карты и внесении информации о нем.</a:t>
            </a:r>
          </a:p>
        </p:txBody>
      </p:sp>
    </p:spTree>
    <p:extLst>
      <p:ext uri="{BB962C8B-B14F-4D97-AF65-F5344CB8AC3E}">
        <p14:creationId xmlns:p14="http://schemas.microsoft.com/office/powerpoint/2010/main" val="222190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454CD-B9B4-4B1A-B2ED-F123B58E9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1CE6-A688-4E70-A0F3-F116A7D5D8AF}"/>
              </a:ext>
            </a:extLst>
          </p:cNvPr>
          <p:cNvSpPr txBox="1"/>
          <p:nvPr/>
        </p:nvSpPr>
        <p:spPr>
          <a:xfrm>
            <a:off x="4219040" y="1309625"/>
            <a:ext cx="570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Отображение ликвидированного происшествия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EE75D9-1617-4C9D-918B-610478AF5DA5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Форма отображения ликвидированного происшествия.</a:t>
            </a:r>
          </a:p>
        </p:txBody>
      </p:sp>
    </p:spTree>
    <p:extLst>
      <p:ext uri="{BB962C8B-B14F-4D97-AF65-F5344CB8AC3E}">
        <p14:creationId xmlns:p14="http://schemas.microsoft.com/office/powerpoint/2010/main" val="295876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949A4-2E95-4A54-9464-4C3E038A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F03C31-26A6-475A-B661-175A6202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5" name="Group 25">
            <a:extLst>
              <a:ext uri="{FF2B5EF4-FFF2-40B4-BE49-F238E27FC236}">
                <a16:creationId xmlns:a16="http://schemas.microsoft.com/office/drawing/2014/main" id="{63F3695D-FAB6-4EFE-BBFA-A0FA542F7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82071"/>
              </p:ext>
            </p:extLst>
          </p:nvPr>
        </p:nvGraphicFramePr>
        <p:xfrm>
          <a:off x="674685" y="5059586"/>
          <a:ext cx="10679116" cy="103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9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092">
                <a:tc>
                  <a:txBody>
                    <a:bodyPr/>
                    <a:lstStyle/>
                    <a:p>
                      <a:pPr marL="185738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Наименование показателя эффективности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90" marR="81590" marT="40795" marB="40795" anchor="ctr" horzOverflow="overflow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185738" marR="0" lvl="0" indent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Значение показателя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590" marR="81590" marT="40795" marB="40795" anchor="ctr" horzOverflow="overflow">
                    <a:solidFill>
                      <a:srgbClr val="130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Дисконтируемая величина экономического эффекта (NPV) от реализации проекта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cs typeface="Arial" charset="0"/>
                        </a:rPr>
                        <a:t>------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Срок окупаемости (простой/дисконтируемый)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ea typeface="+mn-ea"/>
                          <a:cs typeface="Arial" charset="0"/>
                        </a:rPr>
                        <a:t>------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Продолжительность жизненного цикла решения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 Pro Cond Semibold"/>
                        <a:cs typeface="Arial" charset="0"/>
                      </a:endParaRPr>
                    </a:p>
                  </a:txBody>
                  <a:tcPr marL="81590" marR="81590" marT="40795" marB="40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309DA"/>
                          </a:solidFill>
                          <a:effectLst/>
                          <a:latin typeface="Verdana Pro Cond Semibold"/>
                          <a:ea typeface="+mn-ea"/>
                          <a:cs typeface="Arial" charset="0"/>
                        </a:rPr>
                        <a:t>------ </a:t>
                      </a:r>
                    </a:p>
                  </a:txBody>
                  <a:tcPr marL="81590" marR="81590" marT="40795" marB="407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7CEBFEC2-AAE3-4974-AFAB-BA5EA87D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1" y="6105655"/>
            <a:ext cx="10668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Verdana Pro Cond Semibold"/>
              </a:rPr>
              <a:t>Дисконтируемая величина экономического эффекта (NPV) положительна, поэтому реализация проекта признается эффективной, а сам проект - окупаемым.</a:t>
            </a:r>
            <a:endParaRPr lang="ru-RU" sz="500" b="1" dirty="0">
              <a:latin typeface="Verdana Pro Cond Semibold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8173A77-94BE-4BED-BD72-015F8A500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93985"/>
              </p:ext>
            </p:extLst>
          </p:nvPr>
        </p:nvGraphicFramePr>
        <p:xfrm>
          <a:off x="685802" y="914399"/>
          <a:ext cx="10667999" cy="41068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1271">
                <a:tc rowSpan="2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Функции системы: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Составляющие технического эффекта, связанные с: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Составляющие экономического эффекта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81590" marR="81590" marT="40795" marB="40795" anchor="ctr">
                    <a:solidFill>
                      <a:srgbClr val="1309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7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устранением дублирования ввода данных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высвобождением труда  специалистов за счет автоматизации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переходом на безбумажные технологии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снижением технологических рисков остановки критичных бизнес-процессов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err="1">
                          <a:solidFill>
                            <a:schemeClr val="bg1"/>
                          </a:solidFill>
                          <a:effectLst/>
                          <a:latin typeface="Verdana Pro Cond Semibold" panose="020B070603050404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ывфыв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Снижение расходов - ресурсный эффект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>
                          <a:solidFill>
                            <a:schemeClr val="bg1"/>
                          </a:solidFill>
                          <a:effectLst/>
                        </a:rPr>
                        <a:t>Увеличение доходов - коммерческий эффект</a:t>
                      </a:r>
                      <a:endParaRPr lang="ru-RU" sz="1100" b="0" kern="1200" dirty="0">
                        <a:solidFill>
                          <a:schemeClr val="bg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solidFill>
                      <a:srgbClr val="130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1. Автоматизация сбора, обработки данных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71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2. Контроль за соблюдением сроков доставки продукции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71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3. Мониторинг загруженности парка машин компании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98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4. Мониторинг загруженности водителей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66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5. Визуализация  отчетов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0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6. Функция 6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ctr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019"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7. Функция 7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marL="185738" indent="0" algn="l" defTabSz="914400" rtl="0" eaLnBrk="1" fontAlgn="b" latinLnBrk="0" hangingPunct="1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ru-RU" sz="1100" b="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kern="1200" dirty="0">
                        <a:solidFill>
                          <a:schemeClr val="tx1"/>
                        </a:solidFill>
                        <a:effectLst/>
                        <a:latin typeface="Verdana Pro Cond Semibold" panose="020B0706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E0A6-F0C4-4F6E-8752-EC8A4E4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C8C73-88EE-468A-BB1C-5E4C0B19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178" y="2847447"/>
            <a:ext cx="5513644" cy="1163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B7DC4-F919-4F14-BE90-67DFA06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10105"/>
              </p:ext>
            </p:extLst>
          </p:nvPr>
        </p:nvGraphicFramePr>
        <p:xfrm>
          <a:off x="3900668" y="1393901"/>
          <a:ext cx="8055979" cy="444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4140707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Разработка современной и эффективной информационной системы, которая позволит повысить быстродействие принятия решений по ликвидации происшествий, а также быстрой передаче информации ответственным лицам.</a:t>
            </a: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  <p:pic>
        <p:nvPicPr>
          <p:cNvPr id="21" name="Рисунок 20" descr="Исследование">
            <a:extLst>
              <a:ext uri="{FF2B5EF4-FFF2-40B4-BE49-F238E27FC236}">
                <a16:creationId xmlns:a16="http://schemas.microsoft.com/office/drawing/2014/main" id="{0D4439D1-E7DC-FE4D-86E4-DF536EA10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8962" y="2459563"/>
            <a:ext cx="457200" cy="457200"/>
          </a:xfrm>
          <a:prstGeom prst="rect">
            <a:avLst/>
          </a:prstGeom>
        </p:spPr>
      </p:pic>
      <p:pic>
        <p:nvPicPr>
          <p:cNvPr id="23" name="Рисунок 22" descr="Диаграмма Венна">
            <a:extLst>
              <a:ext uri="{FF2B5EF4-FFF2-40B4-BE49-F238E27FC236}">
                <a16:creationId xmlns:a16="http://schemas.microsoft.com/office/drawing/2014/main" id="{E8EE0F39-4434-D247-AD59-C2CB6D02D5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8962" y="3377386"/>
            <a:ext cx="457200" cy="457200"/>
          </a:xfrm>
          <a:prstGeom prst="rect">
            <a:avLst/>
          </a:prstGeom>
        </p:spPr>
      </p:pic>
      <p:pic>
        <p:nvPicPr>
          <p:cNvPr id="25" name="Рисунок 24" descr="Документ">
            <a:extLst>
              <a:ext uri="{FF2B5EF4-FFF2-40B4-BE49-F238E27FC236}">
                <a16:creationId xmlns:a16="http://schemas.microsoft.com/office/drawing/2014/main" id="{EB95B580-218B-074D-91CE-A0881EA41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537" y="4347142"/>
            <a:ext cx="457200" cy="457200"/>
          </a:xfrm>
          <a:prstGeom prst="rect">
            <a:avLst/>
          </a:prstGeom>
        </p:spPr>
      </p:pic>
      <p:pic>
        <p:nvPicPr>
          <p:cNvPr id="27" name="Рисунок 26" descr="Блок-схема">
            <a:extLst>
              <a:ext uri="{FF2B5EF4-FFF2-40B4-BE49-F238E27FC236}">
                <a16:creationId xmlns:a16="http://schemas.microsoft.com/office/drawing/2014/main" id="{2687E982-C31F-9A49-8C49-5FF792B00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8962" y="5264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1D5D-16B7-4A82-9515-3234994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парадигмы выпускной квалификационной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614BB5-3704-49A9-977C-409290E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6D34049-7F04-4E8A-815E-B45A7B8DD2B2}"/>
              </a:ext>
            </a:extLst>
          </p:cNvPr>
          <p:cNvGrpSpPr/>
          <p:nvPr/>
        </p:nvGrpSpPr>
        <p:grpSpPr>
          <a:xfrm>
            <a:off x="805117" y="1230773"/>
            <a:ext cx="10710118" cy="5195200"/>
            <a:chOff x="356300" y="752694"/>
            <a:chExt cx="11479399" cy="556835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B2F70DE-4A13-44F2-8210-CC47FAC9661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428945"/>
              <a:chOff x="374556" y="2297346"/>
              <a:chExt cx="11479399" cy="4428945"/>
            </a:xfrm>
          </p:grpSpPr>
          <p:sp>
            <p:nvSpPr>
              <p:cNvPr id="43" name="Фигура, имеющая форму буквы L 42">
                <a:extLst>
                  <a:ext uri="{FF2B5EF4-FFF2-40B4-BE49-F238E27FC236}">
                    <a16:creationId xmlns:a16="http://schemas.microsoft.com/office/drawing/2014/main" id="{4A3BDA6D-3B89-406F-B619-890DB6A5069C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Полилиния 21">
                <a:extLst>
                  <a:ext uri="{FF2B5EF4-FFF2-40B4-BE49-F238E27FC236}">
                    <a16:creationId xmlns:a16="http://schemas.microsoft.com/office/drawing/2014/main" id="{4AB44240-F4D6-48A4-93CC-7086CAB09795}"/>
                  </a:ext>
                </a:extLst>
              </p:cNvPr>
              <p:cNvSpPr/>
              <p:nvPr/>
            </p:nvSpPr>
            <p:spPr>
              <a:xfrm>
                <a:off x="644958" y="4622279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Актуальность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dirty="0">
                    <a:ea typeface="Proxima Nova Condensed Light" charset="0"/>
                    <a:cs typeface="Proxima Nova Condensed Light" charset="0"/>
                  </a:rPr>
                  <a:t>Предоставление своевременной информации о происшествиях и методах ликвидации их в экстренные службы ОАО «РЖД»</a:t>
                </a:r>
                <a:endParaRPr lang="ru-RU" sz="1600" b="0" i="0" kern="1200" dirty="0">
                  <a:ea typeface="Proxima Nova Condensed Light" charset="0"/>
                  <a:cs typeface="Proxima Nova Condensed Light" charset="0"/>
                </a:endParaRPr>
              </a:p>
            </p:txBody>
          </p:sp>
          <p:sp>
            <p:nvSpPr>
              <p:cNvPr id="45" name="Треугольник 22">
                <a:extLst>
                  <a:ext uri="{FF2B5EF4-FFF2-40B4-BE49-F238E27FC236}">
                    <a16:creationId xmlns:a16="http://schemas.microsoft.com/office/drawing/2014/main" id="{6678480C-E192-44DC-A05A-3485AEAA5F64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Фигура, имеющая форму буквы L 45">
                <a:extLst>
                  <a:ext uri="{FF2B5EF4-FFF2-40B4-BE49-F238E27FC236}">
                    <a16:creationId xmlns:a16="http://schemas.microsoft.com/office/drawing/2014/main" id="{D0225C91-15F3-40C1-99B1-498FCFAD2B70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Полилиния 24">
                <a:extLst>
                  <a:ext uri="{FF2B5EF4-FFF2-40B4-BE49-F238E27FC236}">
                    <a16:creationId xmlns:a16="http://schemas.microsoft.com/office/drawing/2014/main" id="{8705B50D-FAD7-4EF8-BC9B-55D588587063}"/>
                  </a:ext>
                </a:extLst>
              </p:cNvPr>
              <p:cNvSpPr/>
              <p:nvPr/>
            </p:nvSpPr>
            <p:spPr>
              <a:xfrm>
                <a:off x="3578078" y="393420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Объект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Центральная станция связи – филиал ОАО «РЖД»</a:t>
                </a:r>
              </a:p>
            </p:txBody>
          </p:sp>
          <p:sp>
            <p:nvSpPr>
              <p:cNvPr id="48" name="Треугольник 25">
                <a:extLst>
                  <a:ext uri="{FF2B5EF4-FFF2-40B4-BE49-F238E27FC236}">
                    <a16:creationId xmlns:a16="http://schemas.microsoft.com/office/drawing/2014/main" id="{E20EA76E-3520-448C-B320-16D373F84AC9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Фигура, имеющая форму буквы L 48">
                <a:extLst>
                  <a:ext uri="{FF2B5EF4-FFF2-40B4-BE49-F238E27FC236}">
                    <a16:creationId xmlns:a16="http://schemas.microsoft.com/office/drawing/2014/main" id="{1CFD2072-C5F7-4E50-B33F-618AB380DE37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Полилиния 27">
                <a:extLst>
                  <a:ext uri="{FF2B5EF4-FFF2-40B4-BE49-F238E27FC236}">
                    <a16:creationId xmlns:a16="http://schemas.microsoft.com/office/drawing/2014/main" id="{1C5328E7-31BE-40BE-8D90-5F03E61DF54D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Предмет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Работа сотрудников подразделений ОАО «РЖД», отвечающих за безопасность и коммуникацию</a:t>
                </a:r>
              </a:p>
            </p:txBody>
          </p:sp>
          <p:sp>
            <p:nvSpPr>
              <p:cNvPr id="51" name="Треугольник 28">
                <a:extLst>
                  <a:ext uri="{FF2B5EF4-FFF2-40B4-BE49-F238E27FC236}">
                    <a16:creationId xmlns:a16="http://schemas.microsoft.com/office/drawing/2014/main" id="{6C274DA5-E6D0-44F7-A249-23AA510F433C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Фигура, имеющая форму буквы L 51">
                <a:extLst>
                  <a:ext uri="{FF2B5EF4-FFF2-40B4-BE49-F238E27FC236}">
                    <a16:creationId xmlns:a16="http://schemas.microsoft.com/office/drawing/2014/main" id="{F16531AE-4626-4060-8F39-BB1464A9409D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689FE3EC-9169-4B92-86AF-903277C3F2FC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>
                    <a:ea typeface="Proxima Nova Cond" charset="0"/>
                    <a:cs typeface="Proxima Nova Cond" charset="0"/>
                  </a:rPr>
                  <a:t>Практическая значимость</a:t>
                </a:r>
                <a:endParaRPr lang="ru-RU" sz="2000" b="1" i="0" kern="1200" dirty="0">
                  <a:ea typeface="Proxima Nova Cond" charset="0"/>
                  <a:cs typeface="Proxima Nova Cond" charset="0"/>
                </a:endParaRPr>
              </a:p>
            </p:txBody>
          </p:sp>
        </p:grp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8E1DDB6-79AD-4D0E-B733-505132F4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82E94DB7-BA41-4B2C-AF30-C9E0F29F5A80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3A851BB6-1321-442A-8335-39CB46B77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6A0E0ED9-4C75-49EC-AAB5-7F3AFA0B0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42" name="Рисунок 41">
                <a:extLst>
                  <a:ext uri="{FF2B5EF4-FFF2-40B4-BE49-F238E27FC236}">
                    <a16:creationId xmlns:a16="http://schemas.microsoft.com/office/drawing/2014/main" id="{A715378F-97A0-4F41-9FDF-FB5E75B70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EA0518E-C846-404D-B9EC-7915A4CF186C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E4C0C932-9498-4927-BC46-B6EF686C9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5AE02683-1312-4B10-9926-BD493E393642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38" name="Рисунок 37">
                  <a:extLst>
                    <a:ext uri="{FF2B5EF4-FFF2-40B4-BE49-F238E27FC236}">
                      <a16:creationId xmlns:a16="http://schemas.microsoft.com/office/drawing/2014/main" id="{2E22BFF1-67BC-4F18-9008-5FFE5252C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39" name="Рисунок 38">
                  <a:extLst>
                    <a:ext uri="{FF2B5EF4-FFF2-40B4-BE49-F238E27FC236}">
                      <a16:creationId xmlns:a16="http://schemas.microsoft.com/office/drawing/2014/main" id="{7F14DF35-92A0-4088-B8B7-0ACD4FFBC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Полилиния 10">
              <a:extLst>
                <a:ext uri="{FF2B5EF4-FFF2-40B4-BE49-F238E27FC236}">
                  <a16:creationId xmlns:a16="http://schemas.microsoft.com/office/drawing/2014/main" id="{BC210D68-5F09-475F-8180-F3B691FD5FBF}"/>
                </a:ext>
              </a:extLst>
            </p:cNvPr>
            <p:cNvSpPr/>
            <p:nvPr/>
          </p:nvSpPr>
          <p:spPr>
            <a:xfrm>
              <a:off x="9404660" y="4145255"/>
              <a:ext cx="2400311" cy="1254501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 dirty="0">
                  <a:ea typeface="Proxima Nova Condensed Light" charset="0"/>
                  <a:cs typeface="Proxima Nova Condensed Light" charset="0"/>
                </a:rPr>
                <a:t>Улучшение оперативности реагирования на происшествия, повышение эффективности взаимодействия между подразделениями и </a:t>
              </a:r>
              <a:r>
                <a:rPr lang="ru-RU" sz="1600" b="0" i="0" kern="1200" dirty="0" err="1">
                  <a:ea typeface="Proxima Nova Condensed Light" charset="0"/>
                  <a:cs typeface="Proxima Nova Condensed Light" charset="0"/>
                </a:rPr>
                <a:t>др</a:t>
              </a:r>
              <a:endParaRPr lang="ru-RU" sz="1600" b="0" i="0" kern="1200" dirty="0">
                <a:ea typeface="Proxima Nova Condensed Light" charset="0"/>
                <a:cs typeface="Proxima Nova Condensed Light" charset="0"/>
              </a:endParaRPr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E51480DF-F1A2-4041-8EA0-480743C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1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11CAA9-C1DC-4809-8B27-04A21FB4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4" y="1493540"/>
            <a:ext cx="10075728" cy="40520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843A-EBA8-42D9-A9BA-1582DC5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1B02E-A639-4AA6-ADE6-7B13732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F865DC5C-3611-4083-8E9A-909C4FD19CD9}"/>
              </a:ext>
            </a:extLst>
          </p:cNvPr>
          <p:cNvSpPr txBox="1">
            <a:spLocks/>
          </p:cNvSpPr>
          <p:nvPr/>
        </p:nvSpPr>
        <p:spPr>
          <a:xfrm>
            <a:off x="181086" y="3429000"/>
            <a:ext cx="1867218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Организационная структура ОАО «РЖД».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DAA1-BE64-4888-B1F9-161968859DB0}"/>
              </a:ext>
            </a:extLst>
          </p:cNvPr>
          <p:cNvSpPr txBox="1"/>
          <p:nvPr/>
        </p:nvSpPr>
        <p:spPr>
          <a:xfrm>
            <a:off x="4681167" y="1124209"/>
            <a:ext cx="34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Организационная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162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разрабатываемой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84" y="2969555"/>
            <a:ext cx="2454041" cy="91888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Клиент-серверная 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1E116D8-1DD4-46F6-9F87-419056783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40042"/>
              </p:ext>
            </p:extLst>
          </p:nvPr>
        </p:nvGraphicFramePr>
        <p:xfrm>
          <a:off x="3839687" y="1898606"/>
          <a:ext cx="8284345" cy="337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5493630" imgH="2171511" progId="Visio.Drawing.15">
                  <p:embed/>
                </p:oleObj>
              </mc:Choice>
              <mc:Fallback>
                <p:oleObj name="Visio" r:id="rId3" imgW="5493630" imgH="21715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687" y="1898606"/>
                        <a:ext cx="8284345" cy="3376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A3BE06-2ADF-429B-9CF9-42EA6A0141A3}"/>
              </a:ext>
            </a:extLst>
          </p:cNvPr>
          <p:cNvSpPr txBox="1"/>
          <p:nvPr/>
        </p:nvSpPr>
        <p:spPr>
          <a:xfrm>
            <a:off x="6104614" y="1529274"/>
            <a:ext cx="375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Клиент-серверная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25549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62A16ED-58A3-4353-A9FC-61406DA6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98917"/>
              </p:ext>
            </p:extLst>
          </p:nvPr>
        </p:nvGraphicFramePr>
        <p:xfrm>
          <a:off x="4566689" y="1735402"/>
          <a:ext cx="6752035" cy="29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Visio" r:id="rId3" imgW="6507126" imgH="2819274" progId="Visio.Drawing.15">
                  <p:embed/>
                </p:oleObj>
              </mc:Choice>
              <mc:Fallback>
                <p:oleObj name="Visio" r:id="rId3" imgW="6507126" imgH="2819274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6770617-EA02-4AF6-816D-F6A2E336E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689" y="1735402"/>
                        <a:ext cx="6752035" cy="290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8897101-1B6E-4046-83D2-022CDF8C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7964"/>
              </p:ext>
            </p:extLst>
          </p:nvPr>
        </p:nvGraphicFramePr>
        <p:xfrm>
          <a:off x="3866108" y="4863829"/>
          <a:ext cx="7452616" cy="136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Visio" r:id="rId5" imgW="6743594" imgH="1241652" progId="Visio.Drawing.15">
                  <p:embed/>
                </p:oleObj>
              </mc:Choice>
              <mc:Fallback>
                <p:oleObj name="Visio" r:id="rId5" imgW="6743594" imgH="1241652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6A37190-CEBC-4E1F-922C-0FADB1A99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08" y="4863829"/>
                        <a:ext cx="7452616" cy="1361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2">
            <a:extLst>
              <a:ext uri="{FF2B5EF4-FFF2-40B4-BE49-F238E27FC236}">
                <a16:creationId xmlns:a16="http://schemas.microsoft.com/office/drawing/2014/main" id="{38EA9734-00CC-4A0C-B0C8-0F3933D2390C}"/>
              </a:ext>
            </a:extLst>
          </p:cNvPr>
          <p:cNvSpPr txBox="1">
            <a:spLocks/>
          </p:cNvSpPr>
          <p:nvPr/>
        </p:nvSpPr>
        <p:spPr>
          <a:xfrm>
            <a:off x="463732" y="2747306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участка.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7B0E04E-8EA5-4D92-B683-8777055140CA}"/>
              </a:ext>
            </a:extLst>
          </p:cNvPr>
          <p:cNvSpPr txBox="1">
            <a:spLocks/>
          </p:cNvSpPr>
          <p:nvPr/>
        </p:nvSpPr>
        <p:spPr>
          <a:xfrm>
            <a:off x="463733" y="4863828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работника железной дороги.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244A4-BB5D-4D84-B01A-EBBD3CC65096}"/>
              </a:ext>
            </a:extLst>
          </p:cNvPr>
          <p:cNvSpPr txBox="1"/>
          <p:nvPr/>
        </p:nvSpPr>
        <p:spPr>
          <a:xfrm>
            <a:off x="6353968" y="1524400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участка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97CD-CA8C-49C8-B4F1-A18C206837E2}"/>
              </a:ext>
            </a:extLst>
          </p:cNvPr>
          <p:cNvSpPr txBox="1"/>
          <p:nvPr/>
        </p:nvSpPr>
        <p:spPr>
          <a:xfrm>
            <a:off x="5892014" y="4585609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Работник железной дороги</a:t>
            </a:r>
          </a:p>
        </p:txBody>
      </p:sp>
    </p:spTree>
    <p:extLst>
      <p:ext uri="{BB962C8B-B14F-4D97-AF65-F5344CB8AC3E}">
        <p14:creationId xmlns:p14="http://schemas.microsoft.com/office/powerpoint/2010/main" val="13507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3429000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экстренной службы участка.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9D94F29F-1A6D-4F8E-9A3C-EB0924095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7236"/>
              </p:ext>
            </p:extLst>
          </p:nvPr>
        </p:nvGraphicFramePr>
        <p:xfrm>
          <a:off x="4656138" y="1944721"/>
          <a:ext cx="7338066" cy="3540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Visio" r:id="rId3" imgW="5570185" imgH="2697103" progId="Visio.Drawing.15">
                  <p:embed/>
                </p:oleObj>
              </mc:Choice>
              <mc:Fallback>
                <p:oleObj name="Visio" r:id="rId3" imgW="5570185" imgH="269710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944721"/>
                        <a:ext cx="7338066" cy="3540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F81673-4A09-4452-BDFA-96FFEDB467B7}"/>
              </a:ext>
            </a:extLst>
          </p:cNvPr>
          <p:cNvSpPr txBox="1"/>
          <p:nvPr/>
        </p:nvSpPr>
        <p:spPr>
          <a:xfrm>
            <a:off x="5969077" y="1575389"/>
            <a:ext cx="471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экстренной службы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242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администратора.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DD1A7-1582-4249-822F-74F2A97071A5}"/>
              </a:ext>
            </a:extLst>
          </p:cNvPr>
          <p:cNvSpPr txBox="1"/>
          <p:nvPr/>
        </p:nvSpPr>
        <p:spPr>
          <a:xfrm>
            <a:off x="7118606" y="1569609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Администратор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3A80C0-8BA6-4B70-A712-241CAF17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37" y="1899887"/>
            <a:ext cx="8012995" cy="485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177"/>
            <a:ext cx="10180720" cy="5068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ER </a:t>
            </a:r>
            <a:r>
              <a:rPr lang="ru-RU" b="1" dirty="0"/>
              <a:t>диаграмма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ER</a:t>
            </a:r>
            <a:r>
              <a:rPr lang="ru-RU" dirty="0"/>
              <a:t>- диаграмма базы данных.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8DAE43-02CE-4F50-A81D-D03A321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300480"/>
            <a:ext cx="11600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240E48-D049-4AFF-A82C-6BDCE06AD693}"/>
              </a:ext>
            </a:extLst>
          </p:cNvPr>
          <p:cNvPicPr/>
          <p:nvPr/>
        </p:nvPicPr>
        <p:blipFill rotWithShape="1">
          <a:blip r:embed="rId2"/>
          <a:srcRect l="770" t="3456"/>
          <a:stretch/>
        </p:blipFill>
        <p:spPr bwMode="auto">
          <a:xfrm>
            <a:off x="3356043" y="1567541"/>
            <a:ext cx="8463590" cy="4708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5223D-30B6-43D5-BCA3-6B3FE39AC32C}"/>
              </a:ext>
            </a:extLst>
          </p:cNvPr>
          <p:cNvSpPr txBox="1"/>
          <p:nvPr/>
        </p:nvSpPr>
        <p:spPr>
          <a:xfrm>
            <a:off x="6677877" y="1192300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 </a:t>
            </a:r>
            <a:r>
              <a:rPr lang="ru-RU" b="1" dirty="0">
                <a:solidFill>
                  <a:schemeClr val="accent2"/>
                </a:solidFill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4067047304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679</TotalTime>
  <Words>516</Words>
  <Application>Microsoft Office PowerPoint</Application>
  <PresentationFormat>Широкоэкранный</PresentationFormat>
  <Paragraphs>141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Verdana Pro Cond Semibold</vt:lpstr>
      <vt:lpstr>Wingdings</vt:lpstr>
      <vt:lpstr>1_Тема Office</vt:lpstr>
      <vt:lpstr>Visio</vt:lpstr>
      <vt:lpstr>Разработка информационной системы для экстренных служб ОАО «РЖД»</vt:lpstr>
      <vt:lpstr>Цели и задачи</vt:lpstr>
      <vt:lpstr>Основные парадигмы выпускной квалификационной работы</vt:lpstr>
      <vt:lpstr>Организационная структура</vt:lpstr>
      <vt:lpstr>Архитектура разрабатываемой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UML диаграммы вариантов использования интерфейса управления пользователями для информационной системы</vt:lpstr>
      <vt:lpstr>ER диаграмма базы данных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Матрица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Денис Голомидов</cp:lastModifiedBy>
  <cp:revision>81</cp:revision>
  <cp:lastPrinted>2018-09-27T08:52:29Z</cp:lastPrinted>
  <dcterms:created xsi:type="dcterms:W3CDTF">2020-05-14T17:49:14Z</dcterms:created>
  <dcterms:modified xsi:type="dcterms:W3CDTF">2024-05-21T12:32:10Z</dcterms:modified>
</cp:coreProperties>
</file>