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81" r:id="rId3"/>
    <p:sldId id="322" r:id="rId4"/>
    <p:sldId id="321" r:id="rId5"/>
    <p:sldId id="304" r:id="rId6"/>
    <p:sldId id="312" r:id="rId7"/>
    <p:sldId id="314" r:id="rId8"/>
    <p:sldId id="316" r:id="rId9"/>
    <p:sldId id="320" r:id="rId10"/>
    <p:sldId id="325" r:id="rId11"/>
    <p:sldId id="323" r:id="rId12"/>
  </p:sldIdLst>
  <p:sldSz cx="12192000" cy="6858000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9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9DA"/>
    <a:srgbClr val="FF2600"/>
    <a:srgbClr val="CDA972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EEBB0-8D3D-4648-BE7F-193F85B6FB5B}" v="1473" dt="2020-05-16T20:27:48.573"/>
    <p1510:client id="{3D6A65DF-3399-4E42-A38F-FD5A5FDCFDCA}" v="98" dt="2020-05-16T16:03:28.056"/>
    <p1510:client id="{A3477626-F574-9B4D-A666-EC392F272217}" v="16" dt="2020-05-16T15:11:57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3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>
        <p:guide orient="horz" pos="2137"/>
        <p:guide pos="29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0322A2-04D1-9B4A-AFBE-637420FC70CA}" type="doc">
      <dgm:prSet loTypeId="urn:microsoft.com/office/officeart/2005/8/layout/vList3" loCatId="" qsTypeId="urn:microsoft.com/office/officeart/2005/8/quickstyle/simple1" qsCatId="simple" csTypeId="urn:microsoft.com/office/officeart/2005/8/colors/accent2_1" csCatId="accent2" phldr="1"/>
      <dgm:spPr/>
    </dgm:pt>
    <dgm:pt modelId="{264106F1-4E3F-1348-9926-864509FC5B26}">
      <dgm:prSet phldrT="[Текст]" custT="1"/>
      <dgm:spPr/>
      <dgm:t>
        <a:bodyPr/>
        <a:lstStyle/>
        <a:p>
          <a:r>
            <a:rPr lang="ru-RU" sz="2400" b="0" i="0" dirty="0">
              <a:latin typeface="Arial" panose="020B0604020202020204" pitchFamily="34" charset="0"/>
              <a:cs typeface="Arial" panose="020B0604020202020204" pitchFamily="34" charset="0"/>
            </a:rPr>
            <a:t>Ведение реестра происшествий </a:t>
          </a:r>
        </a:p>
      </dgm:t>
    </dgm:pt>
    <dgm:pt modelId="{77AB77B0-FC5F-1B49-B62D-388F78A3575E}" type="parTrans" cxnId="{3D5CC35C-DAE7-1144-A58F-A89BC1590CDE}">
      <dgm:prSet/>
      <dgm:spPr/>
      <dgm:t>
        <a:bodyPr/>
        <a:lstStyle/>
        <a:p>
          <a:endParaRPr lang="ru-RU"/>
        </a:p>
      </dgm:t>
    </dgm:pt>
    <dgm:pt modelId="{938DDC3B-226C-B64C-9C80-E869FD1E849B}" type="sibTrans" cxnId="{3D5CC35C-DAE7-1144-A58F-A89BC1590CDE}">
      <dgm:prSet/>
      <dgm:spPr/>
      <dgm:t>
        <a:bodyPr/>
        <a:lstStyle/>
        <a:p>
          <a:endParaRPr lang="ru-RU"/>
        </a:p>
      </dgm:t>
    </dgm:pt>
    <dgm:pt modelId="{737F8ACF-DA9F-794F-97AF-8494DC8C41DD}">
      <dgm:prSet phldrT="[Текст]" custT="1"/>
      <dgm:spPr/>
      <dgm:t>
        <a:bodyPr/>
        <a:lstStyle/>
        <a:p>
          <a:r>
            <a:rPr lang="ru-RU" sz="2400" dirty="0"/>
            <a:t>Отслеживание происшествий на карте</a:t>
          </a:r>
        </a:p>
      </dgm:t>
    </dgm:pt>
    <dgm:pt modelId="{B18A813F-35E4-0B41-8C17-11657748886A}" type="parTrans" cxnId="{1FC5AF25-D0EF-1049-B1AA-30CC5925A7A3}">
      <dgm:prSet/>
      <dgm:spPr/>
      <dgm:t>
        <a:bodyPr/>
        <a:lstStyle/>
        <a:p>
          <a:endParaRPr lang="ru-RU"/>
        </a:p>
      </dgm:t>
    </dgm:pt>
    <dgm:pt modelId="{2D8F7AD0-DD5E-4A45-9E6A-ECD67B623543}" type="sibTrans" cxnId="{1FC5AF25-D0EF-1049-B1AA-30CC5925A7A3}">
      <dgm:prSet/>
      <dgm:spPr/>
      <dgm:t>
        <a:bodyPr/>
        <a:lstStyle/>
        <a:p>
          <a:endParaRPr lang="ru-RU"/>
        </a:p>
      </dgm:t>
    </dgm:pt>
    <dgm:pt modelId="{D61E8C4B-83B1-6141-BC93-DB3A2D637E65}">
      <dgm:prSet phldrT="[Текст]" custT="1"/>
      <dgm:spPr/>
      <dgm:t>
        <a:bodyPr/>
        <a:lstStyle/>
        <a:p>
          <a:r>
            <a:rPr lang="ru-RU" sz="2400" dirty="0"/>
            <a:t>Поэтапное внесение информации о происшествиях</a:t>
          </a:r>
        </a:p>
      </dgm:t>
    </dgm:pt>
    <dgm:pt modelId="{39633656-1D75-4D47-814D-3AE55C9FAC4F}" type="parTrans" cxnId="{FEADCBE4-63A4-0746-A73C-BA892C961313}">
      <dgm:prSet/>
      <dgm:spPr/>
      <dgm:t>
        <a:bodyPr/>
        <a:lstStyle/>
        <a:p>
          <a:endParaRPr lang="ru-RU"/>
        </a:p>
      </dgm:t>
    </dgm:pt>
    <dgm:pt modelId="{FCD11EBC-0635-BB4F-A06F-57BA7B52C0BD}" type="sibTrans" cxnId="{FEADCBE4-63A4-0746-A73C-BA892C961313}">
      <dgm:prSet/>
      <dgm:spPr/>
      <dgm:t>
        <a:bodyPr/>
        <a:lstStyle/>
        <a:p>
          <a:endParaRPr lang="ru-RU"/>
        </a:p>
      </dgm:t>
    </dgm:pt>
    <dgm:pt modelId="{4C7AB5D6-A31F-1046-8FDF-A1AFF4044342}">
      <dgm:prSet phldrT="[Текст]" custT="1"/>
      <dgm:spPr/>
      <dgm:t>
        <a:bodyPr/>
        <a:lstStyle/>
        <a:p>
          <a:r>
            <a:rPr lang="ru-RU" sz="2400" dirty="0"/>
            <a:t>Разграничение доступа к различным функциям</a:t>
          </a:r>
        </a:p>
      </dgm:t>
    </dgm:pt>
    <dgm:pt modelId="{5B735AE0-D970-284B-8892-1129F83E2E07}" type="parTrans" cxnId="{3CC44D87-481B-3243-A148-EABFD07A62AA}">
      <dgm:prSet/>
      <dgm:spPr/>
      <dgm:t>
        <a:bodyPr/>
        <a:lstStyle/>
        <a:p>
          <a:endParaRPr lang="ru-RU"/>
        </a:p>
      </dgm:t>
    </dgm:pt>
    <dgm:pt modelId="{1CAAA2D9-EE5B-8A49-A0EA-94C1BCF8C286}" type="sibTrans" cxnId="{3CC44D87-481B-3243-A148-EABFD07A62AA}">
      <dgm:prSet/>
      <dgm:spPr/>
      <dgm:t>
        <a:bodyPr/>
        <a:lstStyle/>
        <a:p>
          <a:endParaRPr lang="ru-RU"/>
        </a:p>
      </dgm:t>
    </dgm:pt>
    <dgm:pt modelId="{EBA695E6-3616-584B-ADB9-1BC767543C22}">
      <dgm:prSet phldrT="[Текст]" custT="1"/>
      <dgm:spPr/>
      <dgm:t>
        <a:bodyPr/>
        <a:lstStyle/>
        <a:p>
          <a:r>
            <a:rPr lang="ru-RU" sz="2400" dirty="0"/>
            <a:t>Оперативный поиск по реестру происшествий</a:t>
          </a:r>
        </a:p>
      </dgm:t>
    </dgm:pt>
    <dgm:pt modelId="{27E78313-E23F-FC4D-9E8E-CC23CDC08F20}" type="parTrans" cxnId="{EA42916E-61F2-D149-AE42-B6214319DAAB}">
      <dgm:prSet/>
      <dgm:spPr/>
      <dgm:t>
        <a:bodyPr/>
        <a:lstStyle/>
        <a:p>
          <a:endParaRPr lang="ru-RU"/>
        </a:p>
      </dgm:t>
    </dgm:pt>
    <dgm:pt modelId="{62A08F34-709E-8145-99C7-3B8EFF566206}" type="sibTrans" cxnId="{EA42916E-61F2-D149-AE42-B6214319DAAB}">
      <dgm:prSet/>
      <dgm:spPr/>
      <dgm:t>
        <a:bodyPr/>
        <a:lstStyle/>
        <a:p>
          <a:endParaRPr lang="ru-RU"/>
        </a:p>
      </dgm:t>
    </dgm:pt>
    <dgm:pt modelId="{FA28B158-B89F-6548-BC91-5B3BC6A03976}" type="pres">
      <dgm:prSet presAssocID="{9B0322A2-04D1-9B4A-AFBE-637420FC70CA}" presName="linearFlow" presStyleCnt="0">
        <dgm:presLayoutVars>
          <dgm:dir/>
          <dgm:resizeHandles val="exact"/>
        </dgm:presLayoutVars>
      </dgm:prSet>
      <dgm:spPr/>
    </dgm:pt>
    <dgm:pt modelId="{DDEA1B25-38AD-044E-90C8-58B4B119F0A4}" type="pres">
      <dgm:prSet presAssocID="{264106F1-4E3F-1348-9926-864509FC5B26}" presName="composite" presStyleCnt="0"/>
      <dgm:spPr/>
    </dgm:pt>
    <dgm:pt modelId="{461663A7-095E-5349-A58D-186EEEBCE797}" type="pres">
      <dgm:prSet presAssocID="{264106F1-4E3F-1348-9926-864509FC5B26}" presName="imgShp" presStyleLbl="fgImgPlace1" presStyleIdx="0" presStyleCnt="5"/>
      <dgm:spPr>
        <a:solidFill>
          <a:schemeClr val="accent2"/>
        </a:solidFill>
        <a:ln>
          <a:noFill/>
        </a:ln>
      </dgm:spPr>
    </dgm:pt>
    <dgm:pt modelId="{BBA26809-E33A-8441-BB70-723BCB5A1C85}" type="pres">
      <dgm:prSet presAssocID="{264106F1-4E3F-1348-9926-864509FC5B26}" presName="txShp" presStyleLbl="node1" presStyleIdx="0" presStyleCnt="5">
        <dgm:presLayoutVars>
          <dgm:bulletEnabled val="1"/>
        </dgm:presLayoutVars>
      </dgm:prSet>
      <dgm:spPr/>
    </dgm:pt>
    <dgm:pt modelId="{3A9646A3-E861-714A-9687-76EDA4C5096C}" type="pres">
      <dgm:prSet presAssocID="{938DDC3B-226C-B64C-9C80-E869FD1E849B}" presName="spacing" presStyleCnt="0"/>
      <dgm:spPr/>
    </dgm:pt>
    <dgm:pt modelId="{8C1438E6-3B83-6F43-AF2A-5BC6696C2518}" type="pres">
      <dgm:prSet presAssocID="{737F8ACF-DA9F-794F-97AF-8494DC8C41DD}" presName="composite" presStyleCnt="0"/>
      <dgm:spPr/>
    </dgm:pt>
    <dgm:pt modelId="{91C536B7-3FF0-7540-A9E6-94ED27AD4BFD}" type="pres">
      <dgm:prSet presAssocID="{737F8ACF-DA9F-794F-97AF-8494DC8C41DD}" presName="imgShp" presStyleLbl="fgImgPlace1" presStyleIdx="1" presStyleCnt="5"/>
      <dgm:spPr>
        <a:solidFill>
          <a:schemeClr val="accent2"/>
        </a:solidFill>
        <a:ln>
          <a:noFill/>
        </a:ln>
      </dgm:spPr>
    </dgm:pt>
    <dgm:pt modelId="{F4B7EFF2-69B2-EB45-A229-95657A516E17}" type="pres">
      <dgm:prSet presAssocID="{737F8ACF-DA9F-794F-97AF-8494DC8C41DD}" presName="txShp" presStyleLbl="node1" presStyleIdx="1" presStyleCnt="5">
        <dgm:presLayoutVars>
          <dgm:bulletEnabled val="1"/>
        </dgm:presLayoutVars>
      </dgm:prSet>
      <dgm:spPr/>
    </dgm:pt>
    <dgm:pt modelId="{494A97EF-B9FA-CE4A-9B41-1D7814DAF4A6}" type="pres">
      <dgm:prSet presAssocID="{2D8F7AD0-DD5E-4A45-9E6A-ECD67B623543}" presName="spacing" presStyleCnt="0"/>
      <dgm:spPr/>
    </dgm:pt>
    <dgm:pt modelId="{AD26E4BF-2287-6545-BD2A-9E9F112E42F2}" type="pres">
      <dgm:prSet presAssocID="{D61E8C4B-83B1-6141-BC93-DB3A2D637E65}" presName="composite" presStyleCnt="0"/>
      <dgm:spPr/>
    </dgm:pt>
    <dgm:pt modelId="{D40C6A89-69F2-4547-B292-3B110D581711}" type="pres">
      <dgm:prSet presAssocID="{D61E8C4B-83B1-6141-BC93-DB3A2D637E65}" presName="imgShp" presStyleLbl="fgImgPlace1" presStyleIdx="2" presStyleCnt="5"/>
      <dgm:spPr>
        <a:solidFill>
          <a:schemeClr val="accent2"/>
        </a:solidFill>
        <a:ln>
          <a:noFill/>
        </a:ln>
      </dgm:spPr>
    </dgm:pt>
    <dgm:pt modelId="{67AA8280-0D44-A94E-8043-2EEFE276D1E9}" type="pres">
      <dgm:prSet presAssocID="{D61E8C4B-83B1-6141-BC93-DB3A2D637E65}" presName="txShp" presStyleLbl="node1" presStyleIdx="2" presStyleCnt="5">
        <dgm:presLayoutVars>
          <dgm:bulletEnabled val="1"/>
        </dgm:presLayoutVars>
      </dgm:prSet>
      <dgm:spPr/>
    </dgm:pt>
    <dgm:pt modelId="{7D4638E8-A0DE-2443-8760-D2B6E693FF23}" type="pres">
      <dgm:prSet presAssocID="{FCD11EBC-0635-BB4F-A06F-57BA7B52C0BD}" presName="spacing" presStyleCnt="0"/>
      <dgm:spPr/>
    </dgm:pt>
    <dgm:pt modelId="{F697070B-8B88-F441-892E-1DDD0AF45A64}" type="pres">
      <dgm:prSet presAssocID="{EBA695E6-3616-584B-ADB9-1BC767543C22}" presName="composite" presStyleCnt="0"/>
      <dgm:spPr/>
    </dgm:pt>
    <dgm:pt modelId="{BD4E3E7B-E244-FD4B-95F0-3CD7EAD42C42}" type="pres">
      <dgm:prSet presAssocID="{EBA695E6-3616-584B-ADB9-1BC767543C22}" presName="imgShp" presStyleLbl="fgImgPlace1" presStyleIdx="3" presStyleCnt="5"/>
      <dgm:spPr>
        <a:solidFill>
          <a:schemeClr val="accent2"/>
        </a:solidFill>
        <a:ln>
          <a:noFill/>
        </a:ln>
      </dgm:spPr>
    </dgm:pt>
    <dgm:pt modelId="{CEECF6D7-B242-034B-9EBA-1DE376851B65}" type="pres">
      <dgm:prSet presAssocID="{EBA695E6-3616-584B-ADB9-1BC767543C22}" presName="txShp" presStyleLbl="node1" presStyleIdx="3" presStyleCnt="5">
        <dgm:presLayoutVars>
          <dgm:bulletEnabled val="1"/>
        </dgm:presLayoutVars>
      </dgm:prSet>
      <dgm:spPr/>
    </dgm:pt>
    <dgm:pt modelId="{ABCA5B62-D309-2D4A-8D9A-0BD4C76FD0EF}" type="pres">
      <dgm:prSet presAssocID="{62A08F34-709E-8145-99C7-3B8EFF566206}" presName="spacing" presStyleCnt="0"/>
      <dgm:spPr/>
    </dgm:pt>
    <dgm:pt modelId="{B51B8F56-82B1-3147-9CB7-AE8DD2A5B29E}" type="pres">
      <dgm:prSet presAssocID="{4C7AB5D6-A31F-1046-8FDF-A1AFF4044342}" presName="composite" presStyleCnt="0"/>
      <dgm:spPr/>
    </dgm:pt>
    <dgm:pt modelId="{7CD4DBAE-3334-D541-8C7D-FC4CB0F79389}" type="pres">
      <dgm:prSet presAssocID="{4C7AB5D6-A31F-1046-8FDF-A1AFF4044342}" presName="imgShp" presStyleLbl="fgImgPlace1" presStyleIdx="4" presStyleCnt="5"/>
      <dgm:spPr>
        <a:solidFill>
          <a:schemeClr val="accent2"/>
        </a:solidFill>
        <a:ln>
          <a:noFill/>
        </a:ln>
      </dgm:spPr>
    </dgm:pt>
    <dgm:pt modelId="{43FB68EF-01F5-C24B-89F6-A34C6D98A7E9}" type="pres">
      <dgm:prSet presAssocID="{4C7AB5D6-A31F-1046-8FDF-A1AFF4044342}" presName="txShp" presStyleLbl="node1" presStyleIdx="4" presStyleCnt="5">
        <dgm:presLayoutVars>
          <dgm:bulletEnabled val="1"/>
        </dgm:presLayoutVars>
      </dgm:prSet>
      <dgm:spPr/>
    </dgm:pt>
  </dgm:ptLst>
  <dgm:cxnLst>
    <dgm:cxn modelId="{DF989020-3809-3F42-932C-D74D2D49C988}" type="presOf" srcId="{EBA695E6-3616-584B-ADB9-1BC767543C22}" destId="{CEECF6D7-B242-034B-9EBA-1DE376851B65}" srcOrd="0" destOrd="0" presId="urn:microsoft.com/office/officeart/2005/8/layout/vList3"/>
    <dgm:cxn modelId="{1FC5AF25-D0EF-1049-B1AA-30CC5925A7A3}" srcId="{9B0322A2-04D1-9B4A-AFBE-637420FC70CA}" destId="{737F8ACF-DA9F-794F-97AF-8494DC8C41DD}" srcOrd="1" destOrd="0" parTransId="{B18A813F-35E4-0B41-8C17-11657748886A}" sibTransId="{2D8F7AD0-DD5E-4A45-9E6A-ECD67B623543}"/>
    <dgm:cxn modelId="{8DD43C3B-B551-C843-B92E-3C6AA3DE85D5}" type="presOf" srcId="{D61E8C4B-83B1-6141-BC93-DB3A2D637E65}" destId="{67AA8280-0D44-A94E-8043-2EEFE276D1E9}" srcOrd="0" destOrd="0" presId="urn:microsoft.com/office/officeart/2005/8/layout/vList3"/>
    <dgm:cxn modelId="{D0CC0F3F-05BC-6946-9F48-9961E04B1665}" type="presOf" srcId="{9B0322A2-04D1-9B4A-AFBE-637420FC70CA}" destId="{FA28B158-B89F-6548-BC91-5B3BC6A03976}" srcOrd="0" destOrd="0" presId="urn:microsoft.com/office/officeart/2005/8/layout/vList3"/>
    <dgm:cxn modelId="{3D5CC35C-DAE7-1144-A58F-A89BC1590CDE}" srcId="{9B0322A2-04D1-9B4A-AFBE-637420FC70CA}" destId="{264106F1-4E3F-1348-9926-864509FC5B26}" srcOrd="0" destOrd="0" parTransId="{77AB77B0-FC5F-1B49-B62D-388F78A3575E}" sibTransId="{938DDC3B-226C-B64C-9C80-E869FD1E849B}"/>
    <dgm:cxn modelId="{5E5A6346-DC91-D747-B577-DF8BF46525A4}" type="presOf" srcId="{264106F1-4E3F-1348-9926-864509FC5B26}" destId="{BBA26809-E33A-8441-BB70-723BCB5A1C85}" srcOrd="0" destOrd="0" presId="urn:microsoft.com/office/officeart/2005/8/layout/vList3"/>
    <dgm:cxn modelId="{EA42916E-61F2-D149-AE42-B6214319DAAB}" srcId="{9B0322A2-04D1-9B4A-AFBE-637420FC70CA}" destId="{EBA695E6-3616-584B-ADB9-1BC767543C22}" srcOrd="3" destOrd="0" parTransId="{27E78313-E23F-FC4D-9E8E-CC23CDC08F20}" sibTransId="{62A08F34-709E-8145-99C7-3B8EFF566206}"/>
    <dgm:cxn modelId="{C26CF673-0E1E-CC46-A6D4-45E22FC81D1F}" type="presOf" srcId="{4C7AB5D6-A31F-1046-8FDF-A1AFF4044342}" destId="{43FB68EF-01F5-C24B-89F6-A34C6D98A7E9}" srcOrd="0" destOrd="0" presId="urn:microsoft.com/office/officeart/2005/8/layout/vList3"/>
    <dgm:cxn modelId="{99C95F80-7C09-C24E-ADD2-7B712B111C38}" type="presOf" srcId="{737F8ACF-DA9F-794F-97AF-8494DC8C41DD}" destId="{F4B7EFF2-69B2-EB45-A229-95657A516E17}" srcOrd="0" destOrd="0" presId="urn:microsoft.com/office/officeart/2005/8/layout/vList3"/>
    <dgm:cxn modelId="{3CC44D87-481B-3243-A148-EABFD07A62AA}" srcId="{9B0322A2-04D1-9B4A-AFBE-637420FC70CA}" destId="{4C7AB5D6-A31F-1046-8FDF-A1AFF4044342}" srcOrd="4" destOrd="0" parTransId="{5B735AE0-D970-284B-8892-1129F83E2E07}" sibTransId="{1CAAA2D9-EE5B-8A49-A0EA-94C1BCF8C286}"/>
    <dgm:cxn modelId="{FEADCBE4-63A4-0746-A73C-BA892C961313}" srcId="{9B0322A2-04D1-9B4A-AFBE-637420FC70CA}" destId="{D61E8C4B-83B1-6141-BC93-DB3A2D637E65}" srcOrd="2" destOrd="0" parTransId="{39633656-1D75-4D47-814D-3AE55C9FAC4F}" sibTransId="{FCD11EBC-0635-BB4F-A06F-57BA7B52C0BD}"/>
    <dgm:cxn modelId="{7E6BAE93-23FE-FD48-894B-6B7A1431B8E7}" type="presParOf" srcId="{FA28B158-B89F-6548-BC91-5B3BC6A03976}" destId="{DDEA1B25-38AD-044E-90C8-58B4B119F0A4}" srcOrd="0" destOrd="0" presId="urn:microsoft.com/office/officeart/2005/8/layout/vList3"/>
    <dgm:cxn modelId="{340AF7D0-2F31-3140-A5AA-B201517AC378}" type="presParOf" srcId="{DDEA1B25-38AD-044E-90C8-58B4B119F0A4}" destId="{461663A7-095E-5349-A58D-186EEEBCE797}" srcOrd="0" destOrd="0" presId="urn:microsoft.com/office/officeart/2005/8/layout/vList3"/>
    <dgm:cxn modelId="{07FE8005-91A4-BC46-B93E-E6B52E94C790}" type="presParOf" srcId="{DDEA1B25-38AD-044E-90C8-58B4B119F0A4}" destId="{BBA26809-E33A-8441-BB70-723BCB5A1C85}" srcOrd="1" destOrd="0" presId="urn:microsoft.com/office/officeart/2005/8/layout/vList3"/>
    <dgm:cxn modelId="{C1C3CB28-9749-2F40-AABB-381D23C509C2}" type="presParOf" srcId="{FA28B158-B89F-6548-BC91-5B3BC6A03976}" destId="{3A9646A3-E861-714A-9687-76EDA4C5096C}" srcOrd="1" destOrd="0" presId="urn:microsoft.com/office/officeart/2005/8/layout/vList3"/>
    <dgm:cxn modelId="{3F82A1AE-671A-6C42-B263-8CA75C0C7FA2}" type="presParOf" srcId="{FA28B158-B89F-6548-BC91-5B3BC6A03976}" destId="{8C1438E6-3B83-6F43-AF2A-5BC6696C2518}" srcOrd="2" destOrd="0" presId="urn:microsoft.com/office/officeart/2005/8/layout/vList3"/>
    <dgm:cxn modelId="{ABE36C66-43A7-AB44-9C48-AB6D814D21B9}" type="presParOf" srcId="{8C1438E6-3B83-6F43-AF2A-5BC6696C2518}" destId="{91C536B7-3FF0-7540-A9E6-94ED27AD4BFD}" srcOrd="0" destOrd="0" presId="urn:microsoft.com/office/officeart/2005/8/layout/vList3"/>
    <dgm:cxn modelId="{599ACF84-00F8-B346-8FAA-AD9179FDA902}" type="presParOf" srcId="{8C1438E6-3B83-6F43-AF2A-5BC6696C2518}" destId="{F4B7EFF2-69B2-EB45-A229-95657A516E17}" srcOrd="1" destOrd="0" presId="urn:microsoft.com/office/officeart/2005/8/layout/vList3"/>
    <dgm:cxn modelId="{79DBFA8F-BE7F-9140-AFF2-EA622381BFAE}" type="presParOf" srcId="{FA28B158-B89F-6548-BC91-5B3BC6A03976}" destId="{494A97EF-B9FA-CE4A-9B41-1D7814DAF4A6}" srcOrd="3" destOrd="0" presId="urn:microsoft.com/office/officeart/2005/8/layout/vList3"/>
    <dgm:cxn modelId="{847AC919-1D95-AC47-A733-AE3956E747EE}" type="presParOf" srcId="{FA28B158-B89F-6548-BC91-5B3BC6A03976}" destId="{AD26E4BF-2287-6545-BD2A-9E9F112E42F2}" srcOrd="4" destOrd="0" presId="urn:microsoft.com/office/officeart/2005/8/layout/vList3"/>
    <dgm:cxn modelId="{266D3389-34F0-3647-9F77-FD766FA6FA32}" type="presParOf" srcId="{AD26E4BF-2287-6545-BD2A-9E9F112E42F2}" destId="{D40C6A89-69F2-4547-B292-3B110D581711}" srcOrd="0" destOrd="0" presId="urn:microsoft.com/office/officeart/2005/8/layout/vList3"/>
    <dgm:cxn modelId="{4844238A-4B09-454C-9EB4-063E41818B6F}" type="presParOf" srcId="{AD26E4BF-2287-6545-BD2A-9E9F112E42F2}" destId="{67AA8280-0D44-A94E-8043-2EEFE276D1E9}" srcOrd="1" destOrd="0" presId="urn:microsoft.com/office/officeart/2005/8/layout/vList3"/>
    <dgm:cxn modelId="{DE31FB3E-8F1C-B644-9F74-7F6603CBE609}" type="presParOf" srcId="{FA28B158-B89F-6548-BC91-5B3BC6A03976}" destId="{7D4638E8-A0DE-2443-8760-D2B6E693FF23}" srcOrd="5" destOrd="0" presId="urn:microsoft.com/office/officeart/2005/8/layout/vList3"/>
    <dgm:cxn modelId="{DB3748E0-C3BA-0847-A553-908637DAC22E}" type="presParOf" srcId="{FA28B158-B89F-6548-BC91-5B3BC6A03976}" destId="{F697070B-8B88-F441-892E-1DDD0AF45A64}" srcOrd="6" destOrd="0" presId="urn:microsoft.com/office/officeart/2005/8/layout/vList3"/>
    <dgm:cxn modelId="{C55E6331-A96E-0A4F-A77B-AF1036F4521D}" type="presParOf" srcId="{F697070B-8B88-F441-892E-1DDD0AF45A64}" destId="{BD4E3E7B-E244-FD4B-95F0-3CD7EAD42C42}" srcOrd="0" destOrd="0" presId="urn:microsoft.com/office/officeart/2005/8/layout/vList3"/>
    <dgm:cxn modelId="{50F07FAF-9F82-1E4E-8F47-AC51096A2699}" type="presParOf" srcId="{F697070B-8B88-F441-892E-1DDD0AF45A64}" destId="{CEECF6D7-B242-034B-9EBA-1DE376851B65}" srcOrd="1" destOrd="0" presId="urn:microsoft.com/office/officeart/2005/8/layout/vList3"/>
    <dgm:cxn modelId="{314B743E-A452-3E4D-AE27-F8A78F413A21}" type="presParOf" srcId="{FA28B158-B89F-6548-BC91-5B3BC6A03976}" destId="{ABCA5B62-D309-2D4A-8D9A-0BD4C76FD0EF}" srcOrd="7" destOrd="0" presId="urn:microsoft.com/office/officeart/2005/8/layout/vList3"/>
    <dgm:cxn modelId="{DD43933D-2BFA-BD42-8188-2141A7F5BB5F}" type="presParOf" srcId="{FA28B158-B89F-6548-BC91-5B3BC6A03976}" destId="{B51B8F56-82B1-3147-9CB7-AE8DD2A5B29E}" srcOrd="8" destOrd="0" presId="urn:microsoft.com/office/officeart/2005/8/layout/vList3"/>
    <dgm:cxn modelId="{4005E062-C531-344C-A5FD-AF7EA505F9D8}" type="presParOf" srcId="{B51B8F56-82B1-3147-9CB7-AE8DD2A5B29E}" destId="{7CD4DBAE-3334-D541-8C7D-FC4CB0F79389}" srcOrd="0" destOrd="0" presId="urn:microsoft.com/office/officeart/2005/8/layout/vList3"/>
    <dgm:cxn modelId="{C9524FC5-4AE6-B04F-A5DD-AF19B89EC67F}" type="presParOf" srcId="{B51B8F56-82B1-3147-9CB7-AE8DD2A5B29E}" destId="{43FB68EF-01F5-C24B-89F6-A34C6D98A7E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26809-E33A-8441-BB70-723BCB5A1C85}">
      <dsp:nvSpPr>
        <dsp:cNvPr id="0" name=""/>
        <dsp:cNvSpPr/>
      </dsp:nvSpPr>
      <dsp:spPr>
        <a:xfrm rot="10800000">
          <a:off x="1528919" y="628"/>
          <a:ext cx="5357226" cy="71817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95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0" i="0" kern="1200" dirty="0">
              <a:latin typeface="Arial" panose="020B0604020202020204" pitchFamily="34" charset="0"/>
              <a:cs typeface="Arial" panose="020B0604020202020204" pitchFamily="34" charset="0"/>
            </a:rPr>
            <a:t>Ведение реестра происшествий </a:t>
          </a:r>
        </a:p>
      </dsp:txBody>
      <dsp:txXfrm rot="10800000">
        <a:off x="1708462" y="628"/>
        <a:ext cx="5177683" cy="718174"/>
      </dsp:txXfrm>
    </dsp:sp>
    <dsp:sp modelId="{461663A7-095E-5349-A58D-186EEEBCE797}">
      <dsp:nvSpPr>
        <dsp:cNvPr id="0" name=""/>
        <dsp:cNvSpPr/>
      </dsp:nvSpPr>
      <dsp:spPr>
        <a:xfrm>
          <a:off x="1169832" y="628"/>
          <a:ext cx="718174" cy="718174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7EFF2-69B2-EB45-A229-95657A516E17}">
      <dsp:nvSpPr>
        <dsp:cNvPr id="0" name=""/>
        <dsp:cNvSpPr/>
      </dsp:nvSpPr>
      <dsp:spPr>
        <a:xfrm rot="10800000">
          <a:off x="1528919" y="933182"/>
          <a:ext cx="5357226" cy="71817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95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Отслеживание происшествий на карте</a:t>
          </a:r>
        </a:p>
      </dsp:txBody>
      <dsp:txXfrm rot="10800000">
        <a:off x="1708462" y="933182"/>
        <a:ext cx="5177683" cy="718174"/>
      </dsp:txXfrm>
    </dsp:sp>
    <dsp:sp modelId="{91C536B7-3FF0-7540-A9E6-94ED27AD4BFD}">
      <dsp:nvSpPr>
        <dsp:cNvPr id="0" name=""/>
        <dsp:cNvSpPr/>
      </dsp:nvSpPr>
      <dsp:spPr>
        <a:xfrm>
          <a:off x="1169832" y="933182"/>
          <a:ext cx="718174" cy="718174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A8280-0D44-A94E-8043-2EEFE276D1E9}">
      <dsp:nvSpPr>
        <dsp:cNvPr id="0" name=""/>
        <dsp:cNvSpPr/>
      </dsp:nvSpPr>
      <dsp:spPr>
        <a:xfrm rot="10800000">
          <a:off x="1528919" y="1865736"/>
          <a:ext cx="5357226" cy="71817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95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Поэтапное внесение информации о происшествиях</a:t>
          </a:r>
        </a:p>
      </dsp:txBody>
      <dsp:txXfrm rot="10800000">
        <a:off x="1708462" y="1865736"/>
        <a:ext cx="5177683" cy="718174"/>
      </dsp:txXfrm>
    </dsp:sp>
    <dsp:sp modelId="{D40C6A89-69F2-4547-B292-3B110D581711}">
      <dsp:nvSpPr>
        <dsp:cNvPr id="0" name=""/>
        <dsp:cNvSpPr/>
      </dsp:nvSpPr>
      <dsp:spPr>
        <a:xfrm>
          <a:off x="1169832" y="1865736"/>
          <a:ext cx="718174" cy="718174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CF6D7-B242-034B-9EBA-1DE376851B65}">
      <dsp:nvSpPr>
        <dsp:cNvPr id="0" name=""/>
        <dsp:cNvSpPr/>
      </dsp:nvSpPr>
      <dsp:spPr>
        <a:xfrm rot="10800000">
          <a:off x="1528919" y="2798291"/>
          <a:ext cx="5357226" cy="71817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95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Оперативный поиск по реестру происшествий</a:t>
          </a:r>
        </a:p>
      </dsp:txBody>
      <dsp:txXfrm rot="10800000">
        <a:off x="1708462" y="2798291"/>
        <a:ext cx="5177683" cy="718174"/>
      </dsp:txXfrm>
    </dsp:sp>
    <dsp:sp modelId="{BD4E3E7B-E244-FD4B-95F0-3CD7EAD42C42}">
      <dsp:nvSpPr>
        <dsp:cNvPr id="0" name=""/>
        <dsp:cNvSpPr/>
      </dsp:nvSpPr>
      <dsp:spPr>
        <a:xfrm>
          <a:off x="1169832" y="2798291"/>
          <a:ext cx="718174" cy="718174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FB68EF-01F5-C24B-89F6-A34C6D98A7E9}">
      <dsp:nvSpPr>
        <dsp:cNvPr id="0" name=""/>
        <dsp:cNvSpPr/>
      </dsp:nvSpPr>
      <dsp:spPr>
        <a:xfrm rot="10800000">
          <a:off x="1528919" y="3730845"/>
          <a:ext cx="5357226" cy="71817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95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Разграничение доступа к различным функциям</a:t>
          </a:r>
        </a:p>
      </dsp:txBody>
      <dsp:txXfrm rot="10800000">
        <a:off x="1708462" y="3730845"/>
        <a:ext cx="5177683" cy="718174"/>
      </dsp:txXfrm>
    </dsp:sp>
    <dsp:sp modelId="{7CD4DBAE-3334-D541-8C7D-FC4CB0F79389}">
      <dsp:nvSpPr>
        <dsp:cNvPr id="0" name=""/>
        <dsp:cNvSpPr/>
      </dsp:nvSpPr>
      <dsp:spPr>
        <a:xfrm>
          <a:off x="1169832" y="3730845"/>
          <a:ext cx="718174" cy="718174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53283-0C54-4801-851B-CFE3DD693168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1D353-E0ED-4FFE-A5FE-0A74DEE8E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447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790512" y="3907171"/>
            <a:ext cx="5505450" cy="913554"/>
          </a:xfrm>
        </p:spPr>
        <p:txBody>
          <a:bodyPr anchor="b">
            <a:normAutofit/>
          </a:bodyPr>
          <a:lstStyle>
            <a:lvl1pPr algn="l">
              <a:defRPr sz="30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 Semibold" charset="0"/>
                <a:cs typeface="Arial" panose="020B0604020202020204" pitchFamily="34" charset="0"/>
              </a:defRPr>
            </a:lvl1pPr>
          </a:lstStyle>
          <a:p>
            <a:r>
              <a:rPr lang="ru-RU"/>
              <a:t>Тема ВКР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790512" y="5401896"/>
            <a:ext cx="5505450" cy="443051"/>
          </a:xfrm>
        </p:spPr>
        <p:txBody>
          <a:bodyPr>
            <a:normAutofit/>
          </a:bodyPr>
          <a:lstStyle>
            <a:lvl1pPr marL="0" indent="0" algn="l">
              <a:buNone/>
              <a:defRPr sz="1800" b="0"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ФИО студента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917FFC3-DAD3-2943-9228-3552C66AEED2}"/>
              </a:ext>
            </a:extLst>
          </p:cNvPr>
          <p:cNvSpPr/>
          <p:nvPr userDrawn="1"/>
        </p:nvSpPr>
        <p:spPr>
          <a:xfrm>
            <a:off x="10792691" y="0"/>
            <a:ext cx="608797" cy="6858000"/>
          </a:xfrm>
          <a:prstGeom prst="rect">
            <a:avLst/>
          </a:prstGeom>
          <a:solidFill>
            <a:schemeClr val="accent2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8B69D66-C071-844D-A49B-8ACCF11BF0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674" y="3907171"/>
            <a:ext cx="4145996" cy="29894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DBB7CA-93D2-A74B-80DA-F6435519A5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0512" y="775808"/>
            <a:ext cx="5893419" cy="715546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6767676-BA22-5545-BA62-0116445D557B}"/>
              </a:ext>
            </a:extLst>
          </p:cNvPr>
          <p:cNvCxnSpPr>
            <a:cxnSpLocks/>
          </p:cNvCxnSpPr>
          <p:nvPr userDrawn="1"/>
        </p:nvCxnSpPr>
        <p:spPr>
          <a:xfrm>
            <a:off x="790512" y="5084955"/>
            <a:ext cx="85986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26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319731"/>
            <a:ext cx="10180720" cy="506896"/>
          </a:xfrm>
        </p:spPr>
        <p:txBody>
          <a:bodyPr>
            <a:noAutofit/>
          </a:bodyPr>
          <a:lstStyle>
            <a:lvl1pPr algn="l">
              <a:defRPr sz="3600" b="0" i="0">
                <a:solidFill>
                  <a:schemeClr val="accent2"/>
                </a:solidFill>
                <a:latin typeface="+mn-lt"/>
                <a:ea typeface="Open Sans Light" charset="0"/>
                <a:cs typeface="Open Sans Light" charset="0"/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7044" y="1193801"/>
            <a:ext cx="10866756" cy="4749800"/>
          </a:xfrm>
        </p:spPr>
        <p:txBody>
          <a:bodyPr/>
          <a:lstStyle>
            <a:lvl1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>
              <a:defRPr b="0" i="0">
                <a:latin typeface="+mn-lt"/>
                <a:ea typeface="Open Sans Light" charset="0"/>
                <a:cs typeface="Open Sans Light" charset="0"/>
              </a:defRPr>
            </a:lvl2pPr>
            <a:lvl3pPr>
              <a:defRPr b="0" i="0">
                <a:latin typeface="+mn-lt"/>
                <a:ea typeface="Open Sans Light" charset="0"/>
                <a:cs typeface="Open Sans Light" charset="0"/>
              </a:defRPr>
            </a:lvl3pPr>
            <a:lvl4pPr>
              <a:defRPr b="0" i="0">
                <a:latin typeface="+mn-lt"/>
                <a:ea typeface="Open Sans Light" charset="0"/>
                <a:cs typeface="Open Sans Light" charset="0"/>
              </a:defRPr>
            </a:lvl4pPr>
            <a:lvl5pPr>
              <a:defRPr b="0" i="0">
                <a:latin typeface="+mn-lt"/>
                <a:ea typeface="Open Sans Light" charset="0"/>
                <a:cs typeface="Open Sans Light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>
            <a:off x="487044" y="345373"/>
            <a:ext cx="0" cy="45561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E54CA7C-5720-E64A-B9FA-E9BEE5119AED}"/>
              </a:ext>
            </a:extLst>
          </p:cNvPr>
          <p:cNvSpPr/>
          <p:nvPr userDrawn="1"/>
        </p:nvSpPr>
        <p:spPr>
          <a:xfrm>
            <a:off x="11515236" y="6296891"/>
            <a:ext cx="608797" cy="561109"/>
          </a:xfrm>
          <a:prstGeom prst="rect">
            <a:avLst/>
          </a:prstGeom>
          <a:solidFill>
            <a:schemeClr val="accent2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15235" y="6387440"/>
            <a:ext cx="608797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fld id="{EF717E07-C66C-6149-98B7-03ADCD069AD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99730B-B6B2-C74B-AD2E-45F2273C5F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7044" y="6492452"/>
            <a:ext cx="3431813" cy="1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5801" y="319731"/>
            <a:ext cx="10180720" cy="506896"/>
          </a:xfrm>
        </p:spPr>
        <p:txBody>
          <a:bodyPr>
            <a:noAutofit/>
          </a:bodyPr>
          <a:lstStyle>
            <a:lvl1pPr algn="l">
              <a:defRPr sz="3600" b="0" i="0">
                <a:solidFill>
                  <a:schemeClr val="accent2"/>
                </a:solidFill>
                <a:latin typeface="+mn-lt"/>
                <a:ea typeface="Open Sans Light" charset="0"/>
                <a:cs typeface="Open Sans Light" charset="0"/>
              </a:defRPr>
            </a:lvl1pPr>
          </a:lstStyle>
          <a:p>
            <a:r>
              <a:rPr lang="ru-RU"/>
              <a:t>Цели и задачи</a:t>
            </a:r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>
            <a:off x="487044" y="345373"/>
            <a:ext cx="0" cy="45561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E54CA7C-5720-E64A-B9FA-E9BEE5119AED}"/>
              </a:ext>
            </a:extLst>
          </p:cNvPr>
          <p:cNvSpPr/>
          <p:nvPr userDrawn="1"/>
        </p:nvSpPr>
        <p:spPr>
          <a:xfrm>
            <a:off x="11515236" y="6296891"/>
            <a:ext cx="608797" cy="561109"/>
          </a:xfrm>
          <a:prstGeom prst="rect">
            <a:avLst/>
          </a:prstGeom>
          <a:solidFill>
            <a:schemeClr val="accent2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15235" y="6387440"/>
            <a:ext cx="608797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fld id="{EF717E07-C66C-6149-98B7-03ADCD069AD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D0A688-43B7-1C4C-B942-46313BE046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7044" y="6492452"/>
            <a:ext cx="3431813" cy="1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5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17E07-C66C-6149-98B7-03ADCD069A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43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4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6" Type="http://schemas.openxmlformats.org/officeDocument/2006/relationships/image" Target="../media/image13.svg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emf"/><Relationship Id="rId5" Type="http://schemas.openxmlformats.org/officeDocument/2006/relationships/package" Target="../embeddings/Microsoft_Visio_Drawing1.vsdx"/><Relationship Id="rId4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F925B-C071-D94C-8F71-703CF7B35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информационной системы для экстренных служб ОАО «РЖД»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5745F6-1219-F04F-8991-139BD7474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512" y="5401896"/>
            <a:ext cx="5505450" cy="694104"/>
          </a:xfrm>
        </p:spPr>
        <p:txBody>
          <a:bodyPr>
            <a:normAutofit/>
          </a:bodyPr>
          <a:lstStyle/>
          <a:p>
            <a:r>
              <a:rPr lang="ru-RU" dirty="0"/>
              <a:t>Студент: ЭПЭ-411 Богушевич А. М. Руководитель: доц., к.э.н. Морозова В.И.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417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Объект 4">
                <a:extLst>
                  <a:ext uri="{FF2B5EF4-FFF2-40B4-BE49-F238E27FC236}">
                    <a16:creationId xmlns:a16="http://schemas.microsoft.com/office/drawing/2014/main" id="{D822D415-77CD-4D3B-9343-6D0F79BF8B2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42662382"/>
                  </p:ext>
                </p:extLst>
              </p:nvPr>
            </p:nvGraphicFramePr>
            <p:xfrm>
              <a:off x="685801" y="1036950"/>
              <a:ext cx="10662919" cy="475367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084617">
                      <a:extLst>
                        <a:ext uri="{9D8B030D-6E8A-4147-A177-3AD203B41FA5}">
                          <a16:colId xmlns:a16="http://schemas.microsoft.com/office/drawing/2014/main" val="2617988212"/>
                        </a:ext>
                      </a:extLst>
                    </a:gridCol>
                    <a:gridCol w="1499511">
                      <a:extLst>
                        <a:ext uri="{9D8B030D-6E8A-4147-A177-3AD203B41FA5}">
                          <a16:colId xmlns:a16="http://schemas.microsoft.com/office/drawing/2014/main" val="959919905"/>
                        </a:ext>
                      </a:extLst>
                    </a:gridCol>
                    <a:gridCol w="1266952">
                      <a:extLst>
                        <a:ext uri="{9D8B030D-6E8A-4147-A177-3AD203B41FA5}">
                          <a16:colId xmlns:a16="http://schemas.microsoft.com/office/drawing/2014/main" val="2095910480"/>
                        </a:ext>
                      </a:extLst>
                    </a:gridCol>
                    <a:gridCol w="1266952">
                      <a:extLst>
                        <a:ext uri="{9D8B030D-6E8A-4147-A177-3AD203B41FA5}">
                          <a16:colId xmlns:a16="http://schemas.microsoft.com/office/drawing/2014/main" val="429875363"/>
                        </a:ext>
                      </a:extLst>
                    </a:gridCol>
                    <a:gridCol w="3544887">
                      <a:extLst>
                        <a:ext uri="{9D8B030D-6E8A-4147-A177-3AD203B41FA5}">
                          <a16:colId xmlns:a16="http://schemas.microsoft.com/office/drawing/2014/main" val="1741117622"/>
                        </a:ext>
                      </a:extLst>
                    </a:gridCol>
                  </a:tblGrid>
                  <a:tr h="77684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Наименование показателя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1309D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Обозначение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1309D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Единица измерений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1309D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ru-RU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Формула</a:t>
                          </a:r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1309D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Величина показателя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1309D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4253979"/>
                      </a:ext>
                    </a:extLst>
                  </a:tr>
                  <a:tr h="36936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1.Объем инвестиций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1309D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 проект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r>
                            <a:rPr lang="ru-RU" sz="14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руб.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endParaRPr lang="ru-RU" sz="14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r>
                            <a:rPr lang="ru-RU" sz="14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654 187,7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0146379"/>
                      </a:ext>
                    </a:extLst>
                  </a:tr>
                  <a:tr h="28379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2.Ставка дисконтирования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1309D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r>
                            <a:rPr lang="ru-RU" sz="14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%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endParaRPr lang="ru-RU" sz="14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r>
                            <a:rPr lang="ru-RU" sz="14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17,0%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1919175"/>
                      </a:ext>
                    </a:extLst>
                  </a:tr>
                  <a:tr h="58835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3.Чистая приведенная стоимость проекта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1309D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NPV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руб.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𝑁𝑃𝑉</m:t>
                                </m:r>
                                <m:r>
                                  <a:rPr lang="ru-RU" sz="12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2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12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  <m:r>
                                      <a:rPr lang="ru-RU" sz="12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ru-RU" sz="12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12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2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𝐶𝐹</m:t>
                                        </m:r>
                                      </m:e>
                                      <m:sub>
                                        <m:r>
                                          <a:rPr lang="ru-RU" sz="12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𝐷</m:t>
                                        </m:r>
                                        <m:r>
                                          <a:rPr lang="ru-RU" sz="12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_</m:t>
                                        </m:r>
                                        <m:r>
                                          <a:rPr lang="ru-RU" sz="12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ru-RU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896 960,2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02989364"/>
                      </a:ext>
                    </a:extLst>
                  </a:tr>
                  <a:tr h="34987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4.Внутренняя ставка доходности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1309D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IRR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r>
                            <a:rPr lang="ru-RU" sz="14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%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20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12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  <m:r>
                                      <a:rPr lang="ru-RU" sz="12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ru-RU" sz="12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ru-RU" sz="12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ru-RU" sz="1200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𝐶𝐹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ru-RU" sz="1200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ru-RU" sz="1200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(1+</m:t>
                                            </m:r>
                                            <m:r>
                                              <a:rPr lang="ru-RU" sz="1200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𝐼𝑅𝑅</m:t>
                                            </m:r>
                                            <m:r>
                                              <a:rPr lang="ru-RU" sz="1200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ru-RU" sz="1200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𝑡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  <m:r>
                                      <a:rPr lang="ru-RU" sz="12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=0</m:t>
                                    </m:r>
                                  </m:e>
                                </m:nary>
                                <m:r>
                                  <a:rPr lang="ru-RU" sz="12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ru-RU" sz="14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108,4%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0553711"/>
                      </a:ext>
                    </a:extLst>
                  </a:tr>
                  <a:tr h="28379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5.Простой срок окупаемости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1309D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r>
                            <a:rPr lang="ru-RU" sz="14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PPs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r>
                            <a:rPr lang="ru-RU" sz="14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лет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200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𝑃𝑃𝑠</m:t>
                              </m:r>
                              <m:r>
                                <a:rPr lang="ru-RU" sz="1200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ru-RU" sz="1200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𝑡</m:t>
                              </m:r>
                              <m:r>
                                <a:rPr lang="ru-RU" sz="1200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ru-RU" sz="1200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ru-RU" sz="1200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ru-RU" sz="1200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200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𝐶𝐹</m:t>
                                      </m:r>
                                    </m:e>
                                    <m:sub>
                                      <m:r>
                                        <a:rPr lang="ru-RU" sz="1200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𝐶</m:t>
                                      </m:r>
                                      <m:r>
                                        <a:rPr lang="ru-RU" sz="1200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_</m:t>
                                      </m:r>
                                      <m:r>
                                        <a:rPr lang="ru-RU" sz="1200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ru-RU" sz="1200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|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1200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200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𝐶𝐹</m:t>
                                      </m:r>
                                    </m:e>
                                    <m:sub>
                                      <m:r>
                                        <a:rPr lang="ru-RU" sz="1200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𝑡</m:t>
                                      </m:r>
                                      <m:r>
                                        <a:rPr lang="ru-RU" sz="1200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+1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ru-RU" sz="1200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oMath>
                          </a14:m>
                          <a:r>
                            <a:rPr lang="ru-RU" sz="12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1,85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38369248"/>
                      </a:ext>
                    </a:extLst>
                  </a:tr>
                  <a:tr h="58835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6.Дисконтированный срок окупаемости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1309D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r>
                            <a:rPr lang="ru-RU" sz="14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PPd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лет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𝑃𝑃𝑑</m:t>
                                </m:r>
                                <m:r>
                                  <a:rPr lang="ru-RU" sz="10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ru-RU" sz="10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ru-RU" sz="10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ru-RU" sz="10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0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ru-RU" sz="10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0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𝐶𝐹</m:t>
                                        </m:r>
                                      </m:e>
                                      <m:sub>
                                        <m:r>
                                          <a:rPr lang="ru-RU" sz="10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𝐷</m:t>
                                        </m:r>
                                        <m:r>
                                          <a:rPr lang="ru-RU" sz="10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_</m:t>
                                        </m:r>
                                        <m:r>
                                          <a:rPr lang="ru-RU" sz="10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𝐶</m:t>
                                        </m:r>
                                        <m:r>
                                          <a:rPr lang="ru-RU" sz="10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_</m:t>
                                        </m:r>
                                        <m:r>
                                          <a:rPr lang="ru-RU" sz="10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ru-RU" sz="10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|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sz="10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0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𝐶𝐹</m:t>
                                        </m:r>
                                      </m:e>
                                      <m:sub>
                                        <m:r>
                                          <a:rPr lang="ru-RU" sz="10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𝐷</m:t>
                                        </m:r>
                                        <m:r>
                                          <a:rPr lang="ru-RU" sz="10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_</m:t>
                                        </m:r>
                                        <m:r>
                                          <a:rPr lang="ru-RU" sz="10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𝑡</m:t>
                                        </m:r>
                                        <m:r>
                                          <a:rPr lang="ru-RU" sz="10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ru-RU" sz="10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ru-RU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2,00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759579"/>
                      </a:ext>
                    </a:extLst>
                  </a:tr>
                  <a:tr h="58835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7.Коэффициент удельной эффективности проекта 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1309D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r>
                            <a:rPr lang="ru-RU" sz="14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PI_мод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r>
                            <a:rPr lang="ru-RU" sz="14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коэф-т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r>
                            <a:rPr lang="en-US" sz="11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PI_</a:t>
                          </a:r>
                          <a:r>
                            <a:rPr lang="ru-RU" sz="11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мод = </a:t>
                          </a:r>
                          <a:r>
                            <a:rPr lang="en-US" sz="11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NPV / I</a:t>
                          </a:r>
                          <a:endParaRPr lang="ru-RU" sz="11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1,37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00671349"/>
                      </a:ext>
                    </a:extLst>
                  </a:tr>
                  <a:tr h="34309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8. Чистая конечная стоимость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1309D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r>
                            <a:rPr lang="ru-RU" sz="14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NTV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руб.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𝑁𝑇𝑉</m:t>
                                </m:r>
                                <m:r>
                                  <a:rPr lang="ru-RU" sz="12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2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12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  <m:r>
                                      <a:rPr lang="ru-RU" sz="12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ru-RU" sz="12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12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2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𝐶𝐹</m:t>
                                        </m:r>
                                      </m:e>
                                      <m:sub>
                                        <m:r>
                                          <a:rPr lang="ru-RU" sz="12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𝐴</m:t>
                                        </m:r>
                                        <m:r>
                                          <a:rPr lang="ru-RU" sz="12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_</m:t>
                                        </m:r>
                                        <m:r>
                                          <a:rPr lang="ru-RU" sz="12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ru-RU" sz="12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ru-RU" sz="14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1 680 802,24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033541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Объект 4">
                <a:extLst>
                  <a:ext uri="{FF2B5EF4-FFF2-40B4-BE49-F238E27FC236}">
                    <a16:creationId xmlns:a16="http://schemas.microsoft.com/office/drawing/2014/main" id="{D822D415-77CD-4D3B-9343-6D0F79BF8B2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42662382"/>
                  </p:ext>
                </p:extLst>
              </p:nvPr>
            </p:nvGraphicFramePr>
            <p:xfrm>
              <a:off x="685801" y="1036950"/>
              <a:ext cx="10662919" cy="475367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084617">
                      <a:extLst>
                        <a:ext uri="{9D8B030D-6E8A-4147-A177-3AD203B41FA5}">
                          <a16:colId xmlns:a16="http://schemas.microsoft.com/office/drawing/2014/main" val="2617988212"/>
                        </a:ext>
                      </a:extLst>
                    </a:gridCol>
                    <a:gridCol w="1499511">
                      <a:extLst>
                        <a:ext uri="{9D8B030D-6E8A-4147-A177-3AD203B41FA5}">
                          <a16:colId xmlns:a16="http://schemas.microsoft.com/office/drawing/2014/main" val="959919905"/>
                        </a:ext>
                      </a:extLst>
                    </a:gridCol>
                    <a:gridCol w="1266952">
                      <a:extLst>
                        <a:ext uri="{9D8B030D-6E8A-4147-A177-3AD203B41FA5}">
                          <a16:colId xmlns:a16="http://schemas.microsoft.com/office/drawing/2014/main" val="2095910480"/>
                        </a:ext>
                      </a:extLst>
                    </a:gridCol>
                    <a:gridCol w="1266952">
                      <a:extLst>
                        <a:ext uri="{9D8B030D-6E8A-4147-A177-3AD203B41FA5}">
                          <a16:colId xmlns:a16="http://schemas.microsoft.com/office/drawing/2014/main" val="429875363"/>
                        </a:ext>
                      </a:extLst>
                    </a:gridCol>
                    <a:gridCol w="3544887">
                      <a:extLst>
                        <a:ext uri="{9D8B030D-6E8A-4147-A177-3AD203B41FA5}">
                          <a16:colId xmlns:a16="http://schemas.microsoft.com/office/drawing/2014/main" val="1741117622"/>
                        </a:ext>
                      </a:extLst>
                    </a:gridCol>
                  </a:tblGrid>
                  <a:tr h="77684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Наименование показателя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1309D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Обозначение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1309D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Единица измерений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1309D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ru-RU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Формула</a:t>
                          </a:r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1309D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Величина показателя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1309D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4253979"/>
                      </a:ext>
                    </a:extLst>
                  </a:tr>
                  <a:tr h="36936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1.Объем инвестиций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1309D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 проект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r>
                            <a:rPr lang="ru-RU" sz="14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руб.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endParaRPr lang="ru-RU" sz="14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r>
                            <a:rPr lang="ru-RU" sz="14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654 187,7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0146379"/>
                      </a:ext>
                    </a:extLst>
                  </a:tr>
                  <a:tr h="28379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2.Ставка дисконтирования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1309D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r>
                            <a:rPr lang="ru-RU" sz="14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%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endParaRPr lang="ru-RU" sz="14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r>
                            <a:rPr lang="ru-RU" sz="14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17,0%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1919175"/>
                      </a:ext>
                    </a:extLst>
                  </a:tr>
                  <a:tr h="58835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3.Чистая приведенная стоимость проекта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1309D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NPV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руб.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2019" t="-245833" r="-280769" b="-469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896 960,2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02989364"/>
                      </a:ext>
                    </a:extLst>
                  </a:tr>
                  <a:tr h="53130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4.Внутренняя ставка доходности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1309D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IRR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r>
                            <a:rPr lang="ru-RU" sz="14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%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2019" t="-381609" r="-280769" b="-418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108,4%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0553711"/>
                      </a:ext>
                    </a:extLst>
                  </a:tr>
                  <a:tr h="49599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5.Простой срок окупаемости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1309D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r>
                            <a:rPr lang="ru-RU" sz="14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PPs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r>
                            <a:rPr lang="ru-RU" sz="14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лет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2019" t="-510976" r="-280769" b="-343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1,85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38369248"/>
                      </a:ext>
                    </a:extLst>
                  </a:tr>
                  <a:tr h="58835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6.Дисконтированный срок окупаемости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1309D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r>
                            <a:rPr lang="ru-RU" sz="14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PPd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лет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2019" t="-521875" r="-280769" b="-1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2,00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759579"/>
                      </a:ext>
                    </a:extLst>
                  </a:tr>
                  <a:tr h="58835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7.Коэффициент удельной эффективности проекта 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1309D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r>
                            <a:rPr lang="ru-RU" sz="14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PI_мод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r>
                            <a:rPr lang="ru-RU" sz="14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коэф-т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r>
                            <a:rPr lang="en-US" sz="11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PI_</a:t>
                          </a:r>
                          <a:r>
                            <a:rPr lang="ru-RU" sz="11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мод = </a:t>
                          </a:r>
                          <a:r>
                            <a:rPr lang="en-US" sz="11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NPV / I</a:t>
                          </a:r>
                          <a:endParaRPr lang="ru-RU" sz="11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1,37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00671349"/>
                      </a:ext>
                    </a:extLst>
                  </a:tr>
                  <a:tr h="53130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8. Чистая конечная стоимость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1309D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r>
                            <a:rPr lang="ru-RU" sz="14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NTV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руб.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2019" t="-797701" r="-280769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</a:pPr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1 680 802,24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033541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6903D-FF4A-4C93-BD1F-16105C22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Показатели эффективности проекта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95F908-B52A-47D3-809E-BD3DEB9C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066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B0E0A6-F0C4-4F6E-8752-EC8A4E42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1C8C73-88EE-468A-BB1C-5E4C0B19D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9178" y="2847447"/>
            <a:ext cx="5513644" cy="11631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000" dirty="0">
                <a:solidFill>
                  <a:schemeClr val="accent2"/>
                </a:solidFill>
              </a:rPr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9B7DC4-F919-4F14-BE90-67DFA063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20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01F08-199C-EB40-9441-5B619B15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Цели и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84E806-D83C-B34C-84D1-305CCF1E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2</a:t>
            </a:fld>
            <a:endParaRPr lang="ru-RU"/>
          </a:p>
        </p:txBody>
      </p:sp>
      <p:graphicFrame>
        <p:nvGraphicFramePr>
          <p:cNvPr id="7" name="Объект 4">
            <a:extLst>
              <a:ext uri="{FF2B5EF4-FFF2-40B4-BE49-F238E27FC236}">
                <a16:creationId xmlns:a16="http://schemas.microsoft.com/office/drawing/2014/main" id="{8B79E461-F6FB-104A-83DD-86D262ABD0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7810105"/>
              </p:ext>
            </p:extLst>
          </p:nvPr>
        </p:nvGraphicFramePr>
        <p:xfrm>
          <a:off x="3900668" y="1393901"/>
          <a:ext cx="8055979" cy="4449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Объект 2">
            <a:extLst>
              <a:ext uri="{FF2B5EF4-FFF2-40B4-BE49-F238E27FC236}">
                <a16:creationId xmlns:a16="http://schemas.microsoft.com/office/drawing/2014/main" id="{D42AAE73-5309-084A-9F13-AF072F2AC4D0}"/>
              </a:ext>
            </a:extLst>
          </p:cNvPr>
          <p:cNvSpPr txBox="1">
            <a:spLocks/>
          </p:cNvSpPr>
          <p:nvPr/>
        </p:nvSpPr>
        <p:spPr>
          <a:xfrm>
            <a:off x="487044" y="1393901"/>
            <a:ext cx="4140707" cy="4549699"/>
          </a:xfrm>
          <a:prstGeom prst="roundRect">
            <a:avLst>
              <a:gd name="adj" fmla="val 4817"/>
            </a:avLst>
          </a:prstGeom>
          <a:ln>
            <a:solidFill>
              <a:schemeClr val="accent4"/>
            </a:solidFill>
            <a:prstDash val="dash"/>
          </a:ln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dirty="0"/>
              <a:t>Разработка современной и эффективной информационной системы, которая позволит повысить быстродействие принятия решений по ликвидации происшествий, а также быстрой передаче информации ответственным лицам.</a:t>
            </a:r>
          </a:p>
        </p:txBody>
      </p:sp>
      <p:pic>
        <p:nvPicPr>
          <p:cNvPr id="15" name="Рисунок 14" descr="В яблочко">
            <a:extLst>
              <a:ext uri="{FF2B5EF4-FFF2-40B4-BE49-F238E27FC236}">
                <a16:creationId xmlns:a16="http://schemas.microsoft.com/office/drawing/2014/main" id="{931FEA6B-E47A-1648-A9AA-3EABEE6DEF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7815" y="1364259"/>
            <a:ext cx="542081" cy="542081"/>
          </a:xfrm>
          <a:prstGeom prst="rect">
            <a:avLst/>
          </a:prstGeom>
        </p:spPr>
      </p:pic>
      <p:pic>
        <p:nvPicPr>
          <p:cNvPr id="17" name="Рисунок 16" descr="Одна шестеренка">
            <a:extLst>
              <a:ext uri="{FF2B5EF4-FFF2-40B4-BE49-F238E27FC236}">
                <a16:creationId xmlns:a16="http://schemas.microsoft.com/office/drawing/2014/main" id="{4EACD957-8669-6548-BD86-9BE8438D2A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98962" y="1541740"/>
            <a:ext cx="457200" cy="457200"/>
          </a:xfrm>
          <a:prstGeom prst="rect">
            <a:avLst/>
          </a:prstGeom>
        </p:spPr>
      </p:pic>
      <p:pic>
        <p:nvPicPr>
          <p:cNvPr id="21" name="Рисунок 20" descr="Исследование">
            <a:extLst>
              <a:ext uri="{FF2B5EF4-FFF2-40B4-BE49-F238E27FC236}">
                <a16:creationId xmlns:a16="http://schemas.microsoft.com/office/drawing/2014/main" id="{0D4439D1-E7DC-FE4D-86E4-DF536EA10C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98962" y="2459563"/>
            <a:ext cx="457200" cy="457200"/>
          </a:xfrm>
          <a:prstGeom prst="rect">
            <a:avLst/>
          </a:prstGeom>
        </p:spPr>
      </p:pic>
      <p:pic>
        <p:nvPicPr>
          <p:cNvPr id="23" name="Рисунок 22" descr="Диаграмма Венна">
            <a:extLst>
              <a:ext uri="{FF2B5EF4-FFF2-40B4-BE49-F238E27FC236}">
                <a16:creationId xmlns:a16="http://schemas.microsoft.com/office/drawing/2014/main" id="{E8EE0F39-4434-D247-AD59-C2CB6D02D50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198962" y="3377386"/>
            <a:ext cx="457200" cy="457200"/>
          </a:xfrm>
          <a:prstGeom prst="rect">
            <a:avLst/>
          </a:prstGeom>
        </p:spPr>
      </p:pic>
      <p:pic>
        <p:nvPicPr>
          <p:cNvPr id="25" name="Рисунок 24" descr="Документ">
            <a:extLst>
              <a:ext uri="{FF2B5EF4-FFF2-40B4-BE49-F238E27FC236}">
                <a16:creationId xmlns:a16="http://schemas.microsoft.com/office/drawing/2014/main" id="{EB95B580-218B-074D-91CE-A0881EA419F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210537" y="4347142"/>
            <a:ext cx="457200" cy="457200"/>
          </a:xfrm>
          <a:prstGeom prst="rect">
            <a:avLst/>
          </a:prstGeom>
        </p:spPr>
      </p:pic>
      <p:pic>
        <p:nvPicPr>
          <p:cNvPr id="27" name="Рисунок 26" descr="Блок-схема">
            <a:extLst>
              <a:ext uri="{FF2B5EF4-FFF2-40B4-BE49-F238E27FC236}">
                <a16:creationId xmlns:a16="http://schemas.microsoft.com/office/drawing/2014/main" id="{2687E982-C31F-9A49-8C49-5FF792B00C3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198962" y="526496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90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21D5D-16B7-4A82-9515-32349940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Основные парадигмы выпускной квалификационной работы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5614BB5-3704-49A9-977C-409290EB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3</a:t>
            </a:fld>
            <a:endParaRPr lang="ru-RU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6D34049-7F04-4E8A-815E-B45A7B8DD2B2}"/>
              </a:ext>
            </a:extLst>
          </p:cNvPr>
          <p:cNvGrpSpPr/>
          <p:nvPr/>
        </p:nvGrpSpPr>
        <p:grpSpPr>
          <a:xfrm>
            <a:off x="805117" y="1230773"/>
            <a:ext cx="10710118" cy="5195200"/>
            <a:chOff x="356300" y="752694"/>
            <a:chExt cx="11479399" cy="5568358"/>
          </a:xfrm>
        </p:grpSpPr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8B2F70DE-4A13-44F2-8210-CC47FAC96619}"/>
                </a:ext>
              </a:extLst>
            </p:cNvPr>
            <p:cNvGrpSpPr/>
            <p:nvPr/>
          </p:nvGrpSpPr>
          <p:grpSpPr>
            <a:xfrm>
              <a:off x="356300" y="1892107"/>
              <a:ext cx="11479399" cy="4428945"/>
              <a:chOff x="374556" y="2297346"/>
              <a:chExt cx="11479399" cy="4428945"/>
            </a:xfrm>
          </p:grpSpPr>
          <p:sp>
            <p:nvSpPr>
              <p:cNvPr id="43" name="Фигура, имеющая форму буквы L 42">
                <a:extLst>
                  <a:ext uri="{FF2B5EF4-FFF2-40B4-BE49-F238E27FC236}">
                    <a16:creationId xmlns:a16="http://schemas.microsoft.com/office/drawing/2014/main" id="{4A3BDA6D-3B89-406F-B619-890DB6A5069C}"/>
                  </a:ext>
                </a:extLst>
              </p:cNvPr>
              <p:cNvSpPr/>
              <p:nvPr/>
            </p:nvSpPr>
            <p:spPr>
              <a:xfrm rot="5400000">
                <a:off x="905012" y="3948256"/>
                <a:ext cx="1597812" cy="2658723"/>
              </a:xfrm>
              <a:prstGeom prst="corner">
                <a:avLst>
                  <a:gd name="adj1" fmla="val 16120"/>
                  <a:gd name="adj2" fmla="val 16110"/>
                </a:avLst>
              </a:prstGeom>
              <a:noFill/>
              <a:ln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4" name="Полилиния 21">
                <a:extLst>
                  <a:ext uri="{FF2B5EF4-FFF2-40B4-BE49-F238E27FC236}">
                    <a16:creationId xmlns:a16="http://schemas.microsoft.com/office/drawing/2014/main" id="{4AB44240-F4D6-48A4-93CC-7086CAB09795}"/>
                  </a:ext>
                </a:extLst>
              </p:cNvPr>
              <p:cNvSpPr/>
              <p:nvPr/>
            </p:nvSpPr>
            <p:spPr>
              <a:xfrm>
                <a:off x="644958" y="4622279"/>
                <a:ext cx="2400311" cy="2104012"/>
              </a:xfrm>
              <a:custGeom>
                <a:avLst/>
                <a:gdLst>
                  <a:gd name="connsiteX0" fmla="*/ 0 w 2400310"/>
                  <a:gd name="connsiteY0" fmla="*/ 0 h 2104012"/>
                  <a:gd name="connsiteX1" fmla="*/ 2400310 w 2400310"/>
                  <a:gd name="connsiteY1" fmla="*/ 0 h 2104012"/>
                  <a:gd name="connsiteX2" fmla="*/ 2400310 w 2400310"/>
                  <a:gd name="connsiteY2" fmla="*/ 2104012 h 2104012"/>
                  <a:gd name="connsiteX3" fmla="*/ 0 w 2400310"/>
                  <a:gd name="connsiteY3" fmla="*/ 2104012 h 2104012"/>
                  <a:gd name="connsiteX4" fmla="*/ 0 w 2400310"/>
                  <a:gd name="connsiteY4" fmla="*/ 0 h 2104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0310" h="2104012">
                    <a:moveTo>
                      <a:pt x="0" y="0"/>
                    </a:moveTo>
                    <a:lnTo>
                      <a:pt x="2400310" y="0"/>
                    </a:lnTo>
                    <a:lnTo>
                      <a:pt x="2400310" y="2104012"/>
                    </a:lnTo>
                    <a:lnTo>
                      <a:pt x="0" y="21040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3350" tIns="133350" rIns="133350" bIns="133350" numCol="1" spcCol="1270" anchor="t" anchorCtr="0">
                <a:noAutofit/>
              </a:bodyPr>
              <a:lstStyle/>
              <a:p>
                <a:pPr lvl="0" algn="l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2000" b="1" i="0" kern="1200" dirty="0">
                    <a:ea typeface="Proxima Nova Cond" charset="0"/>
                    <a:cs typeface="Proxima Nova Cond" charset="0"/>
                  </a:rPr>
                  <a:t>Актуальность</a:t>
                </a:r>
              </a:p>
              <a:p>
                <a:pPr marL="0" lvl="1" algn="l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ru-RU" sz="1600" dirty="0">
                    <a:ea typeface="Proxima Nova Condensed Light" charset="0"/>
                    <a:cs typeface="Proxima Nova Condensed Light" charset="0"/>
                  </a:rPr>
                  <a:t>Предоставление своевременной информации о происшествиях и методах ликвидации их в экстренные службы ОАО «РЖД»</a:t>
                </a:r>
                <a:endParaRPr lang="ru-RU" sz="1600" b="0" i="0" kern="1200" dirty="0">
                  <a:ea typeface="Proxima Nova Condensed Light" charset="0"/>
                  <a:cs typeface="Proxima Nova Condensed Light" charset="0"/>
                </a:endParaRPr>
              </a:p>
            </p:txBody>
          </p:sp>
          <p:sp>
            <p:nvSpPr>
              <p:cNvPr id="45" name="Треугольник 22">
                <a:extLst>
                  <a:ext uri="{FF2B5EF4-FFF2-40B4-BE49-F238E27FC236}">
                    <a16:creationId xmlns:a16="http://schemas.microsoft.com/office/drawing/2014/main" id="{6678480C-E192-44DC-A05A-3485AEAA5F64}"/>
                  </a:ext>
                </a:extLst>
              </p:cNvPr>
              <p:cNvSpPr/>
              <p:nvPr/>
            </p:nvSpPr>
            <p:spPr>
              <a:xfrm>
                <a:off x="2580392" y="3938564"/>
                <a:ext cx="452888" cy="452888"/>
              </a:xfrm>
              <a:prstGeom prst="triangle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6" name="Фигура, имеющая форму буквы L 45">
                <a:extLst>
                  <a:ext uri="{FF2B5EF4-FFF2-40B4-BE49-F238E27FC236}">
                    <a16:creationId xmlns:a16="http://schemas.microsoft.com/office/drawing/2014/main" id="{D0225C91-15F3-40C1-99B1-498FCFAD2B70}"/>
                  </a:ext>
                </a:extLst>
              </p:cNvPr>
              <p:cNvSpPr/>
              <p:nvPr/>
            </p:nvSpPr>
            <p:spPr>
              <a:xfrm rot="5400000">
                <a:off x="3843461" y="3221133"/>
                <a:ext cx="1597812" cy="2658723"/>
              </a:xfrm>
              <a:prstGeom prst="corner">
                <a:avLst>
                  <a:gd name="adj1" fmla="val 16120"/>
                  <a:gd name="adj2" fmla="val 16110"/>
                </a:avLst>
              </a:prstGeom>
              <a:noFill/>
              <a:ln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Полилиния 24">
                <a:extLst>
                  <a:ext uri="{FF2B5EF4-FFF2-40B4-BE49-F238E27FC236}">
                    <a16:creationId xmlns:a16="http://schemas.microsoft.com/office/drawing/2014/main" id="{8705B50D-FAD7-4EF8-BC9B-55D588587063}"/>
                  </a:ext>
                </a:extLst>
              </p:cNvPr>
              <p:cNvSpPr/>
              <p:nvPr/>
            </p:nvSpPr>
            <p:spPr>
              <a:xfrm>
                <a:off x="3578078" y="3934208"/>
                <a:ext cx="2400311" cy="2104012"/>
              </a:xfrm>
              <a:custGeom>
                <a:avLst/>
                <a:gdLst>
                  <a:gd name="connsiteX0" fmla="*/ 0 w 2400310"/>
                  <a:gd name="connsiteY0" fmla="*/ 0 h 2104012"/>
                  <a:gd name="connsiteX1" fmla="*/ 2400310 w 2400310"/>
                  <a:gd name="connsiteY1" fmla="*/ 0 h 2104012"/>
                  <a:gd name="connsiteX2" fmla="*/ 2400310 w 2400310"/>
                  <a:gd name="connsiteY2" fmla="*/ 2104012 h 2104012"/>
                  <a:gd name="connsiteX3" fmla="*/ 0 w 2400310"/>
                  <a:gd name="connsiteY3" fmla="*/ 2104012 h 2104012"/>
                  <a:gd name="connsiteX4" fmla="*/ 0 w 2400310"/>
                  <a:gd name="connsiteY4" fmla="*/ 0 h 2104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0310" h="2104012">
                    <a:moveTo>
                      <a:pt x="0" y="0"/>
                    </a:moveTo>
                    <a:lnTo>
                      <a:pt x="2400310" y="0"/>
                    </a:lnTo>
                    <a:lnTo>
                      <a:pt x="2400310" y="2104012"/>
                    </a:lnTo>
                    <a:lnTo>
                      <a:pt x="0" y="21040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3350" tIns="133350" rIns="133350" bIns="133350" numCol="1" spcCol="1270" anchor="t" anchorCtr="0">
                <a:noAutofit/>
              </a:bodyPr>
              <a:lstStyle/>
              <a:p>
                <a:pPr lvl="0" algn="l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2000" b="1" i="0" kern="1200" dirty="0">
                    <a:ea typeface="Proxima Nova Cond" charset="0"/>
                    <a:cs typeface="Proxima Nova Cond" charset="0"/>
                  </a:rPr>
                  <a:t>Объект исследования</a:t>
                </a:r>
              </a:p>
              <a:p>
                <a:pPr marL="0" lvl="1" algn="l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ru-RU" sz="1600" b="0" i="0" kern="1200" dirty="0">
                    <a:ea typeface="Proxima Nova Condensed Light" charset="0"/>
                    <a:cs typeface="Proxima Nova Condensed Light" charset="0"/>
                  </a:rPr>
                  <a:t>Центральная станция связи – филиал ОАО «РЖД»</a:t>
                </a:r>
              </a:p>
            </p:txBody>
          </p:sp>
          <p:sp>
            <p:nvSpPr>
              <p:cNvPr id="48" name="Треугольник 25">
                <a:extLst>
                  <a:ext uri="{FF2B5EF4-FFF2-40B4-BE49-F238E27FC236}">
                    <a16:creationId xmlns:a16="http://schemas.microsoft.com/office/drawing/2014/main" id="{E20EA76E-3520-448C-B320-16D373F84AC9}"/>
                  </a:ext>
                </a:extLst>
              </p:cNvPr>
              <p:cNvSpPr/>
              <p:nvPr/>
            </p:nvSpPr>
            <p:spPr>
              <a:xfrm>
                <a:off x="5518841" y="3211442"/>
                <a:ext cx="452888" cy="452888"/>
              </a:xfrm>
              <a:prstGeom prst="triangle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9" name="Фигура, имеющая форму буквы L 48">
                <a:extLst>
                  <a:ext uri="{FF2B5EF4-FFF2-40B4-BE49-F238E27FC236}">
                    <a16:creationId xmlns:a16="http://schemas.microsoft.com/office/drawing/2014/main" id="{1CFD2072-C5F7-4E50-B33F-618AB380DE37}"/>
                  </a:ext>
                </a:extLst>
              </p:cNvPr>
              <p:cNvSpPr/>
              <p:nvPr/>
            </p:nvSpPr>
            <p:spPr>
              <a:xfrm rot="5400000">
                <a:off x="6781910" y="2494011"/>
                <a:ext cx="1597812" cy="2658723"/>
              </a:xfrm>
              <a:prstGeom prst="corner">
                <a:avLst>
                  <a:gd name="adj1" fmla="val 16120"/>
                  <a:gd name="adj2" fmla="val 16110"/>
                </a:avLst>
              </a:prstGeom>
              <a:noFill/>
              <a:ln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0" name="Полилиния 27">
                <a:extLst>
                  <a:ext uri="{FF2B5EF4-FFF2-40B4-BE49-F238E27FC236}">
                    <a16:creationId xmlns:a16="http://schemas.microsoft.com/office/drawing/2014/main" id="{1C5328E7-31BE-40BE-8D90-5F03E61DF54D}"/>
                  </a:ext>
                </a:extLst>
              </p:cNvPr>
              <p:cNvSpPr/>
              <p:nvPr/>
            </p:nvSpPr>
            <p:spPr>
              <a:xfrm>
                <a:off x="6517860" y="3309738"/>
                <a:ext cx="2400311" cy="2104012"/>
              </a:xfrm>
              <a:custGeom>
                <a:avLst/>
                <a:gdLst>
                  <a:gd name="connsiteX0" fmla="*/ 0 w 2400310"/>
                  <a:gd name="connsiteY0" fmla="*/ 0 h 2104012"/>
                  <a:gd name="connsiteX1" fmla="*/ 2400310 w 2400310"/>
                  <a:gd name="connsiteY1" fmla="*/ 0 h 2104012"/>
                  <a:gd name="connsiteX2" fmla="*/ 2400310 w 2400310"/>
                  <a:gd name="connsiteY2" fmla="*/ 2104012 h 2104012"/>
                  <a:gd name="connsiteX3" fmla="*/ 0 w 2400310"/>
                  <a:gd name="connsiteY3" fmla="*/ 2104012 h 2104012"/>
                  <a:gd name="connsiteX4" fmla="*/ 0 w 2400310"/>
                  <a:gd name="connsiteY4" fmla="*/ 0 h 2104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0310" h="2104012">
                    <a:moveTo>
                      <a:pt x="0" y="0"/>
                    </a:moveTo>
                    <a:lnTo>
                      <a:pt x="2400310" y="0"/>
                    </a:lnTo>
                    <a:lnTo>
                      <a:pt x="2400310" y="2104012"/>
                    </a:lnTo>
                    <a:lnTo>
                      <a:pt x="0" y="21040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3350" tIns="133350" rIns="133350" bIns="133350" numCol="1" spcCol="1270" anchor="t" anchorCtr="0">
                <a:noAutofit/>
              </a:bodyPr>
              <a:lstStyle/>
              <a:p>
                <a:pPr lvl="0" algn="l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2000" b="1" i="0" kern="1200" dirty="0">
                    <a:ea typeface="Proxima Nova Cond" charset="0"/>
                    <a:cs typeface="Proxima Nova Cond" charset="0"/>
                  </a:rPr>
                  <a:t>Предмет исследования</a:t>
                </a:r>
              </a:p>
              <a:p>
                <a:pPr marL="0" lvl="1" algn="l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ru-RU" sz="1600" b="0" i="0" kern="1200" dirty="0">
                    <a:ea typeface="Proxima Nova Condensed Light" charset="0"/>
                    <a:cs typeface="Proxima Nova Condensed Light" charset="0"/>
                  </a:rPr>
                  <a:t>Работа сотрудников подразделений ОАО «РЖД», отвечающих за безопасность и коммуникацию</a:t>
                </a:r>
              </a:p>
            </p:txBody>
          </p:sp>
          <p:sp>
            <p:nvSpPr>
              <p:cNvPr id="51" name="Треугольник 28">
                <a:extLst>
                  <a:ext uri="{FF2B5EF4-FFF2-40B4-BE49-F238E27FC236}">
                    <a16:creationId xmlns:a16="http://schemas.microsoft.com/office/drawing/2014/main" id="{6C274DA5-E6D0-44F7-A249-23AA510F433C}"/>
                  </a:ext>
                </a:extLst>
              </p:cNvPr>
              <p:cNvSpPr/>
              <p:nvPr/>
            </p:nvSpPr>
            <p:spPr>
              <a:xfrm>
                <a:off x="8457290" y="2484320"/>
                <a:ext cx="452888" cy="452888"/>
              </a:xfrm>
              <a:prstGeom prst="triangle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2" name="Фигура, имеющая форму буквы L 51">
                <a:extLst>
                  <a:ext uri="{FF2B5EF4-FFF2-40B4-BE49-F238E27FC236}">
                    <a16:creationId xmlns:a16="http://schemas.microsoft.com/office/drawing/2014/main" id="{F16531AE-4626-4060-8F39-BB1464A9409D}"/>
                  </a:ext>
                </a:extLst>
              </p:cNvPr>
              <p:cNvSpPr/>
              <p:nvPr/>
            </p:nvSpPr>
            <p:spPr>
              <a:xfrm rot="5400000">
                <a:off x="9720359" y="1766890"/>
                <a:ext cx="1597812" cy="2658723"/>
              </a:xfrm>
              <a:prstGeom prst="corner">
                <a:avLst>
                  <a:gd name="adj1" fmla="val 16120"/>
                  <a:gd name="adj2" fmla="val 16110"/>
                </a:avLst>
              </a:prstGeom>
              <a:noFill/>
              <a:ln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3" name="Полилиния 30">
                <a:extLst>
                  <a:ext uri="{FF2B5EF4-FFF2-40B4-BE49-F238E27FC236}">
                    <a16:creationId xmlns:a16="http://schemas.microsoft.com/office/drawing/2014/main" id="{689FE3EC-9169-4B92-86AF-903277C3F2FC}"/>
                  </a:ext>
                </a:extLst>
              </p:cNvPr>
              <p:cNvSpPr/>
              <p:nvPr/>
            </p:nvSpPr>
            <p:spPr>
              <a:xfrm>
                <a:off x="9453645" y="2561275"/>
                <a:ext cx="2400310" cy="2104012"/>
              </a:xfrm>
              <a:custGeom>
                <a:avLst/>
                <a:gdLst>
                  <a:gd name="connsiteX0" fmla="*/ 0 w 2400310"/>
                  <a:gd name="connsiteY0" fmla="*/ 0 h 2104012"/>
                  <a:gd name="connsiteX1" fmla="*/ 2400310 w 2400310"/>
                  <a:gd name="connsiteY1" fmla="*/ 0 h 2104012"/>
                  <a:gd name="connsiteX2" fmla="*/ 2400310 w 2400310"/>
                  <a:gd name="connsiteY2" fmla="*/ 2104012 h 2104012"/>
                  <a:gd name="connsiteX3" fmla="*/ 0 w 2400310"/>
                  <a:gd name="connsiteY3" fmla="*/ 2104012 h 2104012"/>
                  <a:gd name="connsiteX4" fmla="*/ 0 w 2400310"/>
                  <a:gd name="connsiteY4" fmla="*/ 0 h 2104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0310" h="2104012">
                    <a:moveTo>
                      <a:pt x="0" y="0"/>
                    </a:moveTo>
                    <a:lnTo>
                      <a:pt x="2400310" y="0"/>
                    </a:lnTo>
                    <a:lnTo>
                      <a:pt x="2400310" y="2104012"/>
                    </a:lnTo>
                    <a:lnTo>
                      <a:pt x="0" y="21040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3350" tIns="133350" rIns="133350" bIns="133350" numCol="1" spcCol="1270" anchor="t" anchorCtr="0">
                <a:noAutofit/>
              </a:bodyPr>
              <a:lstStyle/>
              <a:p>
                <a:pPr lvl="0" algn="l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2000" b="1" dirty="0">
                    <a:ea typeface="Proxima Nova Cond" charset="0"/>
                    <a:cs typeface="Proxima Nova Cond" charset="0"/>
                  </a:rPr>
                  <a:t>Практическая значимость</a:t>
                </a:r>
                <a:endParaRPr lang="ru-RU" sz="2000" b="1" i="0" kern="1200" dirty="0">
                  <a:ea typeface="Proxima Nova Cond" charset="0"/>
                  <a:cs typeface="Proxima Nova Cond" charset="0"/>
                </a:endParaRPr>
              </a:p>
            </p:txBody>
          </p:sp>
        </p:grpSp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98E1DDB6-79AD-4D0E-B733-505132F44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282" y="2825519"/>
              <a:ext cx="728500" cy="1130986"/>
            </a:xfrm>
            <a:prstGeom prst="rect">
              <a:avLst/>
            </a:prstGeom>
          </p:spPr>
        </p:pic>
        <p:grpSp>
          <p:nvGrpSpPr>
            <p:cNvPr id="32" name="Группа 31">
              <a:extLst>
                <a:ext uri="{FF2B5EF4-FFF2-40B4-BE49-F238E27FC236}">
                  <a16:creationId xmlns:a16="http://schemas.microsoft.com/office/drawing/2014/main" id="{82E94DB7-BA41-4B2C-AF30-C9E0F29F5A80}"/>
                </a:ext>
              </a:extLst>
            </p:cNvPr>
            <p:cNvGrpSpPr/>
            <p:nvPr/>
          </p:nvGrpSpPr>
          <p:grpSpPr>
            <a:xfrm>
              <a:off x="4213325" y="2118983"/>
              <a:ext cx="709679" cy="1186667"/>
              <a:chOff x="4183975" y="1757105"/>
              <a:chExt cx="1125843" cy="1882541"/>
            </a:xfrm>
          </p:grpSpPr>
          <p:pic>
            <p:nvPicPr>
              <p:cNvPr id="40" name="Рисунок 39">
                <a:extLst>
                  <a:ext uri="{FF2B5EF4-FFF2-40B4-BE49-F238E27FC236}">
                    <a16:creationId xmlns:a16="http://schemas.microsoft.com/office/drawing/2014/main" id="{3A851BB6-1321-442A-8335-39CB46B776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3975" y="3095283"/>
                <a:ext cx="1105223" cy="544363"/>
              </a:xfrm>
              <a:prstGeom prst="rect">
                <a:avLst/>
              </a:prstGeom>
            </p:spPr>
          </p:pic>
          <p:pic>
            <p:nvPicPr>
              <p:cNvPr id="41" name="Рисунок 40">
                <a:extLst>
                  <a:ext uri="{FF2B5EF4-FFF2-40B4-BE49-F238E27FC236}">
                    <a16:creationId xmlns:a16="http://schemas.microsoft.com/office/drawing/2014/main" id="{6A0E0ED9-4C75-49EC-AAB5-7F3AFA0B07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3975" y="2442690"/>
                <a:ext cx="1125843" cy="507248"/>
              </a:xfrm>
              <a:prstGeom prst="rect">
                <a:avLst/>
              </a:prstGeom>
            </p:spPr>
          </p:pic>
          <p:pic>
            <p:nvPicPr>
              <p:cNvPr id="42" name="Рисунок 41">
                <a:extLst>
                  <a:ext uri="{FF2B5EF4-FFF2-40B4-BE49-F238E27FC236}">
                    <a16:creationId xmlns:a16="http://schemas.microsoft.com/office/drawing/2014/main" id="{A715378F-97A0-4F41-9FDF-FB5E75B707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3975" y="1757105"/>
                <a:ext cx="1092851" cy="540240"/>
              </a:xfrm>
              <a:prstGeom prst="rect">
                <a:avLst/>
              </a:prstGeom>
            </p:spPr>
          </p:pic>
        </p:grpSp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CEA0518E-C846-404D-B9EC-7915A4CF186C}"/>
                </a:ext>
              </a:extLst>
            </p:cNvPr>
            <p:cNvGrpSpPr/>
            <p:nvPr/>
          </p:nvGrpSpPr>
          <p:grpSpPr>
            <a:xfrm>
              <a:off x="7075961" y="1430471"/>
              <a:ext cx="719619" cy="1188708"/>
              <a:chOff x="7046611" y="1067397"/>
              <a:chExt cx="1141610" cy="1885778"/>
            </a:xfrm>
          </p:grpSpPr>
          <p:pic>
            <p:nvPicPr>
              <p:cNvPr id="36" name="Рисунок 35">
                <a:extLst>
                  <a:ext uri="{FF2B5EF4-FFF2-40B4-BE49-F238E27FC236}">
                    <a16:creationId xmlns:a16="http://schemas.microsoft.com/office/drawing/2014/main" id="{E4C0C932-9498-4927-BC46-B6EF686C91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6611" y="2398656"/>
                <a:ext cx="1125843" cy="554519"/>
              </a:xfrm>
              <a:prstGeom prst="rect">
                <a:avLst/>
              </a:prstGeom>
            </p:spPr>
          </p:pic>
          <p:grpSp>
            <p:nvGrpSpPr>
              <p:cNvPr id="37" name="Группа 36">
                <a:extLst>
                  <a:ext uri="{FF2B5EF4-FFF2-40B4-BE49-F238E27FC236}">
                    <a16:creationId xmlns:a16="http://schemas.microsoft.com/office/drawing/2014/main" id="{5AE02683-1312-4B10-9926-BD493E393642}"/>
                  </a:ext>
                </a:extLst>
              </p:cNvPr>
              <p:cNvGrpSpPr/>
              <p:nvPr/>
            </p:nvGrpSpPr>
            <p:grpSpPr>
              <a:xfrm>
                <a:off x="7062378" y="1067397"/>
                <a:ext cx="1125843" cy="1192833"/>
                <a:chOff x="4183975" y="1757105"/>
                <a:chExt cx="1125843" cy="1192833"/>
              </a:xfrm>
            </p:grpSpPr>
            <p:pic>
              <p:nvPicPr>
                <p:cNvPr id="38" name="Рисунок 37">
                  <a:extLst>
                    <a:ext uri="{FF2B5EF4-FFF2-40B4-BE49-F238E27FC236}">
                      <a16:creationId xmlns:a16="http://schemas.microsoft.com/office/drawing/2014/main" id="{2E22BFF1-67BC-4F18-9008-5FFE5252C3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3975" y="2442690"/>
                  <a:ext cx="1125843" cy="507248"/>
                </a:xfrm>
                <a:prstGeom prst="rect">
                  <a:avLst/>
                </a:prstGeom>
              </p:spPr>
            </p:pic>
            <p:pic>
              <p:nvPicPr>
                <p:cNvPr id="39" name="Рисунок 38">
                  <a:extLst>
                    <a:ext uri="{FF2B5EF4-FFF2-40B4-BE49-F238E27FC236}">
                      <a16:creationId xmlns:a16="http://schemas.microsoft.com/office/drawing/2014/main" id="{7F14DF35-92A0-4088-B8B7-0ACD4FFBCA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3975" y="1757105"/>
                  <a:ext cx="1092851" cy="540240"/>
                </a:xfrm>
                <a:prstGeom prst="rect">
                  <a:avLst/>
                </a:prstGeom>
              </p:spPr>
            </p:pic>
          </p:grpSp>
        </p:grpSp>
        <p:sp>
          <p:nvSpPr>
            <p:cNvPr id="34" name="Полилиния 10">
              <a:extLst>
                <a:ext uri="{FF2B5EF4-FFF2-40B4-BE49-F238E27FC236}">
                  <a16:creationId xmlns:a16="http://schemas.microsoft.com/office/drawing/2014/main" id="{BC210D68-5F09-475F-8180-F3B691FD5FBF}"/>
                </a:ext>
              </a:extLst>
            </p:cNvPr>
            <p:cNvSpPr/>
            <p:nvPr/>
          </p:nvSpPr>
          <p:spPr>
            <a:xfrm>
              <a:off x="9404660" y="4145255"/>
              <a:ext cx="2400311" cy="1254501"/>
            </a:xfrm>
            <a:custGeom>
              <a:avLst/>
              <a:gdLst>
                <a:gd name="connsiteX0" fmla="*/ 0 w 2400310"/>
                <a:gd name="connsiteY0" fmla="*/ 0 h 2104012"/>
                <a:gd name="connsiteX1" fmla="*/ 2400310 w 2400310"/>
                <a:gd name="connsiteY1" fmla="*/ 0 h 2104012"/>
                <a:gd name="connsiteX2" fmla="*/ 2400310 w 2400310"/>
                <a:gd name="connsiteY2" fmla="*/ 2104012 h 2104012"/>
                <a:gd name="connsiteX3" fmla="*/ 0 w 2400310"/>
                <a:gd name="connsiteY3" fmla="*/ 2104012 h 2104012"/>
                <a:gd name="connsiteX4" fmla="*/ 0 w 2400310"/>
                <a:gd name="connsiteY4" fmla="*/ 0 h 210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0310" h="2104012">
                  <a:moveTo>
                    <a:pt x="0" y="0"/>
                  </a:moveTo>
                  <a:lnTo>
                    <a:pt x="2400310" y="0"/>
                  </a:lnTo>
                  <a:lnTo>
                    <a:pt x="2400310" y="2104012"/>
                  </a:lnTo>
                  <a:lnTo>
                    <a:pt x="0" y="21040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133350" bIns="133350" numCol="1" spcCol="1270" anchor="b" anchorCtr="0">
              <a:noAutofit/>
            </a:bodyPr>
            <a:lstStyle/>
            <a:p>
              <a:pPr marL="0" lvl="1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ru-RU" sz="1600" b="0" i="0" kern="1200" dirty="0">
                  <a:ea typeface="Proxima Nova Condensed Light" charset="0"/>
                  <a:cs typeface="Proxima Nova Condensed Light" charset="0"/>
                </a:rPr>
                <a:t>Улучшение оперативности реагирования на происшествия, повышение эффективности взаимодействия между подразделениями</a:t>
              </a:r>
            </a:p>
          </p:txBody>
        </p:sp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E51480DF-F1A2-4041-8EA0-480743C19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2995" y="752694"/>
              <a:ext cx="1121821" cy="10117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7155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011CAA9-C1DC-4809-8B27-04A21FB46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304" y="1493540"/>
            <a:ext cx="10075728" cy="405207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A843A-EBA8-42D9-A9BA-1582DC5F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Организационная структура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F1B02E-A639-4AA6-ADE6-7B137321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F865DC5C-3611-4083-8E9A-909C4FD19CD9}"/>
              </a:ext>
            </a:extLst>
          </p:cNvPr>
          <p:cNvSpPr txBox="1">
            <a:spLocks/>
          </p:cNvSpPr>
          <p:nvPr/>
        </p:nvSpPr>
        <p:spPr>
          <a:xfrm>
            <a:off x="181086" y="3429000"/>
            <a:ext cx="1867218" cy="16357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indent="0">
              <a:lnSpc>
                <a:spcPct val="150000"/>
              </a:lnSpc>
              <a:spcBef>
                <a:spcPts val="1000"/>
              </a:spcBef>
              <a:buFont typeface="Arial"/>
              <a:buNone/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Open Sans Light" charset="0"/>
                <a:cs typeface="Open Sans Light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ea typeface="Open Sans Light" charset="0"/>
                <a:cs typeface="Open Sans Light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ea typeface="Open Sans Light" charset="0"/>
                <a:cs typeface="Open Sans Light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b="0" i="0">
                <a:ea typeface="Open Sans Light" charset="0"/>
                <a:cs typeface="Open Sans Light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b="0" i="0">
                <a:ea typeface="Open Sans Light" charset="0"/>
                <a:cs typeface="Open Sans Light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ru-RU" dirty="0"/>
              <a:t>Организационная структура ОАО «РЖД».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9EDAA1-BE64-4888-B1F9-161968859DB0}"/>
              </a:ext>
            </a:extLst>
          </p:cNvPr>
          <p:cNvSpPr txBox="1"/>
          <p:nvPr/>
        </p:nvSpPr>
        <p:spPr>
          <a:xfrm>
            <a:off x="4681167" y="1124209"/>
            <a:ext cx="342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</a:rPr>
              <a:t>Организационная структура</a:t>
            </a:r>
          </a:p>
        </p:txBody>
      </p:sp>
    </p:spTree>
    <p:extLst>
      <p:ext uri="{BB962C8B-B14F-4D97-AF65-F5344CB8AC3E}">
        <p14:creationId xmlns:p14="http://schemas.microsoft.com/office/powerpoint/2010/main" val="391621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641" y="533262"/>
            <a:ext cx="10180720" cy="506896"/>
          </a:xfrm>
        </p:spPr>
        <p:txBody>
          <a:bodyPr/>
          <a:lstStyle/>
          <a:p>
            <a:r>
              <a:rPr lang="en-US" b="1" dirty="0"/>
              <a:t>UML </a:t>
            </a:r>
            <a:r>
              <a:rPr lang="ru-RU" b="1" dirty="0"/>
              <a:t>диаграммы вариантов использования интерфейса управления пользователями для информационной системы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45F8477-77CB-4B9A-A3CA-02C5F433F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440" y="1466690"/>
            <a:ext cx="1638900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A62A16ED-58A3-4353-A9FC-61406DA6CD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598917"/>
              </p:ext>
            </p:extLst>
          </p:nvPr>
        </p:nvGraphicFramePr>
        <p:xfrm>
          <a:off x="4566689" y="1735402"/>
          <a:ext cx="6752035" cy="2905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Visio" r:id="rId3" imgW="6507126" imgH="2819274" progId="Visio.Drawing.15">
                  <p:embed/>
                </p:oleObj>
              </mc:Choice>
              <mc:Fallback>
                <p:oleObj name="Visio" r:id="rId3" imgW="6507126" imgH="2819274" progId="Visio.Drawing.15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26770617-EA02-4AF6-816D-F6A2E336E9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6689" y="1735402"/>
                        <a:ext cx="6752035" cy="29054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C8897101-1B6E-4046-83D2-022CDF8C5E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17964"/>
              </p:ext>
            </p:extLst>
          </p:nvPr>
        </p:nvGraphicFramePr>
        <p:xfrm>
          <a:off x="3866108" y="4863829"/>
          <a:ext cx="7452616" cy="1361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Visio" r:id="rId5" imgW="6743594" imgH="1241652" progId="Visio.Drawing.15">
                  <p:embed/>
                </p:oleObj>
              </mc:Choice>
              <mc:Fallback>
                <p:oleObj name="Visio" r:id="rId5" imgW="6743594" imgH="1241652" progId="Visio.Drawing.15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56A37190-CEBC-4E1F-922C-0FADB1A99A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108" y="4863829"/>
                        <a:ext cx="7452616" cy="13618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Объект 2">
            <a:extLst>
              <a:ext uri="{FF2B5EF4-FFF2-40B4-BE49-F238E27FC236}">
                <a16:creationId xmlns:a16="http://schemas.microsoft.com/office/drawing/2014/main" id="{38EA9734-00CC-4A0C-B0C8-0F3933D2390C}"/>
              </a:ext>
            </a:extLst>
          </p:cNvPr>
          <p:cNvSpPr txBox="1">
            <a:spLocks/>
          </p:cNvSpPr>
          <p:nvPr/>
        </p:nvSpPr>
        <p:spPr>
          <a:xfrm>
            <a:off x="463732" y="2747306"/>
            <a:ext cx="4192405" cy="16357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indent="0">
              <a:lnSpc>
                <a:spcPct val="150000"/>
              </a:lnSpc>
              <a:spcBef>
                <a:spcPts val="1000"/>
              </a:spcBef>
              <a:buFont typeface="Arial"/>
              <a:buNone/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Open Sans Light" charset="0"/>
                <a:cs typeface="Open Sans Light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ea typeface="Open Sans Light" charset="0"/>
                <a:cs typeface="Open Sans Light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ea typeface="Open Sans Light" charset="0"/>
                <a:cs typeface="Open Sans Light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b="0" i="0">
                <a:ea typeface="Open Sans Light" charset="0"/>
                <a:cs typeface="Open Sans Light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b="0" i="0">
                <a:ea typeface="Open Sans Light" charset="0"/>
                <a:cs typeface="Open Sans Light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ru-RU" dirty="0"/>
              <a:t>UML - диаграмма вариантов использования для начальника участка.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F7B0E04E-8EA5-4D92-B683-8777055140CA}"/>
              </a:ext>
            </a:extLst>
          </p:cNvPr>
          <p:cNvSpPr txBox="1">
            <a:spLocks/>
          </p:cNvSpPr>
          <p:nvPr/>
        </p:nvSpPr>
        <p:spPr>
          <a:xfrm>
            <a:off x="463733" y="4863828"/>
            <a:ext cx="4192405" cy="16357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indent="0">
              <a:lnSpc>
                <a:spcPct val="150000"/>
              </a:lnSpc>
              <a:spcBef>
                <a:spcPts val="1000"/>
              </a:spcBef>
              <a:buFont typeface="Arial"/>
              <a:buNone/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Open Sans Light" charset="0"/>
                <a:cs typeface="Open Sans Light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ea typeface="Open Sans Light" charset="0"/>
                <a:cs typeface="Open Sans Light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ea typeface="Open Sans Light" charset="0"/>
                <a:cs typeface="Open Sans Light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b="0" i="0">
                <a:ea typeface="Open Sans Light" charset="0"/>
                <a:cs typeface="Open Sans Light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b="0" i="0">
                <a:ea typeface="Open Sans Light" charset="0"/>
                <a:cs typeface="Open Sans Light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ru-RU" dirty="0"/>
              <a:t>UML - диаграмма вариантов использования для работника железной дороги.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4244A4-BB5D-4D84-B01A-EBBD3CC65096}"/>
              </a:ext>
            </a:extLst>
          </p:cNvPr>
          <p:cNvSpPr txBox="1"/>
          <p:nvPr/>
        </p:nvSpPr>
        <p:spPr>
          <a:xfrm>
            <a:off x="6353968" y="1524400"/>
            <a:ext cx="236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</a:rPr>
              <a:t>Начальник участка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AF97CD-CA8C-49C8-B4F1-A18C206837E2}"/>
              </a:ext>
            </a:extLst>
          </p:cNvPr>
          <p:cNvSpPr txBox="1"/>
          <p:nvPr/>
        </p:nvSpPr>
        <p:spPr>
          <a:xfrm>
            <a:off x="5892014" y="4585609"/>
            <a:ext cx="328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</a:rPr>
              <a:t>Работник железной дороги</a:t>
            </a:r>
          </a:p>
        </p:txBody>
      </p:sp>
    </p:spTree>
    <p:extLst>
      <p:ext uri="{BB962C8B-B14F-4D97-AF65-F5344CB8AC3E}">
        <p14:creationId xmlns:p14="http://schemas.microsoft.com/office/powerpoint/2010/main" val="135078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8177"/>
            <a:ext cx="10180720" cy="50689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/>
              <a:t>ER </a:t>
            </a:r>
            <a:r>
              <a:rPr lang="ru-RU" b="1" dirty="0"/>
              <a:t>диаграмма базы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B8D34CC-C6DE-4C9C-9B85-FE990DE4B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139" y="2205910"/>
            <a:ext cx="12048674" cy="5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45F8477-77CB-4B9A-A3CA-02C5F433F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440" y="1466690"/>
            <a:ext cx="1638900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9B3A1ED6-C552-4828-B7B1-229EEC03BEDB}"/>
              </a:ext>
            </a:extLst>
          </p:cNvPr>
          <p:cNvSpPr txBox="1">
            <a:spLocks/>
          </p:cNvSpPr>
          <p:nvPr/>
        </p:nvSpPr>
        <p:spPr>
          <a:xfrm>
            <a:off x="463733" y="1944722"/>
            <a:ext cx="4192405" cy="16357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indent="0">
              <a:lnSpc>
                <a:spcPct val="150000"/>
              </a:lnSpc>
              <a:spcBef>
                <a:spcPts val="1000"/>
              </a:spcBef>
              <a:buFont typeface="Arial"/>
              <a:buNone/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Open Sans Light" charset="0"/>
                <a:cs typeface="Open Sans Light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ea typeface="Open Sans Light" charset="0"/>
                <a:cs typeface="Open Sans Light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ea typeface="Open Sans Light" charset="0"/>
                <a:cs typeface="Open Sans Light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b="0" i="0">
                <a:ea typeface="Open Sans Light" charset="0"/>
                <a:cs typeface="Open Sans Light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b="0" i="0">
                <a:ea typeface="Open Sans Light" charset="0"/>
                <a:cs typeface="Open Sans Light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/>
              <a:t>ER</a:t>
            </a:r>
            <a:r>
              <a:rPr lang="ru-RU" dirty="0"/>
              <a:t>- диаграмма базы данных.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46B770-246E-4568-BD90-EC8D502E6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3495" y="2205910"/>
            <a:ext cx="1259520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88DAE43-02CE-4F50-A81D-D03A32140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1300480"/>
            <a:ext cx="116006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B240E48-D049-4AFF-A82C-6BDCE06AD693}"/>
              </a:ext>
            </a:extLst>
          </p:cNvPr>
          <p:cNvPicPr/>
          <p:nvPr/>
        </p:nvPicPr>
        <p:blipFill rotWithShape="1">
          <a:blip r:embed="rId2"/>
          <a:srcRect l="770" t="3456"/>
          <a:stretch/>
        </p:blipFill>
        <p:spPr bwMode="auto">
          <a:xfrm>
            <a:off x="3356043" y="1567541"/>
            <a:ext cx="8463590" cy="47087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E5223D-30B6-43D5-BCA3-6B3FE39AC32C}"/>
              </a:ext>
            </a:extLst>
          </p:cNvPr>
          <p:cNvSpPr txBox="1"/>
          <p:nvPr/>
        </p:nvSpPr>
        <p:spPr>
          <a:xfrm>
            <a:off x="6677877" y="1192300"/>
            <a:ext cx="181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ER </a:t>
            </a:r>
            <a:r>
              <a:rPr lang="ru-RU" b="1" dirty="0">
                <a:solidFill>
                  <a:schemeClr val="accent2"/>
                </a:solidFill>
              </a:rPr>
              <a:t>диаграмма</a:t>
            </a:r>
          </a:p>
        </p:txBody>
      </p:sp>
    </p:spTree>
    <p:extLst>
      <p:ext uri="{BB962C8B-B14F-4D97-AF65-F5344CB8AC3E}">
        <p14:creationId xmlns:p14="http://schemas.microsoft.com/office/powerpoint/2010/main" val="406704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Демонстрация основных функций информационной системы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4A4D21-25BF-8249-A98E-73B3499A3E1C}"/>
              </a:ext>
            </a:extLst>
          </p:cNvPr>
          <p:cNvSpPr txBox="1"/>
          <p:nvPr/>
        </p:nvSpPr>
        <p:spPr>
          <a:xfrm>
            <a:off x="5734465" y="1329866"/>
            <a:ext cx="271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</a:rPr>
              <a:t>Реестр происшествий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E911BB0-77A5-4312-9345-D8E820F99F09}"/>
              </a:ext>
            </a:extLst>
          </p:cNvPr>
          <p:cNvPicPr/>
          <p:nvPr/>
        </p:nvPicPr>
        <p:blipFill rotWithShape="1">
          <a:blip r:embed="rId2"/>
          <a:srcRect l="1827" r="2146"/>
          <a:stretch/>
        </p:blipFill>
        <p:spPr bwMode="auto">
          <a:xfrm>
            <a:off x="2190629" y="1699198"/>
            <a:ext cx="9801300" cy="39191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81951D38-D8DC-46F9-9115-3E2E7FA860DE}"/>
              </a:ext>
            </a:extLst>
          </p:cNvPr>
          <p:cNvSpPr txBox="1">
            <a:spLocks/>
          </p:cNvSpPr>
          <p:nvPr/>
        </p:nvSpPr>
        <p:spPr>
          <a:xfrm>
            <a:off x="197962" y="2831830"/>
            <a:ext cx="1772239" cy="1089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ru-RU" sz="1200" dirty="0">
                <a:latin typeface="Times New Roman" panose="02020603050405020304" pitchFamily="18" charset="0"/>
              </a:rPr>
              <a:t>Отображение реестра происшествий</a:t>
            </a:r>
          </a:p>
        </p:txBody>
      </p:sp>
    </p:spTree>
    <p:extLst>
      <p:ext uri="{BB962C8B-B14F-4D97-AF65-F5344CB8AC3E}">
        <p14:creationId xmlns:p14="http://schemas.microsoft.com/office/powerpoint/2010/main" val="760321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13640E1-1355-44C0-A072-8D3965FCF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619" y="1689864"/>
            <a:ext cx="9840418" cy="452385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Демонстрация основных функций информационной системы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B0985B-72C9-47EC-A717-883EA441EA0D}"/>
              </a:ext>
            </a:extLst>
          </p:cNvPr>
          <p:cNvSpPr txBox="1"/>
          <p:nvPr/>
        </p:nvSpPr>
        <p:spPr>
          <a:xfrm>
            <a:off x="4741779" y="1320532"/>
            <a:ext cx="466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</a:rPr>
              <a:t>Просмотр всех происшествий на карте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1851AF89-0631-4743-B433-529E9DC5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3" y="2831831"/>
            <a:ext cx="1772239" cy="119433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200" dirty="0">
                <a:latin typeface="Times New Roman" panose="02020603050405020304" pitchFamily="18" charset="0"/>
              </a:rPr>
              <a:t>Интерактивная карта с отображением всех происшествий.</a:t>
            </a:r>
          </a:p>
        </p:txBody>
      </p:sp>
    </p:spTree>
    <p:extLst>
      <p:ext uri="{BB962C8B-B14F-4D97-AF65-F5344CB8AC3E}">
        <p14:creationId xmlns:p14="http://schemas.microsoft.com/office/powerpoint/2010/main" val="437947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4A454CD-B9B4-4B1A-B2ED-F123B58E99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53619" y="1675428"/>
            <a:ext cx="9840418" cy="453087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Демонстрация основных функций информационной системы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9A1CE6-A688-4E70-A0F3-F116A7D5D8AF}"/>
              </a:ext>
            </a:extLst>
          </p:cNvPr>
          <p:cNvSpPr txBox="1"/>
          <p:nvPr/>
        </p:nvSpPr>
        <p:spPr>
          <a:xfrm>
            <a:off x="4219040" y="1309625"/>
            <a:ext cx="5709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</a:rPr>
              <a:t>Отображение ликвидированного происшествия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5EEE75D9-1617-4C9D-918B-610478AF5DA5}"/>
              </a:ext>
            </a:extLst>
          </p:cNvPr>
          <p:cNvSpPr txBox="1">
            <a:spLocks/>
          </p:cNvSpPr>
          <p:nvPr/>
        </p:nvSpPr>
        <p:spPr>
          <a:xfrm>
            <a:off x="197963" y="2725747"/>
            <a:ext cx="1772239" cy="1194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ru-RU" sz="1200" dirty="0">
                <a:latin typeface="Times New Roman" panose="02020603050405020304" pitchFamily="18" charset="0"/>
              </a:rPr>
              <a:t>Форма отображения ликвидированного происшествия.</a:t>
            </a:r>
          </a:p>
        </p:txBody>
      </p:sp>
    </p:spTree>
    <p:extLst>
      <p:ext uri="{BB962C8B-B14F-4D97-AF65-F5344CB8AC3E}">
        <p14:creationId xmlns:p14="http://schemas.microsoft.com/office/powerpoint/2010/main" val="2958765347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Пользовательские 21">
      <a:dk1>
        <a:srgbClr val="000000"/>
      </a:dk1>
      <a:lt1>
        <a:srgbClr val="FFFFFF"/>
      </a:lt1>
      <a:dk2>
        <a:srgbClr val="3C15C3"/>
      </a:dk2>
      <a:lt2>
        <a:srgbClr val="E7E6E6"/>
      </a:lt2>
      <a:accent1>
        <a:srgbClr val="FF2600"/>
      </a:accent1>
      <a:accent2>
        <a:srgbClr val="1309D9"/>
      </a:accent2>
      <a:accent3>
        <a:srgbClr val="008E00"/>
      </a:accent3>
      <a:accent4>
        <a:srgbClr val="CCA972"/>
      </a:accent4>
      <a:accent5>
        <a:srgbClr val="424242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/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РЫНКИ КАПИТАЛА И ЗЕМЛИ — копия" id="{8BFDE0B8-F9F0-8D4D-8AC2-BD365103058D}" vid="{B85551F2-1D69-A343-9917-E03BD13C85F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1_Тема Office</Template>
  <TotalTime>805</TotalTime>
  <Words>365</Words>
  <Application>Microsoft Office PowerPoint</Application>
  <PresentationFormat>Широкоэкранный</PresentationFormat>
  <Paragraphs>93</Paragraphs>
  <Slides>11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Times New Roman</vt:lpstr>
      <vt:lpstr>1_Тема Office</vt:lpstr>
      <vt:lpstr>Visio</vt:lpstr>
      <vt:lpstr>Разработка информационной системы для экстренных служб ОАО «РЖД»</vt:lpstr>
      <vt:lpstr>Цели и задачи</vt:lpstr>
      <vt:lpstr>Основные парадигмы выпускной квалификационной работы</vt:lpstr>
      <vt:lpstr>Организационная структура</vt:lpstr>
      <vt:lpstr>UML диаграммы вариантов использования интерфейса управления пользователями для информационной системы</vt:lpstr>
      <vt:lpstr>ER диаграмма базы данных</vt:lpstr>
      <vt:lpstr>Демонстрация основных функций информационной системы</vt:lpstr>
      <vt:lpstr>Демонстрация основных функций информационной системы</vt:lpstr>
      <vt:lpstr>Демонстрация основных функций информационной системы</vt:lpstr>
      <vt:lpstr>Показатели эффективности проекта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Ани Арсенян</dc:creator>
  <cp:lastModifiedBy>Антон Богушевич</cp:lastModifiedBy>
  <cp:revision>100</cp:revision>
  <cp:lastPrinted>2018-09-27T08:52:29Z</cp:lastPrinted>
  <dcterms:created xsi:type="dcterms:W3CDTF">2020-05-14T17:49:14Z</dcterms:created>
  <dcterms:modified xsi:type="dcterms:W3CDTF">2024-06-05T15:10:27Z</dcterms:modified>
</cp:coreProperties>
</file>