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1"/>
  </p:notesMasterIdLst>
  <p:handoutMasterIdLst>
    <p:handoutMasterId r:id="rId52"/>
  </p:handoutMasterIdLst>
  <p:sldIdLst>
    <p:sldId id="256" r:id="rId3"/>
    <p:sldId id="260" r:id="rId4"/>
    <p:sldId id="263" r:id="rId5"/>
    <p:sldId id="264" r:id="rId6"/>
    <p:sldId id="265" r:id="rId7"/>
    <p:sldId id="321" r:id="rId8"/>
    <p:sldId id="323" r:id="rId9"/>
    <p:sldId id="322" r:id="rId10"/>
    <p:sldId id="324" r:id="rId11"/>
    <p:sldId id="325" r:id="rId12"/>
    <p:sldId id="269" r:id="rId13"/>
    <p:sldId id="270" r:id="rId14"/>
    <p:sldId id="271" r:id="rId15"/>
    <p:sldId id="272" r:id="rId16"/>
    <p:sldId id="308" r:id="rId17"/>
    <p:sldId id="326" r:id="rId18"/>
    <p:sldId id="327" r:id="rId19"/>
    <p:sldId id="328" r:id="rId20"/>
    <p:sldId id="277" r:id="rId21"/>
    <p:sldId id="278" r:id="rId22"/>
    <p:sldId id="279" r:id="rId23"/>
    <p:sldId id="310" r:id="rId24"/>
    <p:sldId id="280" r:id="rId25"/>
    <p:sldId id="281" r:id="rId26"/>
    <p:sldId id="311" r:id="rId27"/>
    <p:sldId id="282" r:id="rId28"/>
    <p:sldId id="283" r:id="rId29"/>
    <p:sldId id="312" r:id="rId30"/>
    <p:sldId id="284" r:id="rId31"/>
    <p:sldId id="285" r:id="rId32"/>
    <p:sldId id="313" r:id="rId33"/>
    <p:sldId id="314" r:id="rId34"/>
    <p:sldId id="287" r:id="rId35"/>
    <p:sldId id="288" r:id="rId36"/>
    <p:sldId id="289" r:id="rId37"/>
    <p:sldId id="315" r:id="rId38"/>
    <p:sldId id="290" r:id="rId39"/>
    <p:sldId id="330" r:id="rId40"/>
    <p:sldId id="331" r:id="rId41"/>
    <p:sldId id="329" r:id="rId42"/>
    <p:sldId id="291" r:id="rId43"/>
    <p:sldId id="292" r:id="rId44"/>
    <p:sldId id="319" r:id="rId45"/>
    <p:sldId id="301" r:id="rId46"/>
    <p:sldId id="302" r:id="rId47"/>
    <p:sldId id="303" r:id="rId48"/>
    <p:sldId id="320" r:id="rId49"/>
    <p:sldId id="259" r:id="rId5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Installation für Windows" id="{105A3DB6-655D-4825-8D75-C1B2B8F2599D}">
          <p14:sldIdLst>
            <p14:sldId id="321"/>
            <p14:sldId id="323"/>
            <p14:sldId id="322"/>
            <p14:sldId id="324"/>
          </p14:sldIdLst>
        </p14:section>
        <p14:section name="Übungs-Git einrichten" id="{D838958E-9EAA-44DC-8EBA-5816043724AD}">
          <p14:sldIdLst>
            <p14:sldId id="325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308"/>
            <p14:sldId id="326"/>
            <p14:sldId id="327"/>
            <p14:sldId id="328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  <p14:sldId id="310"/>
          </p14:sldIdLst>
        </p14:section>
        <p14:section name="git reset" id="{8508994D-5F1C-4627-BF41-89918DD7F4E4}">
          <p14:sldIdLst>
            <p14:sldId id="280"/>
            <p14:sldId id="281"/>
            <p14:sldId id="311"/>
          </p14:sldIdLst>
        </p14:section>
        <p14:section name="git checkout" id="{7B9C63B8-0F1F-4F98-B761-DD3146551F31}">
          <p14:sldIdLst>
            <p14:sldId id="282"/>
            <p14:sldId id="283"/>
            <p14:sldId id="312"/>
          </p14:sldIdLst>
        </p14:section>
        <p14:section name="git commit" id="{6C8BFBA5-0C2A-490C-BB0A-59C57F16C9E4}">
          <p14:sldIdLst>
            <p14:sldId id="284"/>
            <p14:sldId id="285"/>
            <p14:sldId id="313"/>
            <p14:sldId id="314"/>
          </p14:sldIdLst>
        </p14:section>
        <p14:section name="git diff" id="{35158E1F-E8FB-4ED2-AE7A-7AD40B24C8A4}">
          <p14:sldIdLst>
            <p14:sldId id="287"/>
            <p14:sldId id="288"/>
            <p14:sldId id="289"/>
            <p14:sldId id="315"/>
          </p14:sldIdLst>
        </p14:section>
        <p14:section name="git difftool" id="{CF476AAC-81CB-41D6-BD13-1028DD6AE76E}">
          <p14:sldIdLst>
            <p14:sldId id="290"/>
            <p14:sldId id="330"/>
            <p14:sldId id="331"/>
            <p14:sldId id="329"/>
            <p14:sldId id="291"/>
            <p14:sldId id="292"/>
            <p14:sldId id="319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767" autoAdjust="0"/>
  </p:normalViewPr>
  <p:slideViewPr>
    <p:cSldViewPr snapToGrid="0">
      <p:cViewPr varScale="1">
        <p:scale>
          <a:sx n="97" d="100"/>
          <a:sy n="97" d="100"/>
        </p:scale>
        <p:origin x="9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18.03.2020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System, welches</a:t>
            </a:r>
            <a:r>
              <a:rPr lang="de-DE" baseline="0" dirty="0"/>
              <a:t> das Konzept von </a:t>
            </a:r>
            <a:r>
              <a:rPr lang="de-DE" dirty="0"/>
              <a:t>Versionskontrolle technisch umsetzt.</a:t>
            </a:r>
          </a:p>
          <a:p>
            <a:r>
              <a:rPr lang="de-DE" dirty="0"/>
              <a:t>Aufgrund einer Lizenzänderung von </a:t>
            </a:r>
            <a:r>
              <a:rPr lang="de-DE" dirty="0" err="1"/>
              <a:t>BitKeeper</a:t>
            </a:r>
            <a:r>
              <a:rPr lang="de-DE" dirty="0"/>
              <a:t> (wurde in ein kommerzielles Tool umgewandelt) entwickelte</a:t>
            </a:r>
            <a:r>
              <a:rPr lang="de-DE" baseline="0" dirty="0"/>
              <a:t> Linus </a:t>
            </a:r>
            <a:r>
              <a:rPr lang="de-DE" baseline="0" dirty="0" err="1"/>
              <a:t>Torvalds</a:t>
            </a:r>
            <a:r>
              <a:rPr lang="de-DE" baseline="0" dirty="0"/>
              <a:t>, der Erfinder von Linux, sein eigenes System.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Eine</a:t>
            </a:r>
            <a:r>
              <a:rPr lang="de-DE" baseline="0" dirty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Allerdings gibt es für </a:t>
            </a:r>
            <a:r>
              <a:rPr lang="de-DE" baseline="0" dirty="0" err="1"/>
              <a:t>Git</a:t>
            </a:r>
            <a:r>
              <a:rPr lang="de-DE" baseline="0" dirty="0"/>
              <a:t> einen Provider, bei dem man seine Projekte kostenlos ablegen kann: </a:t>
            </a:r>
            <a:r>
              <a:rPr lang="de-DE" baseline="0" dirty="0" err="1"/>
              <a:t>Github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Dieser Provider ist vermutlich auch der Grund für die hohe Akzeptanz von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Logos: oben </a:t>
            </a:r>
            <a:r>
              <a:rPr lang="de-DE" baseline="0" dirty="0" err="1"/>
              <a:t>Git</a:t>
            </a:r>
            <a:r>
              <a:rPr lang="de-DE" baseline="0" dirty="0"/>
              <a:t>, unten die </a:t>
            </a:r>
            <a:r>
              <a:rPr lang="de-DE" baseline="0" dirty="0" err="1"/>
              <a:t>Github</a:t>
            </a:r>
            <a:r>
              <a:rPr lang="de-DE" baseline="0" dirty="0"/>
              <a:t> </a:t>
            </a:r>
            <a:r>
              <a:rPr lang="de-DE" baseline="0" dirty="0" err="1"/>
              <a:t>Octocat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Einstellungen für </a:t>
            </a:r>
            <a:r>
              <a:rPr lang="de-DE" dirty="0" err="1"/>
              <a:t>Git</a:t>
            </a:r>
            <a:r>
              <a:rPr lang="de-DE" baseline="0" dirty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für alle </a:t>
            </a:r>
            <a:r>
              <a:rPr lang="de-DE" baseline="0" dirty="0" err="1"/>
              <a:t>Repositories</a:t>
            </a:r>
            <a:r>
              <a:rPr lang="de-DE" baseline="0" dirty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system</a:t>
            </a:r>
            <a:r>
              <a:rPr lang="de-DE" baseline="0" dirty="0"/>
              <a:t>: 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Einzelne Einstellungen lassen sich 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</a:t>
            </a:r>
            <a:r>
              <a:rPr lang="de-DE" dirty="0" err="1"/>
              <a:t>get</a:t>
            </a:r>
            <a:r>
              <a:rPr lang="de-DE" dirty="0"/>
              <a:t> &lt;</a:t>
            </a:r>
            <a:r>
              <a:rPr lang="de-DE" dirty="0" err="1"/>
              <a:t>key</a:t>
            </a:r>
            <a:r>
              <a:rPr lang="de-DE" dirty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Value darf nur aus</a:t>
            </a:r>
            <a:r>
              <a:rPr lang="de-DE" baseline="0" dirty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Kommen dann Anführungszeichen im Wert vor, müssen diese zusätzlich mit </a:t>
            </a:r>
            <a:r>
              <a:rPr lang="de-DE" baseline="0" dirty="0" err="1"/>
              <a:t>Backslash</a:t>
            </a:r>
            <a:r>
              <a:rPr lang="de-DE" baseline="0" dirty="0"/>
              <a:t> </a:t>
            </a:r>
            <a:r>
              <a:rPr lang="de-DE" baseline="0" dirty="0" err="1"/>
              <a:t>escaped</a:t>
            </a:r>
            <a:r>
              <a:rPr lang="de-DE" baseline="0" dirty="0"/>
              <a:t>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status</a:t>
            </a:r>
            <a:r>
              <a:rPr lang="de-DE" baseline="0" dirty="0"/>
              <a:t> wird angezeigt, was alles im Repository verändert wurde.</a:t>
            </a:r>
          </a:p>
          <a:p>
            <a:r>
              <a:rPr lang="de-DE" baseline="0" dirty="0"/>
              <a:t>Die Ausgabe hängt stark davon ab, welche Dateien man gelöscht, geändert oder hinzugefügt ab und welche </a:t>
            </a:r>
            <a:r>
              <a:rPr lang="de-DE" baseline="0" dirty="0" err="1"/>
              <a:t>git</a:t>
            </a:r>
            <a:r>
              <a:rPr lang="de-DE" baseline="0" dirty="0"/>
              <a:t> Befehle man vorher durchgeführt hat.</a:t>
            </a:r>
          </a:p>
          <a:p>
            <a:r>
              <a:rPr lang="de-DE" baseline="0" dirty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Datei samt Inhalt fü</a:t>
            </a:r>
            <a:r>
              <a:rPr lang="de-DE" baseline="0" dirty="0"/>
              <a:t>r einen Commit vorzusehen,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Dieses Hinzufügen erzeugt eine Kopie in der Stage, die nur ein einmaliges Rückgängigmachen erlaubt.</a:t>
            </a:r>
          </a:p>
          <a:p>
            <a:r>
              <a:rPr lang="de-DE" baseline="0" dirty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doppelte Minus kann u.U. weggelassen werden. Sicherer ist die Verwendung mit --, da es dann nicht zu Konflikten mit speziellen Dateinamen, </a:t>
            </a:r>
            <a:r>
              <a:rPr lang="de-DE" baseline="0" dirty="0" err="1"/>
              <a:t>Branchnamen</a:t>
            </a:r>
            <a:r>
              <a:rPr lang="de-DE" baseline="0" dirty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gilt übrigens nicht nur für </a:t>
            </a:r>
            <a:r>
              <a:rPr lang="de-DE" baseline="0" dirty="0" err="1"/>
              <a:t>Git</a:t>
            </a:r>
            <a:r>
              <a:rPr lang="de-DE" baseline="0" dirty="0"/>
              <a:t>, sondern auch für viele andere Linux Befehle, z.B. </a:t>
            </a:r>
            <a:r>
              <a:rPr lang="de-DE" baseline="0" dirty="0" err="1"/>
              <a:t>touch</a:t>
            </a:r>
            <a:r>
              <a:rPr lang="de-DE" baseline="0" dirty="0"/>
              <a:t> oder </a:t>
            </a:r>
            <a:r>
              <a:rPr lang="de-DE" baseline="0" dirty="0" err="1"/>
              <a:t>rm</a:t>
            </a:r>
            <a:r>
              <a:rPr lang="de-DE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touch</a:t>
            </a:r>
            <a:r>
              <a:rPr lang="de-DE" baseline="0" dirty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rm</a:t>
            </a:r>
            <a:r>
              <a:rPr lang="de-DE" baseline="0" dirty="0"/>
              <a:t> -- --</a:t>
            </a:r>
          </a:p>
          <a:p>
            <a:endParaRPr lang="de-DE" baseline="0" dirty="0"/>
          </a:p>
          <a:p>
            <a:r>
              <a:rPr lang="de-DE" dirty="0"/>
              <a:t>Anders</a:t>
            </a:r>
            <a:r>
              <a:rPr lang="de-DE" baseline="0" dirty="0"/>
              <a:t> als bei SourceSafe ist die Datei noch nicht in der echten </a:t>
            </a:r>
            <a:r>
              <a:rPr lang="de-DE" baseline="0" dirty="0" err="1"/>
              <a:t>History</a:t>
            </a:r>
            <a:r>
              <a:rPr lang="de-DE" baseline="0" dirty="0"/>
              <a:t>, also noch nicht eingecheckt.</a:t>
            </a:r>
          </a:p>
          <a:p>
            <a:r>
              <a:rPr lang="de-DE" baseline="0" dirty="0"/>
              <a:t>Beim </a:t>
            </a:r>
            <a:r>
              <a:rPr lang="de-DE" baseline="0" dirty="0" err="1"/>
              <a:t>Drag'n'Drop</a:t>
            </a:r>
            <a:r>
              <a:rPr lang="de-DE" baseline="0" dirty="0"/>
              <a:t> nach SourceSafe wird die Datei nicht nur zum Hinzufügen vorgemerkt, sondern der Inhalt auch gleich </a:t>
            </a:r>
            <a:r>
              <a:rPr lang="de-DE" baseline="0" dirty="0" err="1"/>
              <a:t>versioniert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r>
              <a:rPr lang="de-DE" baseline="0" dirty="0"/>
              <a:t>Bei der SVN-Aktion "Add" wird nur die Datei selbst für den Commit vorgemerkt, der Inhalt hat noch keine Möglichkeit für ein </a:t>
            </a:r>
            <a:r>
              <a:rPr lang="de-DE" baseline="0" dirty="0" err="1"/>
              <a:t>Undo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</a:t>
            </a:r>
            <a:r>
              <a:rPr lang="de-DE" baseline="0" dirty="0" err="1"/>
              <a:t>Git</a:t>
            </a:r>
            <a:r>
              <a:rPr lang="de-DE" baseline="0" dirty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History</a:t>
            </a:r>
            <a:r>
              <a:rPr lang="de-DE" baseline="0" dirty="0"/>
              <a:t>: ein virtuelles Verzeichnis von Dingen, die </a:t>
            </a:r>
            <a:r>
              <a:rPr lang="de-DE" baseline="0" dirty="0" err="1"/>
              <a:t>committed</a:t>
            </a:r>
            <a:r>
              <a:rPr lang="de-DE" baseline="0" dirty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Die Stage enthält jeweils eine einzelne Kopie der Dateien, die </a:t>
            </a:r>
            <a:r>
              <a:rPr lang="de-DE" baseline="0" dirty="0" err="1"/>
              <a:t>History</a:t>
            </a:r>
            <a:r>
              <a:rPr lang="de-DE" baseline="0" dirty="0"/>
              <a:t> enthält mehrere Kopien in unterschiedlichen Versionen.</a:t>
            </a:r>
          </a:p>
          <a:p>
            <a:r>
              <a:rPr lang="de-DE" baseline="0" dirty="0"/>
              <a:t>Technisch sind die Stage und die </a:t>
            </a:r>
            <a:r>
              <a:rPr lang="de-DE" baseline="0" dirty="0" err="1"/>
              <a:t>History</a:t>
            </a:r>
            <a:r>
              <a:rPr lang="de-DE" baseline="0" dirty="0"/>
              <a:t> im versteckten .</a:t>
            </a:r>
            <a:r>
              <a:rPr lang="de-DE" baseline="0" dirty="0" err="1"/>
              <a:t>git</a:t>
            </a:r>
            <a:r>
              <a:rPr lang="de-DE" baseline="0" dirty="0"/>
              <a:t> Verzeichnis auf der Platte versteckt.</a:t>
            </a:r>
          </a:p>
          <a:p>
            <a:endParaRPr lang="de-DE" baseline="0" dirty="0"/>
          </a:p>
          <a:p>
            <a:r>
              <a:rPr lang="de-DE" baseline="0" dirty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die Datei vom Commit zu entfernen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reset</a:t>
            </a:r>
            <a:r>
              <a:rPr lang="de-DE" baseline="0" dirty="0"/>
              <a:t> oder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rm</a:t>
            </a:r>
            <a:r>
              <a:rPr lang="de-DE" baseline="0" dirty="0"/>
              <a:t> --</a:t>
            </a:r>
            <a:r>
              <a:rPr lang="de-DE" baseline="0" dirty="0" err="1"/>
              <a:t>cached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Mit diesem Befehl bleiben etwaige lokale Änderungen erhalten.</a:t>
            </a:r>
          </a:p>
          <a:p>
            <a:endParaRPr lang="de-DE" baseline="0" dirty="0"/>
          </a:p>
          <a:p>
            <a:r>
              <a:rPr lang="de-DE" baseline="0" dirty="0"/>
              <a:t>Anders als bei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eine lokale Änderungen (im Working Directory) rückgängig zu machen wird der Befehl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checkout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oder aus der </a:t>
            </a:r>
            <a:r>
              <a:rPr lang="de-DE" baseline="0" dirty="0" err="1"/>
              <a:t>History</a:t>
            </a:r>
            <a:r>
              <a:rPr lang="de-DE" baseline="0" dirty="0"/>
              <a:t> </a:t>
            </a:r>
          </a:p>
          <a:p>
            <a:pPr marL="0" indent="0">
              <a:buFontTx/>
              <a:buNone/>
            </a:pPr>
            <a:r>
              <a:rPr lang="de-DE" baseline="0" dirty="0"/>
              <a:t>zurück ins Working Directory.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echte </a:t>
            </a:r>
            <a:r>
              <a:rPr lang="de-DE" baseline="0" dirty="0" err="1"/>
              <a:t>Versionieren</a:t>
            </a:r>
            <a:r>
              <a:rPr lang="de-DE" baseline="0" dirty="0"/>
              <a:t>, d.h. das Einspielen der Dateiinhalte aus der Stage in die </a:t>
            </a:r>
            <a:r>
              <a:rPr lang="de-DE" baseline="0" dirty="0" err="1"/>
              <a:t>History</a:t>
            </a:r>
            <a:r>
              <a:rPr lang="de-DE" baseline="0" dirty="0"/>
              <a:t> erfolgt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Das Hinzufügen einer Datei per </a:t>
            </a:r>
            <a:r>
              <a:rPr lang="de-DE" baseline="0" dirty="0" err="1"/>
              <a:t>Drag'n'Drop</a:t>
            </a:r>
            <a:r>
              <a:rPr lang="de-DE" baseline="0" dirty="0"/>
              <a:t> in SourceSafe entspricht also zwei Operationen in </a:t>
            </a:r>
            <a:r>
              <a:rPr lang="de-DE" baseline="0" dirty="0" err="1"/>
              <a:t>Git</a:t>
            </a:r>
            <a:r>
              <a:rPr lang="de-DE" baseline="0" dirty="0"/>
              <a:t>: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+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/>
          </a:p>
          <a:p>
            <a:r>
              <a:rPr lang="de-DE" baseline="0" dirty="0"/>
              <a:t>Es ist auch möglich, einzelne Dateien zu committen. Die Syntax ist dann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kann</a:t>
            </a:r>
            <a:r>
              <a:rPr lang="de-DE" baseline="0" dirty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/>
              <a:t>Für</a:t>
            </a:r>
            <a:r>
              <a:rPr lang="de-DE" baseline="0" dirty="0"/>
              <a:t> das eigentliche </a:t>
            </a:r>
            <a:r>
              <a:rPr lang="de-DE" dirty="0"/>
              <a:t>BOGY verwenden wir die mittlere Variante mit </a:t>
            </a:r>
            <a:r>
              <a:rPr lang="de-DE" dirty="0" err="1"/>
              <a:t>Github</a:t>
            </a:r>
            <a:r>
              <a:rPr lang="de-DE" dirty="0"/>
              <a:t> als Provider.</a:t>
            </a:r>
          </a:p>
          <a:p>
            <a:endParaRPr lang="de-DE" baseline="0" dirty="0"/>
          </a:p>
          <a:p>
            <a:r>
              <a:rPr lang="de-DE" baseline="0" dirty="0"/>
              <a:t>Das Hierarchische Modell wird bei sehr großen Software-Paketen verwendet, beispielsweise bei Linux.</a:t>
            </a:r>
          </a:p>
          <a:p>
            <a:r>
              <a:rPr lang="de-DE" baseline="0" dirty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/>
          </a:p>
          <a:p>
            <a:r>
              <a:rPr lang="de-DE" baseline="0" dirty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Unterschiede zwischen Working Directory und</a:t>
            </a:r>
            <a:r>
              <a:rPr lang="de-DE" baseline="0" dirty="0"/>
              <a:t> Stage werden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angezeigt.</a:t>
            </a:r>
          </a:p>
          <a:p>
            <a:r>
              <a:rPr lang="de-DE" baseline="0" dirty="0"/>
              <a:t>Die Ausgabe erfolgt im Linux typischen </a:t>
            </a:r>
            <a:r>
              <a:rPr lang="de-DE" baseline="0" dirty="0" err="1"/>
              <a:t>Diff</a:t>
            </a:r>
            <a:r>
              <a:rPr lang="de-DE" baseline="0" dirty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stattdessen die Unterschiede zwischen </a:t>
            </a:r>
            <a:r>
              <a:rPr lang="de-DE" baseline="0" dirty="0"/>
              <a:t>Stage und </a:t>
            </a:r>
            <a:r>
              <a:rPr lang="de-DE" baseline="0" dirty="0" err="1"/>
              <a:t>History</a:t>
            </a:r>
            <a:r>
              <a:rPr lang="de-DE" baseline="0" dirty="0"/>
              <a:t> anzuzeigen, kann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--</a:t>
            </a:r>
            <a:r>
              <a:rPr lang="de-DE" baseline="0" dirty="0" err="1"/>
              <a:t>cached</a:t>
            </a:r>
            <a:r>
              <a:rPr lang="de-DE" baseline="0" dirty="0"/>
              <a:t> gearbeitet werden.</a:t>
            </a:r>
          </a:p>
          <a:p>
            <a:r>
              <a:rPr lang="de-DE" baseline="0" dirty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Winmerge</a:t>
            </a:r>
            <a:r>
              <a:rPr lang="de-DE" dirty="0"/>
              <a:t> ist ein kostenloses grafisches Tool, das Unterschiede anzeigen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Winmerge</a:t>
            </a:r>
            <a:r>
              <a:rPr lang="de-DE" dirty="0"/>
              <a:t> zu benutzen, muss es </a:t>
            </a:r>
            <a:r>
              <a:rPr lang="de-DE" dirty="0" err="1"/>
              <a:t>Git</a:t>
            </a:r>
            <a:r>
              <a:rPr lang="de-DE" dirty="0"/>
              <a:t> bekannt gemacht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018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Winmerge</a:t>
            </a:r>
            <a:r>
              <a:rPr lang="de-DE" dirty="0"/>
              <a:t> zu benutzen, muss es </a:t>
            </a:r>
            <a:r>
              <a:rPr lang="de-DE" dirty="0" err="1"/>
              <a:t>Git</a:t>
            </a:r>
            <a:r>
              <a:rPr lang="de-DE" dirty="0"/>
              <a:t> bekannt gemacht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471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</a:t>
            </a:r>
            <a:r>
              <a:rPr lang="de-DE" baseline="0" dirty="0"/>
              <a:t> normale Befehl zeigt </a:t>
            </a:r>
            <a:r>
              <a:rPr lang="de-DE" dirty="0"/>
              <a:t>Unterschiede zwischen Working Directory und Stage.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56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</a:t>
            </a:r>
            <a:r>
              <a:rPr lang="de-DE" dirty="0" err="1"/>
              <a:t>Diff</a:t>
            </a:r>
            <a:r>
              <a:rPr lang="de-DE" dirty="0"/>
              <a:t> auch, kann</a:t>
            </a:r>
            <a:r>
              <a:rPr lang="de-DE" baseline="0" dirty="0"/>
              <a:t> die grafische Oberfläche auch Unterschiede zwischen Stage und </a:t>
            </a:r>
            <a:r>
              <a:rPr lang="de-DE" baseline="0" dirty="0" err="1"/>
              <a:t>History</a:t>
            </a:r>
            <a:r>
              <a:rPr lang="de-DE" baseline="0" dirty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</a:t>
            </a:r>
            <a:r>
              <a:rPr lang="de-DE" dirty="0" err="1"/>
              <a:t>ifftool</a:t>
            </a:r>
            <a:r>
              <a:rPr lang="de-DE" dirty="0"/>
              <a:t> wird das eingestellte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-Programm gestartet. In unserem Beispiel </a:t>
            </a:r>
            <a:r>
              <a:rPr lang="de-DE" baseline="0" dirty="0" err="1"/>
              <a:t>WinMerge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SourceSafe, TFS und SVN hat nur der Server alle Daten gespeichert, d.h. den Trunk und alle </a:t>
            </a:r>
            <a:r>
              <a:rPr lang="de-DE" baseline="0" dirty="0" err="1"/>
              <a:t>Branches</a:t>
            </a:r>
            <a:r>
              <a:rPr lang="de-DE" baseline="0" dirty="0"/>
              <a:t>.</a:t>
            </a:r>
          </a:p>
          <a:p>
            <a:r>
              <a:rPr lang="de-DE" baseline="0" dirty="0"/>
              <a:t>Die Clients haben jeweils nur einen Teil davon auf Platte, nämlich nur den Trunk oder nur einen </a:t>
            </a:r>
            <a:r>
              <a:rPr lang="de-DE" baseline="0" dirty="0" err="1"/>
              <a:t>Branch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/>
              <a:t>Es kann nicht uneingeschränkt offline gearbeitet werden, z.B. wenn ein weiterer </a:t>
            </a:r>
            <a:r>
              <a:rPr lang="de-DE" baseline="0" dirty="0" err="1"/>
              <a:t>Branch</a:t>
            </a:r>
            <a:r>
              <a:rPr lang="de-DE" baseline="0" dirty="0"/>
              <a:t> vom Server angefordert werden muss.</a:t>
            </a:r>
          </a:p>
          <a:p>
            <a:endParaRPr lang="de-DE" baseline="0" dirty="0"/>
          </a:p>
          <a:p>
            <a:r>
              <a:rPr lang="de-DE" baseline="0" dirty="0" err="1"/>
              <a:t>Git</a:t>
            </a:r>
            <a:r>
              <a:rPr lang="de-DE" baseline="0" dirty="0"/>
              <a:t> behebt diese beiden Probleme, indem jeweils das komplette Repository an alle Clients verteilt wird.</a:t>
            </a:r>
          </a:p>
          <a:p>
            <a:r>
              <a:rPr lang="de-DE" baseline="0" dirty="0"/>
              <a:t>Theoretisch genügt eine Kopie von irgendeinem Entwickler, um den Server wiederherzustellen.</a:t>
            </a:r>
          </a:p>
          <a:p>
            <a:r>
              <a:rPr lang="de-DE" baseline="0" dirty="0"/>
              <a:t>Zudem kann jeder Entwickler jederzeit offline </a:t>
            </a:r>
            <a:r>
              <a:rPr lang="de-DE" baseline="0" dirty="0" err="1"/>
              <a:t>branchen</a:t>
            </a:r>
            <a:r>
              <a:rPr lang="de-DE" baseline="0" dirty="0"/>
              <a:t>, </a:t>
            </a:r>
            <a:r>
              <a:rPr lang="de-DE" baseline="0" dirty="0" err="1"/>
              <a:t>switchen</a:t>
            </a:r>
            <a:r>
              <a:rPr lang="de-DE" baseline="0" dirty="0"/>
              <a:t> und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die Zusammenfassung aller bisher besprochenen Befehle du deren Auswirkung auf</a:t>
            </a:r>
            <a:r>
              <a:rPr lang="de-DE" baseline="0" dirty="0"/>
              <a:t> Dateien.</a:t>
            </a:r>
          </a:p>
          <a:p>
            <a:r>
              <a:rPr lang="de-DE" baseline="0" dirty="0"/>
              <a:t>Noch nicht besprochen wurden die Befehle zum Arbeiten auf Serverseite: </a:t>
            </a:r>
            <a:r>
              <a:rPr lang="de-DE" baseline="0" dirty="0" err="1"/>
              <a:t>git</a:t>
            </a:r>
            <a:r>
              <a:rPr lang="de-DE" baseline="0" dirty="0"/>
              <a:t> push und </a:t>
            </a:r>
            <a:r>
              <a:rPr lang="de-DE" baseline="0" dirty="0" err="1"/>
              <a:t>git</a:t>
            </a:r>
            <a:r>
              <a:rPr lang="de-DE" baseline="0" dirty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Befehle, um über einen Server miteinander zusammenzuarbeiten bringen wir Euch dann in der BOGY-Woche bei, wenn wir auch wirklich Zugriff auf den Server</a:t>
            </a:r>
            <a:r>
              <a:rPr lang="de-DE" baseline="0" dirty="0"/>
              <a:t>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47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7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0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5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53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ist in diesem Verzeichnis ein "Server-Repository" entstanden,</a:t>
            </a:r>
            <a:r>
              <a:rPr lang="de-DE" baseline="0" dirty="0"/>
              <a:t> das die ganze </a:t>
            </a:r>
            <a:r>
              <a:rPr lang="de-DE" baseline="0" dirty="0" err="1"/>
              <a:t>History</a:t>
            </a:r>
            <a:r>
              <a:rPr lang="de-DE" baseline="0" dirty="0"/>
              <a:t> enthält sowie die Stage (dieser Begriff wird später geklärt).</a:t>
            </a:r>
          </a:p>
          <a:p>
            <a:r>
              <a:rPr lang="de-DE" baseline="0" dirty="0"/>
              <a:t>Dieser Server-Anteil befindet sich im versteckten Verzeichnis .</a:t>
            </a:r>
            <a:r>
              <a:rPr lang="de-DE" baseline="0" dirty="0" err="1"/>
              <a:t>git</a:t>
            </a:r>
            <a:r>
              <a:rPr lang="de-DE" baseline="0" dirty="0"/>
              <a:t>. Dieses Verzeichnis sollte natürlich nicht gelöscht werden</a:t>
            </a:r>
          </a:p>
          <a:p>
            <a:r>
              <a:rPr lang="de-DE" baseline="0" dirty="0"/>
              <a:t>Gleichzeitig dient das Verzeichnis als Client-Verzeichnis (TFS: </a:t>
            </a:r>
            <a:r>
              <a:rPr lang="de-DE" baseline="0" dirty="0" err="1"/>
              <a:t>local</a:t>
            </a:r>
            <a:r>
              <a:rPr lang="de-DE" baseline="0" dirty="0"/>
              <a:t> </a:t>
            </a:r>
            <a:r>
              <a:rPr lang="de-DE" baseline="0" dirty="0" err="1"/>
              <a:t>workspace</a:t>
            </a:r>
            <a:r>
              <a:rPr lang="de-DE" baseline="0" dirty="0"/>
              <a:t>; VSS: Working </a:t>
            </a:r>
            <a:r>
              <a:rPr lang="de-DE" baseline="0" dirty="0" err="1"/>
              <a:t>folder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/>
              <a:t>SVN funktioniert hier ähnlich: es legt ein .</a:t>
            </a:r>
            <a:r>
              <a:rPr lang="de-DE" baseline="0" dirty="0" err="1"/>
              <a:t>svn</a:t>
            </a:r>
            <a:r>
              <a:rPr lang="de-DE" baseline="0" dirty="0"/>
              <a:t> Verzeichnis an. Allerdings enthält das Verzeichnis bei SVN nicht so viele Informationen wie bei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18.03.2020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18.03.2020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18.03.2020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18.03.2020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18.03.2020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18.03.2020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inmerge.org/downloads/?lang=e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Grundlagen (Windows)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kostenloses Versionskontroll-System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D9CA-B525-4B8B-8CE6-6D0131E0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0ADD4-0082-40FA-87CE-92B74DC6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Leeren Ordner anlegen</a:t>
            </a:r>
          </a:p>
          <a:p>
            <a:r>
              <a:rPr lang="de-DE" dirty="0"/>
              <a:t>Rechtsklick: </a:t>
            </a:r>
            <a:r>
              <a:rPr lang="de-DE" dirty="0" err="1"/>
              <a:t>Git</a:t>
            </a:r>
            <a:r>
              <a:rPr lang="de-DE" dirty="0"/>
              <a:t> Bash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32027-FCDF-4663-985D-BFE5E2F6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AB9D7-5EB0-4005-9C43-2556374B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59413-896F-42F9-8AF2-D7B47326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923193-7928-46AE-9C8C-291D310E2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6" t="23019" r="54274" b="38300"/>
          <a:stretch/>
        </p:blipFill>
        <p:spPr>
          <a:xfrm>
            <a:off x="5791199" y="1622323"/>
            <a:ext cx="4197399" cy="44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085E46-7CAD-4E3F-8983-5859A778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6" y="3163529"/>
            <a:ext cx="778637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5ED6699-F927-4967-ADB8-A7B50CBD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4"/>
            <a:ext cx="9164595" cy="46243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548" y="3689884"/>
            <a:ext cx="3130652" cy="8674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548" y="4557334"/>
            <a:ext cx="4220211" cy="12877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006268" y="4832023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Arbeitsverzeichnis; Working </a:t>
            </a:r>
            <a:r>
              <a:rPr lang="de-DE" dirty="0" err="1">
                <a:latin typeface="Buxton Sketch" panose="03080500000500000004" pitchFamily="66" charset="0"/>
              </a:rPr>
              <a:t>directory</a:t>
            </a:r>
            <a:endParaRPr lang="de-DE" dirty="0">
              <a:latin typeface="Buxton Sketch" panose="03080500000500000004" pitchFamily="66" charset="0"/>
            </a:endParaRPr>
          </a:p>
          <a:p>
            <a:r>
              <a:rPr lang="de-DE" dirty="0">
                <a:latin typeface="Buxton Sketch" panose="03080500000500000004" pitchFamily="66" charset="0"/>
              </a:rPr>
              <a:t>(</a:t>
            </a:r>
            <a:r>
              <a:rPr lang="de-DE" dirty="0" err="1">
                <a:latin typeface="Buxton Sketch" panose="03080500000500000004" pitchFamily="66" charset="0"/>
              </a:rPr>
              <a:t>working</a:t>
            </a:r>
            <a:r>
              <a:rPr lang="de-DE" dirty="0">
                <a:latin typeface="Buxton Sketch" panose="03080500000500000004" pitchFamily="66" charset="0"/>
              </a:rPr>
              <a:t> </a:t>
            </a:r>
            <a:r>
              <a:rPr lang="de-DE" dirty="0" err="1">
                <a:latin typeface="Buxton Sketch" panose="03080500000500000004" pitchFamily="66" charset="0"/>
              </a:rPr>
              <a:t>folder</a:t>
            </a:r>
            <a:r>
              <a:rPr lang="de-DE" dirty="0">
                <a:latin typeface="Buxton Sketch" panose="03080500000500000004" pitchFamily="66" charset="0"/>
              </a:rPr>
              <a:t>; </a:t>
            </a:r>
            <a:r>
              <a:rPr lang="de-DE" dirty="0" err="1">
                <a:latin typeface="Buxton Sketch" panose="03080500000500000004" pitchFamily="66" charset="0"/>
              </a:rPr>
              <a:t>local</a:t>
            </a:r>
            <a:r>
              <a:rPr lang="de-DE" dirty="0">
                <a:latin typeface="Buxton Sketch" panose="03080500000500000004" pitchFamily="66" charset="0"/>
              </a:rPr>
              <a:t> </a:t>
            </a:r>
            <a:r>
              <a:rPr lang="de-DE" dirty="0" err="1">
                <a:latin typeface="Buxton Sketch" panose="03080500000500000004" pitchFamily="66" charset="0"/>
              </a:rPr>
              <a:t>workspace</a:t>
            </a:r>
            <a:r>
              <a:rPr lang="de-DE" dirty="0">
                <a:latin typeface="Buxton Sketch" panose="03080500000500000004" pitchFamily="66" charset="0"/>
              </a:rPr>
              <a:t>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749930" y="3971025"/>
            <a:ext cx="1733485" cy="426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Buxton Sketch" panose="03080500000500000004" pitchFamily="66" charset="0"/>
              </a:rPr>
              <a:t>History</a:t>
            </a:r>
            <a:r>
              <a:rPr lang="de-DE" dirty="0">
                <a:latin typeface="Buxton Sketch" panose="03080500000500000004" pitchFamily="66" charset="0"/>
              </a:rPr>
              <a:t> + Stage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DB3BDF-B186-4392-8884-E107797507F6}"/>
              </a:ext>
            </a:extLst>
          </p:cNvPr>
          <p:cNvSpPr/>
          <p:nvPr/>
        </p:nvSpPr>
        <p:spPr>
          <a:xfrm>
            <a:off x="5948516" y="2710470"/>
            <a:ext cx="137651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18.03.2020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Einstellungen gibt es schon?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i="1" dirty="0"/>
              <a:t>→ Notepad++ müsste als Editor eingetragen sein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6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01BA-8CEF-492D-B44C-42B2B2F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7C3C0-1FA8-4DE7-938A-729C5011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1340362"/>
          </a:xfrm>
        </p:spPr>
        <p:txBody>
          <a:bodyPr/>
          <a:lstStyle/>
          <a:p>
            <a:r>
              <a:rPr lang="de-DE" dirty="0"/>
              <a:t>Benutzername und Email</a:t>
            </a:r>
          </a:p>
          <a:p>
            <a:pPr lvl="1"/>
            <a:r>
              <a:rPr lang="de-DE" dirty="0"/>
              <a:t>Rechtsklick auf Ordner: "</a:t>
            </a:r>
            <a:r>
              <a:rPr lang="de-DE" dirty="0" err="1"/>
              <a:t>Git</a:t>
            </a:r>
            <a:r>
              <a:rPr lang="de-DE" dirty="0"/>
              <a:t> GUI </a:t>
            </a:r>
            <a:r>
              <a:rPr lang="de-DE" dirty="0" err="1"/>
              <a:t>here</a:t>
            </a:r>
            <a:r>
              <a:rPr lang="de-DE" dirty="0"/>
              <a:t>"</a:t>
            </a:r>
          </a:p>
          <a:p>
            <a:pPr lvl="1"/>
            <a:r>
              <a:rPr lang="de-DE" dirty="0"/>
              <a:t>Edit / Options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9007-7B3B-4768-B639-51D1016B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AE3D0-E84F-4BF5-99F0-D4D045C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8835-135F-43DC-891B-A2A27908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FD4FCB-C775-4DC9-953B-9B6545CC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8" t="23461" r="55081" b="38890"/>
          <a:stretch/>
        </p:blipFill>
        <p:spPr>
          <a:xfrm>
            <a:off x="6410458" y="1658195"/>
            <a:ext cx="4075232" cy="44220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7B34D9-01EC-4CDB-8F33-F51B251DF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9" t="17032" r="80322" b="62841"/>
          <a:stretch/>
        </p:blipFill>
        <p:spPr>
          <a:xfrm>
            <a:off x="3222911" y="2723901"/>
            <a:ext cx="3028337" cy="335635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E539559-590C-47CA-A223-631625263CC1}"/>
              </a:ext>
            </a:extLst>
          </p:cNvPr>
          <p:cNvSpPr/>
          <p:nvPr/>
        </p:nvSpPr>
        <p:spPr>
          <a:xfrm>
            <a:off x="8131277" y="4681945"/>
            <a:ext cx="2281083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D3ED-26BC-45D1-A197-4C7CF78B9471}"/>
              </a:ext>
            </a:extLst>
          </p:cNvPr>
          <p:cNvSpPr/>
          <p:nvPr/>
        </p:nvSpPr>
        <p:spPr>
          <a:xfrm>
            <a:off x="4188542" y="5628638"/>
            <a:ext cx="206270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9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8E1B2FD-B740-433C-83D1-C12BEF4A3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4"/>
          <a:stretch/>
        </p:blipFill>
        <p:spPr>
          <a:xfrm>
            <a:off x="515270" y="3279212"/>
            <a:ext cx="9476567" cy="2272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401BA-8CEF-492D-B44C-42B2B2F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7C3C0-1FA8-4DE7-938A-729C5011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1340362"/>
          </a:xfrm>
        </p:spPr>
        <p:txBody>
          <a:bodyPr/>
          <a:lstStyle/>
          <a:p>
            <a:r>
              <a:rPr lang="de-DE" dirty="0"/>
              <a:t>Benutzername und Email</a:t>
            </a:r>
          </a:p>
          <a:p>
            <a:pPr lvl="1"/>
            <a:r>
              <a:rPr lang="de-DE" dirty="0"/>
              <a:t>User Name</a:t>
            </a:r>
          </a:p>
          <a:p>
            <a:pPr lvl="1"/>
            <a:r>
              <a:rPr lang="de-DE" dirty="0"/>
              <a:t>Email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9007-7B3B-4768-B639-51D1016B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AE3D0-E84F-4BF5-99F0-D4D045C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8835-135F-43DC-891B-A2A27908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D3ED-26BC-45D1-A197-4C7CF78B9471}"/>
              </a:ext>
            </a:extLst>
          </p:cNvPr>
          <p:cNvSpPr/>
          <p:nvPr/>
        </p:nvSpPr>
        <p:spPr>
          <a:xfrm>
            <a:off x="340603" y="3651122"/>
            <a:ext cx="206270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9BA14E-6FE9-4BEC-9E81-81B355F51FA6}"/>
              </a:ext>
            </a:extLst>
          </p:cNvPr>
          <p:cNvSpPr/>
          <p:nvPr/>
        </p:nvSpPr>
        <p:spPr>
          <a:xfrm>
            <a:off x="5134977" y="3651121"/>
            <a:ext cx="206270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Einstellungen gibt es jetzt?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i="1" dirty="0"/>
              <a:t>→ Benutzername und Email müssten eingetragen sein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51D0425-D820-44FA-8C82-DC9A0A5D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871831" cy="2736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  <a:p>
            <a:r>
              <a:rPr lang="de-DE" dirty="0"/>
              <a:t>Einstellungen</a:t>
            </a:r>
          </a:p>
          <a:p>
            <a:r>
              <a:rPr lang="de-DE" dirty="0"/>
              <a:t>Basisoperationen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18.03.2020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Dateiinhalt für Commit kopieren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18.03.2020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C016E2-58DF-4F85-AEC3-18E5CEDA0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3" y="2491449"/>
            <a:ext cx="6508618" cy="36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2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5B08A1B-BA2D-4BFF-B177-F1ED1B92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2880391"/>
            <a:ext cx="7017837" cy="328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 aus dem Stage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5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D7CAF4E-462C-4F9C-BCB3-FCBC006D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556809"/>
            <a:ext cx="7017837" cy="2609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4"/>
            <a:ext cx="5633720" cy="4645025"/>
          </a:xfrm>
        </p:spPr>
        <p:txBody>
          <a:bodyPr/>
          <a:lstStyle/>
          <a:p>
            <a:r>
              <a:rPr lang="de-DE" dirty="0"/>
              <a:t>Dateiinhalt zurücksetzen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247343" y="2992337"/>
            <a:ext cx="1514967" cy="1168183"/>
            <a:chOff x="4264380" y="1244381"/>
            <a:chExt cx="1514967" cy="1168183"/>
          </a:xfrm>
        </p:grpSpPr>
        <p:sp>
          <p:nvSpPr>
            <p:cNvPr id="7" name="Textfeld 6"/>
            <p:cNvSpPr txBox="1"/>
            <p:nvPr/>
          </p:nvSpPr>
          <p:spPr>
            <a:xfrm>
              <a:off x="4264380" y="1908654"/>
              <a:ext cx="151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Achtung Begriff!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0177403" flipH="1" flipV="1">
              <a:off x="4762977" y="1244381"/>
              <a:ext cx="718095" cy="1168183"/>
            </a:xfrm>
            <a:prstGeom prst="arc">
              <a:avLst>
                <a:gd name="adj1" fmla="val 17067113"/>
                <a:gd name="adj2" fmla="val 1040328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26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18.03.2020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36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F2BC197-7C54-4505-AC6D-C7B656B7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5" y="3556809"/>
            <a:ext cx="7017836" cy="2609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/>
              <a:t>Dateiinhalte </a:t>
            </a:r>
            <a:r>
              <a:rPr lang="de-DE" dirty="0" err="1"/>
              <a:t>versionieren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Email erforderlich</a:t>
            </a:r>
          </a:p>
          <a:p>
            <a:r>
              <a:rPr lang="de-DE" dirty="0"/>
              <a:t>Username erforderlich</a:t>
            </a:r>
          </a:p>
          <a:p>
            <a:r>
              <a:rPr lang="de-DE" dirty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  <a:p>
            <a:r>
              <a:rPr lang="de-DE" dirty="0"/>
              <a:t>frei / Open Source (GPL2)</a:t>
            </a:r>
          </a:p>
          <a:p>
            <a:r>
              <a:rPr lang="de-DE" dirty="0"/>
              <a:t>initiiert 2005 von Linus </a:t>
            </a:r>
            <a:r>
              <a:rPr lang="de-DE" dirty="0" err="1"/>
              <a:t>Torvalds</a:t>
            </a:r>
            <a:endParaRPr lang="de-DE" dirty="0"/>
          </a:p>
          <a:p>
            <a:pPr lvl="1"/>
            <a:r>
              <a:rPr lang="de-DE" dirty="0"/>
              <a:t>für Linux Kernel</a:t>
            </a:r>
          </a:p>
          <a:p>
            <a:pPr lvl="1"/>
            <a:r>
              <a:rPr lang="de-DE" dirty="0"/>
              <a:t>bis dato </a:t>
            </a:r>
            <a:r>
              <a:rPr lang="de-DE" dirty="0" err="1"/>
              <a:t>BitKeeper</a:t>
            </a:r>
            <a:endParaRPr lang="de-DE" dirty="0"/>
          </a:p>
          <a:p>
            <a:r>
              <a:rPr lang="de-DE" dirty="0"/>
              <a:t>Provider: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"A"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6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"B"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"C"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dirty="0"/>
              <a:t>Was wird in die </a:t>
            </a:r>
            <a:r>
              <a:rPr lang="de-DE" dirty="0" err="1"/>
              <a:t>History</a:t>
            </a:r>
            <a:r>
              <a:rPr lang="de-DE" dirty="0"/>
              <a:t> übertragen?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9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A453C8-C610-448C-8265-10D9E931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3" y="3387703"/>
            <a:ext cx="7017840" cy="2778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7AAA15D-5FA2-4E0B-9000-5A4E772C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725914"/>
            <a:ext cx="7017837" cy="24399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432697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"D"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"E"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"F"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28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/>
              <a:t>Winmerge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https://winmerge.org/downloads/?lang=en</a:t>
            </a:r>
            <a:r>
              <a:rPr lang="de-DE" dirty="0"/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FC4F0A-1ACB-4270-8394-C08C81B9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0104"/>
            <a:ext cx="7529052" cy="35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GUI: Tools / Add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C182F6-3ED6-43A8-BB0E-435CCF31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27" y="2237454"/>
            <a:ext cx="7108773" cy="386837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71D4E7-C511-4D5C-8674-2BB7C2C30929}"/>
              </a:ext>
            </a:extLst>
          </p:cNvPr>
          <p:cNvSpPr/>
          <p:nvPr/>
        </p:nvSpPr>
        <p:spPr>
          <a:xfrm>
            <a:off x="838200" y="5647071"/>
            <a:ext cx="1787013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6E5FEE-949A-480F-98FE-EAD0FD1A19F2}"/>
              </a:ext>
            </a:extLst>
          </p:cNvPr>
          <p:cNvSpPr/>
          <p:nvPr/>
        </p:nvSpPr>
        <p:spPr>
          <a:xfrm>
            <a:off x="1012205" y="3313471"/>
            <a:ext cx="6932260" cy="7275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41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DE58F4-708C-4B8F-990A-B17AF53ED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29"/>
          <a:stretch/>
        </p:blipFill>
        <p:spPr>
          <a:xfrm>
            <a:off x="838200" y="2791231"/>
            <a:ext cx="9271474" cy="24527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1192878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GUI: Edit / Options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71D4E7-C511-4D5C-8674-2BB7C2C30929}"/>
              </a:ext>
            </a:extLst>
          </p:cNvPr>
          <p:cNvSpPr/>
          <p:nvPr/>
        </p:nvSpPr>
        <p:spPr>
          <a:xfrm>
            <a:off x="5473937" y="4570259"/>
            <a:ext cx="2146064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4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Client-Server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Hierarchisch</a:t>
            </a:r>
          </a:p>
        </p:txBody>
      </p:sp>
      <p:cxnSp>
        <p:nvCxnSpPr>
          <p:cNvPr id="60" name="Gerader Verbinder 59"/>
          <p:cNvCxnSpPr/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BOGY</a:t>
              </a: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zum Üben</a:t>
              </a: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18.03.2020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7" y="2055813"/>
            <a:ext cx="4525434" cy="3947054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6FEC96-AD94-4866-A069-AAB07979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5" y="4160755"/>
            <a:ext cx="7017837" cy="2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9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5621594" cy="4482042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22EC14-BBBD-4975-A3C8-AFED2279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5" y="4131121"/>
            <a:ext cx="7017837" cy="2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052203B-BB54-4187-8D63-FEDA967A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56960"/>
            <a:ext cx="10514012" cy="39088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4927967" cy="4645025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18.03.2020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Moderne Versionskontrolle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  <a:endParaRPr lang="de-DE" i="1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Operationen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Basisoperationen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fehlt noch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push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pull</a:t>
            </a:r>
          </a:p>
          <a:p>
            <a:pPr lvl="1"/>
            <a:r>
              <a:rPr lang="de-DE" dirty="0"/>
              <a:t>Verwendung von </a:t>
            </a:r>
            <a:r>
              <a:rPr lang="de-DE" dirty="0" err="1"/>
              <a:t>Git</a:t>
            </a:r>
            <a:r>
              <a:rPr lang="de-DE" dirty="0"/>
              <a:t> in </a:t>
            </a:r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8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18.03.2020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5772335" cy="4482042"/>
          </a:xfrm>
        </p:spPr>
        <p:txBody>
          <a:bodyPr/>
          <a:lstStyle/>
          <a:p>
            <a:r>
              <a:rPr lang="de-DE" dirty="0"/>
              <a:t>Unterschied zu anderen VCS</a:t>
            </a:r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alles</a:t>
              </a: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SourceSafe / TFS / SVN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18.03.2020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für Windows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Editor für Commit Nachrichten: Notepad++</a:t>
            </a:r>
          </a:p>
          <a:p>
            <a:pPr lvl="1"/>
            <a:r>
              <a:rPr lang="de-DE" dirty="0">
                <a:hlinkClick r:id="rId3"/>
              </a:rPr>
              <a:t>https://notepad-plus-plus.org/downloads/</a:t>
            </a:r>
            <a:r>
              <a:rPr lang="de-DE" dirty="0"/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73FA16-B167-4E5D-A960-A3B16D75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2949153"/>
            <a:ext cx="6679725" cy="25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SCM</a:t>
            </a:r>
          </a:p>
          <a:p>
            <a:pPr lvl="1"/>
            <a:r>
              <a:rPr lang="de-DE" dirty="0">
                <a:hlinkClick r:id="rId3"/>
              </a:rPr>
              <a:t>https://git-scm.com/download/win</a:t>
            </a:r>
            <a:r>
              <a:rPr lang="de-DE" dirty="0"/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47CE38-F61E-4417-A442-6CC0DB80D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2500190"/>
            <a:ext cx="6981179" cy="35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C01D4E-D641-4000-9D29-0B461E88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5989322" cy="464502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64B0655-683C-4B66-8FD1-B8D194D5C1FB}"/>
              </a:ext>
            </a:extLst>
          </p:cNvPr>
          <p:cNvSpPr/>
          <p:nvPr/>
        </p:nvSpPr>
        <p:spPr>
          <a:xfrm>
            <a:off x="1199535" y="4444181"/>
            <a:ext cx="2694039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97C18EA-2525-4729-8D26-3303A5AD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5989322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18.03.2020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50CA526-7D55-4324-93E1-6FFEB208EF74}"/>
              </a:ext>
            </a:extLst>
          </p:cNvPr>
          <p:cNvSpPr/>
          <p:nvPr/>
        </p:nvSpPr>
        <p:spPr>
          <a:xfrm>
            <a:off x="1278193" y="2733368"/>
            <a:ext cx="507344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36423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2274</Words>
  <Application>Microsoft Office PowerPoint</Application>
  <PresentationFormat>Breitbild</PresentationFormat>
  <Paragraphs>497</Paragraphs>
  <Slides>48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Buxton Sketch</vt:lpstr>
      <vt:lpstr>Calibri</vt:lpstr>
      <vt:lpstr>Source Code Pro</vt:lpstr>
      <vt:lpstr>Titel</vt:lpstr>
      <vt:lpstr>Inhalt</vt:lpstr>
      <vt:lpstr>Git Grundlagen (Windows)</vt:lpstr>
      <vt:lpstr>Agenda</vt:lpstr>
      <vt:lpstr>Was ist Git?</vt:lpstr>
      <vt:lpstr>Was ist Git?</vt:lpstr>
      <vt:lpstr>Was ist Git?</vt:lpstr>
      <vt:lpstr>Installation für Windows</vt:lpstr>
      <vt:lpstr>Übungs-Git einrichten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Zusammenfassung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75</cp:revision>
  <dcterms:created xsi:type="dcterms:W3CDTF">2018-03-05T13:40:27Z</dcterms:created>
  <dcterms:modified xsi:type="dcterms:W3CDTF">2020-03-18T10:36:28Z</dcterms:modified>
</cp:coreProperties>
</file>