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78" r:id="rId5"/>
    <p:sldId id="280" r:id="rId6"/>
    <p:sldId id="281" r:id="rId7"/>
    <p:sldId id="283" r:id="rId8"/>
    <p:sldId id="291" r:id="rId9"/>
    <p:sldId id="289" r:id="rId10"/>
    <p:sldId id="284" r:id="rId11"/>
    <p:sldId id="285" r:id="rId12"/>
    <p:sldId id="286" r:id="rId13"/>
    <p:sldId id="288" r:id="rId14"/>
    <p:sldId id="263" r:id="rId15"/>
    <p:sldId id="264" r:id="rId16"/>
    <p:sldId id="287" r:id="rId17"/>
    <p:sldId id="265" r:id="rId18"/>
    <p:sldId id="277" r:id="rId19"/>
    <p:sldId id="266" r:id="rId20"/>
    <p:sldId id="282" r:id="rId21"/>
    <p:sldId id="268" r:id="rId22"/>
    <p:sldId id="269" r:id="rId23"/>
    <p:sldId id="271" r:id="rId24"/>
    <p:sldId id="273" r:id="rId25"/>
    <p:sldId id="275" r:id="rId26"/>
    <p:sldId id="258" r:id="rId27"/>
    <p:sldId id="279" r:id="rId28"/>
    <p:sldId id="259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Grundlagen" id="{0D41E170-A84D-4E24-ABB5-5C0CC72D33FD}">
          <p14:sldIdLst>
            <p14:sldId id="278"/>
            <p14:sldId id="280"/>
            <p14:sldId id="281"/>
          </p14:sldIdLst>
        </p14:section>
        <p14:section name="Installation" id="{B46276F4-75BE-452F-B311-1C3ECBD783F3}">
          <p14:sldIdLst>
            <p14:sldId id="283"/>
            <p14:sldId id="291"/>
            <p14:sldId id="289"/>
            <p14:sldId id="284"/>
            <p14:sldId id="285"/>
            <p14:sldId id="286"/>
            <p14:sldId id="288"/>
          </p14:sldIdLst>
        </p14:section>
        <p14:section name="Erste Schritte" id="{972C3F6D-E9B4-4693-BBC1-9CFC61B04E6C}">
          <p14:sldIdLst>
            <p14:sldId id="263"/>
            <p14:sldId id="264"/>
            <p14:sldId id="287"/>
            <p14:sldId id="265"/>
            <p14:sldId id="277"/>
            <p14:sldId id="266"/>
          </p14:sldIdLst>
        </p14:section>
        <p14:section name="Bibliotheken" id="{9E2572B3-A410-45C2-9863-F20D53D7BB04}">
          <p14:sldIdLst>
            <p14:sldId id="282"/>
            <p14:sldId id="268"/>
            <p14:sldId id="269"/>
          </p14:sldIdLst>
        </p14:section>
        <p14:section name="Eingabeunterstützung" id="{785DF668-7E20-443D-B43F-CDD2CE03E5F8}">
          <p14:sldIdLst>
            <p14:sldId id="271"/>
            <p14:sldId id="273"/>
            <p14:sldId id="275"/>
          </p14:sldIdLst>
        </p14:section>
        <p14:section name="Zusammenfassung" id="{3935168F-CA97-4DBE-AA4D-CD6487E81BA7}">
          <p14:sldIdLst>
            <p14:sldId id="258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4884" autoAdjust="0"/>
  </p:normalViewPr>
  <p:slideViewPr>
    <p:cSldViewPr snapToGrid="0">
      <p:cViewPr varScale="1">
        <p:scale>
          <a:sx n="86" d="100"/>
          <a:sy n="86" d="100"/>
        </p:scale>
        <p:origin x="15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19.02.2020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19.02.2020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74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Name des Verzeichnisses kann etwas verkürzt werden, das Archiv brauchen wir nicht mehr.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43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die weitere Installation wird</a:t>
            </a:r>
            <a:r>
              <a:rPr lang="de-DE" baseline="0" dirty="0"/>
              <a:t> mit einem Wizard geführt.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6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 den Menü-Editor kann ein neuer Menüeintrag für </a:t>
            </a:r>
            <a:r>
              <a:rPr lang="de-DE" dirty="0" err="1"/>
              <a:t>PyCharm</a:t>
            </a:r>
            <a:r>
              <a:rPr lang="de-DE" dirty="0"/>
              <a:t> erstellt werden.</a:t>
            </a:r>
          </a:p>
          <a:p>
            <a:r>
              <a:rPr lang="de-DE" dirty="0"/>
              <a:t>Sobald dieser im Menü vorhanden ist, kann man ihn von dort auf den Desktop ziehen.</a:t>
            </a:r>
          </a:p>
          <a:p>
            <a:r>
              <a:rPr lang="de-DE" dirty="0"/>
              <a:t>Sieht</a:t>
            </a:r>
            <a:r>
              <a:rPr lang="de-DE" baseline="0" dirty="0"/>
              <a:t> hübsch aus und hat ein eigenes Icon.</a:t>
            </a:r>
          </a:p>
          <a:p>
            <a:endParaRPr lang="de-DE" baseline="0" dirty="0"/>
          </a:p>
          <a:p>
            <a:r>
              <a:rPr lang="de-DE" baseline="0" dirty="0"/>
              <a:t>Eine Alternative wäre, einen Link auf dem </a:t>
            </a:r>
            <a:r>
              <a:rPr lang="de-DE" baseline="0"/>
              <a:t>Desktop abzulegen.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Ganz zu</a:t>
            </a:r>
            <a:r>
              <a:rPr lang="de-DE" baseline="0" dirty="0"/>
              <a:t> Beginn möchte </a:t>
            </a:r>
            <a:r>
              <a:rPr lang="de-DE" baseline="0" dirty="0" err="1"/>
              <a:t>PyCharm</a:t>
            </a:r>
            <a:r>
              <a:rPr lang="de-DE" baseline="0" dirty="0"/>
              <a:t> ein Projekt haben.</a:t>
            </a:r>
          </a:p>
          <a:p>
            <a:r>
              <a:rPr lang="de-DE" baseline="0" dirty="0"/>
              <a:t>Damit </a:t>
            </a:r>
            <a:r>
              <a:rPr lang="de-DE" baseline="0" dirty="0" err="1"/>
              <a:t>Pycharm</a:t>
            </a:r>
            <a:r>
              <a:rPr lang="de-DE" baseline="0" dirty="0"/>
              <a:t> die zusätzlichen Funktionen wie </a:t>
            </a:r>
            <a:r>
              <a:rPr lang="de-DE" baseline="0" dirty="0" err="1"/>
              <a:t>Compilieren</a:t>
            </a:r>
            <a:r>
              <a:rPr lang="de-DE" baseline="0" dirty="0"/>
              <a:t> und Ausführen zur Verfügung stellen kann, muss es ein paar Zusatzangaben haben.</a:t>
            </a:r>
          </a:p>
          <a:p>
            <a:r>
              <a:rPr lang="de-DE" baseline="0" dirty="0"/>
              <a:t>Dazu gehören: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mit welcher Python Version das Programm ausgeführt werden soll (Python 2 oder Python 3)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welche Bibliotheken das Programm braucht und wo die zu finden sind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Wie die Fenster angeordnet sein sollen, damit ihr optimal mit </a:t>
            </a:r>
            <a:r>
              <a:rPr lang="de-DE" baseline="0" dirty="0" err="1"/>
              <a:t>Pycharm</a:t>
            </a:r>
            <a:r>
              <a:rPr lang="de-DE" baseline="0" dirty="0"/>
              <a:t> arbeiten könnt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8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das Projekt gespeichert werden kann, braucht es einen Ordner, in dem </a:t>
            </a:r>
            <a:r>
              <a:rPr lang="de-DE" dirty="0" err="1"/>
              <a:t>Pycharm</a:t>
            </a:r>
            <a:r>
              <a:rPr lang="de-DE" dirty="0"/>
              <a:t> die Dateien ablegt, die es selbst benötigt.</a:t>
            </a:r>
          </a:p>
          <a:p>
            <a:r>
              <a:rPr lang="de-DE" dirty="0"/>
              <a:t>Im gleichen Ordner werden später auch die Dateien</a:t>
            </a:r>
            <a:r>
              <a:rPr lang="de-DE" baseline="0" dirty="0"/>
              <a:t> für den Quellcode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7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Beginn indexiert </a:t>
            </a:r>
            <a:r>
              <a:rPr lang="de-DE" dirty="0" err="1"/>
              <a:t>PyCharm</a:t>
            </a:r>
            <a:r>
              <a:rPr lang="de-DE" dirty="0"/>
              <a:t> die Bibliotheken, um die Eingabeunterstützung</a:t>
            </a:r>
            <a:r>
              <a:rPr lang="de-DE" baseline="0" dirty="0"/>
              <a:t> aufzubauen etc.</a:t>
            </a:r>
          </a:p>
          <a:p>
            <a:r>
              <a:rPr lang="de-DE" baseline="0" dirty="0"/>
              <a:t>Dieser Vorgang kann ein paar Minuten dauern. Während dieser Zeit ist der </a:t>
            </a:r>
            <a:r>
              <a:rPr lang="de-DE" baseline="0" dirty="0" err="1"/>
              <a:t>Raspberry</a:t>
            </a:r>
            <a:r>
              <a:rPr lang="de-DE" baseline="0" dirty="0"/>
              <a:t> ziemlich ausgelastet und man kann mit ihm nicht mehr besonders gut arbeiten.</a:t>
            </a:r>
          </a:p>
          <a:p>
            <a:r>
              <a:rPr lang="de-DE" baseline="0" dirty="0"/>
              <a:t>Diese Zeit sollte man einfach abwarten. Es gibt eine Fortschrittsanzeige.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05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eine neue Python-Datei anzulegen, kann</a:t>
            </a:r>
            <a:r>
              <a:rPr lang="de-DE" baseline="0" dirty="0"/>
              <a:t> mit der rechten Maustaste auf das Projekt geklickt werden und dann New/Python File angeklickt werden.</a:t>
            </a:r>
          </a:p>
          <a:p>
            <a:r>
              <a:rPr lang="de-DE" baseline="0" dirty="0" err="1"/>
              <a:t>Pycharm</a:t>
            </a:r>
            <a:r>
              <a:rPr lang="de-DE" baseline="0" dirty="0"/>
              <a:t> fragt nach dem Namen und legt dann eine leere Datei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5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Python Datei</a:t>
            </a:r>
            <a:r>
              <a:rPr lang="de-DE" baseline="0" dirty="0"/>
              <a:t> gehört dann zum Projekt und kann angezeigt und editiert werden (Doppelklick).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2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Manchmal möchte man zwei Dateien gleichzeitig im Blick haben, z.B. wenn man wissen möchte, wie man einen anderen Programmteil benutzt.</a:t>
            </a:r>
          </a:p>
          <a:p>
            <a:r>
              <a:rPr lang="de-DE" dirty="0"/>
              <a:t>Dann bietet es sich an, eine Datei in eine zweite Ansicht zu verschieben.</a:t>
            </a:r>
          </a:p>
          <a:p>
            <a:r>
              <a:rPr lang="de-DE" dirty="0"/>
              <a:t>Das gelingt mit einem Rechtsklick auf den Titel</a:t>
            </a:r>
            <a:r>
              <a:rPr lang="de-DE" baseline="0" dirty="0"/>
              <a:t> der geöffneten Datei und Auswahl von „Split </a:t>
            </a:r>
            <a:r>
              <a:rPr lang="de-DE" baseline="0" dirty="0" err="1"/>
              <a:t>vertically</a:t>
            </a:r>
            <a:r>
              <a:rPr lang="de-DE" baseline="0" dirty="0"/>
              <a:t>“ oder „Split </a:t>
            </a:r>
            <a:r>
              <a:rPr lang="de-DE" baseline="0" dirty="0" err="1"/>
              <a:t>horizontally</a:t>
            </a:r>
            <a:r>
              <a:rPr lang="de-DE" baseline="0" dirty="0"/>
              <a:t>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4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Entwicklungszeit zu sparen,</a:t>
            </a:r>
            <a:r>
              <a:rPr lang="de-DE" baseline="0" dirty="0"/>
              <a:t> um vom Wissen und Können anderer zu profitieren und um eigene Fehler zu minimieren, setzt man in der Software-Entwicklung Bibliotheken ein.</a:t>
            </a:r>
          </a:p>
          <a:p>
            <a:r>
              <a:rPr lang="de-DE" baseline="0" dirty="0"/>
              <a:t>Viele Dinge gibt es kostenlos, man sollte aber auf die Lizenz achten. Manche Lizenzen erfordern, dass man die eigene Entwicklung unter der gleichen Lizenz, also ebenfalls kostenlos, weitergibt.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7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Bibliotheken werden bei </a:t>
            </a:r>
            <a:r>
              <a:rPr lang="de-DE" dirty="0" err="1"/>
              <a:t>PyCharm</a:t>
            </a:r>
            <a:r>
              <a:rPr lang="de-DE" dirty="0"/>
              <a:t> über File/Settings eingebunden.</a:t>
            </a:r>
          </a:p>
          <a:p>
            <a:r>
              <a:rPr lang="de-DE" dirty="0"/>
              <a:t>Im Dialog muss man sich auf die Suche</a:t>
            </a:r>
            <a:r>
              <a:rPr lang="de-DE" baseline="0" dirty="0"/>
              <a:t> nach „Project Interpreter“ machen.</a:t>
            </a:r>
          </a:p>
          <a:p>
            <a:r>
              <a:rPr lang="de-DE" baseline="0" dirty="0"/>
              <a:t>Über das +-Symbol kann man dann weitere Bibliotheken hinzufügen.</a:t>
            </a:r>
          </a:p>
          <a:p>
            <a:r>
              <a:rPr lang="de-DE" baseline="0" dirty="0"/>
              <a:t>Ggf. braucht </a:t>
            </a:r>
            <a:r>
              <a:rPr lang="de-DE" baseline="0" dirty="0" err="1"/>
              <a:t>PyCharm</a:t>
            </a:r>
            <a:r>
              <a:rPr lang="de-DE" baseline="0" dirty="0"/>
              <a:t> wieder etwas Zeit, um die neuen Bibliotheken zu analysieren, damit die farbliche Hervorhebung (Syntax </a:t>
            </a:r>
            <a:r>
              <a:rPr lang="de-DE" baseline="0" dirty="0" err="1"/>
              <a:t>Highlighting</a:t>
            </a:r>
            <a:r>
              <a:rPr lang="de-DE" baseline="0" dirty="0"/>
              <a:t>) und die Vorschläge (</a:t>
            </a:r>
            <a:r>
              <a:rPr lang="de-DE" baseline="0" dirty="0" err="1"/>
              <a:t>Intellisense</a:t>
            </a:r>
            <a:r>
              <a:rPr lang="de-DE" baseline="0" dirty="0"/>
              <a:t>) funktionieren.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8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Bibliotheken</a:t>
            </a:r>
            <a:r>
              <a:rPr lang="de-DE" baseline="0" dirty="0"/>
              <a:t> können über ihren Namen gesucht und installiert werden.</a:t>
            </a:r>
          </a:p>
          <a:p>
            <a:r>
              <a:rPr lang="de-DE" baseline="0" dirty="0"/>
              <a:t>Das Problem ist oftmals, den Namen herauszufinden. Wer hätte gedacht, dass </a:t>
            </a:r>
            <a:r>
              <a:rPr lang="de-DE" baseline="0" dirty="0" err="1"/>
              <a:t>OpenCV</a:t>
            </a:r>
            <a:r>
              <a:rPr lang="de-DE" baseline="0" dirty="0"/>
              <a:t> für Bildverarbeitung steht oder Pandas zum Verarbeiten von Tabellen?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07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PyCharm</a:t>
            </a:r>
            <a:r>
              <a:rPr lang="de-DE" dirty="0"/>
              <a:t> bietet Unterstützung</a:t>
            </a:r>
            <a:r>
              <a:rPr lang="de-DE" baseline="0" dirty="0"/>
              <a:t> beim Programmieren schon während der Eingabe an.</a:t>
            </a:r>
          </a:p>
          <a:p>
            <a:r>
              <a:rPr lang="de-DE" baseline="0" dirty="0"/>
              <a:t>Andere Programme müssen den Code erst ausführen, um Fehler zu erkennen.</a:t>
            </a:r>
          </a:p>
          <a:p>
            <a:r>
              <a:rPr lang="de-DE" baseline="0" dirty="0"/>
              <a:t>Die Unterstützung fällt unterschiedlich aus: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Erkannte Befehle werden farblich hervorgehoben.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Fehler werden rot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Mögliche Fehler werden grün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Es gibt hilfreiche </a:t>
            </a:r>
            <a:r>
              <a:rPr lang="de-DE" baseline="0" dirty="0" err="1"/>
              <a:t>Tooltips</a:t>
            </a:r>
            <a:r>
              <a:rPr lang="de-DE" baseline="0" dirty="0"/>
              <a:t>, die erklären, was der Fehler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Verstöße gegen die offiziellen Python-Programmierrichtlinien (PEP) werden gemeldet.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22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wichtige Unterstützung ist das Umbenennen von Variablen.</a:t>
            </a:r>
          </a:p>
          <a:p>
            <a:r>
              <a:rPr lang="de-DE" dirty="0"/>
              <a:t>Anstatt</a:t>
            </a:r>
            <a:r>
              <a:rPr lang="de-DE" baseline="0" dirty="0"/>
              <a:t> jede Stelle von Hand anzupassen, kann </a:t>
            </a:r>
            <a:r>
              <a:rPr lang="de-DE" baseline="0" dirty="0" err="1"/>
              <a:t>PyCharm</a:t>
            </a:r>
            <a:r>
              <a:rPr lang="de-DE" baseline="0" dirty="0"/>
              <a:t> alle Vorkommen ersetzen – aber nicht so stupide wie </a:t>
            </a:r>
            <a:r>
              <a:rPr lang="de-DE" baseline="0" dirty="0" err="1"/>
              <a:t>Suchen+Ersetzen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6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14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46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16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möchten das</a:t>
            </a:r>
            <a:r>
              <a:rPr lang="de-DE" baseline="0" dirty="0"/>
              <a:t> Projekt </a:t>
            </a:r>
            <a:r>
              <a:rPr lang="de-DE" baseline="0" dirty="0" err="1"/>
              <a:t>Sophy</a:t>
            </a:r>
            <a:r>
              <a:rPr lang="de-DE" baseline="0" dirty="0"/>
              <a:t> mit der Programmiersprache Python umsetzen. Zu Python werden wir noch eine separate Präsentation haben.</a:t>
            </a:r>
          </a:p>
          <a:p>
            <a:r>
              <a:rPr lang="de-DE" baseline="0" dirty="0"/>
              <a:t>Programme, fast egal in welcher Programmiersprache, werden im so genannten Quelltext abgelegt.</a:t>
            </a:r>
          </a:p>
          <a:p>
            <a:r>
              <a:rPr lang="de-DE" baseline="0" dirty="0"/>
              <a:t>Quelltext besteht, wie der Name schon sagt, aus Text, also Buchstaben, die man lesen kann.</a:t>
            </a:r>
          </a:p>
          <a:p>
            <a:r>
              <a:rPr lang="de-DE" baseline="0" dirty="0"/>
              <a:t>Davon kann es mehrere Dateien geben – bei größeren Projekten ist das empfehlenswert, damit jeder Entwickler an einer anderen Datei arbeiten kann, ohne auf den anderen zu warten.</a:t>
            </a:r>
          </a:p>
          <a:p>
            <a:r>
              <a:rPr lang="de-DE" baseline="0" dirty="0"/>
              <a:t>Dieser Text kann mit beinahe beliebigen Editoren geschrieben und verändert werden. Unter Windows wäre Notepad oder Notepad++ möglich, unter Linux würde Nano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</a:t>
            </a:r>
            <a:r>
              <a:rPr lang="de-DE" baseline="0" dirty="0"/>
              <a:t> das</a:t>
            </a:r>
            <a:r>
              <a:rPr lang="de-DE" dirty="0"/>
              <a:t> Schreiben eines Programms folgen weitere Schritte, nämlich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Compilieren</a:t>
            </a:r>
            <a:r>
              <a:rPr lang="de-DE" baseline="0" dirty="0"/>
              <a:t>: den Text für den Computer ausführbar machen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Ausführen: das Programm laufen lassen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Falls Fehler auftreten: Fehlerausgabe analysieren und Fehler beheben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Versionskontrolle: </a:t>
            </a:r>
            <a:r>
              <a:rPr lang="de-DE" dirty="0"/>
              <a:t>Quellcode anderen zugänglich machen</a:t>
            </a: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Für jeden dieser Schritte gibt es ein separates Programm.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Ein Editor wie Notepad, Notepad++ oder </a:t>
            </a:r>
            <a:r>
              <a:rPr lang="de-DE" baseline="0" dirty="0" err="1"/>
              <a:t>nano</a:t>
            </a:r>
            <a:r>
              <a:rPr lang="de-DE" baseline="0" dirty="0"/>
              <a:t> hilft nur beim Eintippen des Programms, nicht jedoch bei den Folgeschritten.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Die Lösung für dieses Problem ist ein Integrated Development Environment (IDE).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 dem Eintippen des Programms gibt es dort Buttons oder Menüeinträge für die o.g. Aktionen. Das spart viel 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beliebte IDE für Python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PyCharm</a:t>
            </a:r>
            <a:r>
              <a:rPr lang="de-DE" dirty="0"/>
              <a:t>.</a:t>
            </a:r>
            <a:r>
              <a:rPr lang="de-DE" baseline="0" dirty="0"/>
              <a:t> Die Firma </a:t>
            </a:r>
            <a:r>
              <a:rPr lang="de-DE" baseline="0" dirty="0" err="1"/>
              <a:t>Jetbrains</a:t>
            </a:r>
            <a:r>
              <a:rPr lang="de-DE" baseline="0" dirty="0"/>
              <a:t> stellt eine Community Edition kostenlos zur Verfügung.</a:t>
            </a:r>
          </a:p>
          <a:p>
            <a:r>
              <a:rPr lang="de-DE" baseline="0" dirty="0" err="1"/>
              <a:t>PyCharm</a:t>
            </a:r>
            <a:r>
              <a:rPr lang="de-DE" baseline="0" dirty="0"/>
              <a:t> gibt es sowohl für Windows als auch für Linux.</a:t>
            </a:r>
            <a:endParaRPr lang="de-DE" dirty="0"/>
          </a:p>
          <a:p>
            <a:endParaRPr lang="de-DE" dirty="0"/>
          </a:p>
          <a:p>
            <a:r>
              <a:rPr lang="de-DE" dirty="0"/>
              <a:t>Die Logos sind Eigentum der</a:t>
            </a:r>
            <a:r>
              <a:rPr lang="de-DE" baseline="0" dirty="0"/>
              <a:t> Rechteinhaber.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1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derzeit (2019-02-05)</a:t>
            </a:r>
            <a:r>
              <a:rPr lang="de-DE" baseline="0" dirty="0"/>
              <a:t> aktuelle Version von </a:t>
            </a:r>
            <a:r>
              <a:rPr lang="de-DE" baseline="0" dirty="0" err="1"/>
              <a:t>PyCharm</a:t>
            </a:r>
            <a:r>
              <a:rPr lang="de-DE" baseline="0" dirty="0"/>
              <a:t> hat Schwierigkeiten mit der Java </a:t>
            </a:r>
            <a:r>
              <a:rPr lang="de-DE" baseline="0" dirty="0" err="1"/>
              <a:t>Runtime</a:t>
            </a:r>
            <a:r>
              <a:rPr lang="de-DE" baseline="0" dirty="0"/>
              <a:t>. Es hängt sich auf und reagiert nicht mehr.</a:t>
            </a:r>
          </a:p>
          <a:p>
            <a:r>
              <a:rPr lang="de-DE" baseline="0" dirty="0"/>
              <a:t>Installiert ist bei </a:t>
            </a:r>
            <a:r>
              <a:rPr lang="de-DE" baseline="0" dirty="0" err="1"/>
              <a:t>Raspbian</a:t>
            </a:r>
            <a:r>
              <a:rPr lang="de-DE" baseline="0" dirty="0"/>
              <a:t> 2018-11 die Java Version 1.8.65. (Prüfen mit </a:t>
            </a:r>
            <a:r>
              <a:rPr lang="de-DE" baseline="0" dirty="0" err="1"/>
              <a:t>java</a:t>
            </a:r>
            <a:r>
              <a:rPr lang="de-DE" baseline="0" dirty="0"/>
              <a:t> -version)</a:t>
            </a:r>
          </a:p>
          <a:p>
            <a:r>
              <a:rPr lang="de-DE" baseline="0" dirty="0"/>
              <a:t>Daher muss in diesem Fall die Java </a:t>
            </a:r>
            <a:r>
              <a:rPr lang="de-DE" baseline="0" dirty="0" err="1"/>
              <a:t>Runtime</a:t>
            </a:r>
            <a:r>
              <a:rPr lang="de-DE" baseline="0" dirty="0"/>
              <a:t> aktualisiert werden. Dieser Schritt entfällt ggf. bei neueren Versionen von </a:t>
            </a:r>
            <a:r>
              <a:rPr lang="de-DE" baseline="0" dirty="0" err="1"/>
              <a:t>Raspbian</a:t>
            </a:r>
            <a:r>
              <a:rPr lang="de-DE" baseline="0" dirty="0"/>
              <a:t>, die ein neueres Java mitbringen.</a:t>
            </a:r>
          </a:p>
          <a:p>
            <a:r>
              <a:rPr lang="de-DE" baseline="0" dirty="0"/>
              <a:t>Eine neuere Version von Java gibt es schon lange, sie wurde jedoch noch nicht in </a:t>
            </a:r>
            <a:r>
              <a:rPr lang="de-DE" baseline="0" dirty="0" err="1"/>
              <a:t>Raspbian</a:t>
            </a:r>
            <a:r>
              <a:rPr lang="de-DE" baseline="0" dirty="0"/>
              <a:t> integriert.</a:t>
            </a:r>
          </a:p>
          <a:p>
            <a:endParaRPr lang="de-DE" baseline="0" dirty="0"/>
          </a:p>
          <a:p>
            <a:r>
              <a:rPr lang="de-DE" baseline="0" dirty="0"/>
              <a:t>Siehe auch: https://raspberrypi.stackexchange.com/questions/79500/pycharm-2017-3-3-hangs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715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Alternative Vorgehensweise, die auf Java</a:t>
            </a:r>
            <a:r>
              <a:rPr lang="de-DE" baseline="0" dirty="0"/>
              <a:t> von Oracle verzichtet und die </a:t>
            </a:r>
            <a:r>
              <a:rPr lang="de-DE" baseline="0" dirty="0" err="1"/>
              <a:t>IcedTea</a:t>
            </a:r>
            <a:r>
              <a:rPr lang="de-DE" baseline="0" dirty="0"/>
              <a:t>-Variante von </a:t>
            </a:r>
            <a:r>
              <a:rPr lang="de-DE" baseline="0" dirty="0" err="1"/>
              <a:t>Red</a:t>
            </a:r>
            <a:r>
              <a:rPr lang="de-DE" baseline="0" dirty="0"/>
              <a:t> Hat benutzt.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8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Zunächst laden wir </a:t>
            </a:r>
            <a:r>
              <a:rPr lang="de-DE" dirty="0" err="1"/>
              <a:t>PyCharm</a:t>
            </a:r>
            <a:r>
              <a:rPr lang="de-DE" dirty="0"/>
              <a:t> aus dem Internet herunter.</a:t>
            </a:r>
          </a:p>
          <a:p>
            <a:r>
              <a:rPr lang="de-DE" dirty="0"/>
              <a:t>Den Download-Link müssen wir nicht eintippen, sondern können ihn von der </a:t>
            </a:r>
            <a:r>
              <a:rPr lang="de-DE" dirty="0" err="1"/>
              <a:t>PyCharm</a:t>
            </a:r>
            <a:r>
              <a:rPr lang="de-DE" dirty="0"/>
              <a:t> Webseite https://www.jetbrains.com/pycharm/ ermitteln (auch damit wir die aktuellste Version bekommen).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heruntergeladene</a:t>
            </a:r>
            <a:r>
              <a:rPr lang="de-DE" baseline="0" dirty="0"/>
              <a:t> Datei wird entpackt und das große Archiv in seine einzelnen Dateien aufgeteilt.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3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715-0E9C-42CB-A8A5-C6A1B14D9CED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D92-8187-4DD6-AC71-31E3436F25C5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19.02.2020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2A0-AB75-4B8B-9C44-252E79BC818D}" type="datetime1">
              <a:rPr lang="de-DE" smtClean="0"/>
              <a:t>19.02.2020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A1F8-015D-4474-B19D-56CC651D10D0}" type="datetime1">
              <a:rPr lang="de-DE" smtClean="0"/>
              <a:t>19.02.2020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4AF-F1DB-4409-8F19-7975BC8E901C}" type="datetime1">
              <a:rPr lang="de-DE" smtClean="0"/>
              <a:t>19.02.2020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97B-A604-4A9C-B6DE-8F7A44DFE716}" type="datetime1">
              <a:rPr lang="de-DE" smtClean="0"/>
              <a:t>19.02.2020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1924-4272-48F6-BFF6-190750DFCE5E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C57A5-12C9-41C1-AABD-4FE5C29A1C1E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0CC5F4-F29B-418E-9286-8A6D06A1E757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ibasco/fff7d30b31807eb02b32bcf35164f11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.ly/2Tx192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jetbrains.com/python/pycharm-community-2018.3.4.tar.g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Entwicklungsumgebung für Python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B32-FA23-4358-98A7-EECA7E71BD41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mv pycharm-community-2018.3.5 </a:t>
            </a:r>
            <a:r>
              <a:rPr lang="de-DE" dirty="0" err="1">
                <a:latin typeface="Consolas" panose="020B0609020204030204" pitchFamily="49" charset="0"/>
              </a:rPr>
              <a:t>pycharm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rm</a:t>
            </a:r>
            <a:r>
              <a:rPr lang="de-DE" dirty="0">
                <a:latin typeface="Consolas" panose="020B0609020204030204" pitchFamily="49" charset="0"/>
              </a:rPr>
              <a:t> pycharm-community-2018.3.5.tar.gz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2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cd </a:t>
            </a:r>
            <a:r>
              <a:rPr lang="de-DE" dirty="0" err="1">
                <a:latin typeface="Consolas" panose="020B0609020204030204" pitchFamily="49" charset="0"/>
              </a:rPr>
              <a:t>pycharm</a:t>
            </a:r>
            <a:r>
              <a:rPr lang="de-DE" dirty="0">
                <a:latin typeface="Consolas" panose="020B0609020204030204" pitchFamily="49" charset="0"/>
              </a:rPr>
              <a:t>/bin</a:t>
            </a:r>
          </a:p>
          <a:p>
            <a:r>
              <a:rPr lang="de-DE" dirty="0">
                <a:latin typeface="Consolas" panose="020B0609020204030204" pitchFamily="49" charset="0"/>
              </a:rPr>
              <a:t>./pycharm.sh</a:t>
            </a:r>
          </a:p>
          <a:p>
            <a:endParaRPr lang="de-DE" dirty="0"/>
          </a:p>
          <a:p>
            <a:r>
              <a:rPr lang="de-DE" dirty="0"/>
              <a:t>Keine Settings importieren</a:t>
            </a:r>
          </a:p>
          <a:p>
            <a:r>
              <a:rPr lang="de-DE" dirty="0"/>
              <a:t>Lizenzbedingungen akzeptieren</a:t>
            </a:r>
          </a:p>
          <a:p>
            <a:r>
              <a:rPr lang="de-DE" dirty="0" err="1"/>
              <a:t>Theme</a:t>
            </a:r>
            <a:r>
              <a:rPr lang="de-DE" dirty="0"/>
              <a:t>: nach Belieben</a:t>
            </a:r>
          </a:p>
          <a:p>
            <a:r>
              <a:rPr lang="de-DE" dirty="0"/>
              <a:t>Script: erzeugen</a:t>
            </a:r>
          </a:p>
          <a:p>
            <a:r>
              <a:rPr lang="de-DE" dirty="0" err="1"/>
              <a:t>Plugins</a:t>
            </a:r>
            <a:r>
              <a:rPr lang="de-DE" dirty="0"/>
              <a:t>: </a:t>
            </a:r>
            <a:r>
              <a:rPr lang="de-DE" dirty="0" err="1"/>
              <a:t>Markdown</a:t>
            </a:r>
            <a:r>
              <a:rPr lang="de-DE" dirty="0"/>
              <a:t> installieren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2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Menü-Editor</a:t>
            </a:r>
          </a:p>
          <a:p>
            <a:pPr lvl="1"/>
            <a:r>
              <a:rPr lang="de-DE" dirty="0"/>
              <a:t>Starten von Menü / </a:t>
            </a:r>
            <a:r>
              <a:rPr lang="de-DE" dirty="0" err="1"/>
              <a:t>Preferences</a:t>
            </a:r>
            <a:r>
              <a:rPr lang="de-DE" dirty="0"/>
              <a:t> / Main Menu Editor</a:t>
            </a:r>
          </a:p>
          <a:p>
            <a:pPr lvl="1"/>
            <a:r>
              <a:rPr lang="de-DE" dirty="0"/>
              <a:t>Kommando: /home/pi/pycharm/bin/pycharm.sh</a:t>
            </a:r>
          </a:p>
          <a:p>
            <a:pPr lvl="1"/>
            <a:r>
              <a:rPr lang="de-DE" dirty="0"/>
              <a:t>Icon: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pycharm</a:t>
            </a:r>
            <a:r>
              <a:rPr lang="de-DE" dirty="0"/>
              <a:t>/bin/pycharm.png</a:t>
            </a:r>
          </a:p>
          <a:p>
            <a:pPr lvl="1"/>
            <a:r>
              <a:rPr lang="de-DE" dirty="0"/>
              <a:t>Kann auf den Desktop gezogen werden</a:t>
            </a:r>
          </a:p>
          <a:p>
            <a:endParaRPr lang="de-DE" dirty="0"/>
          </a:p>
          <a:p>
            <a:r>
              <a:rPr lang="de-DE" dirty="0"/>
              <a:t>Alternativ: Link auf dem Desktop</a:t>
            </a:r>
          </a:p>
          <a:p>
            <a:pPr lvl="1"/>
            <a:r>
              <a:rPr lang="de-DE" dirty="0"/>
              <a:t>„Explorer“: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pycharm</a:t>
            </a:r>
            <a:r>
              <a:rPr lang="de-DE" dirty="0"/>
              <a:t>/bin öffnen</a:t>
            </a:r>
          </a:p>
          <a:p>
            <a:pPr lvl="1"/>
            <a:r>
              <a:rPr lang="de-DE" dirty="0"/>
              <a:t>pycharm.sh mit </a:t>
            </a:r>
            <a:r>
              <a:rPr lang="de-DE" dirty="0" err="1"/>
              <a:t>Strg+Shift</a:t>
            </a:r>
            <a:r>
              <a:rPr lang="de-DE" dirty="0"/>
              <a:t> auf den Desktop ziehen</a:t>
            </a:r>
          </a:p>
          <a:p>
            <a:pPr lvl="1"/>
            <a:r>
              <a:rPr lang="de-DE" dirty="0"/>
              <a:t>Nachteil: kein Icon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6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6621449" y="4130372"/>
            <a:ext cx="1494458" cy="320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3151188" cy="4351338"/>
          </a:xfrm>
        </p:spPr>
        <p:txBody>
          <a:bodyPr/>
          <a:lstStyle/>
          <a:p>
            <a:r>
              <a:rPr lang="de-DE" dirty="0"/>
              <a:t>Projekt</a:t>
            </a:r>
          </a:p>
          <a:p>
            <a:pPr lvl="1"/>
            <a:r>
              <a:rPr lang="de-DE" dirty="0"/>
              <a:t>Python Version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Fenster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8F6-7948-499E-B3F3-545F5D44CC45}" type="datetime1">
              <a:rPr lang="de-DE" smtClean="0"/>
              <a:pPr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9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4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734574" y="2312442"/>
            <a:ext cx="815266" cy="97210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77532" y="2927005"/>
            <a:ext cx="2448272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Speicherort des Projekts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618292" y="2566819"/>
            <a:ext cx="792088" cy="733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8292" y="3132220"/>
            <a:ext cx="295232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Installationsordner von Python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198-1A73-46A9-99C9-76EB3EE8DB38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63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Auslastung?</a:t>
            </a:r>
          </a:p>
          <a:p>
            <a:pPr lvl="1"/>
            <a:r>
              <a:rPr lang="de-DE" dirty="0"/>
              <a:t>Warten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838200" y="2119417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2872081" y="3037334"/>
            <a:ext cx="2916000" cy="121937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5788081" y="2992857"/>
            <a:ext cx="1323975" cy="1259871"/>
          </a:xfrm>
          <a:prstGeom prst="rect">
            <a:avLst/>
          </a:prstGeom>
          <a:noFill/>
          <a:ln>
            <a:noFill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1" y="456554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16</a:t>
            </a:fld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686175" y="2514600"/>
            <a:ext cx="1123951" cy="4782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668788" y="2223514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Rechtsklick</a:t>
            </a:r>
          </a:p>
        </p:txBody>
      </p:sp>
    </p:spTree>
    <p:extLst>
      <p:ext uri="{BB962C8B-B14F-4D97-AF65-F5344CB8AC3E}">
        <p14:creationId xmlns:p14="http://schemas.microsoft.com/office/powerpoint/2010/main" val="128638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838200" y="2645198"/>
            <a:ext cx="10515600" cy="25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17</a:t>
            </a:fld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262573" y="3158011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419052" y="2604773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2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822975" y="2114344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838200" y="2042336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6310807" y="2258360"/>
            <a:ext cx="1440160" cy="11521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4820046" y="4325602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90E-5A3E-454C-93BC-C0FC350C62F6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18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38799" y="2511363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Rechtsklick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730331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8327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alles selbst programmieren</a:t>
            </a:r>
          </a:p>
          <a:p>
            <a:r>
              <a:rPr lang="de-DE" dirty="0"/>
              <a:t>Viele Dinge kostenlos</a:t>
            </a:r>
          </a:p>
          <a:p>
            <a:pPr lvl="1"/>
            <a:r>
              <a:rPr lang="de-DE" dirty="0"/>
              <a:t>Bildverarbeitung (Zuschneiden, Kontrast, Helligkeit, …)</a:t>
            </a:r>
          </a:p>
          <a:p>
            <a:pPr lvl="1"/>
            <a:r>
              <a:rPr lang="de-DE" dirty="0"/>
              <a:t>Mathematik-Funktionen (Komplexe Zahlen, Koordinatensysteme, …)</a:t>
            </a:r>
          </a:p>
          <a:p>
            <a:pPr lvl="1"/>
            <a:r>
              <a:rPr lang="de-DE" dirty="0"/>
              <a:t>Dateiverarbeitung (JPG, PNG, XLS, PDF, HTML, …)</a:t>
            </a:r>
          </a:p>
          <a:p>
            <a:pPr lvl="1"/>
            <a:r>
              <a:rPr lang="de-DE" dirty="0"/>
              <a:t>Musik (Lautstärke, Tongeneratoren, …)</a:t>
            </a:r>
          </a:p>
          <a:p>
            <a:pPr lvl="1"/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6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Erste Schritte</a:t>
            </a:r>
          </a:p>
          <a:p>
            <a:r>
              <a:rPr lang="de-DE" dirty="0"/>
              <a:t>Bibliotheken</a:t>
            </a:r>
          </a:p>
          <a:p>
            <a:r>
              <a:rPr lang="de-DE" dirty="0"/>
              <a:t>Eingabeunterstützung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30-6135-44B0-963A-565E8643FD94}" type="datetime1">
              <a:rPr lang="de-DE" smtClean="0"/>
              <a:t>19.02.2020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649295" y="2010974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 b="51922"/>
          <a:stretch/>
        </p:blipFill>
        <p:spPr bwMode="auto">
          <a:xfrm>
            <a:off x="2535224" y="3015600"/>
            <a:ext cx="88185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880274" y="2803490"/>
            <a:ext cx="0" cy="138252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424978" y="2225294"/>
            <a:ext cx="223224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Installierte Bibliotheken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551448" y="4959816"/>
            <a:ext cx="792088" cy="216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1032168" y="4023712"/>
            <a:ext cx="288032" cy="2880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0FA-A22B-48BB-8D53-984419E13B62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1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559-D508-491C-BFE1-BF16B919FFF6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21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8200" y="1990668"/>
            <a:ext cx="6495084" cy="4141901"/>
            <a:chOff x="5267327" y="2590512"/>
            <a:chExt cx="5363641" cy="342038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" r="20070" b="58546"/>
            <a:stretch/>
          </p:blipFill>
          <p:spPr bwMode="auto">
            <a:xfrm>
              <a:off x="5267327" y="2590512"/>
              <a:ext cx="5363641" cy="226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871" r="20070"/>
            <a:stretch/>
          </p:blipFill>
          <p:spPr bwMode="auto">
            <a:xfrm>
              <a:off x="5267327" y="4853353"/>
              <a:ext cx="5363641" cy="115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913225" y="5674667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13225" y="2298934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38200" y="2206691"/>
            <a:ext cx="6254722" cy="3520870"/>
            <a:chOff x="1008507" y="2367464"/>
            <a:chExt cx="4314825" cy="24288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7" y="2367464"/>
              <a:ext cx="4314825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2232642" y="3879631"/>
              <a:ext cx="936104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12762" y="3879631"/>
              <a:ext cx="792088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9" y="3506412"/>
            <a:ext cx="4550131" cy="1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7EB-AE89-4914-855C-E625BCEB3644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22</a:t>
            </a:fld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199436" y="3980555"/>
            <a:ext cx="1396739" cy="6115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5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063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3288712" y="2040063"/>
            <a:ext cx="36681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956825" y="3566248"/>
            <a:ext cx="3041286" cy="6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4307208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1" y="4379217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60294" y="2158379"/>
            <a:ext cx="2391507" cy="15293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38120" y="4955280"/>
            <a:ext cx="651208" cy="252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4273401" y="4955280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93581" y="4357448"/>
            <a:ext cx="1080120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325629" y="5387328"/>
            <a:ext cx="6480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214716" y="5891384"/>
            <a:ext cx="57275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C509-C1F4-4BFF-9DD1-0423BA46D221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7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3813-5009-498F-9114-327FA5B64742}" type="datetime1">
              <a:rPr lang="de-DE" smtClean="0"/>
              <a:t>19.02.2020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24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38199" y="2148070"/>
            <a:ext cx="4668298" cy="3826977"/>
            <a:chOff x="838199" y="2148070"/>
            <a:chExt cx="4333876" cy="355282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8070"/>
              <a:ext cx="4333875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838199" y="5028389"/>
              <a:ext cx="4333875" cy="6725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245064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87525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3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Python = Textdateien</a:t>
            </a:r>
          </a:p>
          <a:p>
            <a:r>
              <a:rPr lang="de-DE" dirty="0"/>
              <a:t>Erste Schritte</a:t>
            </a:r>
          </a:p>
          <a:p>
            <a:pPr lvl="1"/>
            <a:r>
              <a:rPr lang="de-DE" dirty="0"/>
              <a:t>Projekt anlegen</a:t>
            </a:r>
          </a:p>
          <a:p>
            <a:pPr lvl="1"/>
            <a:r>
              <a:rPr lang="de-DE" dirty="0"/>
              <a:t>Datei anlegen</a:t>
            </a:r>
          </a:p>
          <a:p>
            <a:pPr lvl="1"/>
            <a:r>
              <a:rPr lang="de-DE" dirty="0"/>
              <a:t>Ansichten aufteilen</a:t>
            </a:r>
          </a:p>
          <a:p>
            <a:r>
              <a:rPr lang="de-DE" dirty="0"/>
              <a:t>Bibliotheken</a:t>
            </a:r>
          </a:p>
          <a:p>
            <a:pPr lvl="1"/>
            <a:r>
              <a:rPr lang="de-DE" dirty="0"/>
              <a:t>anzeigen</a:t>
            </a:r>
          </a:p>
          <a:p>
            <a:pPr lvl="1"/>
            <a:r>
              <a:rPr lang="de-DE" dirty="0"/>
              <a:t>installieren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19.02.2020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Eingabeunterstützung</a:t>
            </a:r>
            <a:endParaRPr lang="de-DE" dirty="0"/>
          </a:p>
          <a:p>
            <a:pPr lvl="1"/>
            <a:r>
              <a:rPr lang="de-DE" dirty="0"/>
              <a:t>Fehler vor dem Ausführen erkennen</a:t>
            </a:r>
          </a:p>
          <a:p>
            <a:pPr lvl="1"/>
            <a:r>
              <a:rPr lang="de-DE" dirty="0"/>
              <a:t>Umbenennen</a:t>
            </a:r>
          </a:p>
          <a:p>
            <a:pPr lvl="1"/>
            <a:r>
              <a:rPr lang="de-DE" dirty="0"/>
              <a:t>Vorschläge beim Tippen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19.02.2020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1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75B-97F9-4458-B0D2-C52B31AF1C9A}" type="datetime1">
              <a:rPr lang="de-DE" smtClean="0"/>
              <a:t>19.02.2020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Python</a:t>
            </a:r>
          </a:p>
          <a:p>
            <a:r>
              <a:rPr lang="de-DE" dirty="0"/>
              <a:t>Abgelegt als Quelltext</a:t>
            </a:r>
          </a:p>
          <a:p>
            <a:r>
              <a:rPr lang="de-DE" dirty="0"/>
              <a:t>Text = Textdatei(en)</a:t>
            </a:r>
          </a:p>
          <a:p>
            <a:r>
              <a:rPr lang="de-DE" dirty="0"/>
              <a:t>Editor: quasi jeder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dem Schreiben:</a:t>
            </a:r>
          </a:p>
          <a:p>
            <a:pPr lvl="1"/>
            <a:r>
              <a:rPr lang="de-DE" dirty="0" err="1"/>
              <a:t>Compilieren</a:t>
            </a:r>
            <a:endParaRPr lang="de-DE" dirty="0"/>
          </a:p>
          <a:p>
            <a:pPr lvl="1"/>
            <a:r>
              <a:rPr lang="de-DE" dirty="0"/>
              <a:t>Ausführen</a:t>
            </a:r>
          </a:p>
          <a:p>
            <a:pPr lvl="1"/>
            <a:r>
              <a:rPr lang="de-DE" dirty="0"/>
              <a:t>Fehler beheben</a:t>
            </a:r>
          </a:p>
          <a:p>
            <a:pPr lvl="1"/>
            <a:r>
              <a:rPr lang="de-DE" dirty="0"/>
              <a:t>Versionskontrolle</a:t>
            </a:r>
          </a:p>
          <a:p>
            <a:r>
              <a:rPr lang="de-DE" dirty="0"/>
              <a:t>Editor: keine Unterstützung</a:t>
            </a:r>
          </a:p>
          <a:p>
            <a:r>
              <a:rPr lang="de-DE" dirty="0"/>
              <a:t>Lösung: IDE (Integrated Development Environment)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19.02.2020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 für Python: </a:t>
            </a:r>
            <a:r>
              <a:rPr lang="de-DE" dirty="0" err="1"/>
              <a:t>Pycharm</a:t>
            </a:r>
            <a:endParaRPr lang="de-DE" dirty="0"/>
          </a:p>
          <a:p>
            <a:r>
              <a:rPr lang="de-DE" dirty="0"/>
              <a:t>Firma: </a:t>
            </a:r>
            <a:r>
              <a:rPr lang="de-DE" dirty="0" err="1"/>
              <a:t>Jetbrains</a:t>
            </a:r>
            <a:endParaRPr lang="de-DE" dirty="0"/>
          </a:p>
          <a:p>
            <a:endParaRPr lang="de-DE" dirty="0"/>
          </a:p>
          <a:p>
            <a:r>
              <a:rPr lang="de-DE" dirty="0"/>
              <a:t>Kostenlose Community Edition</a:t>
            </a:r>
          </a:p>
          <a:p>
            <a:pPr lvl="1"/>
            <a:r>
              <a:rPr lang="de-DE" dirty="0"/>
              <a:t>Windows</a:t>
            </a:r>
          </a:p>
          <a:p>
            <a:pPr lvl="1"/>
            <a:r>
              <a:rPr lang="de-DE" dirty="0"/>
              <a:t>Linux</a:t>
            </a:r>
          </a:p>
        </p:txBody>
      </p:sp>
      <p:pic>
        <p:nvPicPr>
          <p:cNvPr id="13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4" y="2332892"/>
            <a:ext cx="1559963" cy="15599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13" y="4400122"/>
            <a:ext cx="1606794" cy="1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PyCharm</a:t>
            </a:r>
            <a:r>
              <a:rPr lang="de-DE" dirty="0"/>
              <a:t> ist bereits installiert</a:t>
            </a:r>
          </a:p>
          <a:p>
            <a:r>
              <a:rPr lang="de-DE" dirty="0"/>
              <a:t>Installationsanleitung in ausgeblendeten Folien</a:t>
            </a:r>
          </a:p>
          <a:p>
            <a:endParaRPr lang="de-DE" dirty="0"/>
          </a:p>
          <a:p>
            <a:r>
              <a:rPr lang="de-DE" dirty="0"/>
              <a:t>ggf. Java Update nötig</a:t>
            </a:r>
          </a:p>
          <a:p>
            <a:r>
              <a:rPr lang="de-DE" dirty="0"/>
              <a:t>Anleitung</a:t>
            </a:r>
            <a:br>
              <a:rPr lang="de-DE" dirty="0"/>
            </a:br>
            <a:r>
              <a:rPr lang="de-DE" sz="2400" dirty="0">
                <a:hlinkClick r:id="rId3"/>
              </a:rPr>
              <a:t>https://gist.github.com/ribasco/fff7d30b31807eb02b32bcf35164f11f</a:t>
            </a:r>
            <a:r>
              <a:rPr lang="de-DE" sz="2400" dirty="0"/>
              <a:t> </a:t>
            </a:r>
            <a:br>
              <a:rPr lang="de-DE" dirty="0"/>
            </a:br>
            <a:r>
              <a:rPr lang="de-DE" dirty="0"/>
              <a:t>oder</a:t>
            </a:r>
            <a:br>
              <a:rPr lang="de-DE" sz="2400" dirty="0"/>
            </a:br>
            <a:r>
              <a:rPr lang="de-DE" sz="2400" dirty="0">
                <a:hlinkClick r:id="rId4"/>
              </a:rPr>
              <a:t>https://bit.ly/2Tx192N</a:t>
            </a:r>
            <a:r>
              <a:rPr lang="de-DE" sz="2400" dirty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65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purge</a:t>
            </a:r>
            <a:r>
              <a:rPr lang="de-DE" dirty="0"/>
              <a:t> </a:t>
            </a:r>
            <a:r>
              <a:rPr lang="de-DE" dirty="0" err="1"/>
              <a:t>oracle</a:t>
            </a:r>
            <a:r>
              <a:rPr lang="de-DE" dirty="0"/>
              <a:t>*</a:t>
            </a:r>
          </a:p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update</a:t>
            </a:r>
          </a:p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upgrade</a:t>
            </a:r>
          </a:p>
          <a:p>
            <a:r>
              <a:rPr lang="de-DE" dirty="0" err="1"/>
              <a:t>sudo</a:t>
            </a:r>
            <a:r>
              <a:rPr lang="de-DE" dirty="0"/>
              <a:t>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oracle</a:t>
            </a:r>
            <a:r>
              <a:rPr lang="de-DE" dirty="0"/>
              <a:t>*</a:t>
            </a:r>
          </a:p>
          <a:p>
            <a:r>
              <a:rPr lang="de-DE" dirty="0" err="1"/>
              <a:t>java</a:t>
            </a:r>
            <a:r>
              <a:rPr lang="de-DE" dirty="0"/>
              <a:t> -version</a:t>
            </a:r>
          </a:p>
          <a:p>
            <a:r>
              <a:rPr lang="de-DE" dirty="0" err="1"/>
              <a:t>reboot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60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wget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https://download.jetbrains.com/python/pycharm-community-2018.3.5.tar.gz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wget</a:t>
            </a:r>
            <a:r>
              <a:rPr lang="de-DE" dirty="0"/>
              <a:t>: Kommandozeilen-Browser</a:t>
            </a:r>
          </a:p>
          <a:p>
            <a:pPr lvl="1"/>
            <a:r>
              <a:rPr lang="de-DE" dirty="0"/>
              <a:t>GZ-Datei: Zip-Format von Linux</a:t>
            </a:r>
          </a:p>
          <a:p>
            <a:pPr lvl="1"/>
            <a:r>
              <a:rPr lang="de-DE" dirty="0"/>
              <a:t>TAR-Datei: Tape </a:t>
            </a:r>
            <a:r>
              <a:rPr lang="de-DE" dirty="0" err="1"/>
              <a:t>Archiver</a:t>
            </a:r>
            <a:r>
              <a:rPr lang="de-DE" dirty="0"/>
              <a:t> (eine Art Backup-Format)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1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tar</a:t>
            </a:r>
            <a:r>
              <a:rPr lang="de-DE" dirty="0"/>
              <a:t> -</a:t>
            </a:r>
            <a:r>
              <a:rPr lang="de-DE" dirty="0" err="1"/>
              <a:t>xzf</a:t>
            </a:r>
            <a:r>
              <a:rPr lang="de-DE" dirty="0"/>
              <a:t> pycharm-community-2018.3.5.tar.gz </a:t>
            </a:r>
          </a:p>
          <a:p>
            <a:pPr lvl="1"/>
            <a:r>
              <a:rPr lang="de-DE" dirty="0" err="1"/>
              <a:t>tar</a:t>
            </a:r>
            <a:r>
              <a:rPr lang="de-DE" dirty="0"/>
              <a:t>: Programm zur Bearbeitung eines Backups</a:t>
            </a:r>
          </a:p>
          <a:p>
            <a:pPr lvl="1"/>
            <a:r>
              <a:rPr lang="de-DE" dirty="0"/>
              <a:t>-x: </a:t>
            </a:r>
            <a:r>
              <a:rPr lang="de-DE" dirty="0" err="1"/>
              <a:t>extract</a:t>
            </a:r>
            <a:endParaRPr lang="de-DE" dirty="0"/>
          </a:p>
          <a:p>
            <a:pPr lvl="1"/>
            <a:r>
              <a:rPr lang="de-DE" dirty="0"/>
              <a:t>-z: </a:t>
            </a:r>
            <a:r>
              <a:rPr lang="de-DE" dirty="0" err="1"/>
              <a:t>zip</a:t>
            </a:r>
            <a:r>
              <a:rPr lang="de-DE" dirty="0"/>
              <a:t> (gepackte Daten verarbeiten)</a:t>
            </a:r>
          </a:p>
          <a:p>
            <a:pPr lvl="1"/>
            <a:r>
              <a:rPr lang="de-DE" dirty="0"/>
              <a:t>-f: </a:t>
            </a:r>
            <a:r>
              <a:rPr lang="de-DE" dirty="0" err="1"/>
              <a:t>file</a:t>
            </a:r>
            <a:r>
              <a:rPr lang="de-DE" dirty="0"/>
              <a:t> (Datei als Eingabe verwenden)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6745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1721</Words>
  <Application>Microsoft Office PowerPoint</Application>
  <PresentationFormat>Breitbild</PresentationFormat>
  <Paragraphs>301</Paragraphs>
  <Slides>27</Slides>
  <Notes>27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Titel</vt:lpstr>
      <vt:lpstr>Inhalt</vt:lpstr>
      <vt:lpstr>Pycharm</vt:lpstr>
      <vt:lpstr>Agenda</vt:lpstr>
      <vt:lpstr>Grundlagen</vt:lpstr>
      <vt:lpstr>Grundlagen</vt:lpstr>
      <vt:lpstr>Grundlagen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Erste Schritte</vt:lpstr>
      <vt:lpstr>Erste Schritte</vt:lpstr>
      <vt:lpstr>Erste Schritte</vt:lpstr>
      <vt:lpstr>Erste Schritte</vt:lpstr>
      <vt:lpstr>Erste Schritte</vt:lpstr>
      <vt:lpstr>Erste Schritte</vt:lpstr>
      <vt:lpstr>Bibliotheken</vt:lpstr>
      <vt:lpstr>Bibliotheken</vt:lpstr>
      <vt:lpstr>Bibliotheken</vt:lpstr>
      <vt:lpstr>Eingabeunterstützung</vt:lpstr>
      <vt:lpstr>Eingabeunterstützung</vt:lpstr>
      <vt:lpstr>Eingabeunterstützung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54</cp:revision>
  <dcterms:created xsi:type="dcterms:W3CDTF">2018-01-30T09:54:15Z</dcterms:created>
  <dcterms:modified xsi:type="dcterms:W3CDTF">2020-02-19T10:26:13Z</dcterms:modified>
</cp:coreProperties>
</file>