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1163" autoAdjust="0"/>
  </p:normalViewPr>
  <p:slideViewPr>
    <p:cSldViewPr snapToGrid="0">
      <p:cViewPr varScale="1">
        <p:scale>
          <a:sx n="70" d="100"/>
          <a:sy n="70" d="100"/>
        </p:scale>
        <p:origin x="2076"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12.03.2020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12.03.2020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a:t>nichtvon</a:t>
            </a:r>
            <a:r>
              <a:rPr lang="de-DE" baseline="0" dirty="0"/>
              <a:t>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IDLE ist die Abkürzung für Integrated Development </a:t>
            </a:r>
            <a:r>
              <a:rPr lang="de-DE" dirty="0" err="1"/>
              <a:t>and</a:t>
            </a:r>
            <a:r>
              <a:rPr lang="de-DE" dirty="0"/>
              <a:t> Learning Environment.</a:t>
            </a:r>
          </a:p>
          <a:p>
            <a:r>
              <a:rPr lang="de-DE" dirty="0"/>
              <a:t>Sie ist bei </a:t>
            </a:r>
            <a:r>
              <a:rPr lang="de-DE" dirty="0" err="1"/>
              <a:t>Raspberry</a:t>
            </a:r>
            <a:r>
              <a:rPr lang="de-DE" dirty="0"/>
              <a:t> vorinstalliert, bietet aber leider wenig Funktionalität und ist umständlich zu bedienen.</a:t>
            </a:r>
          </a:p>
          <a:p>
            <a:r>
              <a:rPr lang="de-DE" dirty="0"/>
              <a:t>Besser ist </a:t>
            </a:r>
            <a:r>
              <a:rPr lang="de-DE" dirty="0" err="1"/>
              <a:t>PyCharm</a:t>
            </a:r>
            <a:r>
              <a:rPr lang="de-DE" dirty="0"/>
              <a:t>, das ebenfalls kostenlos verfügbar ist („Community Edition“). Es</a:t>
            </a:r>
            <a:r>
              <a:rPr lang="de-DE" baseline="0" dirty="0"/>
              <a:t> gibt auch eine kostenpflichtige Version, die noch mehr Funktionen bietet.</a:t>
            </a:r>
          </a:p>
          <a:p>
            <a:r>
              <a:rPr lang="de-DE" baseline="0" dirty="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PyCharm</a:t>
            </a:r>
            <a:r>
              <a:rPr lang="de-DE" dirty="0"/>
              <a:t> ist auch für Windows</a:t>
            </a:r>
            <a:r>
              <a:rPr lang="de-DE" baseline="0" dirty="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Wer Python zuhause ausprobieren will, kann</a:t>
            </a:r>
            <a:r>
              <a:rPr lang="de-DE" baseline="0" dirty="0"/>
              <a:t> natürlich </a:t>
            </a:r>
            <a:r>
              <a:rPr lang="de-DE" baseline="0" dirty="0" err="1"/>
              <a:t>PyCharm</a:t>
            </a:r>
            <a:r>
              <a:rPr lang="de-DE" baseline="0" dirty="0"/>
              <a:t> verwenden. Um „mal schnell“ ein Programm zu schreiben, eignen sich aber auch Python-Seiten im Netz wie beispielsweise </a:t>
            </a:r>
            <a:r>
              <a:rPr lang="de-DE" baseline="0" dirty="0" err="1"/>
              <a:t>IDEone</a:t>
            </a:r>
            <a:r>
              <a:rPr lang="de-DE" baseline="0" dirty="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weitere Seite ist Python Tutor. Im Gegensatz zu vielen anderen Online-Python-Seiten</a:t>
            </a:r>
            <a:r>
              <a:rPr lang="de-DE" baseline="0" dirty="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Wer weniger tippen mag und lieber Programmierblöcke visuell zusammensetzt, kann auch </a:t>
            </a:r>
            <a:r>
              <a:rPr lang="de-DE" dirty="0" err="1"/>
              <a:t>Blockly</a:t>
            </a:r>
            <a:r>
              <a:rPr lang="de-DE" dirty="0"/>
              <a:t> versuchen.</a:t>
            </a:r>
          </a:p>
          <a:p>
            <a:r>
              <a:rPr lang="de-DE" dirty="0"/>
              <a:t>Auf der rechten Seite wird dann das</a:t>
            </a:r>
            <a:r>
              <a:rPr lang="de-DE" baseline="0" dirty="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a:t>
            </a:r>
            <a:r>
              <a:rPr lang="de-DE" baseline="0" dirty="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UTF-8 Encoding: gilt bei Python 3. Bei</a:t>
            </a:r>
            <a:r>
              <a:rPr lang="de-DE" baseline="0" dirty="0"/>
              <a:t> Python 2 musste dies noch extra angegeben werden.</a:t>
            </a:r>
          </a:p>
          <a:p>
            <a:r>
              <a:rPr lang="de-DE" baseline="0" dirty="0"/>
              <a:t>Bei anderen Programmiersprachen gibt es auch die Empfehlung, dass nur eine Anweisung pro Zeile stehen soll. Dem Compiler ist es letztlich jedoch egal.</a:t>
            </a:r>
          </a:p>
          <a:p>
            <a:r>
              <a:rPr lang="de-DE" baseline="0" dirty="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a:solidFill>
                  <a:schemeClr val="tx1"/>
                </a:solidFill>
                <a:latin typeface="+mn-lt"/>
                <a:ea typeface="+mn-ea"/>
                <a:cs typeface="+mn-cs"/>
              </a:rPr>
              <a:t>Kommentare sind z.B. für Beschreibungen und Erklärungen nützlich, damit man auch nach einiger Zeit noch versteht, was</a:t>
            </a:r>
            <a:r>
              <a:rPr lang="de-DE" sz="1200" kern="1200" baseline="0" dirty="0">
                <a:solidFill>
                  <a:schemeClr val="tx1"/>
                </a:solidFill>
                <a:latin typeface="+mn-lt"/>
                <a:ea typeface="+mn-ea"/>
                <a:cs typeface="+mn-cs"/>
              </a:rPr>
              <a:t> das Programm tut oder tun sollte. Ein Kommentar </a:t>
            </a:r>
            <a:r>
              <a:rPr lang="de-DE" sz="1200" kern="1200" dirty="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Vor dem Gleichheitszeichen steht</a:t>
            </a:r>
            <a:r>
              <a:rPr lang="de-DE" baseline="0" dirty="0"/>
              <a:t> bei Python der Name der Variablen, wie in Mathematik auch.</a:t>
            </a:r>
          </a:p>
          <a:p>
            <a:r>
              <a:rPr lang="de-DE" baseline="0" dirty="0"/>
              <a:t>Die Zuweisung eines Werts erfolgt mit dem Gleichheitszeichen.</a:t>
            </a:r>
          </a:p>
          <a:p>
            <a:r>
              <a:rPr lang="de-DE" baseline="0" dirty="0"/>
              <a:t>Mathematische Grundrechenarten funktionieren wie in der Mathematik auch, mit den gleichen Regeln.</a:t>
            </a:r>
          </a:p>
          <a:p>
            <a:r>
              <a:rPr lang="de-DE" baseline="0" dirty="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Entgegen dem Mathematik-Unterricht, wo die Angabe „ab“ gleichzusetzten</a:t>
            </a:r>
            <a:r>
              <a:rPr lang="de-DE" baseline="0" dirty="0"/>
              <a:t> ist mit „a*b“, muss das Multiplizieren immer getippt werden.</a:t>
            </a:r>
          </a:p>
          <a:p>
            <a:r>
              <a:rPr lang="de-DE" baseline="0" dirty="0"/>
              <a:t>Das liegt daran, dass wir „sprechende“ Variablennamen wie „</a:t>
            </a:r>
            <a:r>
              <a:rPr lang="de-DE" baseline="0" dirty="0" err="1"/>
              <a:t>krokodil</a:t>
            </a:r>
            <a:r>
              <a:rPr lang="de-DE" baseline="0" dirty="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zu kryptische</a:t>
            </a:r>
            <a:r>
              <a:rPr lang="de-DE" baseline="0" dirty="0"/>
              <a:t> Befehle sollte man verzichten.</a:t>
            </a:r>
          </a:p>
          <a:p>
            <a:r>
              <a:rPr lang="de-DE" baseline="0" dirty="0"/>
              <a:t>Es geht beim Programmieren auch darum, das Programm in einem halben Jahr auch noch zu verstehen.</a:t>
            </a:r>
          </a:p>
          <a:p>
            <a:r>
              <a:rPr lang="de-DE" baseline="0" dirty="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Zerteilen von Texten wird auch „</a:t>
            </a:r>
            <a:r>
              <a:rPr lang="de-DE" dirty="0" err="1"/>
              <a:t>Slicing</a:t>
            </a:r>
            <a:r>
              <a:rPr lang="de-DE" dirty="0"/>
              <a:t>“ genannt.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Liste verhält sich ähnlich wie Text. Auch hier kann </a:t>
            </a:r>
            <a:r>
              <a:rPr lang="de-DE" dirty="0" err="1"/>
              <a:t>Slicing</a:t>
            </a:r>
            <a:r>
              <a:rPr lang="de-DE" dirty="0"/>
              <a:t> angewendet werden.</a:t>
            </a:r>
          </a:p>
          <a:p>
            <a:r>
              <a:rPr lang="de-DE" dirty="0"/>
              <a:t>Tatsächlich</a:t>
            </a:r>
            <a:r>
              <a:rPr lang="de-DE" baseline="0" dirty="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Besonderheit in Python ist, dass einem Teil einer</a:t>
            </a:r>
            <a:r>
              <a:rPr lang="de-DE" baseline="0" dirty="0"/>
              <a:t> Liste auch ein neuer Wert zugewiesen kann, d.h. der Slice steht auf der linken Seite des Gleichheitszeichens.</a:t>
            </a:r>
          </a:p>
          <a:p>
            <a:r>
              <a:rPr lang="de-DE" baseline="0" dirty="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Liste kann unterschiedliche Dinge enthalten, z.B. Zahlen, Text oder andere Dinge.</a:t>
            </a:r>
            <a:r>
              <a:rPr lang="de-DE" baseline="0" dirty="0"/>
              <a:t> </a:t>
            </a:r>
            <a:r>
              <a:rPr lang="de-DE" dirty="0"/>
              <a:t>Üblicherweise bringt das aber nichts und wir raten davon ab, unterschiedliche Dinge hineinzufüllen.</a:t>
            </a:r>
          </a:p>
          <a:p>
            <a:endParaRPr lang="de-DE" dirty="0"/>
          </a:p>
          <a:p>
            <a:r>
              <a:rPr lang="de-DE" dirty="0"/>
              <a:t>Man möchte Listen oft dazu verwenden,</a:t>
            </a:r>
            <a:r>
              <a:rPr lang="de-DE" baseline="0" dirty="0"/>
              <a:t> um mit jedem Element der Liste die gleiche Operation auszuführen. Genau darin sind Computer ja gut: </a:t>
            </a:r>
            <a:r>
              <a:rPr lang="de-DE" baseline="0" dirty="0" err="1"/>
              <a:t>millionenmal</a:t>
            </a:r>
            <a:r>
              <a:rPr lang="de-DE" baseline="0" dirty="0"/>
              <a:t> das gleiche ohne Fehler zu wiederholen. Mit sehr unterschiedlichen Daten ist es aber unwahrscheinlich, dass man den Ablauf gleich halten kann.</a:t>
            </a:r>
          </a:p>
          <a:p>
            <a:endParaRPr lang="de-DE" baseline="0" dirty="0"/>
          </a:p>
          <a:p>
            <a:r>
              <a:rPr lang="de-DE" baseline="0" dirty="0"/>
              <a:t>Beispiel: man kann </a:t>
            </a:r>
            <a:r>
              <a:rPr lang="de-DE" baseline="0" dirty="0" err="1"/>
              <a:t>millionenmal</a:t>
            </a:r>
            <a:r>
              <a:rPr lang="de-DE" baseline="0" dirty="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 vielen anderen Programmiersprachen lässt Python tatsächlich eine Aussage wie a&lt;=b&gt;=c</a:t>
            </a:r>
            <a:r>
              <a:rPr lang="de-DE" baseline="0" dirty="0"/>
              <a:t> zu.</a:t>
            </a:r>
          </a:p>
          <a:p>
            <a:r>
              <a:rPr lang="de-DE" baseline="0" dirty="0"/>
              <a:t>Bei anderen Programmiersprachen muss man das meist in zwei Aussagen zerlegen: a&lt;=b </a:t>
            </a:r>
            <a:r>
              <a:rPr lang="de-DE" baseline="0" dirty="0" err="1"/>
              <a:t>and</a:t>
            </a:r>
            <a:r>
              <a:rPr lang="de-DE" baseline="0" dirty="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Programmiersprachen heißt </a:t>
            </a:r>
            <a:r>
              <a:rPr lang="de-DE" dirty="0" err="1"/>
              <a:t>elif</a:t>
            </a:r>
            <a:r>
              <a:rPr lang="de-DE" dirty="0"/>
              <a:t> meist </a:t>
            </a:r>
            <a:r>
              <a:rPr lang="de-DE" dirty="0" err="1"/>
              <a:t>else</a:t>
            </a:r>
            <a:r>
              <a:rPr lang="de-DE" dirty="0"/>
              <a:t> </a:t>
            </a:r>
            <a:r>
              <a:rPr lang="de-DE" dirty="0" err="1"/>
              <a:t>if</a:t>
            </a:r>
            <a:r>
              <a:rPr lang="de-DE" dirty="0"/>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a:t>
            </a:r>
            <a:r>
              <a:rPr lang="de-DE" baseline="0" dirty="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ist eine Hochsprache, die in den 1990er Jahren entstanden</a:t>
            </a:r>
            <a:r>
              <a:rPr lang="de-DE" baseline="0" dirty="0"/>
              <a:t> ist, als die PCs schon leistungsfähiger waren.</a:t>
            </a:r>
          </a:p>
          <a:p>
            <a:r>
              <a:rPr lang="de-DE" dirty="0"/>
              <a:t>Es</a:t>
            </a:r>
            <a:r>
              <a:rPr lang="de-DE" baseline="0" dirty="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a:p>
          <a:p>
            <a:r>
              <a:rPr lang="de-DE" baseline="0" dirty="0"/>
              <a:t>Python ist kostenlos für den PC und für den </a:t>
            </a:r>
            <a:r>
              <a:rPr lang="de-DE" baseline="0" dirty="0" err="1"/>
              <a:t>Raspberry</a:t>
            </a:r>
            <a:r>
              <a:rPr lang="de-DE" baseline="0" dirty="0"/>
              <a:t> verfügbar. Es gibt sogar Webseiten, bei denen man online Python ausprobieren kann.</a:t>
            </a:r>
          </a:p>
          <a:p>
            <a:endParaRPr lang="de-DE" baseline="0" dirty="0"/>
          </a:p>
          <a:p>
            <a:r>
              <a:rPr lang="de-DE" baseline="0" dirty="0"/>
              <a:t>Python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Diese</a:t>
            </a:r>
            <a:r>
              <a:rPr lang="de-DE" baseline="0" dirty="0"/>
              <a:t> Folie ist sehr biologisch. Manchmal sind wir Informatiker froh, dass wir Informatiker und keine Biologen sind.</a:t>
            </a:r>
            <a:endParaRPr lang="de-DE" dirty="0"/>
          </a:p>
          <a:p>
            <a:endParaRPr lang="de-DE" dirty="0"/>
          </a:p>
          <a:p>
            <a:r>
              <a:rPr lang="de-DE" dirty="0"/>
              <a:t>Alle echten Nüsse</a:t>
            </a:r>
            <a:r>
              <a:rPr lang="de-DE" baseline="0" dirty="0"/>
              <a:t> zählen zum Obst.</a:t>
            </a:r>
            <a:endParaRPr lang="de-DE" dirty="0"/>
          </a:p>
          <a:p>
            <a:r>
              <a:rPr lang="de-DE" dirty="0"/>
              <a:t>Die Frucht der Erdnuss ist botanisch gesehen eine Hülsenfrucht</a:t>
            </a:r>
            <a:r>
              <a:rPr lang="de-DE" baseline="0" dirty="0"/>
              <a:t> und damit mit den Erbsen und Bohnen verwandt.</a:t>
            </a:r>
          </a:p>
          <a:p>
            <a:r>
              <a:rPr lang="de-DE" baseline="0" dirty="0"/>
              <a:t>Die Mandel zählt zu den Rosengewächsen und ist mit Pfirsich und Aprikose verwandt. Wir essen also die Steinkerne einer Steinfrucht.</a:t>
            </a:r>
          </a:p>
          <a:p>
            <a:r>
              <a:rPr lang="de-DE" dirty="0"/>
              <a:t>Die Melone</a:t>
            </a:r>
            <a:r>
              <a:rPr lang="de-DE" baseline="0" dirty="0"/>
              <a:t> zählt zu den Kürbisgewächsen, ist einjährig und zählt daher zum Gemüse.</a:t>
            </a:r>
          </a:p>
          <a:p>
            <a:endParaRPr lang="de-DE" baseline="0" dirty="0"/>
          </a:p>
          <a:p>
            <a:r>
              <a:rPr lang="de-DE" baseline="0" dirty="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Wir haben schon zuvor kurz über Bibliotheken gesprochen.</a:t>
            </a:r>
            <a:r>
              <a:rPr lang="de-DE" baseline="0" dirty="0"/>
              <a:t> </a:t>
            </a:r>
            <a:r>
              <a:rPr lang="de-DE" dirty="0"/>
              <a:t>Das Rad nicht neu erfinden: wiederverwenden von fremdem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zugehörige Befehl heißt </a:t>
            </a:r>
            <a:r>
              <a:rPr lang="de-DE" dirty="0" err="1"/>
              <a:t>import</a:t>
            </a:r>
            <a:r>
              <a:rPr lang="de-DE" dirty="0"/>
              <a:t>. Wir werden ihn bestimmt noch</a:t>
            </a:r>
            <a:r>
              <a:rPr lang="de-DE" baseline="0" dirty="0"/>
              <a:t> brauchen und Varianten davon kennenlernen.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Python gibt es Bibliotheken, d.h. ganze</a:t>
            </a:r>
            <a:r>
              <a:rPr lang="de-DE" baseline="0" dirty="0"/>
              <a:t> Sammlungen von </a:t>
            </a:r>
            <a:r>
              <a:rPr lang="de-DE" dirty="0"/>
              <a:t>Funktionen, die einem das</a:t>
            </a:r>
            <a:r>
              <a:rPr lang="de-DE" baseline="0" dirty="0"/>
              <a:t> Leben erleichtern. Mit Bibliotheken kann Spezialwissen von einzelnen Fachleuten an andere Personen übergeben werden. Zu den Vorteilen gehört, dass man bereits getestete Algorithmen als Teilergebnis nutzen kann und somit bei komplexen Problemen schneller zu Ziel kommt. </a:t>
            </a:r>
          </a:p>
          <a:p>
            <a:endParaRPr lang="de-DE" baseline="0" dirty="0"/>
          </a:p>
          <a:p>
            <a:r>
              <a:rPr lang="de-DE" baseline="0" dirty="0"/>
              <a:t>Python unterstützt objektorientiertes Programmieren, was eine Denkweise ist, dass die Natur im PC nachgebildet wird. Dabei wird davon ausgegangen, dass alles ein Ding ist und dass man mit diesem Ding Aufgaben erledigen kann.</a:t>
            </a:r>
          </a:p>
          <a:p>
            <a:r>
              <a:rPr lang="de-DE" baseline="0" dirty="0"/>
              <a:t>Eine andere Denkweise ist, dass alles eine Vorgehensweise ist, d.h. eine Prozedur, ein Algorithmus oder eine Funktion. Die Prozedur muss nur die nötigen Informationen bekommen, dann wird sie die Aufgabe erledigen.</a:t>
            </a:r>
          </a:p>
          <a:p>
            <a:r>
              <a:rPr lang="de-DE" baseline="0" dirty="0"/>
              <a:t>In Python kann man auf beide Weisen vorgehen. Wir werden im BOGY vermutlich beides mischen, da wir keine Vorgabe haben und Euch die Trennung der Konzepte noch nicht sehr leicht fällt.</a:t>
            </a:r>
          </a:p>
          <a:p>
            <a:endParaRPr lang="de-DE" baseline="0" dirty="0"/>
          </a:p>
          <a:p>
            <a:r>
              <a:rPr lang="de-DE" baseline="0" dirty="0"/>
              <a:t>Python ist interpretiert, d.h. der Text aus der Python Datei wird genau auf dem Rechner in Maschinenbefehle übersetzt, der diese Befehle dann auch ausführt. Das ist etwas langsamer als bei </a:t>
            </a:r>
            <a:r>
              <a:rPr lang="de-DE" baseline="0" dirty="0" err="1"/>
              <a:t>compilierten</a:t>
            </a:r>
            <a:r>
              <a:rPr lang="de-DE" baseline="0" dirty="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Der Name Python geht auf Monty Python zurück und nicht auf die Riesenschlange. Dennoch hat</a:t>
            </a:r>
            <a:r>
              <a:rPr lang="de-DE" baseline="0" dirty="0"/>
              <a:t> sich das Python Logo mit den beiden stilisierten Schlangen durchgesetzt.</a:t>
            </a:r>
            <a:endParaRPr lang="de-DE" dirty="0"/>
          </a:p>
          <a:p>
            <a:endParaRPr lang="de-DE" dirty="0"/>
          </a:p>
          <a:p>
            <a:r>
              <a:rPr lang="de-DE" dirty="0"/>
              <a:t>Bild: https://en.wikipedia.org/wiki/Monty_Python</a:t>
            </a:r>
          </a:p>
          <a:p>
            <a:r>
              <a:rPr lang="de-DE" dirty="0"/>
              <a:t>Bild:</a:t>
            </a:r>
            <a:r>
              <a:rPr lang="de-DE" baseline="0" dirty="0"/>
              <a:t> https://en.wikipedia.org/wiki/Python_(genus)#/media/File:Spider_Morph_Ball_Python.png, CC-BY-SA 3.0 </a:t>
            </a:r>
            <a:r>
              <a:rPr lang="de-DE" baseline="0" dirty="0" err="1"/>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ist bei</a:t>
            </a:r>
            <a:r>
              <a:rPr lang="de-DE" baseline="0" dirty="0"/>
              <a:t> </a:t>
            </a:r>
            <a:r>
              <a:rPr lang="de-DE" baseline="0" dirty="0" err="1"/>
              <a:t>Raspbian</a:t>
            </a:r>
            <a:r>
              <a:rPr lang="de-DE" baseline="0" dirty="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Windows wird Python nicht standardmäßig mitgeliefert.</a:t>
            </a:r>
          </a:p>
          <a:p>
            <a:r>
              <a:rPr lang="de-DE" dirty="0"/>
              <a:t>Man kann es aber kostenlos herunterladen und installieren.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„nackte“ Python bringt kaum Bibliotheken mit.</a:t>
            </a:r>
          </a:p>
          <a:p>
            <a:r>
              <a:rPr lang="de-DE" dirty="0"/>
              <a:t>Es gibt aber Menschen,</a:t>
            </a:r>
            <a:r>
              <a:rPr lang="de-DE" baseline="0" dirty="0"/>
              <a:t> die haben Python gleich mit einer großen Anzahl an </a:t>
            </a:r>
            <a:r>
              <a:rPr lang="de-DE" baseline="0" dirty="0" err="1"/>
              <a:t>Bbliotheken</a:t>
            </a:r>
            <a:r>
              <a:rPr lang="de-DE" baseline="0" dirty="0"/>
              <a:t> ausgestattet und bieten es unter dem Namen „</a:t>
            </a:r>
            <a:r>
              <a:rPr lang="de-DE" baseline="0" dirty="0" err="1"/>
              <a:t>Anaconda</a:t>
            </a:r>
            <a:r>
              <a:rPr lang="de-DE" baseline="0" dirty="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C4C0ABC-76E8-4FF4-86A8-DEC3D511F3B2}"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E187AA6A-184D-40F7-A482-E244A841FFB7}"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F4D3471-921C-4F2B-95F2-45CF9F80E55E}" type="datetime1">
              <a:rPr lang="de-DE" smtClean="0"/>
              <a:t>12.03.2020</a:t>
            </a:fld>
            <a:endParaRPr lang="de-DE"/>
          </a:p>
        </p:txBody>
      </p:sp>
      <p:sp>
        <p:nvSpPr>
          <p:cNvPr id="6" name="Fußzeilenplatzhalter 5"/>
          <p:cNvSpPr>
            <a:spLocks noGrp="1"/>
          </p:cNvSpPr>
          <p:nvPr>
            <p:ph type="ftr" sz="quarter" idx="11"/>
          </p:nvPr>
        </p:nvSpPr>
        <p:spPr/>
        <p:txBody>
          <a:bodyPr/>
          <a:lstStyle/>
          <a:p>
            <a:r>
              <a:rPr lang="de-DE"/>
              <a:t>Python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8DD8D00-4265-43DF-9C4A-DE9BEC1EA000}"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B2FF20D5-ABA5-4FD3-B0E4-58D845B14A52}" type="datetime1">
              <a:rPr lang="de-DE" smtClean="0"/>
              <a:t>12.03.2020</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12.03.2020</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CDF945CE-5888-4C05-BE25-1B858D440F1B}" type="datetime1">
              <a:rPr lang="de-DE" smtClean="0"/>
              <a:t>12.03.2020</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a:t>Titelmasterformat durch Klicken bearbeiten</a:t>
            </a:r>
          </a:p>
        </p:txBody>
      </p:sp>
      <p:sp>
        <p:nvSpPr>
          <p:cNvPr id="9" name="Datumsplatzhalter 8"/>
          <p:cNvSpPr>
            <a:spLocks noGrp="1"/>
          </p:cNvSpPr>
          <p:nvPr>
            <p:ph type="dt" sz="half" idx="10"/>
          </p:nvPr>
        </p:nvSpPr>
        <p:spPr/>
        <p:txBody>
          <a:bodyPr/>
          <a:lstStyle/>
          <a:p>
            <a:fld id="{A82F6A88-870F-42E1-80C8-044E8549C5CE}" type="datetime1">
              <a:rPr lang="de-DE" smtClean="0"/>
              <a:t>12.03.2020</a:t>
            </a:fld>
            <a:endParaRPr lang="de-DE" dirty="0"/>
          </a:p>
        </p:txBody>
      </p:sp>
      <p:sp>
        <p:nvSpPr>
          <p:cNvPr id="10" name="Fußzeilenplatzhalter 9"/>
          <p:cNvSpPr>
            <a:spLocks noGrp="1"/>
          </p:cNvSpPr>
          <p:nvPr>
            <p:ph type="ftr" sz="quarter" idx="11"/>
          </p:nvPr>
        </p:nvSpPr>
        <p:spPr/>
        <p:txBody>
          <a:bodyPr/>
          <a:lstStyle/>
          <a:p>
            <a:r>
              <a:rPr lang="de-DE"/>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598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E9CE4B-3359-4535-8239-A69CF3DCEA4F}" type="datetime1">
              <a:rPr lang="de-DE" smtClean="0"/>
              <a:t>12.03.2020</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5926458-0D16-4690-8BEF-D69D90335FEC}"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12.03.2020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12.03.2020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Python Einführung</a:t>
            </a:r>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Offizieller Download</a:t>
            </a:r>
          </a:p>
          <a:p>
            <a:pPr lvl="1"/>
            <a:r>
              <a:rPr lang="de-DE" dirty="0"/>
              <a:t>https://www.python.org/downloads/</a:t>
            </a:r>
          </a:p>
        </p:txBody>
      </p:sp>
      <p:sp>
        <p:nvSpPr>
          <p:cNvPr id="4" name="Datumsplatzhalter 3"/>
          <p:cNvSpPr>
            <a:spLocks noGrp="1"/>
          </p:cNvSpPr>
          <p:nvPr>
            <p:ph type="dt" sz="half" idx="10"/>
          </p:nvPr>
        </p:nvSpPr>
        <p:spPr/>
        <p:txBody>
          <a:bodyPr/>
          <a:lstStyle/>
          <a:p>
            <a:fld id="{92A8BBDF-07DD-4D85-AA35-D770B117BEF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err="1"/>
              <a:t>Raspberry</a:t>
            </a:r>
            <a:r>
              <a:rPr lang="de-DE" dirty="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Bereits installiert: IDLE</a:t>
            </a:r>
          </a:p>
          <a:p>
            <a:pPr lvl="1"/>
            <a:r>
              <a:rPr lang="de-DE" dirty="0"/>
              <a:t>wenig zusätzliche Funktionalität</a:t>
            </a:r>
          </a:p>
          <a:p>
            <a:pPr lvl="1"/>
            <a:r>
              <a:rPr lang="de-DE" dirty="0"/>
              <a:t>viele Fenster</a:t>
            </a:r>
          </a:p>
          <a:p>
            <a:r>
              <a:rPr lang="de-DE" dirty="0"/>
              <a:t>Besser: </a:t>
            </a:r>
            <a:r>
              <a:rPr lang="de-DE" dirty="0" err="1"/>
              <a:t>PyCharm</a:t>
            </a:r>
            <a:endParaRPr lang="de-DE" dirty="0"/>
          </a:p>
          <a:p>
            <a:pPr lvl="1"/>
            <a:r>
              <a:rPr lang="de-DE" dirty="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PyCharm</a:t>
            </a:r>
            <a:endParaRPr lang="de-DE" dirty="0"/>
          </a:p>
          <a:p>
            <a:r>
              <a:rPr lang="de-DE" dirty="0"/>
              <a:t>https://www.jetbrains.com/pycharm/</a:t>
            </a:r>
          </a:p>
        </p:txBody>
      </p:sp>
      <p:sp>
        <p:nvSpPr>
          <p:cNvPr id="4" name="Datumsplatzhalter 3"/>
          <p:cNvSpPr>
            <a:spLocks noGrp="1"/>
          </p:cNvSpPr>
          <p:nvPr>
            <p:ph type="dt" sz="half" idx="10"/>
          </p:nvPr>
        </p:nvSpPr>
        <p:spPr/>
        <p:txBody>
          <a:bodyPr/>
          <a:lstStyle/>
          <a:p>
            <a:fld id="{3EFE85D8-2AAB-493B-BF38-280230E506B2}"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IDEone</a:t>
            </a:r>
            <a:endParaRPr lang="de-DE" dirty="0"/>
          </a:p>
          <a:p>
            <a:r>
              <a:rPr lang="de-DE" dirty="0"/>
              <a:t>https://ideone.com/</a:t>
            </a:r>
          </a:p>
          <a:p>
            <a:r>
              <a:rPr lang="de-DE" dirty="0"/>
              <a:t>Sprache auf Python</a:t>
            </a:r>
            <a:br>
              <a:rPr lang="de-DE" dirty="0"/>
            </a:br>
            <a:r>
              <a:rPr lang="de-DE" dirty="0"/>
              <a:t>umstellen</a:t>
            </a:r>
          </a:p>
          <a:p>
            <a:r>
              <a:rPr lang="de-DE" dirty="0"/>
              <a:t>ohne Debugger</a:t>
            </a:r>
          </a:p>
        </p:txBody>
      </p:sp>
      <p:sp>
        <p:nvSpPr>
          <p:cNvPr id="4" name="Datumsplatzhalter 3"/>
          <p:cNvSpPr>
            <a:spLocks noGrp="1"/>
          </p:cNvSpPr>
          <p:nvPr>
            <p:ph type="dt" sz="half" idx="10"/>
          </p:nvPr>
        </p:nvSpPr>
        <p:spPr/>
        <p:txBody>
          <a:bodyPr/>
          <a:lstStyle/>
          <a:p>
            <a:fld id="{1F15A383-2A7D-442F-A80A-F698B5F779ED}"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a:t>Python Tutor</a:t>
            </a:r>
          </a:p>
          <a:p>
            <a:r>
              <a:rPr lang="de-DE" dirty="0"/>
              <a:t>http://www.pythontutor.com/visualize.html#mode=edit</a:t>
            </a:r>
          </a:p>
          <a:p>
            <a:r>
              <a:rPr lang="de-DE" dirty="0"/>
              <a:t>Mit Debugger</a:t>
            </a:r>
          </a:p>
          <a:p>
            <a:pPr lvl="1"/>
            <a:endParaRPr lang="de-DE" dirty="0"/>
          </a:p>
          <a:p>
            <a:pPr lvl="1"/>
            <a:endParaRPr lang="de-DE" dirty="0"/>
          </a:p>
          <a:p>
            <a:pPr lvl="1"/>
            <a:endParaRPr lang="de-DE" b="1" dirty="0"/>
          </a:p>
        </p:txBody>
      </p:sp>
      <p:sp>
        <p:nvSpPr>
          <p:cNvPr id="4" name="Datumsplatzhalter 3"/>
          <p:cNvSpPr>
            <a:spLocks noGrp="1"/>
          </p:cNvSpPr>
          <p:nvPr>
            <p:ph type="dt" sz="half" idx="10"/>
          </p:nvPr>
        </p:nvSpPr>
        <p:spPr/>
        <p:txBody>
          <a:bodyPr/>
          <a:lstStyle/>
          <a:p>
            <a:fld id="{17A47A22-FB29-4A9E-B830-EB8CE7EF8B44}"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Blockly</a:t>
            </a:r>
            <a:endParaRPr lang="de-DE" dirty="0"/>
          </a:p>
          <a:p>
            <a:r>
              <a:rPr lang="de-DE" dirty="0"/>
              <a:t>https://developers.google.com/blockly/</a:t>
            </a:r>
          </a:p>
          <a:p>
            <a:r>
              <a:rPr lang="de-DE" dirty="0"/>
              <a:t>Baustein-Prinzip, kann Python anzeigen</a:t>
            </a:r>
          </a:p>
          <a:p>
            <a:pPr lvl="1"/>
            <a:endParaRPr lang="de-DE" dirty="0"/>
          </a:p>
          <a:p>
            <a:pPr lvl="1"/>
            <a:endParaRPr lang="de-DE" b="1" dirty="0"/>
          </a:p>
        </p:txBody>
      </p:sp>
      <p:sp>
        <p:nvSpPr>
          <p:cNvPr id="4" name="Datumsplatzhalter 3"/>
          <p:cNvSpPr>
            <a:spLocks noGrp="1"/>
          </p:cNvSpPr>
          <p:nvPr>
            <p:ph type="dt" sz="half" idx="10"/>
          </p:nvPr>
        </p:nvSpPr>
        <p:spPr/>
        <p:txBody>
          <a:bodyPr/>
          <a:lstStyle/>
          <a:p>
            <a:fld id="{249F8F50-D413-4C42-B728-AB71DB385A94}"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Python Grundlagen</a:t>
            </a:r>
            <a:br>
              <a:rPr lang="de-DE" dirty="0"/>
            </a:br>
            <a:r>
              <a:rPr lang="de-DE" sz="2800" b="1" dirty="0">
                <a:solidFill>
                  <a:schemeClr val="accent1">
                    <a:lumMod val="75000"/>
                  </a:schemeClr>
                </a:solidFill>
                <a:effectLst>
                  <a:outerShdw blurRad="60007" dir="2000400" sy="-30000" kx="-800400" algn="bl" rotWithShape="0">
                    <a:prstClr val="black">
                      <a:alpha val="20000"/>
                    </a:prstClr>
                  </a:outerShdw>
                </a:effectLst>
              </a:rPr>
              <a:t>	</a:t>
            </a:r>
            <a:r>
              <a:rPr lang="de-DE" sz="2800" dirty="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a:t>Kommentare</a:t>
            </a:r>
          </a:p>
          <a:p>
            <a:r>
              <a:rPr lang="de-DE" dirty="0"/>
              <a:t>Rechnen</a:t>
            </a:r>
          </a:p>
          <a:p>
            <a:r>
              <a:rPr lang="de-DE" dirty="0"/>
              <a:t>Text</a:t>
            </a:r>
          </a:p>
          <a:p>
            <a:r>
              <a:rPr lang="de-DE" dirty="0"/>
              <a:t>Listen</a:t>
            </a:r>
          </a:p>
          <a:p>
            <a:r>
              <a:rPr lang="de-DE" dirty="0"/>
              <a:t>Wahrheitswerte</a:t>
            </a:r>
          </a:p>
          <a:p>
            <a:r>
              <a:rPr lang="de-DE" dirty="0"/>
              <a:t>Wiederholungen</a:t>
            </a:r>
          </a:p>
          <a:p>
            <a:r>
              <a:rPr lang="de-DE" dirty="0"/>
              <a:t>Verzweigungen</a:t>
            </a:r>
          </a:p>
          <a:p>
            <a:r>
              <a:rPr lang="de-DE" dirty="0"/>
              <a:t>Methoden</a:t>
            </a:r>
          </a:p>
          <a:p>
            <a:r>
              <a:rPr lang="de-DE" dirty="0"/>
              <a:t>Funktionen</a:t>
            </a:r>
          </a:p>
          <a:p>
            <a:r>
              <a:rPr lang="de-DE" dirty="0"/>
              <a:t>Ein/Ausgabe</a:t>
            </a:r>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Python Grundlagen</a:t>
            </a:r>
            <a:br>
              <a:rPr lang="de-DE" dirty="0"/>
            </a:br>
            <a:r>
              <a:rPr lang="de-DE" sz="2800" dirty="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PY Datei</a:t>
            </a:r>
          </a:p>
          <a:p>
            <a:pPr lvl="1"/>
            <a:r>
              <a:rPr lang="de-DE" dirty="0"/>
              <a:t>Textdatei mit UTF-8 Encoding</a:t>
            </a:r>
          </a:p>
          <a:p>
            <a:r>
              <a:rPr lang="de-DE" dirty="0"/>
              <a:t>Eine Anweisung pro Zeile</a:t>
            </a:r>
          </a:p>
          <a:p>
            <a:pPr lvl="1"/>
            <a:r>
              <a:rPr lang="de-DE" dirty="0"/>
              <a:t>andere Sprachen trennen Anweisungen mit </a:t>
            </a:r>
            <a:r>
              <a:rPr lang="de-DE" sz="2800" b="1" dirty="0">
                <a:solidFill>
                  <a:schemeClr val="accent1">
                    <a:lumMod val="75000"/>
                  </a:schemeClr>
                </a:solidFill>
              </a:rPr>
              <a:t>; </a:t>
            </a:r>
            <a:endParaRPr lang="de-DE" dirty="0"/>
          </a:p>
          <a:p>
            <a:r>
              <a:rPr lang="de-DE" dirty="0"/>
              <a:t>Einrückung ist wichtig</a:t>
            </a:r>
          </a:p>
          <a:p>
            <a:pPr lvl="1"/>
            <a:r>
              <a:rPr lang="de-DE" dirty="0"/>
              <a:t>bei anderen Sprachen oft egal</a:t>
            </a:r>
          </a:p>
          <a:p>
            <a:r>
              <a:rPr lang="de-DE" dirty="0"/>
              <a:t>Variablen existieren ab der ersten Verwendung</a:t>
            </a:r>
          </a:p>
          <a:p>
            <a:pPr lvl="1"/>
            <a:r>
              <a:rPr lang="de-DE" dirty="0"/>
              <a:t>meist Deklaration erforderlich</a:t>
            </a:r>
          </a:p>
        </p:txBody>
      </p:sp>
      <p:sp>
        <p:nvSpPr>
          <p:cNvPr id="4" name="Datumsplatzhalter 3"/>
          <p:cNvSpPr>
            <a:spLocks noGrp="1"/>
          </p:cNvSpPr>
          <p:nvPr>
            <p:ph type="dt" sz="half" idx="10"/>
          </p:nvPr>
        </p:nvSpPr>
        <p:spPr/>
        <p:txBody>
          <a:bodyPr/>
          <a:lstStyle/>
          <a:p>
            <a:fld id="{4447688E-1776-4428-B0A5-F175CECF793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Programmiersprachen</a:t>
            </a:r>
          </a:p>
          <a:p>
            <a:r>
              <a:rPr lang="de-DE" dirty="0"/>
              <a:t>Installation von Python</a:t>
            </a:r>
          </a:p>
          <a:p>
            <a:r>
              <a:rPr lang="de-DE" dirty="0"/>
              <a:t>Entwicklungsumgebung</a:t>
            </a:r>
          </a:p>
          <a:p>
            <a:r>
              <a:rPr lang="de-DE" dirty="0"/>
              <a:t>Python Grundlagen</a:t>
            </a:r>
          </a:p>
          <a:p>
            <a:r>
              <a:rPr lang="de-DE" dirty="0"/>
              <a:t>Erweitertes Python</a:t>
            </a:r>
          </a:p>
          <a:p>
            <a:r>
              <a:rPr lang="de-DE" dirty="0"/>
              <a:t>Ausblick</a:t>
            </a:r>
          </a:p>
        </p:txBody>
      </p:sp>
      <p:sp>
        <p:nvSpPr>
          <p:cNvPr id="6" name="Datumsplatzhalter 5"/>
          <p:cNvSpPr>
            <a:spLocks noGrp="1"/>
          </p:cNvSpPr>
          <p:nvPr>
            <p:ph type="dt" sz="half" idx="10"/>
          </p:nvPr>
        </p:nvSpPr>
        <p:spPr/>
        <p:txBody>
          <a:bodyPr/>
          <a:lstStyle/>
          <a:p>
            <a:fld id="{0E7DC1E0-BDA5-44C8-9CB7-0226ECCB4287}" type="datetime1">
              <a:rPr lang="de-DE" smtClean="0"/>
              <a:t>12.03.2020</a:t>
            </a:fld>
            <a:endParaRPr lang="de-DE"/>
          </a:p>
        </p:txBody>
      </p:sp>
      <p:sp>
        <p:nvSpPr>
          <p:cNvPr id="7" name="Fußzeilenplatzhalter 6"/>
          <p:cNvSpPr>
            <a:spLocks noGrp="1"/>
          </p:cNvSpPr>
          <p:nvPr>
            <p:ph type="ftr" sz="quarter" idx="11"/>
          </p:nvPr>
        </p:nvSpPr>
        <p:spPr/>
        <p:txBody>
          <a:bodyPr/>
          <a:lstStyle/>
          <a:p>
            <a:r>
              <a:rPr lang="de-DE"/>
              <a:t>Python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Kommentare und Anmerkungen mit </a:t>
            </a:r>
            <a:r>
              <a:rPr lang="de-DE"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ea typeface="+mj-ea"/>
              </a:rPr>
              <a:t>Zuweisung eines Werts mit </a:t>
            </a:r>
            <a:r>
              <a:rPr lang="de-DE" sz="3200" b="1" dirty="0">
                <a:solidFill>
                  <a:schemeClr val="accent1">
                    <a:lumMod val="75000"/>
                  </a:schemeClr>
                </a:solidFill>
                <a:ea typeface="+mj-ea"/>
              </a:rPr>
              <a:t>=</a:t>
            </a:r>
          </a:p>
          <a:p>
            <a:r>
              <a:rPr lang="de-DE" dirty="0">
                <a:ea typeface="+mj-ea"/>
              </a:rPr>
              <a:t>mathematische Operationen mit </a:t>
            </a:r>
            <a:r>
              <a:rPr lang="de-DE" sz="3200" b="1" dirty="0">
                <a:solidFill>
                  <a:schemeClr val="accent1">
                    <a:lumMod val="75000"/>
                  </a:schemeClr>
                </a:solidFill>
                <a:ea typeface="+mj-ea"/>
              </a:rPr>
              <a:t>+</a:t>
            </a:r>
            <a:r>
              <a:rPr lang="de-DE" sz="3200" dirty="0"/>
              <a:t>,</a:t>
            </a:r>
            <a:r>
              <a:rPr lang="de-DE" sz="3200" b="1" dirty="0">
                <a:solidFill>
                  <a:schemeClr val="accent1">
                    <a:lumMod val="75000"/>
                  </a:schemeClr>
                </a:solidFill>
                <a:ea typeface="+mj-ea"/>
              </a:rPr>
              <a:t> -</a:t>
            </a:r>
            <a:r>
              <a:rPr lang="de-DE" sz="3200" dirty="0"/>
              <a:t>,</a:t>
            </a:r>
            <a:r>
              <a:rPr lang="de-DE" sz="3200" b="1" dirty="0">
                <a:solidFill>
                  <a:schemeClr val="accent1">
                    <a:lumMod val="75000"/>
                  </a:schemeClr>
                </a:solidFill>
                <a:ea typeface="+mj-ea"/>
              </a:rPr>
              <a:t> *</a:t>
            </a:r>
            <a:r>
              <a:rPr lang="de-DE" sz="3200" dirty="0"/>
              <a:t>,</a:t>
            </a:r>
            <a:r>
              <a:rPr lang="de-DE" sz="3200" b="1" dirty="0">
                <a:solidFill>
                  <a:schemeClr val="accent1">
                    <a:lumMod val="75000"/>
                  </a:schemeClr>
                </a:solidFill>
                <a:ea typeface="+mj-ea"/>
              </a:rPr>
              <a:t> /</a:t>
            </a:r>
          </a:p>
          <a:p>
            <a:r>
              <a:rPr lang="de-DE" dirty="0">
                <a:ea typeface="+mj-ea"/>
              </a:rPr>
              <a:t>Punkt vor Strich</a:t>
            </a:r>
          </a:p>
          <a:p>
            <a:r>
              <a:rPr lang="de-DE" dirty="0">
                <a:ea typeface="+mj-ea"/>
              </a:rPr>
              <a:t>automatische Umwandlung von Ganzzahlen in Kommazahlen</a:t>
            </a:r>
          </a:p>
        </p:txBody>
      </p:sp>
      <p:sp>
        <p:nvSpPr>
          <p:cNvPr id="4" name="Datumsplatzhalter 3"/>
          <p:cNvSpPr>
            <a:spLocks noGrp="1"/>
          </p:cNvSpPr>
          <p:nvPr>
            <p:ph type="dt" sz="half" idx="10"/>
          </p:nvPr>
        </p:nvSpPr>
        <p:spPr/>
        <p:txBody>
          <a:bodyPr/>
          <a:lstStyle/>
          <a:p>
            <a:fld id="{C1A449D8-E3B9-4E0B-9A9A-61F4E8B35412}"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Erweiterte Rechenoperationen</a:t>
            </a:r>
            <a:endParaRPr lang="de-DE" b="1" dirty="0">
              <a:solidFill>
                <a:schemeClr val="accent1">
                  <a:lumMod val="75000"/>
                </a:schemeClr>
              </a:solidFill>
              <a:ea typeface="+mj-ea"/>
            </a:endParaRPr>
          </a:p>
          <a:p>
            <a:pPr lvl="1"/>
            <a:r>
              <a:rPr lang="de-DE" dirty="0">
                <a:ea typeface="+mj-ea"/>
              </a:rPr>
              <a:t>Ganzzahl-Division: </a:t>
            </a:r>
            <a:r>
              <a:rPr lang="de-DE" sz="2800" b="1" dirty="0">
                <a:solidFill>
                  <a:schemeClr val="accent1">
                    <a:lumMod val="75000"/>
                  </a:schemeClr>
                </a:solidFill>
                <a:ea typeface="+mj-ea"/>
              </a:rPr>
              <a:t>//</a:t>
            </a:r>
            <a:r>
              <a:rPr lang="de-DE" dirty="0">
                <a:ea typeface="+mj-ea"/>
              </a:rPr>
              <a:t> , z.B. 5//2=2</a:t>
            </a:r>
          </a:p>
          <a:p>
            <a:pPr lvl="1"/>
            <a:r>
              <a:rPr lang="de-DE" dirty="0">
                <a:ea typeface="+mj-ea"/>
              </a:rPr>
              <a:t>Rest (Modulo): </a:t>
            </a:r>
            <a:r>
              <a:rPr lang="de-DE" sz="2800" b="1" dirty="0">
                <a:solidFill>
                  <a:schemeClr val="accent1">
                    <a:lumMod val="75000"/>
                  </a:schemeClr>
                </a:solidFill>
                <a:ea typeface="+mj-ea"/>
              </a:rPr>
              <a:t>%</a:t>
            </a:r>
            <a:r>
              <a:rPr lang="de-DE" dirty="0">
                <a:ea typeface="+mj-ea"/>
              </a:rPr>
              <a:t> , z.B. 5%2=1 , 4%2=0</a:t>
            </a:r>
          </a:p>
          <a:p>
            <a:pPr lvl="1"/>
            <a:r>
              <a:rPr lang="de-DE" dirty="0">
                <a:ea typeface="+mj-ea"/>
              </a:rPr>
              <a:t>Potenz: </a:t>
            </a:r>
            <a:r>
              <a:rPr lang="de-DE" sz="2800" b="1" dirty="0">
                <a:solidFill>
                  <a:schemeClr val="accent1">
                    <a:lumMod val="75000"/>
                  </a:schemeClr>
                </a:solidFill>
                <a:ea typeface="+mj-ea"/>
              </a:rPr>
              <a:t>**</a:t>
            </a:r>
            <a:r>
              <a:rPr lang="de-DE" dirty="0">
                <a:ea typeface="+mj-ea"/>
              </a:rPr>
              <a:t> , z.B. 2**3=2</a:t>
            </a:r>
            <a:r>
              <a:rPr lang="de-DE" baseline="30000" dirty="0">
                <a:ea typeface="+mj-ea"/>
              </a:rPr>
              <a:t>3</a:t>
            </a:r>
            <a:r>
              <a:rPr lang="de-DE" dirty="0">
                <a:ea typeface="+mj-ea"/>
              </a:rPr>
              <a:t>=8</a:t>
            </a:r>
          </a:p>
          <a:p>
            <a:pPr lvl="1"/>
            <a:r>
              <a:rPr lang="de-DE" dirty="0">
                <a:ea typeface="+mj-ea"/>
              </a:rPr>
              <a:t>Klammern: </a:t>
            </a:r>
            <a:r>
              <a:rPr lang="de-DE" sz="2800" b="1" dirty="0">
                <a:solidFill>
                  <a:schemeClr val="accent1">
                    <a:lumMod val="75000"/>
                  </a:schemeClr>
                </a:solidFill>
                <a:ea typeface="+mj-ea"/>
              </a:rPr>
              <a:t>(</a:t>
            </a:r>
            <a:r>
              <a:rPr lang="de-DE" dirty="0">
                <a:ea typeface="+mj-ea"/>
              </a:rPr>
              <a:t>…</a:t>
            </a:r>
            <a:r>
              <a:rPr lang="de-DE" sz="2800" b="1" dirty="0">
                <a:solidFill>
                  <a:schemeClr val="accent1">
                    <a:lumMod val="75000"/>
                  </a:schemeClr>
                </a:solidFill>
                <a:ea typeface="+mj-ea"/>
              </a:rPr>
              <a:t>)</a:t>
            </a:r>
            <a:r>
              <a:rPr lang="de-DE" dirty="0">
                <a:ea typeface="+mj-ea"/>
              </a:rPr>
              <a:t> , z.B. (3+1)*2=8</a:t>
            </a:r>
          </a:p>
        </p:txBody>
      </p:sp>
      <p:sp>
        <p:nvSpPr>
          <p:cNvPr id="4" name="Datumsplatzhalter 3"/>
          <p:cNvSpPr>
            <a:spLocks noGrp="1"/>
          </p:cNvSpPr>
          <p:nvPr>
            <p:ph type="dt" sz="half" idx="10"/>
          </p:nvPr>
        </p:nvSpPr>
        <p:spPr/>
        <p:txBody>
          <a:bodyPr/>
          <a:lstStyle/>
          <a:p>
            <a:fld id="{1EC4E88F-121A-4BCB-BF0E-D3797C910E03}"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Priorität von Rechenoperationen</a:t>
            </a:r>
          </a:p>
          <a:p>
            <a:pPr lvl="1"/>
            <a:r>
              <a:rPr lang="de-DE" dirty="0">
                <a:ea typeface="+mj-ea"/>
              </a:rPr>
              <a:t>KPMDAS</a:t>
            </a:r>
          </a:p>
          <a:p>
            <a:pPr lvl="1">
              <a:buClr>
                <a:schemeClr val="tx1"/>
              </a:buClr>
            </a:pPr>
            <a:r>
              <a:rPr lang="de-DE" sz="2800" b="1" dirty="0">
                <a:solidFill>
                  <a:schemeClr val="accent1">
                    <a:lumMod val="75000"/>
                  </a:schemeClr>
                </a:solidFill>
                <a:ea typeface="+mj-ea"/>
              </a:rPr>
              <a:t>k</a:t>
            </a:r>
            <a:r>
              <a:rPr lang="de-DE" dirty="0">
                <a:ea typeface="+mj-ea"/>
              </a:rPr>
              <a:t>ein </a:t>
            </a:r>
            <a:r>
              <a:rPr lang="de-DE" sz="2800" b="1" dirty="0">
                <a:solidFill>
                  <a:schemeClr val="accent1">
                    <a:lumMod val="75000"/>
                  </a:schemeClr>
                </a:solidFill>
                <a:ea typeface="+mj-ea"/>
              </a:rPr>
              <a:t>P</a:t>
            </a:r>
            <a:r>
              <a:rPr lang="de-DE" dirty="0">
                <a:ea typeface="+mj-ea"/>
              </a:rPr>
              <a:t>rogramm </a:t>
            </a:r>
            <a:r>
              <a:rPr lang="de-DE" sz="2800" b="1" dirty="0">
                <a:solidFill>
                  <a:schemeClr val="accent1">
                    <a:lumMod val="75000"/>
                  </a:schemeClr>
                </a:solidFill>
                <a:ea typeface="+mj-ea"/>
              </a:rPr>
              <a:t>m</a:t>
            </a:r>
            <a:r>
              <a:rPr lang="de-DE" dirty="0">
                <a:ea typeface="+mj-ea"/>
              </a:rPr>
              <a:t>acht </a:t>
            </a:r>
            <a:r>
              <a:rPr lang="de-DE" sz="2800" b="1" dirty="0">
                <a:solidFill>
                  <a:schemeClr val="accent1">
                    <a:lumMod val="75000"/>
                  </a:schemeClr>
                </a:solidFill>
                <a:ea typeface="+mj-ea"/>
              </a:rPr>
              <a:t>d</a:t>
            </a:r>
            <a:r>
              <a:rPr lang="de-DE" dirty="0">
                <a:ea typeface="+mj-ea"/>
              </a:rPr>
              <a:t>iese </a:t>
            </a:r>
            <a:r>
              <a:rPr lang="de-DE" sz="2800" b="1" dirty="0">
                <a:solidFill>
                  <a:schemeClr val="accent1">
                    <a:lumMod val="75000"/>
                  </a:schemeClr>
                </a:solidFill>
                <a:ea typeface="+mj-ea"/>
              </a:rPr>
              <a:t>a</a:t>
            </a:r>
            <a:r>
              <a:rPr lang="de-DE" dirty="0">
                <a:ea typeface="+mj-ea"/>
              </a:rPr>
              <a:t>bwegigen </a:t>
            </a:r>
            <a:r>
              <a:rPr lang="de-DE" sz="2800" b="1" dirty="0">
                <a:solidFill>
                  <a:schemeClr val="accent1">
                    <a:lumMod val="75000"/>
                  </a:schemeClr>
                </a:solidFill>
                <a:ea typeface="+mj-ea"/>
              </a:rPr>
              <a:t>S</a:t>
            </a:r>
            <a:r>
              <a:rPr lang="de-DE" dirty="0">
                <a:ea typeface="+mj-ea"/>
              </a:rPr>
              <a:t>achen</a:t>
            </a:r>
          </a:p>
          <a:p>
            <a:pPr lvl="1">
              <a:buClr>
                <a:schemeClr val="tx1"/>
              </a:buClr>
            </a:pPr>
            <a:r>
              <a:rPr lang="de-DE" sz="2800" b="1" dirty="0">
                <a:solidFill>
                  <a:schemeClr val="accent1">
                    <a:lumMod val="75000"/>
                  </a:schemeClr>
                </a:solidFill>
                <a:ea typeface="+mj-ea"/>
              </a:rPr>
              <a:t>K</a:t>
            </a:r>
            <a:r>
              <a:rPr lang="de-DE" dirty="0">
                <a:ea typeface="+mj-ea"/>
              </a:rPr>
              <a:t>lammern, </a:t>
            </a:r>
            <a:r>
              <a:rPr lang="de-DE" sz="2800" b="1" dirty="0">
                <a:solidFill>
                  <a:schemeClr val="accent1">
                    <a:lumMod val="75000"/>
                  </a:schemeClr>
                </a:solidFill>
                <a:ea typeface="+mj-ea"/>
              </a:rPr>
              <a:t>P</a:t>
            </a:r>
            <a:r>
              <a:rPr lang="de-DE" dirty="0">
                <a:ea typeface="+mj-ea"/>
              </a:rPr>
              <a:t>otenzen, </a:t>
            </a:r>
            <a:r>
              <a:rPr lang="de-DE" sz="2800" b="1" dirty="0">
                <a:solidFill>
                  <a:schemeClr val="accent1">
                    <a:lumMod val="75000"/>
                  </a:schemeClr>
                </a:solidFill>
                <a:ea typeface="+mj-ea"/>
              </a:rPr>
              <a:t>M</a:t>
            </a:r>
            <a:r>
              <a:rPr lang="de-DE" dirty="0">
                <a:ea typeface="+mj-ea"/>
              </a:rPr>
              <a:t>ultiplikation/</a:t>
            </a:r>
            <a:r>
              <a:rPr lang="de-DE" sz="2800" b="1" dirty="0">
                <a:solidFill>
                  <a:schemeClr val="accent1">
                    <a:lumMod val="75000"/>
                  </a:schemeClr>
                </a:solidFill>
                <a:ea typeface="+mj-ea"/>
              </a:rPr>
              <a:t>D</a:t>
            </a:r>
            <a:r>
              <a:rPr lang="de-DE" dirty="0">
                <a:ea typeface="+mj-ea"/>
              </a:rPr>
              <a:t>ivision, </a:t>
            </a:r>
            <a:r>
              <a:rPr lang="de-DE" sz="2800" b="1" dirty="0">
                <a:solidFill>
                  <a:schemeClr val="accent1">
                    <a:lumMod val="75000"/>
                  </a:schemeClr>
                </a:solidFill>
                <a:ea typeface="+mj-ea"/>
              </a:rPr>
              <a:t>A</a:t>
            </a:r>
            <a:r>
              <a:rPr lang="de-DE" dirty="0">
                <a:ea typeface="+mj-ea"/>
              </a:rPr>
              <a:t>ddition/</a:t>
            </a:r>
            <a:r>
              <a:rPr lang="de-DE" sz="2800" b="1" dirty="0">
                <a:solidFill>
                  <a:schemeClr val="accent1">
                    <a:lumMod val="75000"/>
                  </a:schemeClr>
                </a:solidFill>
                <a:ea typeface="+mj-ea"/>
              </a:rPr>
              <a:t>S</a:t>
            </a:r>
            <a:r>
              <a:rPr lang="de-DE" dirty="0">
                <a:ea typeface="+mj-ea"/>
              </a:rPr>
              <a:t>ubtraktion</a:t>
            </a:r>
          </a:p>
          <a:p>
            <a:r>
              <a:rPr lang="de-DE" dirty="0">
                <a:ea typeface="+mj-ea"/>
              </a:rPr>
              <a:t>Variablen dürfen mehrere Buchstaben haben</a:t>
            </a:r>
          </a:p>
          <a:p>
            <a:pPr lvl="1"/>
            <a:r>
              <a:rPr lang="de-DE" dirty="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Abkürzungen</a:t>
            </a:r>
          </a:p>
          <a:p>
            <a:pPr lvl="1">
              <a:buClr>
                <a:schemeClr val="tx1"/>
              </a:buClr>
            </a:pPr>
            <a:r>
              <a:rPr lang="de-DE" sz="2800" b="1" dirty="0">
                <a:solidFill>
                  <a:schemeClr val="accent1">
                    <a:lumMod val="75000"/>
                  </a:schemeClr>
                </a:solidFill>
                <a:ea typeface="+mj-ea"/>
              </a:rPr>
              <a:t>i+=1 </a:t>
            </a:r>
            <a:r>
              <a:rPr lang="de-DE" dirty="0"/>
              <a:t>bedeutet </a:t>
            </a:r>
            <a:r>
              <a:rPr lang="de-DE" sz="2800" b="1" dirty="0">
                <a:solidFill>
                  <a:schemeClr val="accent1">
                    <a:lumMod val="75000"/>
                  </a:schemeClr>
                </a:solidFill>
                <a:ea typeface="+mj-ea"/>
              </a:rPr>
              <a:t>i=i+1</a:t>
            </a:r>
            <a:r>
              <a:rPr lang="de-DE" dirty="0"/>
              <a:t>, d.h. i wird um eins erhöht</a:t>
            </a:r>
          </a:p>
          <a:p>
            <a:pPr lvl="1">
              <a:buClr>
                <a:schemeClr val="tx1"/>
              </a:buClr>
            </a:pPr>
            <a:r>
              <a:rPr lang="de-DE" sz="2800" b="1" dirty="0">
                <a:solidFill>
                  <a:schemeClr val="accent1">
                    <a:lumMod val="75000"/>
                  </a:schemeClr>
                </a:solidFill>
                <a:ea typeface="+mj-ea"/>
              </a:rPr>
              <a:t>i*=2 </a:t>
            </a:r>
            <a:r>
              <a:rPr lang="de-DE" dirty="0"/>
              <a:t>bedeutet </a:t>
            </a:r>
            <a:r>
              <a:rPr lang="de-DE" sz="2800" b="1" dirty="0">
                <a:solidFill>
                  <a:schemeClr val="accent1">
                    <a:lumMod val="75000"/>
                  </a:schemeClr>
                </a:solidFill>
                <a:ea typeface="+mj-ea"/>
              </a:rPr>
              <a:t>i=i*2</a:t>
            </a:r>
            <a:r>
              <a:rPr lang="de-DE" dirty="0"/>
              <a:t>, d.h. i wird verdoppelt</a:t>
            </a:r>
          </a:p>
          <a:p>
            <a:pPr lvl="1">
              <a:buClr>
                <a:schemeClr val="tx1"/>
              </a:buClr>
            </a:pPr>
            <a:r>
              <a:rPr lang="de-DE" dirty="0"/>
              <a:t>Dito: </a:t>
            </a:r>
            <a:r>
              <a:rPr lang="de-DE" sz="2800" b="1" dirty="0">
                <a:solidFill>
                  <a:schemeClr val="accent1">
                    <a:lumMod val="75000"/>
                  </a:schemeClr>
                </a:solidFill>
                <a:ea typeface="+mj-ea"/>
              </a:rPr>
              <a:t>-=</a:t>
            </a:r>
            <a:r>
              <a:rPr lang="de-DE" dirty="0"/>
              <a:t>, </a:t>
            </a:r>
            <a:r>
              <a:rPr lang="de-DE" sz="2800" b="1" dirty="0">
                <a:solidFill>
                  <a:schemeClr val="accent1">
                    <a:lumMod val="75000"/>
                  </a:schemeClr>
                </a:solidFill>
                <a:ea typeface="+mj-ea"/>
              </a:rPr>
              <a:t>/=</a:t>
            </a:r>
          </a:p>
          <a:p>
            <a:pPr lvl="1">
              <a:buClr>
                <a:schemeClr val="tx1"/>
              </a:buClr>
            </a:pPr>
            <a:r>
              <a:rPr lang="de-DE" dirty="0"/>
              <a:t>Selten: </a:t>
            </a:r>
            <a:r>
              <a:rPr lang="de-DE" sz="2800" b="1" dirty="0">
                <a:solidFill>
                  <a:schemeClr val="accent1">
                    <a:lumMod val="75000"/>
                  </a:schemeClr>
                </a:solidFill>
                <a:ea typeface="+mj-ea"/>
              </a:rPr>
              <a:t>**=</a:t>
            </a:r>
            <a:r>
              <a:rPr lang="de-DE" sz="2800" dirty="0">
                <a:ea typeface="+mj-ea"/>
              </a:rPr>
              <a:t>,</a:t>
            </a:r>
            <a:r>
              <a:rPr lang="de-DE" dirty="0"/>
              <a:t> </a:t>
            </a:r>
            <a:r>
              <a:rPr lang="de-DE" sz="2800" b="1" dirty="0">
                <a:solidFill>
                  <a:schemeClr val="accent1">
                    <a:lumMod val="75000"/>
                  </a:schemeClr>
                </a:solidFill>
                <a:ea typeface="+mj-ea"/>
              </a:rPr>
              <a:t>%=</a:t>
            </a:r>
            <a:r>
              <a:rPr lang="de-DE" sz="2800" dirty="0">
                <a:ea typeface="+mj-ea"/>
              </a:rPr>
              <a:t>,</a:t>
            </a:r>
            <a:r>
              <a:rPr lang="de-DE" dirty="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p>
        </p:txBody>
      </p:sp>
      <p:sp>
        <p:nvSpPr>
          <p:cNvPr id="4" name="Datumsplatzhalter 3"/>
          <p:cNvSpPr>
            <a:spLocks noGrp="1"/>
          </p:cNvSpPr>
          <p:nvPr>
            <p:ph type="dt" sz="half" idx="10"/>
          </p:nvPr>
        </p:nvSpPr>
        <p:spPr/>
        <p:txBody>
          <a:bodyPr/>
          <a:lstStyle/>
          <a:p>
            <a:fld id="{01FACE75-9AC0-4AFD-B75F-251826FD2CBC}" type="datetime1">
              <a:rPr lang="de-DE" smtClean="0"/>
              <a:pPr/>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a:t>Aufgabe 1</a:t>
            </a:r>
          </a:p>
          <a:p>
            <a:pPr lvl="1"/>
            <a:r>
              <a:rPr lang="de-DE" sz="2400" dirty="0">
                <a:ea typeface="+mj-ea"/>
              </a:rPr>
              <a:t>Berechne</a:t>
            </a:r>
            <a:r>
              <a:rPr lang="de-DE" sz="2400" b="1" dirty="0">
                <a:ea typeface="+mj-ea"/>
              </a:rPr>
              <a:t> </a:t>
            </a:r>
            <a:r>
              <a:rPr lang="de-DE" sz="2400" dirty="0">
                <a:ea typeface="+mj-ea"/>
              </a:rPr>
              <a:t>356 </a:t>
            </a:r>
            <a:r>
              <a:rPr lang="de-DE" sz="2400" dirty="0">
                <a:latin typeface="Segoe UI" panose="020B0502040204020203" pitchFamily="34" charset="0"/>
                <a:ea typeface="+mj-ea"/>
                <a:cs typeface="Segoe UI" panose="020B0502040204020203" pitchFamily="34" charset="0"/>
              </a:rPr>
              <a:t>∙ </a:t>
            </a:r>
            <a:r>
              <a:rPr lang="de-DE" sz="2400" dirty="0">
                <a:ea typeface="+mj-ea"/>
              </a:rPr>
              <a:t>4</a:t>
            </a:r>
            <a:r>
              <a:rPr lang="de-DE" sz="2400" baseline="30000" dirty="0">
                <a:ea typeface="+mj-ea"/>
              </a:rPr>
              <a:t>3</a:t>
            </a:r>
          </a:p>
        </p:txBody>
      </p:sp>
    </p:spTree>
    <p:extLst>
      <p:ext uri="{BB962C8B-B14F-4D97-AF65-F5344CB8AC3E}">
        <p14:creationId xmlns:p14="http://schemas.microsoft.com/office/powerpoint/2010/main" val="122055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auch: Zeichenketten, Strings</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quotation</a:t>
            </a:r>
            <a:r>
              <a:rPr lang="de-DE" dirty="0"/>
              <a:t> </a:t>
            </a:r>
            <a:r>
              <a:rPr lang="de-DE" dirty="0" err="1"/>
              <a:t>marks</a:t>
            </a:r>
            <a:r>
              <a:rPr lang="de-DE" dirty="0"/>
              <a:t>“,“double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Anführungszeichen in Zeichenketten</a:t>
            </a:r>
          </a:p>
          <a:p>
            <a:pPr lvl="1"/>
            <a:r>
              <a:rPr lang="de-DE" dirty="0"/>
              <a:t>sollen Anführungszeichen oder Hochkommas im Text vorkommen,</a:t>
            </a:r>
            <a:br>
              <a:rPr lang="de-DE" dirty="0"/>
            </a:br>
            <a:r>
              <a:rPr lang="de-DE" dirty="0"/>
              <a:t>muss es dem Interpreter „entrinnen“ („</a:t>
            </a:r>
            <a:r>
              <a:rPr lang="de-DE" dirty="0" err="1"/>
              <a:t>escape</a:t>
            </a:r>
            <a:r>
              <a:rPr lang="de-DE" dirty="0"/>
              <a:t>“)</a:t>
            </a:r>
          </a:p>
          <a:p>
            <a:pPr lvl="1"/>
            <a:r>
              <a:rPr lang="de-DE" dirty="0"/>
              <a:t>das geschieht mit einem umgekehrten Schrägstrich </a:t>
            </a:r>
            <a:r>
              <a:rPr lang="de-DE" sz="2800" b="1" dirty="0">
                <a:solidFill>
                  <a:schemeClr val="accent1">
                    <a:lumMod val="75000"/>
                  </a:schemeClr>
                </a:solidFill>
                <a:ea typeface="+mj-ea"/>
              </a:rPr>
              <a:t>\</a:t>
            </a:r>
            <a:r>
              <a:rPr lang="de-DE" dirty="0"/>
              <a:t> („</a:t>
            </a:r>
            <a:r>
              <a:rPr lang="de-DE" dirty="0" err="1"/>
              <a:t>Backslash</a:t>
            </a:r>
            <a:r>
              <a:rPr lang="de-DE" dirty="0"/>
              <a:t>“)</a:t>
            </a:r>
          </a:p>
          <a:p>
            <a:pPr lvl="1"/>
            <a:r>
              <a:rPr lang="de-DE" dirty="0"/>
              <a:t>soll ein </a:t>
            </a:r>
            <a:r>
              <a:rPr lang="de-DE" dirty="0" err="1"/>
              <a:t>Backslash</a:t>
            </a:r>
            <a:r>
              <a:rPr lang="de-DE" dirty="0"/>
              <a:t> vorkommen, gilt dasselbe</a:t>
            </a:r>
          </a:p>
        </p:txBody>
      </p:sp>
      <p:sp>
        <p:nvSpPr>
          <p:cNvPr id="4" name="Datumsplatzhalter 3"/>
          <p:cNvSpPr>
            <a:spLocks noGrp="1"/>
          </p:cNvSpPr>
          <p:nvPr>
            <p:ph type="dt" sz="half" idx="10"/>
          </p:nvPr>
        </p:nvSpPr>
        <p:spPr/>
        <p:txBody>
          <a:bodyPr/>
          <a:lstStyle/>
          <a:p>
            <a:fld id="{212C206A-EE2D-4D5E-9C6B-9F484E46046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Neue Zeile: </a:t>
            </a:r>
            <a:r>
              <a:rPr lang="de-DE" sz="3200" b="1" dirty="0">
                <a:solidFill>
                  <a:schemeClr val="accent1">
                    <a:lumMod val="75000"/>
                  </a:schemeClr>
                </a:solidFill>
                <a:ea typeface="+mj-ea"/>
              </a:rPr>
              <a:t>\n</a:t>
            </a:r>
          </a:p>
          <a:p>
            <a:r>
              <a:rPr lang="de-DE" dirty="0" err="1"/>
              <a:t>Backslash</a:t>
            </a:r>
            <a:r>
              <a:rPr lang="de-DE" dirty="0"/>
              <a:t>: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a:t>(</a:t>
            </a:r>
            <a:r>
              <a:rPr lang="de-DE" dirty="0" err="1"/>
              <a:t>hhhh</a:t>
            </a:r>
            <a:r>
              <a:rPr lang="de-DE" dirty="0"/>
              <a:t> wird durch die hexadezimale Zahl aus der Tabelle ersetzt)</a:t>
            </a:r>
          </a:p>
          <a:p>
            <a:r>
              <a:rPr lang="de-DE" dirty="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Rechnen mit Text</a:t>
            </a:r>
          </a:p>
          <a:p>
            <a:pPr lvl="1"/>
            <a:r>
              <a:rPr lang="de-DE" dirty="0"/>
              <a:t>eine Variable kann auch Text enthalten</a:t>
            </a:r>
            <a:endParaRPr lang="de-DE" sz="2800" b="1" dirty="0">
              <a:solidFill>
                <a:schemeClr val="accent1">
                  <a:lumMod val="75000"/>
                </a:schemeClr>
              </a:solidFill>
              <a:ea typeface="+mj-ea"/>
            </a:endParaRPr>
          </a:p>
          <a:p>
            <a:r>
              <a:rPr lang="de-DE" dirty="0"/>
              <a:t>Verknüpfen von Text mit </a:t>
            </a:r>
            <a:r>
              <a:rPr lang="de-DE" sz="3200" b="1" dirty="0">
                <a:solidFill>
                  <a:schemeClr val="accent1">
                    <a:lumMod val="75000"/>
                  </a:schemeClr>
                </a:solidFill>
                <a:ea typeface="+mj-ea"/>
              </a:rPr>
              <a:t>+</a:t>
            </a:r>
          </a:p>
          <a:p>
            <a:pPr lvl="1"/>
            <a:r>
              <a:rPr lang="de-DE" dirty="0"/>
              <a:t>Multiplizieren mit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E1A6A946-6638-4186-B043-3EA9BD1D6DD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C1921D34-303B-4044-A77B-A7659C9CFEF9}"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Zerteilen von Texten</a:t>
            </a:r>
          </a:p>
          <a:p>
            <a:pPr lvl="1"/>
            <a:r>
              <a:rPr lang="de-DE" dirty="0"/>
              <a:t>mit </a:t>
            </a:r>
            <a:r>
              <a:rPr lang="de-DE" sz="2800" b="1" dirty="0">
                <a:solidFill>
                  <a:schemeClr val="accent1">
                    <a:lumMod val="75000"/>
                  </a:schemeClr>
                </a:solidFill>
                <a:ea typeface="+mj-ea"/>
              </a:rPr>
              <a:t>[</a:t>
            </a:r>
            <a:r>
              <a:rPr lang="de-DE" dirty="0" err="1">
                <a:ea typeface="+mj-ea"/>
              </a:rPr>
              <a:t>start</a:t>
            </a:r>
            <a:r>
              <a:rPr lang="de-DE" sz="2800" b="1" dirty="0" err="1">
                <a:solidFill>
                  <a:schemeClr val="accent1">
                    <a:lumMod val="75000"/>
                  </a:schemeClr>
                </a:solidFill>
                <a:ea typeface="+mj-ea"/>
              </a:rPr>
              <a:t>:</a:t>
            </a:r>
            <a:r>
              <a:rPr lang="de-DE" dirty="0" err="1">
                <a:ea typeface="+mj-ea"/>
              </a:rPr>
              <a:t>ende</a:t>
            </a:r>
            <a:r>
              <a:rPr lang="de-DE" sz="2800" b="1" dirty="0">
                <a:solidFill>
                  <a:schemeClr val="accent1">
                    <a:lumMod val="75000"/>
                  </a:schemeClr>
                </a:solidFill>
                <a:ea typeface="+mj-ea"/>
              </a:rPr>
              <a:t>]</a:t>
            </a:r>
          </a:p>
          <a:p>
            <a:pPr lvl="1"/>
            <a:r>
              <a:rPr lang="de-DE" dirty="0"/>
              <a:t>Beginnt (wie vieles beim PC) mit </a:t>
            </a:r>
            <a:r>
              <a:rPr lang="de-DE" sz="2800" b="1" dirty="0">
                <a:solidFill>
                  <a:schemeClr val="accent1">
                    <a:lumMod val="75000"/>
                  </a:schemeClr>
                </a:solidFill>
                <a:ea typeface="+mj-ea"/>
              </a:rPr>
              <a:t>0</a:t>
            </a:r>
          </a:p>
          <a:p>
            <a:pPr lvl="1"/>
            <a:r>
              <a:rPr lang="de-DE" dirty="0"/>
              <a:t>viele Sonderfunktionen</a:t>
            </a:r>
          </a:p>
          <a:p>
            <a:pPr lvl="2"/>
            <a:r>
              <a:rPr lang="de-DE" dirty="0"/>
              <a:t>[6]</a:t>
            </a:r>
          </a:p>
          <a:p>
            <a:pPr lvl="2"/>
            <a:r>
              <a:rPr lang="de-DE" dirty="0"/>
              <a:t>[:5]</a:t>
            </a:r>
          </a:p>
          <a:p>
            <a:pPr lvl="2"/>
            <a:r>
              <a:rPr lang="de-DE" dirty="0"/>
              <a:t>[6:]</a:t>
            </a:r>
          </a:p>
          <a:p>
            <a:pPr lvl="2"/>
            <a:r>
              <a:rPr lang="de-DE" dirty="0"/>
              <a:t>[-5:-1]</a:t>
            </a:r>
          </a:p>
        </p:txBody>
      </p:sp>
      <p:sp>
        <p:nvSpPr>
          <p:cNvPr id="4" name="Datumsplatzhalter 3"/>
          <p:cNvSpPr>
            <a:spLocks noGrp="1"/>
          </p:cNvSpPr>
          <p:nvPr>
            <p:ph type="dt" sz="half" idx="10"/>
          </p:nvPr>
        </p:nvSpPr>
        <p:spPr/>
        <p:txBody>
          <a:bodyPr/>
          <a:lstStyle/>
          <a:p>
            <a:fld id="{CF4085D9-06B7-4FD4-909D-1B487320FEF5}"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Umwandlungen</a:t>
            </a:r>
          </a:p>
          <a:p>
            <a:pPr lvl="1"/>
            <a:r>
              <a:rPr lang="de-DE" dirty="0"/>
              <a:t>Benutzereingaben sind zunächst Text</a:t>
            </a:r>
          </a:p>
          <a:p>
            <a:pPr lvl="1"/>
            <a:r>
              <a:rPr lang="de-DE" dirty="0"/>
              <a:t>Text zu Ganzzahl: </a:t>
            </a:r>
            <a:r>
              <a:rPr lang="de-DE" b="1" dirty="0" err="1">
                <a:solidFill>
                  <a:schemeClr val="accent1">
                    <a:lumMod val="75000"/>
                  </a:schemeClr>
                </a:solidFill>
                <a:ea typeface="+mj-ea"/>
              </a:rPr>
              <a:t>int</a:t>
            </a:r>
            <a:r>
              <a:rPr lang="de-DE" b="1" dirty="0">
                <a:solidFill>
                  <a:schemeClr val="accent1">
                    <a:lumMod val="75000"/>
                  </a:schemeClr>
                </a:solidFill>
                <a:ea typeface="+mj-ea"/>
              </a:rPr>
              <a:t>(</a:t>
            </a:r>
            <a:r>
              <a:rPr lang="de-DE" dirty="0" err="1">
                <a:ea typeface="+mj-ea"/>
              </a:rPr>
              <a:t>text</a:t>
            </a:r>
            <a:r>
              <a:rPr lang="de-DE" b="1" dirty="0">
                <a:solidFill>
                  <a:schemeClr val="accent1">
                    <a:lumMod val="75000"/>
                  </a:schemeClr>
                </a:solidFill>
                <a:ea typeface="+mj-ea"/>
              </a:rPr>
              <a:t>)</a:t>
            </a:r>
          </a:p>
          <a:p>
            <a:pPr lvl="1"/>
            <a:r>
              <a:rPr lang="de-DE" dirty="0"/>
              <a:t>Text zu Kommazahl: </a:t>
            </a:r>
            <a:r>
              <a:rPr lang="de-DE" b="1" dirty="0" err="1">
                <a:solidFill>
                  <a:schemeClr val="accent1">
                    <a:lumMod val="75000"/>
                  </a:schemeClr>
                </a:solidFill>
              </a:rPr>
              <a:t>float</a:t>
            </a:r>
            <a:r>
              <a:rPr lang="de-DE" b="1" dirty="0">
                <a:solidFill>
                  <a:schemeClr val="accent1">
                    <a:lumMod val="75000"/>
                  </a:schemeClr>
                </a:solidFill>
              </a:rPr>
              <a:t>(</a:t>
            </a:r>
            <a:r>
              <a:rPr lang="de-DE" dirty="0" err="1"/>
              <a:t>text</a:t>
            </a:r>
            <a:r>
              <a:rPr lang="de-DE" b="1" dirty="0">
                <a:solidFill>
                  <a:schemeClr val="accent1">
                    <a:lumMod val="75000"/>
                  </a:schemeClr>
                </a:solidFill>
              </a:rPr>
              <a:t>)</a:t>
            </a:r>
          </a:p>
          <a:p>
            <a:pPr lvl="1"/>
            <a:r>
              <a:rPr lang="de-DE" dirty="0"/>
              <a:t>Zahl in Text: </a:t>
            </a:r>
            <a:r>
              <a:rPr lang="de-DE" b="1" dirty="0" err="1">
                <a:solidFill>
                  <a:schemeClr val="accent1">
                    <a:lumMod val="75000"/>
                  </a:schemeClr>
                </a:solidFill>
              </a:rPr>
              <a:t>str</a:t>
            </a:r>
            <a:r>
              <a:rPr lang="de-DE" b="1" dirty="0">
                <a:solidFill>
                  <a:schemeClr val="accent1">
                    <a:lumMod val="75000"/>
                  </a:schemeClr>
                </a:solidFill>
              </a:rPr>
              <a:t>(</a:t>
            </a:r>
            <a:r>
              <a:rPr lang="de-DE" dirty="0"/>
              <a:t>zahl</a:t>
            </a:r>
            <a:r>
              <a:rPr lang="de-DE" b="1" dirty="0">
                <a:solidFill>
                  <a:schemeClr val="accent1">
                    <a:lumMod val="75000"/>
                  </a:schemeClr>
                </a:solidFill>
              </a:rPr>
              <a:t>)</a:t>
            </a: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a:t>Was ist das Quadrat der mittleren beiden Ziffern von 36</a:t>
            </a:r>
            <a:r>
              <a:rPr lang="de-DE" baseline="30000" dirty="0"/>
              <a:t>2</a:t>
            </a:r>
            <a:r>
              <a:rPr lang="de-DE" dirty="0"/>
              <a:t>?</a:t>
            </a:r>
          </a:p>
          <a:p>
            <a:pPr lvl="1"/>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YY</a:t>
            </a:r>
            <a:r>
              <a:rPr lang="de-DE" baseline="30000" dirty="0">
                <a:sym typeface="Wingdings" panose="05000000000000000000" pitchFamily="2" charset="2"/>
              </a:rPr>
              <a:t>2</a:t>
            </a:r>
          </a:p>
          <a:p>
            <a:pPr lvl="1"/>
            <a:r>
              <a:rPr lang="de-DE" dirty="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Liste: eckige Klammern: </a:t>
            </a:r>
            <a:r>
              <a:rPr lang="de-DE" sz="3200" b="1" dirty="0">
                <a:solidFill>
                  <a:schemeClr val="accent1">
                    <a:lumMod val="75000"/>
                  </a:schemeClr>
                </a:solidFill>
              </a:rPr>
              <a:t>[</a:t>
            </a:r>
            <a:r>
              <a:rPr lang="de-DE" dirty="0"/>
              <a:t> </a:t>
            </a:r>
            <a:r>
              <a:rPr lang="de-DE" sz="3200" b="1" dirty="0">
                <a:solidFill>
                  <a:schemeClr val="accent1">
                    <a:lumMod val="75000"/>
                  </a:schemeClr>
                </a:solidFill>
              </a:rPr>
              <a:t>]</a:t>
            </a:r>
            <a:endParaRPr lang="de-DE" dirty="0"/>
          </a:p>
          <a:p>
            <a:r>
              <a:rPr lang="de-DE" dirty="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sz="3200" b="1" dirty="0">
                <a:solidFill>
                  <a:schemeClr val="accent1">
                    <a:lumMod val="75000"/>
                  </a:schemeClr>
                </a:solidFill>
              </a:rPr>
              <a:t>]</a:t>
            </a:r>
            <a:endParaRPr lang="de-DE" dirty="0"/>
          </a:p>
          <a:p>
            <a:r>
              <a:rPr lang="de-DE" dirty="0"/>
              <a:t>Zerteilen wie bei Text</a:t>
            </a:r>
          </a:p>
          <a:p>
            <a:pPr lvl="1"/>
            <a:r>
              <a:rPr lang="de-DE" dirty="0"/>
              <a:t>list</a:t>
            </a:r>
            <a:r>
              <a:rPr lang="de-DE" b="1" dirty="0">
                <a:solidFill>
                  <a:schemeClr val="accent1">
                    <a:lumMod val="75000"/>
                  </a:schemeClr>
                </a:solidFill>
              </a:rPr>
              <a:t>[</a:t>
            </a:r>
            <a:r>
              <a:rPr lang="de-DE" dirty="0" err="1"/>
              <a:t>start</a:t>
            </a:r>
            <a:r>
              <a:rPr lang="de-DE" b="1" dirty="0">
                <a:solidFill>
                  <a:schemeClr val="accent1">
                    <a:lumMod val="75000"/>
                  </a:schemeClr>
                </a:solidFill>
              </a:rPr>
              <a:t>: </a:t>
            </a:r>
            <a:r>
              <a:rPr lang="de-DE" dirty="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C251BD82-81F5-4AB8-95F1-D612B114E619}"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Aneinanderhängen von Listen mit </a:t>
            </a:r>
            <a:r>
              <a:rPr lang="de-DE" sz="2400" b="1" dirty="0">
                <a:solidFill>
                  <a:schemeClr val="accent1">
                    <a:lumMod val="75000"/>
                  </a:schemeClr>
                </a:solidFill>
              </a:rPr>
              <a:t>+</a:t>
            </a:r>
          </a:p>
          <a:p>
            <a:r>
              <a:rPr lang="de-DE" dirty="0"/>
              <a:t>Vervielfachen von Listen mit </a:t>
            </a:r>
            <a:r>
              <a:rPr lang="de-DE" sz="2400"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ABE81AD2-829D-4072-9688-6B66C98C624B}"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Ändern: einem Slice neue Werte zuweisen</a:t>
            </a:r>
            <a:endParaRPr lang="de-DE" b="1" dirty="0">
              <a:solidFill>
                <a:schemeClr val="accent1">
                  <a:lumMod val="75000"/>
                </a:schemeClr>
              </a:solidFill>
            </a:endParaRPr>
          </a:p>
          <a:p>
            <a:r>
              <a:rPr lang="de-DE" dirty="0"/>
              <a:t>Löschen: einem Slice eine leere Liste zuweisen</a:t>
            </a:r>
            <a:endParaRPr lang="de-DE" b="1" dirty="0">
              <a:solidFill>
                <a:schemeClr val="accent1">
                  <a:lumMod val="75000"/>
                </a:schemeClr>
              </a:solidFill>
            </a:endParaRPr>
          </a:p>
          <a:p>
            <a:pPr lvl="1"/>
            <a:endParaRPr lang="de-DE" dirty="0"/>
          </a:p>
        </p:txBody>
      </p:sp>
      <p:sp>
        <p:nvSpPr>
          <p:cNvPr id="4" name="Datumsplatzhalter 3"/>
          <p:cNvSpPr>
            <a:spLocks noGrp="1"/>
          </p:cNvSpPr>
          <p:nvPr>
            <p:ph type="dt" sz="half" idx="10"/>
          </p:nvPr>
        </p:nvSpPr>
        <p:spPr/>
        <p:txBody>
          <a:bodyPr/>
          <a:lstStyle/>
          <a:p>
            <a:fld id="{6EF1BF9D-B1FC-41DE-A4C6-8332BF0AAB8C}"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Einträge von beliebigem Typ</a:t>
            </a:r>
          </a:p>
          <a:p>
            <a:pPr lvl="1"/>
            <a:r>
              <a:rPr lang="de-DE" dirty="0"/>
              <a:t>Achtung: nicht mit jedem Inhalt kann man alles machen</a:t>
            </a:r>
            <a:endParaRPr lang="de-DE" b="1" dirty="0">
              <a:solidFill>
                <a:schemeClr val="accent1">
                  <a:lumMod val="75000"/>
                </a:schemeClr>
              </a:solidFill>
            </a:endParaRPr>
          </a:p>
          <a:p>
            <a:r>
              <a:rPr lang="de-DE" dirty="0"/>
              <a:t>Länge einer Liste ermitteln: </a:t>
            </a:r>
            <a:r>
              <a:rPr lang="de-DE" b="1" dirty="0" err="1">
                <a:solidFill>
                  <a:schemeClr val="accent1">
                    <a:lumMod val="75000"/>
                  </a:schemeClr>
                </a:solidFill>
              </a:rPr>
              <a:t>len</a:t>
            </a:r>
            <a:r>
              <a:rPr lang="de-DE" b="1" dirty="0">
                <a:solidFill>
                  <a:schemeClr val="accent1">
                    <a:lumMod val="75000"/>
                  </a:schemeClr>
                </a:solidFill>
              </a:rPr>
              <a:t>(</a:t>
            </a:r>
            <a:r>
              <a:rPr lang="de-DE" dirty="0"/>
              <a:t>liste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108BF655-CA69-4CA1-8392-0482341FA3AB}"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a:t>Der Vergleich zweier Zahlen, Texten oder Buchstaben ergibt einen Wahrheitswert, der wahr (</a:t>
            </a:r>
            <a:r>
              <a:rPr lang="de-DE" sz="2400" b="1" dirty="0">
                <a:solidFill>
                  <a:schemeClr val="accent1">
                    <a:lumMod val="75000"/>
                  </a:schemeClr>
                </a:solidFill>
              </a:rPr>
              <a:t>True</a:t>
            </a:r>
            <a:r>
              <a:rPr lang="de-DE" sz="2400" dirty="0"/>
              <a:t>) oder unwahr sein kann (</a:t>
            </a:r>
            <a:r>
              <a:rPr lang="de-DE" sz="2400" b="1" dirty="0" err="1">
                <a:solidFill>
                  <a:schemeClr val="accent1">
                    <a:lumMod val="75000"/>
                  </a:schemeClr>
                </a:solidFill>
              </a:rPr>
              <a:t>False</a:t>
            </a:r>
            <a:r>
              <a:rPr lang="de-DE" sz="2400" dirty="0"/>
              <a:t>)</a:t>
            </a:r>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40273FD-E4DC-432A-B7EC-710AF36B5BF9}"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Operatoren</a:t>
            </a:r>
          </a:p>
          <a:p>
            <a:pPr lvl="1"/>
            <a:r>
              <a:rPr lang="de-DE" dirty="0"/>
              <a:t>und: </a:t>
            </a:r>
            <a:r>
              <a:rPr lang="de-DE" b="1" dirty="0" err="1">
                <a:solidFill>
                  <a:schemeClr val="accent1">
                    <a:lumMod val="75000"/>
                  </a:schemeClr>
                </a:solidFill>
              </a:rPr>
              <a:t>and</a:t>
            </a:r>
            <a:r>
              <a:rPr lang="de-DE" b="1" dirty="0">
                <a:solidFill>
                  <a:schemeClr val="accent1">
                    <a:lumMod val="75000"/>
                  </a:schemeClr>
                </a:solidFill>
              </a:rPr>
              <a:t> </a:t>
            </a:r>
            <a:r>
              <a:rPr lang="de-DE" dirty="0"/>
              <a:t>(beide müssen wahr sein)</a:t>
            </a:r>
            <a:endParaRPr lang="de-DE" b="1" dirty="0">
              <a:solidFill>
                <a:schemeClr val="accent1">
                  <a:lumMod val="75000"/>
                </a:schemeClr>
              </a:solidFill>
            </a:endParaRPr>
          </a:p>
          <a:p>
            <a:pPr lvl="1"/>
            <a:r>
              <a:rPr lang="de-DE" dirty="0"/>
              <a:t>oder: </a:t>
            </a:r>
            <a:r>
              <a:rPr lang="de-DE" b="1" dirty="0" err="1">
                <a:solidFill>
                  <a:schemeClr val="accent1">
                    <a:lumMod val="75000"/>
                  </a:schemeClr>
                </a:solidFill>
              </a:rPr>
              <a:t>or</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a:t> hat Vorrang vor </a:t>
            </a:r>
            <a:r>
              <a:rPr lang="de-DE" b="1" dirty="0" err="1">
                <a:solidFill>
                  <a:schemeClr val="accent1">
                    <a:lumMod val="75000"/>
                  </a:schemeClr>
                </a:solidFill>
              </a:rPr>
              <a:t>or</a:t>
            </a:r>
            <a:endParaRPr lang="de-DE" b="1" dirty="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While</a:t>
            </a:r>
            <a:r>
              <a:rPr lang="de-DE" dirty="0"/>
              <a:t>-Schleife für unbekannte Anzahl von Wiederholungen</a:t>
            </a:r>
          </a:p>
          <a:p>
            <a:pPr lvl="1">
              <a:buClr>
                <a:schemeClr val="tx1"/>
              </a:buClr>
            </a:pPr>
            <a:r>
              <a:rPr lang="de-DE" b="1" dirty="0" err="1">
                <a:solidFill>
                  <a:schemeClr val="accent1">
                    <a:lumMod val="75000"/>
                  </a:schemeClr>
                </a:solidFill>
              </a:rPr>
              <a:t>while</a:t>
            </a:r>
            <a:r>
              <a:rPr lang="de-DE" dirty="0"/>
              <a:t> </a:t>
            </a:r>
            <a:r>
              <a:rPr lang="de-DE" i="1" dirty="0"/>
              <a:t>Bedingung</a:t>
            </a:r>
            <a:r>
              <a:rPr lang="de-DE" b="1" dirty="0">
                <a:solidFill>
                  <a:schemeClr val="accent1">
                    <a:lumMod val="75000"/>
                  </a:schemeClr>
                </a:solidFill>
              </a:rPr>
              <a:t>:</a:t>
            </a:r>
            <a:endParaRPr lang="de-DE" i="1" dirty="0"/>
          </a:p>
          <a:p>
            <a:pPr lvl="1"/>
            <a:r>
              <a:rPr lang="de-DE" dirty="0"/>
              <a:t>Eingerückt arbeiten</a:t>
            </a:r>
          </a:p>
          <a:p>
            <a:pPr lvl="1"/>
            <a:r>
              <a:rPr lang="de-DE" dirty="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For</a:t>
            </a:r>
            <a:r>
              <a:rPr lang="de-DE" dirty="0"/>
              <a:t>-Schleife für bekannte Anzahl von Wiederholungen</a:t>
            </a:r>
          </a:p>
          <a:p>
            <a:pPr lvl="1">
              <a:buClr>
                <a:schemeClr val="tx1"/>
              </a:buClr>
            </a:pPr>
            <a:r>
              <a:rPr lang="de-DE" b="1" dirty="0" err="1">
                <a:solidFill>
                  <a:schemeClr val="accent1">
                    <a:lumMod val="75000"/>
                  </a:schemeClr>
                </a:solidFill>
              </a:rPr>
              <a:t>for</a:t>
            </a:r>
            <a:r>
              <a:rPr lang="de-DE" dirty="0"/>
              <a:t> </a:t>
            </a:r>
            <a:r>
              <a:rPr lang="de-DE" i="1" dirty="0"/>
              <a:t>Variable </a:t>
            </a:r>
            <a:r>
              <a:rPr lang="de-DE" b="1" dirty="0">
                <a:solidFill>
                  <a:schemeClr val="accent1">
                    <a:lumMod val="75000"/>
                  </a:schemeClr>
                </a:solidFill>
              </a:rPr>
              <a:t>in</a:t>
            </a:r>
            <a:r>
              <a:rPr lang="de-DE" i="1" dirty="0"/>
              <a:t> Zählbarem</a:t>
            </a:r>
            <a:r>
              <a:rPr lang="de-DE" b="1" dirty="0">
                <a:solidFill>
                  <a:schemeClr val="accent1">
                    <a:lumMod val="75000"/>
                  </a:schemeClr>
                </a:solidFill>
              </a:rPr>
              <a:t>:</a:t>
            </a:r>
            <a:endParaRPr lang="de-DE" i="1" dirty="0"/>
          </a:p>
          <a:p>
            <a:pPr lvl="1"/>
            <a:r>
              <a:rPr lang="de-DE" dirty="0"/>
              <a:t>Eingerückt arbeiten</a:t>
            </a:r>
          </a:p>
          <a:p>
            <a:pPr lvl="1"/>
            <a:r>
              <a:rPr lang="de-DE" dirty="0"/>
              <a:t>Am Ende nicht eingerückt weiterarbeiten</a:t>
            </a:r>
          </a:p>
          <a:p>
            <a:pPr lvl="1"/>
            <a:r>
              <a:rPr lang="de-DE" dirty="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a:solidFill>
                  <a:schemeClr val="accent1">
                    <a:lumMod val="75000"/>
                  </a:schemeClr>
                </a:solidFill>
              </a:rPr>
              <a:t>, </a:t>
            </a:r>
            <a:r>
              <a:rPr lang="de-DE" dirty="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If</a:t>
            </a:r>
            <a:r>
              <a:rPr lang="de-DE" dirty="0"/>
              <a:t> - Befehl</a:t>
            </a:r>
          </a:p>
          <a:p>
            <a:pPr lvl="1">
              <a:buClr>
                <a:schemeClr val="tx1"/>
              </a:buClr>
            </a:pPr>
            <a:r>
              <a:rPr lang="de-DE" b="1" dirty="0" err="1">
                <a:solidFill>
                  <a:schemeClr val="accent1">
                    <a:lumMod val="75000"/>
                  </a:schemeClr>
                </a:solidFill>
              </a:rPr>
              <a:t>if</a:t>
            </a:r>
            <a:r>
              <a:rPr lang="de-DE" b="1">
                <a:solidFill>
                  <a:schemeClr val="accent1">
                    <a:lumMod val="75000"/>
                  </a:schemeClr>
                </a:solidFill>
              </a:rPr>
              <a:t> </a:t>
            </a:r>
            <a:r>
              <a:rPr lang="de-DE" i="1">
                <a:solidFill>
                  <a:schemeClr val="accent2">
                    <a:lumMod val="75000"/>
                  </a:schemeClr>
                </a:solidFill>
              </a:rPr>
              <a:t>Bedingung </a:t>
            </a:r>
            <a:r>
              <a:rPr lang="de-DE" b="1">
                <a:solidFill>
                  <a:schemeClr val="accent1">
                    <a:lumMod val="75000"/>
                  </a:schemeClr>
                </a:solidFill>
              </a:rPr>
              <a:t>:</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err="1">
                <a:solidFill>
                  <a:schemeClr val="accent1">
                    <a:lumMod val="75000"/>
                  </a:schemeClr>
                </a:solidFill>
              </a:rPr>
              <a:t>elif</a:t>
            </a:r>
            <a:r>
              <a:rPr lang="de-DE" dirty="0"/>
              <a:t> </a:t>
            </a:r>
            <a:r>
              <a:rPr lang="de-DE" i="1" dirty="0">
                <a:solidFill>
                  <a:schemeClr val="accent2">
                    <a:lumMod val="75000"/>
                  </a:schemeClr>
                </a:solidFill>
              </a:rPr>
              <a:t>Bedingung2</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p>
        </p:txBody>
      </p:sp>
      <p:sp>
        <p:nvSpPr>
          <p:cNvPr id="4" name="Datumsplatzhalter 3"/>
          <p:cNvSpPr>
            <a:spLocks noGrp="1"/>
          </p:cNvSpPr>
          <p:nvPr>
            <p:ph type="dt" sz="half" idx="10"/>
          </p:nvPr>
        </p:nvSpPr>
        <p:spPr/>
        <p:txBody>
          <a:bodyPr/>
          <a:lstStyle/>
          <a:p>
            <a:fld id="{49C6F141-7B96-497F-93A3-E688D5682946}"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a:t>Wie 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a:t>if</a:t>
            </a:r>
            <a:endParaRPr lang="de-DE" dirty="0"/>
          </a:p>
          <a:p>
            <a:pPr lvl="1"/>
            <a:r>
              <a:rPr lang="de-DE" dirty="0"/>
              <a:t>Bedingung: enthält 137 die Ziffer 3?</a:t>
            </a:r>
          </a:p>
          <a:p>
            <a:pPr lvl="2"/>
            <a:r>
              <a:rPr lang="de-DE" dirty="0"/>
              <a:t>Zerteilung in 1,3,7?</a:t>
            </a:r>
          </a:p>
          <a:p>
            <a:pPr lvl="2"/>
            <a:r>
              <a:rPr lang="de-DE" dirty="0"/>
              <a:t>ist 1==3, 3==3, 7==3</a:t>
            </a:r>
          </a:p>
        </p:txBody>
      </p:sp>
    </p:spTree>
    <p:extLst>
      <p:ext uri="{BB962C8B-B14F-4D97-AF65-F5344CB8AC3E}">
        <p14:creationId xmlns:p14="http://schemas.microsoft.com/office/powerpoint/2010/main" val="222962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Lösung</a:t>
            </a:r>
          </a:p>
          <a:p>
            <a:pPr lvl="1"/>
            <a:r>
              <a:rPr lang="de-DE" dirty="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Zur Wiederverwendung von Code</a:t>
            </a:r>
          </a:p>
          <a:p>
            <a:pPr lvl="1">
              <a:buClr>
                <a:schemeClr val="tx1"/>
              </a:buClr>
            </a:pPr>
            <a:r>
              <a:rPr lang="de-DE" b="1" dirty="0" err="1">
                <a:solidFill>
                  <a:schemeClr val="accent1">
                    <a:lumMod val="75000"/>
                  </a:schemeClr>
                </a:solidFill>
              </a:rPr>
              <a:t>def</a:t>
            </a:r>
            <a:r>
              <a:rPr lang="de-DE" b="1" dirty="0">
                <a:solidFill>
                  <a:schemeClr val="accent1">
                    <a:lumMod val="75000"/>
                  </a:schemeClr>
                </a:solidFill>
              </a:rPr>
              <a:t> </a:t>
            </a:r>
            <a:r>
              <a:rPr lang="de-DE" i="1" dirty="0" err="1">
                <a:solidFill>
                  <a:schemeClr val="accent2">
                    <a:lumMod val="75000"/>
                  </a:schemeClr>
                </a:solidFill>
              </a:rPr>
              <a:t>methodenname</a:t>
            </a:r>
            <a:r>
              <a:rPr lang="de-DE" i="1" dirty="0">
                <a:solidFill>
                  <a:schemeClr val="accent2">
                    <a:lumMod val="75000"/>
                  </a:schemeClr>
                </a:solidFill>
              </a:rPr>
              <a:t> (</a:t>
            </a:r>
            <a:r>
              <a:rPr lang="de-DE" i="1" dirty="0" err="1">
                <a:solidFill>
                  <a:schemeClr val="accent2">
                    <a:lumMod val="75000"/>
                  </a:schemeClr>
                </a:solidFill>
              </a:rPr>
              <a:t>argument</a:t>
            </a:r>
            <a:r>
              <a:rPr lang="de-DE" i="1" dirty="0">
                <a:solidFill>
                  <a:schemeClr val="accent2">
                    <a:lumMod val="75000"/>
                  </a:schemeClr>
                </a:solidFill>
              </a:rPr>
              <a:t>, argument2, …)</a:t>
            </a:r>
            <a:r>
              <a:rPr lang="de-DE" sz="2800" b="1" dirty="0">
                <a:solidFill>
                  <a:schemeClr val="accent1">
                    <a:lumMod val="75000"/>
                  </a:schemeClr>
                </a:solidFill>
              </a:rPr>
              <a:t>:</a:t>
            </a:r>
            <a:br>
              <a:rPr lang="de-DE" i="1" dirty="0"/>
            </a:br>
            <a:r>
              <a:rPr lang="de-DE" dirty="0"/>
              <a:t>	# irgendetwas tun</a:t>
            </a:r>
          </a:p>
          <a:p>
            <a:pPr lvl="1">
              <a:buClr>
                <a:schemeClr val="tx1"/>
              </a:buClr>
            </a:pPr>
            <a:r>
              <a:rPr lang="de-DE" dirty="0"/>
              <a:t>Aufruf mit </a:t>
            </a:r>
            <a:r>
              <a:rPr lang="de-DE" i="1" dirty="0" err="1">
                <a:solidFill>
                  <a:schemeClr val="accent2">
                    <a:lumMod val="75000"/>
                  </a:schemeClr>
                </a:solidFill>
              </a:rPr>
              <a:t>methodenname</a:t>
            </a:r>
            <a:r>
              <a:rPr lang="de-DE" i="1" dirty="0">
                <a:solidFill>
                  <a:schemeClr val="accent2">
                    <a:lumMod val="75000"/>
                  </a:schemeClr>
                </a:solidFill>
              </a:rPr>
              <a:t>()</a:t>
            </a:r>
            <a:endParaRPr lang="de-DE" dirty="0"/>
          </a:p>
        </p:txBody>
      </p:sp>
      <p:sp>
        <p:nvSpPr>
          <p:cNvPr id="4" name="Datumsplatzhalter 3"/>
          <p:cNvSpPr>
            <a:spLocks noGrp="1"/>
          </p:cNvSpPr>
          <p:nvPr>
            <p:ph type="dt" sz="half" idx="10"/>
          </p:nvPr>
        </p:nvSpPr>
        <p:spPr/>
        <p:txBody>
          <a:bodyPr/>
          <a:lstStyle/>
          <a:p>
            <a:fld id="{BB9862A8-04CB-49F3-B3A2-15F0F5882BD1}"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Zur Wiederverwendung von Code</a:t>
            </a:r>
          </a:p>
          <a:p>
            <a:pPr lvl="1"/>
            <a:r>
              <a:rPr lang="de-DE" dirty="0"/>
              <a:t>Gibt ein Ergebnis zurück</a:t>
            </a:r>
          </a:p>
          <a:p>
            <a:pPr lvl="1">
              <a:buClr>
                <a:schemeClr val="tx1"/>
              </a:buClr>
            </a:pPr>
            <a:r>
              <a:rPr lang="de-DE" b="1" dirty="0" err="1">
                <a:solidFill>
                  <a:schemeClr val="accent1">
                    <a:lumMod val="75000"/>
                  </a:schemeClr>
                </a:solidFill>
              </a:rPr>
              <a:t>def</a:t>
            </a:r>
            <a:r>
              <a:rPr lang="de-DE" b="1" dirty="0">
                <a:solidFill>
                  <a:schemeClr val="accent1">
                    <a:lumMod val="75000"/>
                  </a:schemeClr>
                </a:solidFill>
              </a:rPr>
              <a:t> </a:t>
            </a:r>
            <a:r>
              <a:rPr lang="de-DE" i="1" dirty="0" err="1">
                <a:solidFill>
                  <a:schemeClr val="accent2">
                    <a:lumMod val="75000"/>
                  </a:schemeClr>
                </a:solidFill>
              </a:rPr>
              <a:t>funktionsname</a:t>
            </a:r>
            <a:r>
              <a:rPr lang="de-DE" i="1" dirty="0">
                <a:solidFill>
                  <a:schemeClr val="accent2">
                    <a:lumMod val="75000"/>
                  </a:schemeClr>
                </a:solidFill>
              </a:rPr>
              <a:t>(</a:t>
            </a:r>
            <a:r>
              <a:rPr lang="de-DE" i="1" dirty="0" err="1">
                <a:solidFill>
                  <a:schemeClr val="accent2">
                    <a:lumMod val="75000"/>
                  </a:schemeClr>
                </a:solidFill>
              </a:rPr>
              <a:t>argument</a:t>
            </a:r>
            <a:r>
              <a:rPr lang="de-DE" i="1" dirty="0">
                <a:solidFill>
                  <a:schemeClr val="accent2">
                    <a:lumMod val="75000"/>
                  </a:schemeClr>
                </a:solidFill>
              </a:rPr>
              <a:t>, argument2, …)</a:t>
            </a:r>
            <a:r>
              <a:rPr lang="de-DE" sz="2800" b="1" dirty="0">
                <a:solidFill>
                  <a:schemeClr val="accent1">
                    <a:lumMod val="75000"/>
                  </a:schemeClr>
                </a:solidFill>
              </a:rPr>
              <a:t>:</a:t>
            </a:r>
            <a:br>
              <a:rPr lang="de-DE" i="1" dirty="0"/>
            </a:br>
            <a:r>
              <a:rPr lang="de-DE" dirty="0"/>
              <a:t>	# irgendetwas tun</a:t>
            </a:r>
            <a:br>
              <a:rPr lang="de-DE" dirty="0"/>
            </a:br>
            <a:r>
              <a:rPr lang="de-DE" dirty="0"/>
              <a:t>	</a:t>
            </a:r>
            <a:r>
              <a:rPr lang="de-DE" b="1" dirty="0" err="1">
                <a:solidFill>
                  <a:schemeClr val="accent1">
                    <a:lumMod val="75000"/>
                  </a:schemeClr>
                </a:solidFill>
              </a:rPr>
              <a:t>return</a:t>
            </a:r>
            <a:r>
              <a:rPr lang="de-DE" dirty="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a:t>Aufruf mit </a:t>
            </a:r>
            <a:r>
              <a:rPr lang="de-DE" i="1" dirty="0" err="1">
                <a:solidFill>
                  <a:schemeClr val="accent2">
                    <a:lumMod val="75000"/>
                  </a:schemeClr>
                </a:solidFill>
              </a:rPr>
              <a:t>funktionsname</a:t>
            </a:r>
            <a:r>
              <a:rPr lang="de-DE" i="1" dirty="0">
                <a:solidFill>
                  <a:schemeClr val="accent2">
                    <a:lumMod val="75000"/>
                  </a:schemeClr>
                </a:solidFill>
              </a:rPr>
              <a:t>()</a:t>
            </a:r>
            <a:endParaRPr lang="de-DE" dirty="0"/>
          </a:p>
        </p:txBody>
      </p:sp>
      <p:sp>
        <p:nvSpPr>
          <p:cNvPr id="4" name="Datumsplatzhalter 3"/>
          <p:cNvSpPr>
            <a:spLocks noGrp="1"/>
          </p:cNvSpPr>
          <p:nvPr>
            <p:ph type="dt" sz="half" idx="10"/>
          </p:nvPr>
        </p:nvSpPr>
        <p:spPr/>
        <p:txBody>
          <a:bodyPr/>
          <a:lstStyle/>
          <a:p>
            <a:fld id="{793655B7-CBEA-457D-BD5B-ACC421B4D76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a:xfrm>
            <a:off x="838200" y="2008262"/>
            <a:ext cx="7937310" cy="4136951"/>
          </a:xfrm>
        </p:spPr>
        <p:txBody>
          <a:bodyPr/>
          <a:lstStyle/>
          <a:p>
            <a:r>
              <a:rPr lang="de-DE" dirty="0"/>
              <a:t>Aufgabe </a:t>
            </a:r>
          </a:p>
          <a:p>
            <a:pPr lvl="1"/>
            <a:r>
              <a:rPr lang="de-DE" dirty="0"/>
              <a:t>Schreibe eine Funktion, die aus einer Liste mit beliebigen Ganzzahlen die kleinste heraussucht</a:t>
            </a:r>
          </a:p>
        </p:txBody>
      </p:sp>
    </p:spTree>
    <p:extLst>
      <p:ext uri="{BB962C8B-B14F-4D97-AF65-F5344CB8AC3E}">
        <p14:creationId xmlns:p14="http://schemas.microsoft.com/office/powerpoint/2010/main" val="3358977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Ausgabe: </a:t>
            </a:r>
            <a:r>
              <a:rPr lang="de-DE" b="1" dirty="0" err="1">
                <a:solidFill>
                  <a:schemeClr val="accent1">
                    <a:lumMod val="75000"/>
                  </a:schemeClr>
                </a:solidFill>
              </a:rPr>
              <a:t>print</a:t>
            </a:r>
            <a:r>
              <a:rPr lang="de-DE" b="1" dirty="0">
                <a:solidFill>
                  <a:schemeClr val="accent1">
                    <a:lumMod val="75000"/>
                  </a:schemeClr>
                </a:solidFill>
              </a:rPr>
              <a:t>(</a:t>
            </a:r>
            <a:r>
              <a:rPr lang="de-DE" dirty="0"/>
              <a:t>…</a:t>
            </a:r>
            <a:r>
              <a:rPr lang="de-DE" b="1" dirty="0">
                <a:solidFill>
                  <a:schemeClr val="accent1">
                    <a:lumMod val="75000"/>
                  </a:schemeClr>
                </a:solidFill>
              </a:rPr>
              <a:t>)</a:t>
            </a:r>
          </a:p>
          <a:p>
            <a:r>
              <a:rPr lang="de-DE" dirty="0"/>
              <a:t>Einfügen von Werten in eine Zeichenkette:</a:t>
            </a:r>
            <a:br>
              <a:rPr lang="de-DE" dirty="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a:t>Eingabe</a:t>
            </a:r>
            <a:r>
              <a:rPr lang="de-DE" i="1" dirty="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a:t>Beispiel: </a:t>
            </a:r>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a:solidFill>
                  <a:schemeClr val="accent2">
                    <a:lumMod val="75000"/>
                  </a:schemeClr>
                </a:solidFill>
              </a:rPr>
              <a:t>27,64,125</a:t>
            </a:r>
          </a:p>
        </p:txBody>
      </p:sp>
    </p:spTree>
    <p:extLst>
      <p:ext uri="{BB962C8B-B14F-4D97-AF65-F5344CB8AC3E}">
        <p14:creationId xmlns:p14="http://schemas.microsoft.com/office/powerpoint/2010/main" val="2172558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Mehrere Werten, die zusammen gehören</a:t>
            </a:r>
          </a:p>
          <a:p>
            <a:r>
              <a:rPr lang="de-DE" dirty="0"/>
              <a:t>Einpacken: </a:t>
            </a:r>
            <a:r>
              <a:rPr lang="de-DE" i="1" dirty="0" err="1">
                <a:solidFill>
                  <a:schemeClr val="accent2">
                    <a:lumMod val="75000"/>
                  </a:schemeClr>
                </a:solidFill>
              </a:rPr>
              <a:t>tupel</a:t>
            </a:r>
            <a:r>
              <a:rPr lang="de-DE" dirty="0"/>
              <a:t> = </a:t>
            </a:r>
            <a:r>
              <a:rPr lang="de-DE" b="1" dirty="0">
                <a:solidFill>
                  <a:schemeClr val="accent1">
                    <a:lumMod val="75000"/>
                  </a:schemeClr>
                </a:solidFill>
              </a:rPr>
              <a:t>(</a:t>
            </a:r>
            <a:r>
              <a:rPr lang="de-DE" i="1" dirty="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wert2</a:t>
            </a:r>
            <a:r>
              <a:rPr lang="de-DE" b="1" dirty="0">
                <a:solidFill>
                  <a:schemeClr val="accent1">
                    <a:lumMod val="75000"/>
                  </a:schemeClr>
                </a:solidFill>
              </a:rPr>
              <a:t>)</a:t>
            </a:r>
            <a:r>
              <a:rPr lang="de-DE" dirty="0"/>
              <a:t> </a:t>
            </a:r>
          </a:p>
          <a:p>
            <a:r>
              <a:rPr lang="de-DE" dirty="0"/>
              <a:t>Auspacken: </a:t>
            </a:r>
            <a:r>
              <a:rPr lang="de-DE" i="1" dirty="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wert2</a:t>
            </a:r>
            <a:r>
              <a:rPr lang="de-DE" dirty="0"/>
              <a:t> =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Mengen („</a:t>
            </a:r>
            <a:r>
              <a:rPr lang="de-DE" dirty="0" err="1"/>
              <a:t>set</a:t>
            </a:r>
            <a:r>
              <a:rPr lang="de-DE" dirty="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Wörterbuch („</a:t>
            </a:r>
            <a:r>
              <a:rPr lang="de-DE" dirty="0" err="1"/>
              <a:t>dictionary</a:t>
            </a:r>
            <a:r>
              <a:rPr lang="de-DE" dirty="0"/>
              <a:t>“) </a:t>
            </a:r>
          </a:p>
          <a:p>
            <a:r>
              <a:rPr lang="de-DE" dirty="0"/>
              <a:t>Name + Wert – Beziehung</a:t>
            </a:r>
          </a:p>
          <a:p>
            <a:r>
              <a:rPr lang="de-DE" dirty="0"/>
              <a:t>Name vorn, Wert hinten</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Namen in </a:t>
            </a:r>
            <a:r>
              <a:rPr lang="de-DE" sz="3200" b="1" dirty="0">
                <a:solidFill>
                  <a:schemeClr val="accent1">
                    <a:lumMod val="75000"/>
                  </a:schemeClr>
                </a:solidFill>
              </a:rPr>
              <a:t>[ ]</a:t>
            </a:r>
          </a:p>
          <a:p>
            <a:r>
              <a:rPr lang="de-DE" dirty="0"/>
              <a:t>Enthält-Funktion (</a:t>
            </a:r>
            <a:r>
              <a:rPr lang="de-DE" sz="3200" b="1" dirty="0">
                <a:solidFill>
                  <a:schemeClr val="accent1">
                    <a:lumMod val="75000"/>
                  </a:schemeClr>
                </a:solidFill>
              </a:rPr>
              <a:t>in</a:t>
            </a:r>
            <a:r>
              <a:rPr lang="de-DE" dirty="0"/>
              <a:t>) </a:t>
            </a:r>
            <a:br>
              <a:rPr lang="de-DE" dirty="0"/>
            </a:br>
            <a:r>
              <a:rPr lang="de-DE" dirty="0"/>
              <a:t>gilt für den Namen</a:t>
            </a:r>
          </a:p>
          <a:p>
            <a:pPr lvl="1"/>
            <a:endParaRPr lang="de-DE" dirty="0"/>
          </a:p>
        </p:txBody>
      </p:sp>
      <p:sp>
        <p:nvSpPr>
          <p:cNvPr id="4" name="Datumsplatzhalter 3"/>
          <p:cNvSpPr>
            <a:spLocks noGrp="1"/>
          </p:cNvSpPr>
          <p:nvPr>
            <p:ph type="dt" sz="half" idx="10"/>
          </p:nvPr>
        </p:nvSpPr>
        <p:spPr/>
        <p:txBody>
          <a:bodyPr/>
          <a:lstStyle/>
          <a:p>
            <a:fld id="{93BDE5D8-0EF8-43C8-A803-F2A4680D245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Schleifen mit Name und Wert:</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8D8B82FA-64B0-40BF-B50C-04C47CA9AC1D}"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Bibliothek 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a:p>
        </p:txBody>
      </p:sp>
      <p:sp>
        <p:nvSpPr>
          <p:cNvPr id="4" name="Datumsplatzhalter 3"/>
          <p:cNvSpPr>
            <a:spLocks noGrp="1"/>
          </p:cNvSpPr>
          <p:nvPr>
            <p:ph type="dt" sz="half" idx="10"/>
          </p:nvPr>
        </p:nvSpPr>
        <p:spPr/>
        <p:txBody>
          <a:bodyPr/>
          <a:lstStyle/>
          <a:p>
            <a:fld id="{FE3EABC3-5E07-44ED-B9F0-0D657265B4EC}"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a:t>Ausblick</a:t>
            </a:r>
            <a:br>
              <a:rPr lang="de-DE" dirty="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Klassen und Objekte</a:t>
            </a:r>
          </a:p>
          <a:p>
            <a:r>
              <a:rPr lang="de-DE" dirty="0"/>
              <a:t>Ausnahmen („</a:t>
            </a:r>
            <a:r>
              <a:rPr lang="de-DE" dirty="0" err="1"/>
              <a:t>exceptions</a:t>
            </a:r>
            <a:r>
              <a:rPr lang="de-DE" dirty="0"/>
              <a:t>“)</a:t>
            </a:r>
          </a:p>
          <a:p>
            <a:r>
              <a:rPr lang="de-DE" dirty="0"/>
              <a:t>Standardbibliothek</a:t>
            </a:r>
          </a:p>
          <a:p>
            <a:r>
              <a:rPr lang="de-DE" dirty="0"/>
              <a:t>…</a:t>
            </a:r>
          </a:p>
        </p:txBody>
      </p:sp>
      <p:sp>
        <p:nvSpPr>
          <p:cNvPr id="4" name="Datumsplatzhalter 3"/>
          <p:cNvSpPr>
            <a:spLocks noGrp="1"/>
          </p:cNvSpPr>
          <p:nvPr>
            <p:ph type="dt" sz="half" idx="10"/>
          </p:nvPr>
        </p:nvSpPr>
        <p:spPr/>
        <p:txBody>
          <a:bodyPr/>
          <a:lstStyle/>
          <a:p>
            <a:fld id="{EB4AC1AA-53E0-448A-B2F2-C4EF9442D4C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a:t>
            </a:r>
            <a:r>
              <a:rPr lang="de-DE" dirty="0" err="1"/>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sz="2600" b="1" dirty="0">
                <a:solidFill>
                  <a:schemeClr val="accent1">
                    <a:lumMod val="75000"/>
                  </a:schemeClr>
                </a:solidFill>
              </a:rPr>
              <a:t>}</a:t>
            </a:r>
          </a:p>
        </p:txBody>
      </p:sp>
      <p:sp>
        <p:nvSpPr>
          <p:cNvPr id="2" name="Datumsplatzhalter 1"/>
          <p:cNvSpPr>
            <a:spLocks noGrp="1"/>
          </p:cNvSpPr>
          <p:nvPr>
            <p:ph type="dt" sz="half" idx="10"/>
          </p:nvPr>
        </p:nvSpPr>
        <p:spPr/>
        <p:txBody>
          <a:bodyPr/>
          <a:lstStyle/>
          <a:p>
            <a:fld id="{52E05894-614A-4FA2-8964-A13B04AD0751}" type="datetime1">
              <a:rPr lang="de-DE" smtClean="0"/>
              <a:t>12.03.2020</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12.03.2020</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pPr lvl="1"/>
            <a:r>
              <a:rPr lang="de-DE" dirty="0"/>
              <a:t>für den Raspberry PI</a:t>
            </a:r>
          </a:p>
          <a:p>
            <a:pPr lvl="1"/>
            <a:r>
              <a:rPr lang="de-DE" dirty="0"/>
              <a:t>für den PC</a:t>
            </a:r>
          </a:p>
          <a:p>
            <a:pPr lvl="1"/>
            <a:r>
              <a:rPr lang="de-DE" dirty="0"/>
              <a:t>online</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Bibliotheken verfügbar</a:t>
            </a:r>
          </a:p>
          <a:p>
            <a:pPr lvl="1"/>
            <a:r>
              <a:rPr lang="de-DE" dirty="0"/>
              <a:t>man muss das Rad nicht neu erfinden</a:t>
            </a:r>
          </a:p>
          <a:p>
            <a:pPr lvl="1"/>
            <a:r>
              <a:rPr lang="de-DE" dirty="0"/>
              <a:t>man kommt schneller zum Ergebnis</a:t>
            </a:r>
          </a:p>
          <a:p>
            <a:r>
              <a:rPr lang="de-DE" dirty="0"/>
              <a:t>Unterstützt zwei grundlegende Paradigmen (Denkweisen)</a:t>
            </a:r>
          </a:p>
          <a:p>
            <a:pPr lvl="1"/>
            <a:r>
              <a:rPr lang="de-DE" dirty="0"/>
              <a:t>objektorientiert („alles ist ein Ding“, z.B. ein Bild)</a:t>
            </a:r>
          </a:p>
          <a:p>
            <a:pPr lvl="1"/>
            <a:r>
              <a:rPr lang="de-DE" dirty="0"/>
              <a:t>prozedural („alles ist ein Algorithmus“, z.B. eine Funktion)</a:t>
            </a:r>
          </a:p>
          <a:p>
            <a:r>
              <a:rPr lang="de-DE" dirty="0"/>
              <a:t>interpretierte Programmiersprache</a:t>
            </a:r>
          </a:p>
          <a:p>
            <a:pPr lvl="1"/>
            <a:r>
              <a:rPr lang="de-DE" dirty="0"/>
              <a:t>Gegensatz zu </a:t>
            </a:r>
            <a:r>
              <a:rPr lang="de-DE" dirty="0" err="1"/>
              <a:t>compilierten</a:t>
            </a:r>
            <a:r>
              <a:rPr lang="de-DE" dirty="0"/>
              <a:t> Sprachen</a:t>
            </a:r>
          </a:p>
          <a:p>
            <a:pPr lvl="1"/>
            <a:r>
              <a:rPr lang="de-DE" dirty="0"/>
              <a:t>langsam(er)</a:t>
            </a:r>
          </a:p>
          <a:p>
            <a:pPr lvl="1"/>
            <a:r>
              <a:rPr lang="de-DE" dirty="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Namensgebung</a:t>
            </a:r>
          </a:p>
          <a:p>
            <a:pPr lvl="1"/>
            <a:r>
              <a:rPr lang="de-DE" dirty="0"/>
              <a:t>Logo enthält zwei Schlangen</a:t>
            </a:r>
          </a:p>
          <a:p>
            <a:pPr lvl="1"/>
            <a:r>
              <a:rPr lang="de-DE" dirty="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err="1"/>
              <a:t>Raspberry</a:t>
            </a:r>
            <a:r>
              <a:rPr lang="de-DE" dirty="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12.03.2020</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3945</Words>
  <Application>Microsoft Office PowerPoint</Application>
  <PresentationFormat>Breitbild</PresentationFormat>
  <Paragraphs>637</Paragraphs>
  <Slides>59</Slides>
  <Notes>50</Notes>
  <HiddenSlides>6</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59</vt:i4>
      </vt:variant>
    </vt:vector>
  </HeadingPairs>
  <TitlesOfParts>
    <vt:vector size="64" baseType="lpstr">
      <vt:lpstr>Arial</vt:lpstr>
      <vt:lpstr>Calibri</vt:lpstr>
      <vt:lpstr>Segoe UI</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155</cp:revision>
  <dcterms:created xsi:type="dcterms:W3CDTF">2018-02-09T13:28:41Z</dcterms:created>
  <dcterms:modified xsi:type="dcterms:W3CDTF">2020-03-12T13:53:37Z</dcterms:modified>
</cp:coreProperties>
</file>