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39"/>
  </p:notesMasterIdLst>
  <p:handoutMasterIdLst>
    <p:handoutMasterId r:id="rId40"/>
  </p:handoutMasterIdLst>
  <p:sldIdLst>
    <p:sldId id="256" r:id="rId3"/>
    <p:sldId id="257" r:id="rId4"/>
    <p:sldId id="284"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58" r:id="rId34"/>
    <p:sldId id="290" r:id="rId35"/>
    <p:sldId id="289" r:id="rId36"/>
    <p:sldId id="291" r:id="rId37"/>
    <p:sldId id="259" r:id="rId3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 id="284"/>
          </p14:sldIdLst>
        </p14:section>
        <p14:section name="Grundlagen" id="{EB7416D2-FE43-421A-A82D-DCCB9519097D}">
          <p14:sldIdLst>
            <p14:sldId id="260"/>
            <p14:sldId id="261"/>
            <p14:sldId id="262"/>
          </p14:sldIdLst>
        </p14:section>
        <p14:section name="Navigieren und Suchen" id="{3512A489-F06C-495A-B9AF-B6FB12E28DD5}">
          <p14:sldIdLst>
            <p14:sldId id="263"/>
            <p14:sldId id="264"/>
            <p14:sldId id="265"/>
            <p14:sldId id="266"/>
          </p14:sldIdLst>
        </p14:section>
        <p14:section name="Dateien lesen" id="{3E74CD01-9483-4359-9CDF-AD45E14A6B4A}">
          <p14:sldIdLst>
            <p14:sldId id="267"/>
            <p14:sldId id="268"/>
          </p14:sldIdLst>
        </p14:section>
        <p14:section name="Dateien ändern" id="{045E4E87-96F5-49CA-9E47-7C043415A586}">
          <p14:sldIdLst>
            <p14:sldId id="269"/>
            <p14:sldId id="270"/>
          </p14:sldIdLst>
        </p14:section>
        <p14:section name="Dateirechte" id="{D7411392-7C2A-4D3C-8B00-99F0CA5B7B71}">
          <p14:sldIdLst>
            <p14:sldId id="271"/>
            <p14:sldId id="272"/>
            <p14:sldId id="273"/>
            <p14:sldId id="274"/>
            <p14:sldId id="275"/>
            <p14:sldId id="276"/>
          </p14:sldIdLst>
        </p14:section>
        <p14:section name="Konfiguration" id="{230AF427-7E26-4026-8C59-42B57F1B065D}">
          <p14:sldIdLst>
            <p14:sldId id="277"/>
            <p14:sldId id="278"/>
            <p14:sldId id="279"/>
          </p14:sldIdLst>
        </p14:section>
        <p14:section name="Variablen" id="{8BECA512-468C-4314-AFC1-48248695241D}">
          <p14:sldIdLst>
            <p14:sldId id="280"/>
            <p14:sldId id="281"/>
          </p14:sldIdLst>
        </p14:section>
        <p14:section name="Umleitungen" id="{0746EBA7-8847-4190-94A9-A2AEA006D89C}">
          <p14:sldIdLst>
            <p14:sldId id="282"/>
            <p14:sldId id="283"/>
          </p14:sldIdLst>
        </p14:section>
        <p14:section name="Auslesen und Filtern" id="{BE16C093-CC1A-4904-8A7B-91DF7B4ECD5D}">
          <p14:sldIdLst>
            <p14:sldId id="285"/>
          </p14:sldIdLst>
        </p14:section>
        <p14:section name="Systemadministration" id="{53FBB604-C75C-49F9-9B01-08DC0F0E5B57}">
          <p14:sldIdLst>
            <p14:sldId id="286"/>
            <p14:sldId id="287"/>
          </p14:sldIdLst>
        </p14:section>
        <p14:section name="Hilfe" id="{DE78E191-7D9F-4F3A-B310-35542168A75C}">
          <p14:sldIdLst>
            <p14:sldId id="288"/>
          </p14:sldIdLst>
        </p14:section>
        <p14:section name="Zusammenfassung" id="{3935168F-CA97-4DBE-AA4D-CD6487E81BA7}">
          <p14:sldIdLst>
            <p14:sldId id="258"/>
            <p14:sldId id="290"/>
            <p14:sldId id="289"/>
            <p14:sldId id="291"/>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80" autoAdjust="0"/>
    <p:restoredTop sz="82907" autoAdjust="0"/>
  </p:normalViewPr>
  <p:slideViewPr>
    <p:cSldViewPr snapToGrid="0">
      <p:cViewPr varScale="1">
        <p:scale>
          <a:sx n="95" d="100"/>
          <a:sy n="95" d="100"/>
        </p:scale>
        <p:origin x="546" y="7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19.02.2020</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19.02.2020</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Eine Shell (engl. Hülle, Schale, Außenhaut) bezeichnet die traditionelle Benutzerschnittstelle unter Unix-Betriebssystemen. Der Benutzer kann in einer Eingabezeile Kommandos eintippen, die der Computer dann sogleich ausführt. Man spricht darum auch von einem Kommandozeileninterpreter.</a:t>
            </a:r>
          </a:p>
          <a:p>
            <a:r>
              <a:rPr lang="de-DE" sz="1200" kern="1200" dirty="0">
                <a:solidFill>
                  <a:schemeClr val="tx1"/>
                </a:solidFill>
                <a:effectLst/>
                <a:latin typeface="+mn-lt"/>
                <a:ea typeface="+mn-ea"/>
                <a:cs typeface="+mn-cs"/>
              </a:rPr>
              <a:t>Die </a:t>
            </a:r>
            <a:r>
              <a:rPr lang="de-DE" sz="1200" kern="1200" dirty="0" err="1">
                <a:solidFill>
                  <a:schemeClr val="tx1"/>
                </a:solidFill>
                <a:effectLst/>
                <a:latin typeface="+mn-lt"/>
                <a:ea typeface="+mn-ea"/>
                <a:cs typeface="+mn-cs"/>
              </a:rPr>
              <a:t>Bash</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Bourne-again-shell</a:t>
            </a:r>
            <a:r>
              <a:rPr lang="de-DE" sz="1200" kern="1200" dirty="0">
                <a:solidFill>
                  <a:schemeClr val="tx1"/>
                </a:solidFill>
                <a:effectLst/>
                <a:latin typeface="+mn-lt"/>
                <a:ea typeface="+mn-ea"/>
                <a:cs typeface="+mn-cs"/>
              </a:rPr>
              <a:t> - eine Weiterentwicklung der </a:t>
            </a:r>
            <a:r>
              <a:rPr lang="de-DE" sz="1200" kern="1200" dirty="0" err="1">
                <a:solidFill>
                  <a:schemeClr val="tx1"/>
                </a:solidFill>
                <a:effectLst/>
                <a:latin typeface="+mn-lt"/>
                <a:ea typeface="+mn-ea"/>
                <a:cs typeface="+mn-cs"/>
              </a:rPr>
              <a:t>Bourne</a:t>
            </a:r>
            <a:r>
              <a:rPr lang="de-DE" sz="1200" kern="1200" dirty="0">
                <a:solidFill>
                  <a:schemeClr val="tx1"/>
                </a:solidFill>
                <a:effectLst/>
                <a:latin typeface="+mn-lt"/>
                <a:ea typeface="+mn-ea"/>
                <a:cs typeface="+mn-cs"/>
              </a:rPr>
              <a:t>-Shell, entwickelt von Steve </a:t>
            </a:r>
            <a:r>
              <a:rPr lang="de-DE" sz="1200" kern="1200" dirty="0" err="1">
                <a:solidFill>
                  <a:schemeClr val="tx1"/>
                </a:solidFill>
                <a:effectLst/>
                <a:latin typeface="+mn-lt"/>
                <a:ea typeface="+mn-ea"/>
                <a:cs typeface="+mn-cs"/>
              </a:rPr>
              <a:t>Bourne</a:t>
            </a:r>
            <a:r>
              <a:rPr lang="de-DE" sz="1200" kern="1200" dirty="0">
                <a:solidFill>
                  <a:schemeClr val="tx1"/>
                </a:solidFill>
                <a:effectLst/>
                <a:latin typeface="+mn-lt"/>
                <a:ea typeface="+mn-ea"/>
                <a:cs typeface="+mn-cs"/>
              </a:rPr>
              <a:t>) ist die Standard-Shell auf den meisten Linux-Systemen und wurde auf fast alle Unix-Systeme portiert.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234571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Zum Verschieben, wie auch zum Umbenennen benutzen wir mv (</a:t>
            </a:r>
            <a:r>
              <a:rPr lang="de-DE" sz="1200" kern="1200" dirty="0" err="1">
                <a:solidFill>
                  <a:schemeClr val="tx1"/>
                </a:solidFill>
                <a:effectLst/>
                <a:latin typeface="+mn-lt"/>
                <a:ea typeface="+mn-ea"/>
                <a:cs typeface="+mn-cs"/>
              </a:rPr>
              <a:t>move</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mv quelle ziel(</a:t>
            </a:r>
            <a:r>
              <a:rPr lang="de-DE" sz="1200" kern="1200" dirty="0" err="1">
                <a:solidFill>
                  <a:schemeClr val="tx1"/>
                </a:solidFill>
                <a:effectLst/>
                <a:latin typeface="+mn-lt"/>
                <a:ea typeface="+mn-ea"/>
                <a:cs typeface="+mn-cs"/>
              </a:rPr>
              <a:t>verzeichnis</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Wir wechseln zunächst mit cd wieder ins Home-Verzeichnis. Anschließend verschieben wir "neu.txt" vom Verzeichnis "Mond" nach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mv Mond/neu.txt </a:t>
            </a:r>
            <a:r>
              <a:rPr lang="de-DE" sz="1200" kern="1200" dirty="0" err="1">
                <a:solidFill>
                  <a:schemeClr val="tx1"/>
                </a:solidFill>
                <a:effectLst/>
                <a:latin typeface="+mn-lt"/>
                <a:ea typeface="+mn-ea"/>
                <a:cs typeface="+mn-cs"/>
              </a:rPr>
              <a:t>mond</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Jetzt finden wir "neu.txt" nicht mehr im Verzeichnis "Mond", sondern nur noch in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Wir wollen aber nicht, dass sie dort "neu.txt" heißt, sondern "alt.txt":</a:t>
            </a:r>
          </a:p>
          <a:p>
            <a:r>
              <a:rPr lang="en-US" sz="1200" kern="1200" dirty="0">
                <a:solidFill>
                  <a:schemeClr val="tx1"/>
                </a:solidFill>
                <a:effectLst/>
                <a:latin typeface="+mn-lt"/>
                <a:ea typeface="+mn-ea"/>
                <a:cs typeface="+mn-cs"/>
              </a:rPr>
              <a:t>mv </a:t>
            </a:r>
            <a:r>
              <a:rPr lang="en-US" sz="1200" kern="1200" dirty="0" err="1">
                <a:solidFill>
                  <a:schemeClr val="tx1"/>
                </a:solidFill>
                <a:effectLst/>
                <a:latin typeface="+mn-lt"/>
                <a:ea typeface="+mn-ea"/>
                <a:cs typeface="+mn-cs"/>
              </a:rPr>
              <a:t>mond</a:t>
            </a:r>
            <a:r>
              <a:rPr lang="en-US" sz="1200" kern="1200" dirty="0">
                <a:solidFill>
                  <a:schemeClr val="tx1"/>
                </a:solidFill>
                <a:effectLst/>
                <a:latin typeface="+mn-lt"/>
                <a:ea typeface="+mn-ea"/>
                <a:cs typeface="+mn-cs"/>
              </a:rPr>
              <a:t>/neu.txt </a:t>
            </a:r>
            <a:r>
              <a:rPr lang="en-US" sz="1200" kern="1200" dirty="0" err="1">
                <a:solidFill>
                  <a:schemeClr val="tx1"/>
                </a:solidFill>
                <a:effectLst/>
                <a:latin typeface="+mn-lt"/>
                <a:ea typeface="+mn-ea"/>
                <a:cs typeface="+mn-cs"/>
              </a:rPr>
              <a:t>mond</a:t>
            </a:r>
            <a:r>
              <a:rPr lang="en-US" sz="1200" kern="1200" dirty="0">
                <a:solidFill>
                  <a:schemeClr val="tx1"/>
                </a:solidFill>
                <a:effectLst/>
                <a:latin typeface="+mn-lt"/>
                <a:ea typeface="+mn-ea"/>
                <a:cs typeface="+mn-cs"/>
              </a:rPr>
              <a:t>/alt.txt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So heißt sie nun!</a:t>
            </a:r>
          </a:p>
          <a:p>
            <a:r>
              <a:rPr lang="de-DE" sz="1200" kern="1200" dirty="0">
                <a:solidFill>
                  <a:schemeClr val="tx1"/>
                </a:solidFill>
                <a:effectLst/>
                <a:latin typeface="+mn-lt"/>
                <a:ea typeface="+mn-ea"/>
                <a:cs typeface="+mn-cs"/>
              </a:rPr>
              <a:t>Weil das mit "Mond" und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zu verwirrend ist, wollen wir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überhaupt umbenennen.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soll "anders" heißen:</a:t>
            </a:r>
          </a:p>
          <a:p>
            <a:r>
              <a:rPr lang="de-DE" sz="1200" kern="1200" dirty="0">
                <a:solidFill>
                  <a:schemeClr val="tx1"/>
                </a:solidFill>
                <a:effectLst/>
                <a:latin typeface="+mn-lt"/>
                <a:ea typeface="+mn-ea"/>
                <a:cs typeface="+mn-cs"/>
              </a:rPr>
              <a:t>mv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anders</a:t>
            </a:r>
          </a:p>
          <a:p>
            <a:r>
              <a:rPr lang="de-DE" sz="1200" kern="1200" dirty="0">
                <a:solidFill>
                  <a:schemeClr val="tx1"/>
                </a:solidFill>
                <a:effectLst/>
                <a:latin typeface="+mn-lt"/>
                <a:ea typeface="+mn-ea"/>
                <a:cs typeface="+mn-cs"/>
              </a:rPr>
              <a:t>Ein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bestätigt uns - kein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mehr, dafür "anders".</a:t>
            </a:r>
          </a:p>
          <a:p>
            <a:endParaRPr lang="de-DE" sz="1200" kern="1200" dirty="0">
              <a:solidFill>
                <a:schemeClr val="tx1"/>
              </a:solidFill>
              <a:effectLst/>
              <a:latin typeface="+mn-lt"/>
              <a:ea typeface="+mn-ea"/>
              <a:cs typeface="+mn-cs"/>
            </a:endParaRPr>
          </a:p>
          <a:p>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Zum Löschen von Dateien benutzen wir </a:t>
            </a:r>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remove</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(-optionen)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b="1" kern="1200" dirty="0" err="1">
                <a:solidFill>
                  <a:schemeClr val="tx1"/>
                </a:solidFill>
                <a:effectLst/>
                <a:latin typeface="+mn-lt"/>
                <a:ea typeface="+mn-ea"/>
                <a:cs typeface="+mn-cs"/>
              </a:rPr>
              <a:t>Achtung:rm</a:t>
            </a:r>
            <a:r>
              <a:rPr lang="de-DE" sz="1200" b="1" kern="1200" dirty="0">
                <a:solidFill>
                  <a:schemeClr val="tx1"/>
                </a:solidFill>
                <a:effectLst/>
                <a:latin typeface="+mn-lt"/>
                <a:ea typeface="+mn-ea"/>
                <a:cs typeface="+mn-cs"/>
              </a:rPr>
              <a:t> mit Administratorrechten ausgeführt kann im schlimmsten Fall das gesamte Betriebssystem löschen. Und auch als normaler Benutzer kann ich immer noch das Home-Verzeichnis und alle darin befindlichen Dateien vernichten.</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wechseln zunächst ins Verzeichnis "Mond/</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und erzeugen dort noch einige Dateien:</a:t>
            </a:r>
          </a:p>
          <a:p>
            <a:r>
              <a:rPr lang="de-DE" sz="1200" kern="1200" dirty="0">
                <a:solidFill>
                  <a:schemeClr val="tx1"/>
                </a:solidFill>
                <a:effectLst/>
                <a:latin typeface="+mn-lt"/>
                <a:ea typeface="+mn-ea"/>
                <a:cs typeface="+mn-cs"/>
              </a:rPr>
              <a:t>cd Mond/</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a:t>
            </a:r>
          </a:p>
          <a:p>
            <a:r>
              <a:rPr lang="de-DE" sz="1200" kern="1200" dirty="0" err="1">
                <a:solidFill>
                  <a:schemeClr val="tx1"/>
                </a:solidFill>
                <a:effectLst/>
                <a:latin typeface="+mn-lt"/>
                <a:ea typeface="+mn-ea"/>
                <a:cs typeface="+mn-cs"/>
              </a:rPr>
              <a:t>touch</a:t>
            </a:r>
            <a:r>
              <a:rPr lang="de-DE" sz="1200" kern="1200" dirty="0">
                <a:solidFill>
                  <a:schemeClr val="tx1"/>
                </a:solidFill>
                <a:effectLst/>
                <a:latin typeface="+mn-lt"/>
                <a:ea typeface="+mn-ea"/>
                <a:cs typeface="+mn-cs"/>
              </a:rPr>
              <a:t> datei1.txt datei2.txt datei3.log</a:t>
            </a:r>
          </a:p>
          <a:p>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um zu sehen, welche Dateien nun vorhanden sind. Eine einzelne Datei löschen wir relativ gefahrlos mit:</a:t>
            </a:r>
          </a:p>
          <a:p>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datei1.txt</a:t>
            </a:r>
          </a:p>
          <a:p>
            <a:r>
              <a:rPr lang="de-DE" sz="1200" kern="1200" dirty="0">
                <a:solidFill>
                  <a:schemeClr val="tx1"/>
                </a:solidFill>
                <a:effectLst/>
                <a:latin typeface="+mn-lt"/>
                <a:ea typeface="+mn-ea"/>
                <a:cs typeface="+mn-cs"/>
              </a:rPr>
              <a:t>Man kann aber auch hier wieder * benutzen, um mehrere Dateien auf einmal zu eliminieren:</a:t>
            </a:r>
          </a:p>
          <a:p>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txt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löscht alle </a:t>
            </a:r>
            <a:r>
              <a:rPr lang="de-DE" sz="1200" kern="1200" dirty="0" err="1">
                <a:solidFill>
                  <a:schemeClr val="tx1"/>
                </a:solidFill>
                <a:effectLst/>
                <a:latin typeface="+mn-lt"/>
                <a:ea typeface="+mn-ea"/>
                <a:cs typeface="+mn-cs"/>
              </a:rPr>
              <a:t>Datein</a:t>
            </a:r>
            <a:r>
              <a:rPr lang="de-DE" sz="1200" kern="1200" dirty="0">
                <a:solidFill>
                  <a:schemeClr val="tx1"/>
                </a:solidFill>
                <a:effectLst/>
                <a:latin typeface="+mn-lt"/>
                <a:ea typeface="+mn-ea"/>
                <a:cs typeface="+mn-cs"/>
              </a:rPr>
              <a:t> in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die auf ".</a:t>
            </a:r>
            <a:r>
              <a:rPr lang="de-DE" sz="1200" kern="1200" dirty="0" err="1">
                <a:solidFill>
                  <a:schemeClr val="tx1"/>
                </a:solidFill>
                <a:effectLst/>
                <a:latin typeface="+mn-lt"/>
                <a:ea typeface="+mn-ea"/>
                <a:cs typeface="+mn-cs"/>
              </a:rPr>
              <a:t>txt</a:t>
            </a:r>
            <a:r>
              <a:rPr lang="de-DE" sz="1200" kern="1200" dirty="0">
                <a:solidFill>
                  <a:schemeClr val="tx1"/>
                </a:solidFill>
                <a:effectLst/>
                <a:latin typeface="+mn-lt"/>
                <a:ea typeface="+mn-ea"/>
                <a:cs typeface="+mn-cs"/>
              </a:rPr>
              <a:t>" enden. Wir überprüfen das mit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Noch gefährlicher ist es, alle Dateien im aktuellen Verzeichnis zu löschen. Wir sollten </a:t>
            </a:r>
            <a:r>
              <a:rPr lang="de-DE" sz="1200" kern="1200" dirty="0" err="1">
                <a:solidFill>
                  <a:schemeClr val="tx1"/>
                </a:solidFill>
                <a:effectLst/>
                <a:latin typeface="+mn-lt"/>
                <a:ea typeface="+mn-ea"/>
                <a:cs typeface="+mn-cs"/>
              </a:rPr>
              <a:t>umbedingt</a:t>
            </a:r>
            <a:r>
              <a:rPr lang="de-DE" sz="1200" kern="1200" dirty="0">
                <a:solidFill>
                  <a:schemeClr val="tx1"/>
                </a:solidFill>
                <a:effectLst/>
                <a:latin typeface="+mn-lt"/>
                <a:ea typeface="+mn-ea"/>
                <a:cs typeface="+mn-cs"/>
              </a:rPr>
              <a:t> zuvor überprüfen, in welchem Verzeichnis wir uns gerade befinden (</a:t>
            </a:r>
            <a:r>
              <a:rPr lang="de-DE" sz="1200" kern="1200" dirty="0" err="1">
                <a:solidFill>
                  <a:schemeClr val="tx1"/>
                </a:solidFill>
                <a:effectLst/>
                <a:latin typeface="+mn-lt"/>
                <a:ea typeface="+mn-ea"/>
                <a:cs typeface="+mn-cs"/>
              </a:rPr>
              <a:t>pwd</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Jetzt befinden sich keine Dateien mehr im aktuellen Verzeichnis. Wir wechseln ins Verzeichnis "Mond":</a:t>
            </a:r>
          </a:p>
          <a:p>
            <a:r>
              <a:rPr lang="de-DE" sz="1200" kern="1200" dirty="0">
                <a:solidFill>
                  <a:schemeClr val="tx1"/>
                </a:solidFill>
                <a:effectLst/>
                <a:latin typeface="+mn-lt"/>
                <a:ea typeface="+mn-ea"/>
                <a:cs typeface="+mn-cs"/>
              </a:rPr>
              <a:t>cd ~/Mond</a:t>
            </a:r>
          </a:p>
          <a:p>
            <a:r>
              <a:rPr lang="de-DE" sz="1200" kern="1200" dirty="0">
                <a:solidFill>
                  <a:schemeClr val="tx1"/>
                </a:solidFill>
                <a:effectLst/>
                <a:latin typeface="+mn-lt"/>
                <a:ea typeface="+mn-ea"/>
                <a:cs typeface="+mn-cs"/>
              </a:rPr>
              <a:t>Am gefährlichsten ist </a:t>
            </a:r>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wenn wir die Option -R verwenden. Normalerweise kann </a:t>
            </a:r>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nur normale Dateien und Links löschen. Der Versuch ein Verzeichnis zu löschen (</a:t>
            </a:r>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wird mit einer Fehlermeldung quittiert.</a:t>
            </a:r>
          </a:p>
          <a:p>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-R *</a:t>
            </a:r>
          </a:p>
          <a:p>
            <a:r>
              <a:rPr lang="de-DE" sz="1200" kern="1200" dirty="0">
                <a:solidFill>
                  <a:schemeClr val="tx1"/>
                </a:solidFill>
                <a:effectLst/>
                <a:latin typeface="+mn-lt"/>
                <a:ea typeface="+mn-ea"/>
                <a:cs typeface="+mn-cs"/>
              </a:rPr>
              <a:t>löscht auch alle Unterverzeichnisse mit allen darin enthaltenen Dateien! </a:t>
            </a:r>
          </a:p>
          <a:p>
            <a:r>
              <a:rPr lang="de-DE" sz="1200" kern="1200" dirty="0">
                <a:solidFill>
                  <a:schemeClr val="tx1"/>
                </a:solidFill>
                <a:effectLst/>
                <a:latin typeface="+mn-lt"/>
                <a:ea typeface="+mn-ea"/>
                <a:cs typeface="+mn-cs"/>
              </a:rPr>
              <a:t>Also, immer vor dem ENTER innehalten und überlegen: Will ich das wirklich alles löschen?!</a:t>
            </a:r>
          </a:p>
          <a:p>
            <a:r>
              <a:rPr lang="de-DE" sz="1200" kern="1200" dirty="0">
                <a:solidFill>
                  <a:schemeClr val="tx1"/>
                </a:solidFill>
                <a:effectLst/>
                <a:latin typeface="+mn-lt"/>
                <a:ea typeface="+mn-ea"/>
                <a:cs typeface="+mn-cs"/>
              </a:rPr>
              <a:t>Zum Löschen von leeren Verzeichnissen gibt es auch </a:t>
            </a:r>
            <a:r>
              <a:rPr lang="de-DE" sz="1200" kern="1200" dirty="0" err="1">
                <a:solidFill>
                  <a:schemeClr val="tx1"/>
                </a:solidFill>
                <a:effectLst/>
                <a:latin typeface="+mn-lt"/>
                <a:ea typeface="+mn-ea"/>
                <a:cs typeface="+mn-cs"/>
              </a:rPr>
              <a:t>rmdir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remove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directory</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rmdir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verzeichnisname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Dieser Befehl ist weniger effektiv als </a:t>
            </a:r>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-R, aber auch erheblich weniger gefährlich. </a:t>
            </a:r>
          </a:p>
          <a:p>
            <a:r>
              <a:rPr lang="de-DE" sz="1200" kern="1200" dirty="0">
                <a:solidFill>
                  <a:schemeClr val="tx1"/>
                </a:solidFill>
                <a:effectLst/>
                <a:latin typeface="+mn-lt"/>
                <a:ea typeface="+mn-ea"/>
                <a:cs typeface="+mn-cs"/>
              </a:rPr>
              <a:t>Nachdem wir mit cd ins Home-Verzeichnis gewechselt haben, löschen wir das leergeräumte Verzeichnis "Mond":</a:t>
            </a:r>
          </a:p>
          <a:p>
            <a:r>
              <a:rPr lang="de-DE" sz="1200" kern="1200" dirty="0" err="1">
                <a:solidFill>
                  <a:schemeClr val="tx1"/>
                </a:solidFill>
                <a:effectLst/>
                <a:latin typeface="+mn-lt"/>
                <a:ea typeface="+mn-ea"/>
                <a:cs typeface="+mn-cs"/>
              </a:rPr>
              <a:t>rmdir</a:t>
            </a:r>
            <a:r>
              <a:rPr lang="de-DE" sz="1200" kern="1200" dirty="0">
                <a:solidFill>
                  <a:schemeClr val="tx1"/>
                </a:solidFill>
                <a:effectLst/>
                <a:latin typeface="+mn-lt"/>
                <a:ea typeface="+mn-ea"/>
                <a:cs typeface="+mn-cs"/>
              </a:rPr>
              <a:t> Mond</a:t>
            </a:r>
          </a:p>
          <a:p>
            <a:r>
              <a:rPr lang="de-DE" sz="1200" kern="1200" dirty="0">
                <a:solidFill>
                  <a:schemeClr val="tx1"/>
                </a:solidFill>
                <a:effectLst/>
                <a:latin typeface="+mn-lt"/>
                <a:ea typeface="+mn-ea"/>
                <a:cs typeface="+mn-cs"/>
              </a:rPr>
              <a:t>Der Versuch mit </a:t>
            </a:r>
            <a:r>
              <a:rPr lang="de-DE" sz="1200" kern="1200" dirty="0" err="1">
                <a:solidFill>
                  <a:schemeClr val="tx1"/>
                </a:solidFill>
                <a:effectLst/>
                <a:latin typeface="+mn-lt"/>
                <a:ea typeface="+mn-ea"/>
                <a:cs typeface="+mn-cs"/>
              </a:rPr>
              <a:t>rmdir</a:t>
            </a:r>
            <a:r>
              <a:rPr lang="de-DE" sz="1200" kern="1200" dirty="0">
                <a:solidFill>
                  <a:schemeClr val="tx1"/>
                </a:solidFill>
                <a:effectLst/>
                <a:latin typeface="+mn-lt"/>
                <a:ea typeface="+mn-ea"/>
                <a:cs typeface="+mn-cs"/>
              </a:rPr>
              <a:t> anders auch gleich das Verzeichnis "anders" zu löschen scheitert, da sich in "anders" noch Dateien befinden (diese möchten wir auch noch ein wenig behalten).</a:t>
            </a:r>
          </a:p>
          <a:p>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1601482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Unter Linux hat jede Datei (auch Verzeichnisse) einen Besitzer und bestimmte Zugriffsrechte. Wir unterscheiden zwischen Lese-, Schreib- und Ausführungsrechten. Diese können bei jeder Datei für den Besitzer selbst, für Angehörige einer definierten Gruppe und für alle anderen festgelegt werden. </a:t>
            </a:r>
          </a:p>
          <a:p>
            <a:r>
              <a:rPr lang="de-DE" sz="1200" kern="1200" dirty="0">
                <a:solidFill>
                  <a:schemeClr val="tx1"/>
                </a:solidFill>
                <a:effectLst/>
                <a:latin typeface="+mn-lt"/>
                <a:ea typeface="+mn-ea"/>
                <a:cs typeface="+mn-cs"/>
              </a:rPr>
              <a:t>Mit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bekommen wir diese angezeigt. Nach dem ersten Zeichen, das für den Dateityp steht (also -, d oder l), kommen 9 Zeichen, die genau jene Zugriffsrechte angeben:</a:t>
            </a:r>
          </a:p>
          <a:p>
            <a:r>
              <a:rPr lang="de-DE" sz="1200" kern="1200" dirty="0">
                <a:solidFill>
                  <a:schemeClr val="tx1"/>
                </a:solidFill>
                <a:effectLst/>
                <a:latin typeface="+mn-lt"/>
                <a:ea typeface="+mn-ea"/>
                <a:cs typeface="+mn-cs"/>
              </a:rPr>
              <a:t>(1.Zeichen=Typ)(2.-4.Zeichen=Besitzer)(5.-7.Zeichen=Gruppe)(8.-10.Zeichen=Andere)</a:t>
            </a:r>
          </a:p>
          <a:p>
            <a:r>
              <a:rPr lang="de-DE" sz="1200" kern="1200" dirty="0">
                <a:solidFill>
                  <a:schemeClr val="tx1"/>
                </a:solidFill>
                <a:effectLst/>
                <a:latin typeface="+mn-lt"/>
                <a:ea typeface="+mn-ea"/>
                <a:cs typeface="+mn-cs"/>
              </a:rPr>
              <a:t>Es gibt jeweils:</a:t>
            </a:r>
          </a:p>
          <a:p>
            <a:r>
              <a:rPr lang="de-DE" sz="1200" kern="1200" dirty="0">
                <a:solidFill>
                  <a:schemeClr val="tx1"/>
                </a:solidFill>
                <a:effectLst/>
                <a:latin typeface="+mn-lt"/>
                <a:ea typeface="+mn-ea"/>
                <a:cs typeface="+mn-cs"/>
              </a:rPr>
              <a:t>r</a:t>
            </a:r>
          </a:p>
          <a:p>
            <a:r>
              <a:rPr lang="de-DE" sz="1200" kern="1200" dirty="0">
                <a:solidFill>
                  <a:schemeClr val="tx1"/>
                </a:solidFill>
                <a:effectLst/>
                <a:latin typeface="+mn-lt"/>
                <a:ea typeface="+mn-ea"/>
                <a:cs typeface="+mn-cs"/>
              </a:rPr>
              <a:t>für Lesen (</a:t>
            </a:r>
            <a:r>
              <a:rPr lang="de-DE" sz="1200" kern="1200" dirty="0" err="1">
                <a:solidFill>
                  <a:schemeClr val="tx1"/>
                </a:solidFill>
                <a:effectLst/>
                <a:latin typeface="+mn-lt"/>
                <a:ea typeface="+mn-ea"/>
                <a:cs typeface="+mn-cs"/>
              </a:rPr>
              <a:t>read</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w</a:t>
            </a:r>
          </a:p>
          <a:p>
            <a:r>
              <a:rPr lang="de-DE" sz="1200" kern="1200" dirty="0">
                <a:solidFill>
                  <a:schemeClr val="tx1"/>
                </a:solidFill>
                <a:effectLst/>
                <a:latin typeface="+mn-lt"/>
                <a:ea typeface="+mn-ea"/>
                <a:cs typeface="+mn-cs"/>
              </a:rPr>
              <a:t>für Schreiben (</a:t>
            </a:r>
            <a:r>
              <a:rPr lang="de-DE" sz="1200" kern="1200" dirty="0" err="1">
                <a:solidFill>
                  <a:schemeClr val="tx1"/>
                </a:solidFill>
                <a:effectLst/>
                <a:latin typeface="+mn-lt"/>
                <a:ea typeface="+mn-ea"/>
                <a:cs typeface="+mn-cs"/>
              </a:rPr>
              <a:t>write</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x</a:t>
            </a:r>
          </a:p>
          <a:p>
            <a:r>
              <a:rPr lang="de-DE" sz="1200" kern="1200" dirty="0">
                <a:solidFill>
                  <a:schemeClr val="tx1"/>
                </a:solidFill>
                <a:effectLst/>
                <a:latin typeface="+mn-lt"/>
                <a:ea typeface="+mn-ea"/>
                <a:cs typeface="+mn-cs"/>
              </a:rPr>
              <a:t>für Ausführen (</a:t>
            </a:r>
            <a:r>
              <a:rPr lang="de-DE" sz="1200" kern="1200" dirty="0" err="1">
                <a:solidFill>
                  <a:schemeClr val="tx1"/>
                </a:solidFill>
                <a:effectLst/>
                <a:latin typeface="+mn-lt"/>
                <a:ea typeface="+mn-ea"/>
                <a:cs typeface="+mn-cs"/>
              </a:rPr>
              <a:t>execute</a:t>
            </a:r>
            <a:r>
              <a:rPr lang="de-DE" sz="1200" kern="1200" dirty="0">
                <a:solidFill>
                  <a:schemeClr val="tx1"/>
                </a:solidFill>
                <a:effectLst/>
                <a:latin typeface="+mn-lt"/>
                <a:ea typeface="+mn-ea"/>
                <a:cs typeface="+mn-cs"/>
              </a:rPr>
              <a:t>) - bzw. bei Verzeichnissen, den Inhalt auflisten</a:t>
            </a:r>
          </a:p>
          <a:p>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wenn das entsprechende Recht nicht vorhanden ist</a:t>
            </a:r>
          </a:p>
          <a:p>
            <a:r>
              <a:rPr lang="de-DE" sz="1200" kern="1200" dirty="0">
                <a:solidFill>
                  <a:schemeClr val="tx1"/>
                </a:solidFill>
                <a:effectLst/>
                <a:latin typeface="+mn-lt"/>
                <a:ea typeface="+mn-ea"/>
                <a:cs typeface="+mn-cs"/>
              </a:rPr>
              <a:t>Zum Beispiel:</a:t>
            </a:r>
          </a:p>
          <a:p>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rw</a:t>
            </a:r>
            <a:r>
              <a:rPr lang="de-DE" sz="1200" kern="1200" dirty="0">
                <a:solidFill>
                  <a:schemeClr val="tx1"/>
                </a:solidFill>
                <a:effectLst/>
                <a:latin typeface="+mn-lt"/>
                <a:ea typeface="+mn-ea"/>
                <a:cs typeface="+mn-cs"/>
              </a:rPr>
              <a:t>-r--r--</a:t>
            </a:r>
          </a:p>
          <a:p>
            <a:r>
              <a:rPr lang="de-DE" sz="1200" kern="1200" dirty="0">
                <a:solidFill>
                  <a:schemeClr val="tx1"/>
                </a:solidFill>
                <a:effectLst/>
                <a:latin typeface="+mn-lt"/>
                <a:ea typeface="+mn-ea"/>
                <a:cs typeface="+mn-cs"/>
              </a:rPr>
              <a:t>für eine normale Datei, die von allen gelesen, aber nur vom Besitzer geschrieben werden darf.</a:t>
            </a:r>
          </a:p>
          <a:p>
            <a:r>
              <a:rPr lang="de-DE" sz="1200" kern="1200" dirty="0" err="1">
                <a:solidFill>
                  <a:schemeClr val="tx1"/>
                </a:solidFill>
                <a:effectLst/>
                <a:latin typeface="+mn-lt"/>
                <a:ea typeface="+mn-ea"/>
                <a:cs typeface="+mn-cs"/>
              </a:rPr>
              <a:t>drwxr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xr</a:t>
            </a:r>
            <a:r>
              <a:rPr lang="de-DE" sz="1200" kern="1200" dirty="0">
                <a:solidFill>
                  <a:schemeClr val="tx1"/>
                </a:solidFill>
                <a:effectLst/>
                <a:latin typeface="+mn-lt"/>
                <a:ea typeface="+mn-ea"/>
                <a:cs typeface="+mn-cs"/>
              </a:rPr>
              <a:t>-x</a:t>
            </a:r>
          </a:p>
          <a:p>
            <a:r>
              <a:rPr lang="de-DE" sz="1200" kern="1200" dirty="0">
                <a:solidFill>
                  <a:schemeClr val="tx1"/>
                </a:solidFill>
                <a:effectLst/>
                <a:latin typeface="+mn-lt"/>
                <a:ea typeface="+mn-ea"/>
                <a:cs typeface="+mn-cs"/>
              </a:rPr>
              <a:t>für ein Verzeichnis, das von allen gelesen und aufgelistet, aber wieder nur vom Besitzer geschrieben werden darf.</a:t>
            </a:r>
          </a:p>
          <a:p>
            <a:r>
              <a:rPr lang="de-DE" sz="1200" kern="1200" dirty="0" err="1">
                <a:solidFill>
                  <a:schemeClr val="tx1"/>
                </a:solidFill>
                <a:effectLst/>
                <a:latin typeface="+mn-lt"/>
                <a:ea typeface="+mn-ea"/>
                <a:cs typeface="+mn-cs"/>
              </a:rPr>
              <a:t>lrwxrwxrwx</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für einen symbolischen Link, den jeder auch wieder löschen darf</a:t>
            </a: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Dies sind die häufigsten Fälle. Gelegentlich sieht man aber auch Berechtigungen wie:</a:t>
            </a:r>
          </a:p>
          <a:p>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rw</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rw</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hier dürfen Besitzer und Gruppe lesen und schreiben. Anderen ist es aber nicht gestattet, die Datei auch nur zu lesen.</a:t>
            </a:r>
          </a:p>
          <a:p>
            <a:r>
              <a:rPr lang="de-DE" sz="1200" kern="1200" dirty="0">
                <a:solidFill>
                  <a:schemeClr val="tx1"/>
                </a:solidFill>
                <a:effectLst/>
                <a:latin typeface="+mn-lt"/>
                <a:ea typeface="+mn-ea"/>
                <a:cs typeface="+mn-cs"/>
              </a:rPr>
              <a:t>Auch seine Berechtigung hat:</a:t>
            </a:r>
          </a:p>
          <a:p>
            <a:r>
              <a:rPr lang="de-DE" sz="1200" kern="1200" dirty="0">
                <a:solidFill>
                  <a:schemeClr val="tx1"/>
                </a:solidFill>
                <a:effectLst/>
                <a:latin typeface="+mn-lt"/>
                <a:ea typeface="+mn-ea"/>
                <a:cs typeface="+mn-cs"/>
              </a:rPr>
              <a:t>-r--------</a:t>
            </a:r>
          </a:p>
          <a:p>
            <a:r>
              <a:rPr lang="de-DE" sz="1200" kern="1200" dirty="0">
                <a:solidFill>
                  <a:schemeClr val="tx1"/>
                </a:solidFill>
                <a:effectLst/>
                <a:latin typeface="+mn-lt"/>
                <a:ea typeface="+mn-ea"/>
                <a:cs typeface="+mn-cs"/>
              </a:rPr>
              <a:t>hier darf nur der Besitzer lesen, aber auch er hat hier keine Schreibrechte, was ihn davor bewahrt, diese Datei eines Tages versehentlich zu löschen. Wenn er die Datei doch einmal löschen will, muss er zuerst die Rechte ändern.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2115107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u</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steht für den Besitzer (</a:t>
            </a:r>
            <a:r>
              <a:rPr lang="de-DE" sz="1200" kern="1200" dirty="0" err="1">
                <a:solidFill>
                  <a:schemeClr val="tx1"/>
                </a:solidFill>
                <a:effectLst/>
                <a:latin typeface="+mn-lt"/>
                <a:ea typeface="+mn-ea"/>
                <a:cs typeface="+mn-cs"/>
              </a:rPr>
              <a:t>user</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g</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steht für die Gruppe (</a:t>
            </a:r>
            <a:r>
              <a:rPr lang="de-DE" sz="1200" kern="1200" dirty="0" err="1">
                <a:solidFill>
                  <a:schemeClr val="tx1"/>
                </a:solidFill>
                <a:effectLst/>
                <a:latin typeface="+mn-lt"/>
                <a:ea typeface="+mn-ea"/>
                <a:cs typeface="+mn-cs"/>
              </a:rPr>
              <a:t>group</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o</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steht für Andere (</a:t>
            </a:r>
            <a:r>
              <a:rPr lang="de-DE" sz="1200" kern="1200" dirty="0" err="1">
                <a:solidFill>
                  <a:schemeClr val="tx1"/>
                </a:solidFill>
                <a:effectLst/>
                <a:latin typeface="+mn-lt"/>
                <a:ea typeface="+mn-ea"/>
                <a:cs typeface="+mn-cs"/>
              </a:rPr>
              <a:t>others</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a</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steht für alle (all)</a:t>
            </a:r>
          </a:p>
          <a:p>
            <a:r>
              <a:rPr lang="de-DE" sz="1200" kern="1200" dirty="0">
                <a:solidFill>
                  <a:schemeClr val="tx1"/>
                </a:solidFill>
                <a:effectLst/>
                <a:latin typeface="+mn-lt"/>
                <a:ea typeface="+mn-ea"/>
                <a:cs typeface="+mn-cs"/>
              </a:rPr>
              <a:t>Die Rechte r (lesen), w (schreiben) und x (ausführen) können jeweils hinzugefügt (+) oder entfernt (-) werden. Wir wechseln zunächst ins Verzeichnis "anders" (so wir nicht noch dort sind -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ist ja auch "anders"):</a:t>
            </a:r>
          </a:p>
          <a:p>
            <a:r>
              <a:rPr lang="de-DE" sz="1200" kern="1200" dirty="0">
                <a:solidFill>
                  <a:schemeClr val="tx1"/>
                </a:solidFill>
                <a:effectLst/>
                <a:latin typeface="+mn-lt"/>
                <a:ea typeface="+mn-ea"/>
                <a:cs typeface="+mn-cs"/>
              </a:rPr>
              <a:t>cd ~/anders</a:t>
            </a:r>
          </a:p>
          <a:p>
            <a:r>
              <a:rPr lang="de-DE" sz="1200" kern="1200" dirty="0">
                <a:solidFill>
                  <a:schemeClr val="tx1"/>
                </a:solidFill>
                <a:effectLst/>
                <a:latin typeface="+mn-lt"/>
                <a:ea typeface="+mn-ea"/>
                <a:cs typeface="+mn-cs"/>
              </a:rPr>
              <a:t>Die Rechte der Datei "alt.txt" sind jetzt wahrscheinlich -</a:t>
            </a:r>
            <a:r>
              <a:rPr lang="de-DE" sz="1200" kern="1200" dirty="0" err="1">
                <a:solidFill>
                  <a:schemeClr val="tx1"/>
                </a:solidFill>
                <a:effectLst/>
                <a:latin typeface="+mn-lt"/>
                <a:ea typeface="+mn-ea"/>
                <a:cs typeface="+mn-cs"/>
              </a:rPr>
              <a:t>rw</a:t>
            </a:r>
            <a:r>
              <a:rPr lang="de-DE" sz="1200" kern="1200" dirty="0">
                <a:solidFill>
                  <a:schemeClr val="tx1"/>
                </a:solidFill>
                <a:effectLst/>
                <a:latin typeface="+mn-lt"/>
                <a:ea typeface="+mn-ea"/>
                <a:cs typeface="+mn-cs"/>
              </a:rPr>
              <a:t>-r--r--. Mit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können wir uns das ansehen. </a:t>
            </a:r>
          </a:p>
          <a:p>
            <a:r>
              <a:rPr lang="de-DE" sz="1200" kern="1200" dirty="0">
                <a:solidFill>
                  <a:schemeClr val="tx1"/>
                </a:solidFill>
                <a:effectLst/>
                <a:latin typeface="+mn-lt"/>
                <a:ea typeface="+mn-ea"/>
                <a:cs typeface="+mn-cs"/>
              </a:rPr>
              <a:t>Wir wollen der Datei die Ausführungsrechte für alle geben:</a:t>
            </a:r>
          </a:p>
          <a:p>
            <a:r>
              <a:rPr lang="de-DE" sz="1200" kern="1200" dirty="0" err="1">
                <a:solidFill>
                  <a:schemeClr val="tx1"/>
                </a:solidFill>
                <a:effectLst/>
                <a:latin typeface="+mn-lt"/>
                <a:ea typeface="+mn-ea"/>
                <a:cs typeface="+mn-cs"/>
              </a:rPr>
              <a:t>chmod</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a+x</a:t>
            </a:r>
            <a:r>
              <a:rPr lang="de-DE" sz="1200" kern="1200" dirty="0">
                <a:solidFill>
                  <a:schemeClr val="tx1"/>
                </a:solidFill>
                <a:effectLst/>
                <a:latin typeface="+mn-lt"/>
                <a:ea typeface="+mn-ea"/>
                <a:cs typeface="+mn-cs"/>
              </a:rPr>
              <a:t> alt.txt</a:t>
            </a:r>
          </a:p>
          <a:p>
            <a:r>
              <a:rPr lang="de-DE" sz="1200" kern="1200" dirty="0">
                <a:solidFill>
                  <a:schemeClr val="tx1"/>
                </a:solidFill>
                <a:effectLst/>
                <a:latin typeface="+mn-lt"/>
                <a:ea typeface="+mn-ea"/>
                <a:cs typeface="+mn-cs"/>
              </a:rPr>
              <a:t>Ein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offenbart, dass sich die Rechte auf -</a:t>
            </a:r>
            <a:r>
              <a:rPr lang="de-DE" sz="1200" kern="1200" dirty="0" err="1">
                <a:solidFill>
                  <a:schemeClr val="tx1"/>
                </a:solidFill>
                <a:effectLst/>
                <a:latin typeface="+mn-lt"/>
                <a:ea typeface="+mn-ea"/>
                <a:cs typeface="+mn-cs"/>
              </a:rPr>
              <a:t>rwxr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xr</a:t>
            </a:r>
            <a:r>
              <a:rPr lang="de-DE" sz="1200" kern="1200" dirty="0">
                <a:solidFill>
                  <a:schemeClr val="tx1"/>
                </a:solidFill>
                <a:effectLst/>
                <a:latin typeface="+mn-lt"/>
                <a:ea typeface="+mn-ea"/>
                <a:cs typeface="+mn-cs"/>
              </a:rPr>
              <a:t>-x geändert haben.</a:t>
            </a:r>
          </a:p>
          <a:p>
            <a:r>
              <a:rPr lang="de-DE" sz="1200" kern="1200" dirty="0">
                <a:solidFill>
                  <a:schemeClr val="tx1"/>
                </a:solidFill>
                <a:effectLst/>
                <a:latin typeface="+mn-lt"/>
                <a:ea typeface="+mn-ea"/>
                <a:cs typeface="+mn-cs"/>
              </a:rPr>
              <a:t>Nun wollen wir auch dem Besitzer die Schreibrechte nehmen:</a:t>
            </a:r>
          </a:p>
          <a:p>
            <a:r>
              <a:rPr lang="de-DE" sz="1200" kern="1200" dirty="0" err="1">
                <a:solidFill>
                  <a:schemeClr val="tx1"/>
                </a:solidFill>
                <a:effectLst/>
                <a:latin typeface="+mn-lt"/>
                <a:ea typeface="+mn-ea"/>
                <a:cs typeface="+mn-cs"/>
              </a:rPr>
              <a:t>chmod</a:t>
            </a:r>
            <a:r>
              <a:rPr lang="de-DE" sz="1200" kern="1200" dirty="0">
                <a:solidFill>
                  <a:schemeClr val="tx1"/>
                </a:solidFill>
                <a:effectLst/>
                <a:latin typeface="+mn-lt"/>
                <a:ea typeface="+mn-ea"/>
                <a:cs typeface="+mn-cs"/>
              </a:rPr>
              <a:t> u-w alt.txt</a:t>
            </a:r>
          </a:p>
          <a:p>
            <a:r>
              <a:rPr lang="de-DE" sz="1200" kern="1200" dirty="0">
                <a:solidFill>
                  <a:schemeClr val="tx1"/>
                </a:solidFill>
                <a:effectLst/>
                <a:latin typeface="+mn-lt"/>
                <a:ea typeface="+mn-ea"/>
                <a:cs typeface="+mn-cs"/>
              </a:rPr>
              <a:t>Die Rechte der Datei sind jetzt -r-</a:t>
            </a:r>
            <a:r>
              <a:rPr lang="de-DE" sz="1200" kern="1200" dirty="0" err="1">
                <a:solidFill>
                  <a:schemeClr val="tx1"/>
                </a:solidFill>
                <a:effectLst/>
                <a:latin typeface="+mn-lt"/>
                <a:ea typeface="+mn-ea"/>
                <a:cs typeface="+mn-cs"/>
              </a:rPr>
              <a:t>xr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xr</a:t>
            </a:r>
            <a:r>
              <a:rPr lang="de-DE" sz="1200" kern="1200" dirty="0">
                <a:solidFill>
                  <a:schemeClr val="tx1"/>
                </a:solidFill>
                <a:effectLst/>
                <a:latin typeface="+mn-lt"/>
                <a:ea typeface="+mn-ea"/>
                <a:cs typeface="+mn-cs"/>
              </a:rPr>
              <a:t>-x.</a:t>
            </a:r>
          </a:p>
          <a:p>
            <a:r>
              <a:rPr lang="de-DE" sz="1200" kern="1200" dirty="0">
                <a:solidFill>
                  <a:schemeClr val="tx1"/>
                </a:solidFill>
                <a:effectLst/>
                <a:latin typeface="+mn-lt"/>
                <a:ea typeface="+mn-ea"/>
                <a:cs typeface="+mn-cs"/>
              </a:rPr>
              <a:t>Nun wollen wir Gruppe und Anderen die Ausführungsrechte wieder nehmen und gleichzeitig dem Besitzer die Schreibrechte einräumen:</a:t>
            </a:r>
          </a:p>
          <a:p>
            <a:r>
              <a:rPr lang="en-US" sz="1200" kern="1200" dirty="0" err="1">
                <a:solidFill>
                  <a:schemeClr val="tx1"/>
                </a:solidFill>
                <a:effectLst/>
                <a:latin typeface="+mn-lt"/>
                <a:ea typeface="+mn-ea"/>
                <a:cs typeface="+mn-cs"/>
              </a:rPr>
              <a:t>chmod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go-x,u+w</a:t>
            </a:r>
            <a:r>
              <a:rPr lang="en-US" sz="1200" kern="1200" dirty="0">
                <a:solidFill>
                  <a:schemeClr val="tx1"/>
                </a:solidFill>
                <a:effectLst/>
                <a:latin typeface="+mn-lt"/>
                <a:ea typeface="+mn-ea"/>
                <a:cs typeface="+mn-cs"/>
              </a:rPr>
              <a:t> alt.txt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Mit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sehen wir -</a:t>
            </a:r>
            <a:r>
              <a:rPr lang="de-DE" sz="1200" kern="1200" dirty="0" err="1">
                <a:solidFill>
                  <a:schemeClr val="tx1"/>
                </a:solidFill>
                <a:effectLst/>
                <a:latin typeface="+mn-lt"/>
                <a:ea typeface="+mn-ea"/>
                <a:cs typeface="+mn-cs"/>
              </a:rPr>
              <a:t>rwxr</a:t>
            </a:r>
            <a:r>
              <a:rPr lang="de-DE" sz="1200" kern="1200" dirty="0">
                <a:solidFill>
                  <a:schemeClr val="tx1"/>
                </a:solidFill>
                <a:effectLst/>
                <a:latin typeface="+mn-lt"/>
                <a:ea typeface="+mn-ea"/>
                <a:cs typeface="+mn-cs"/>
              </a:rPr>
              <a:t>--r--. Wir können also u, g und o kombinieren, bzw. durch Komma getrennt, auch mehrere Änderungen beauftragen.</a:t>
            </a:r>
          </a:p>
          <a:p>
            <a:r>
              <a:rPr lang="de-DE" sz="1200" kern="1200" dirty="0">
                <a:solidFill>
                  <a:schemeClr val="tx1"/>
                </a:solidFill>
                <a:effectLst/>
                <a:latin typeface="+mn-lt"/>
                <a:ea typeface="+mn-ea"/>
                <a:cs typeface="+mn-cs"/>
              </a:rPr>
              <a:t>Zuletzt wollen wir allen alle Rechte zugestehen:</a:t>
            </a:r>
          </a:p>
          <a:p>
            <a:r>
              <a:rPr lang="de-DE" sz="1200" kern="1200" dirty="0" err="1">
                <a:solidFill>
                  <a:schemeClr val="tx1"/>
                </a:solidFill>
                <a:effectLst/>
                <a:latin typeface="+mn-lt"/>
                <a:ea typeface="+mn-ea"/>
                <a:cs typeface="+mn-cs"/>
              </a:rPr>
              <a:t>chmod</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a+rwx</a:t>
            </a:r>
            <a:r>
              <a:rPr lang="de-DE" sz="1200" kern="1200" dirty="0">
                <a:solidFill>
                  <a:schemeClr val="tx1"/>
                </a:solidFill>
                <a:effectLst/>
                <a:latin typeface="+mn-lt"/>
                <a:ea typeface="+mn-ea"/>
                <a:cs typeface="+mn-cs"/>
              </a:rPr>
              <a:t> alt.txt</a:t>
            </a:r>
          </a:p>
          <a:p>
            <a:r>
              <a:rPr lang="de-DE" sz="1200" kern="1200" dirty="0">
                <a:solidFill>
                  <a:schemeClr val="tx1"/>
                </a:solidFill>
                <a:effectLst/>
                <a:latin typeface="+mn-lt"/>
                <a:ea typeface="+mn-ea"/>
                <a:cs typeface="+mn-cs"/>
              </a:rPr>
              <a:t>(es macht nichts, wenn Rechte hinzugefügt werden, die schon vorhanden sind - wir tun dies, wenn wir zuvor nicht einmal nachgesehen haben, welche Rechte die Datei wirklich hatte)</a:t>
            </a:r>
          </a:p>
          <a:p>
            <a:r>
              <a:rPr lang="de-DE" sz="1200" kern="1200" dirty="0">
                <a:solidFill>
                  <a:schemeClr val="tx1"/>
                </a:solidFill>
                <a:effectLst/>
                <a:latin typeface="+mn-lt"/>
                <a:ea typeface="+mn-ea"/>
                <a:cs typeface="+mn-cs"/>
              </a:rPr>
              <a:t>So darf nun jeder alles: -</a:t>
            </a:r>
            <a:r>
              <a:rPr lang="de-DE" sz="1200" kern="1200" dirty="0" err="1">
                <a:solidFill>
                  <a:schemeClr val="tx1"/>
                </a:solidFill>
                <a:effectLst/>
                <a:latin typeface="+mn-lt"/>
                <a:ea typeface="+mn-ea"/>
                <a:cs typeface="+mn-cs"/>
              </a:rPr>
              <a:t>rwxrwxrwx</a:t>
            </a:r>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581078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Häufig findet man aber auch eine andere Darstellung des "</a:t>
            </a:r>
            <a:r>
              <a:rPr lang="de-DE" sz="1200" kern="1200" dirty="0" err="1">
                <a:solidFill>
                  <a:schemeClr val="tx1"/>
                </a:solidFill>
                <a:effectLst/>
                <a:latin typeface="+mn-lt"/>
                <a:ea typeface="+mn-ea"/>
                <a:cs typeface="+mn-cs"/>
              </a:rPr>
              <a:t>modus</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 Dabei gibt es für jedes Recht eine Zahl:</a:t>
            </a:r>
          </a:p>
          <a:p>
            <a:r>
              <a:rPr lang="de-DE" sz="1200" kern="1200" dirty="0">
                <a:solidFill>
                  <a:schemeClr val="tx1"/>
                </a:solidFill>
                <a:effectLst/>
                <a:latin typeface="+mn-lt"/>
                <a:ea typeface="+mn-ea"/>
                <a:cs typeface="+mn-cs"/>
              </a:rPr>
              <a:t>1</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für Ausführen</a:t>
            </a:r>
          </a:p>
          <a:p>
            <a:r>
              <a:rPr lang="de-DE" sz="1200" kern="1200" dirty="0">
                <a:solidFill>
                  <a:schemeClr val="tx1"/>
                </a:solidFill>
                <a:effectLst/>
                <a:latin typeface="+mn-lt"/>
                <a:ea typeface="+mn-ea"/>
                <a:cs typeface="+mn-cs"/>
              </a:rPr>
              <a:t>2</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für Schreiben</a:t>
            </a:r>
          </a:p>
          <a:p>
            <a:r>
              <a:rPr lang="de-DE" sz="1200" kern="1200" dirty="0">
                <a:solidFill>
                  <a:schemeClr val="tx1"/>
                </a:solidFill>
                <a:effectLst/>
                <a:latin typeface="+mn-lt"/>
                <a:ea typeface="+mn-ea"/>
                <a:cs typeface="+mn-cs"/>
              </a:rPr>
              <a:t>4</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für Lesen</a:t>
            </a:r>
          </a:p>
          <a:p>
            <a:r>
              <a:rPr lang="de-DE" sz="1200" kern="1200" dirty="0">
                <a:solidFill>
                  <a:schemeClr val="tx1"/>
                </a:solidFill>
                <a:effectLst/>
                <a:latin typeface="+mn-lt"/>
                <a:ea typeface="+mn-ea"/>
                <a:cs typeface="+mn-cs"/>
              </a:rPr>
              <a:t>Für die vorhandenen Rechte werden die Zahlen addiert. Für den Besitzer, die Gruppe und Andere werden nun die addierten Zahlen zu einer 3-stelligen Ziffernfolge zusammengestellt:</a:t>
            </a:r>
          </a:p>
          <a:p>
            <a:r>
              <a:rPr lang="de-DE" sz="1200" kern="1200" dirty="0">
                <a:solidFill>
                  <a:schemeClr val="tx1"/>
                </a:solidFill>
                <a:effectLst/>
                <a:latin typeface="+mn-lt"/>
                <a:ea typeface="+mn-ea"/>
                <a:cs typeface="+mn-cs"/>
              </a:rPr>
              <a:t>644 entspricht </a:t>
            </a:r>
            <a:r>
              <a:rPr lang="de-DE" sz="1200" kern="1200" dirty="0" err="1">
                <a:solidFill>
                  <a:schemeClr val="tx1"/>
                </a:solidFill>
                <a:effectLst/>
                <a:latin typeface="+mn-lt"/>
                <a:ea typeface="+mn-ea"/>
                <a:cs typeface="+mn-cs"/>
              </a:rPr>
              <a:t>a+r,u+w</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der Besitzer darf Lesen und Schreiben (4+2), Gruppe und Andere dürfen nur Lesen (4)</a:t>
            </a:r>
          </a:p>
          <a:p>
            <a:r>
              <a:rPr lang="de-DE" sz="1200" kern="1200" dirty="0">
                <a:solidFill>
                  <a:schemeClr val="tx1"/>
                </a:solidFill>
                <a:effectLst/>
                <a:latin typeface="+mn-lt"/>
                <a:ea typeface="+mn-ea"/>
                <a:cs typeface="+mn-cs"/>
              </a:rPr>
              <a:t>755 entspricht </a:t>
            </a:r>
            <a:r>
              <a:rPr lang="de-DE" sz="1200" kern="1200" dirty="0" err="1">
                <a:solidFill>
                  <a:schemeClr val="tx1"/>
                </a:solidFill>
                <a:effectLst/>
                <a:latin typeface="+mn-lt"/>
                <a:ea typeface="+mn-ea"/>
                <a:cs typeface="+mn-cs"/>
              </a:rPr>
              <a:t>a+rx,u+w</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der Besitzer darf Lesen, Schreiben und Ausführen (4+2+1), Gruppe und Andere dürfen Lesen und Ausführen (4+1), aber nicht Schreiben.</a:t>
            </a:r>
          </a:p>
          <a:p>
            <a:r>
              <a:rPr lang="de-DE" sz="1200" kern="1200" dirty="0" err="1">
                <a:solidFill>
                  <a:schemeClr val="tx1"/>
                </a:solidFill>
                <a:effectLst/>
                <a:latin typeface="+mn-lt"/>
                <a:ea typeface="+mn-ea"/>
                <a:cs typeface="+mn-cs"/>
              </a:rPr>
              <a:t>chmod</a:t>
            </a:r>
            <a:r>
              <a:rPr lang="de-DE" sz="1200" kern="1200" dirty="0">
                <a:solidFill>
                  <a:schemeClr val="tx1"/>
                </a:solidFill>
                <a:effectLst/>
                <a:latin typeface="+mn-lt"/>
                <a:ea typeface="+mn-ea"/>
                <a:cs typeface="+mn-cs"/>
              </a:rPr>
              <a:t> 600 alt.txt</a:t>
            </a:r>
          </a:p>
          <a:p>
            <a:r>
              <a:rPr lang="de-DE" sz="1200" kern="1200" dirty="0">
                <a:solidFill>
                  <a:schemeClr val="tx1"/>
                </a:solidFill>
                <a:effectLst/>
                <a:latin typeface="+mn-lt"/>
                <a:ea typeface="+mn-ea"/>
                <a:cs typeface="+mn-cs"/>
              </a:rPr>
              <a:t>Nur noch der Besitzer darf lesen und schreiben: -</a:t>
            </a:r>
            <a:r>
              <a:rPr lang="de-DE" sz="1200" kern="1200" dirty="0" err="1">
                <a:solidFill>
                  <a:schemeClr val="tx1"/>
                </a:solidFill>
                <a:effectLst/>
                <a:latin typeface="+mn-lt"/>
                <a:ea typeface="+mn-ea"/>
                <a:cs typeface="+mn-cs"/>
              </a:rPr>
              <a:t>rw</a:t>
            </a:r>
            <a:r>
              <a:rPr lang="de-DE" sz="1200" kern="1200" dirty="0">
                <a:solidFill>
                  <a:schemeClr val="tx1"/>
                </a:solidFill>
                <a:effectLst/>
                <a:latin typeface="+mn-lt"/>
                <a:ea typeface="+mn-ea"/>
                <a:cs typeface="+mn-cs"/>
              </a:rPr>
              <a:t>-------</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17</a:t>
            </a:fld>
            <a:endParaRPr lang="de-DE"/>
          </a:p>
        </p:txBody>
      </p:sp>
    </p:spTree>
    <p:extLst>
      <p:ext uri="{BB962C8B-B14F-4D97-AF65-F5344CB8AC3E}">
        <p14:creationId xmlns:p14="http://schemas.microsoft.com/office/powerpoint/2010/main" val="1126034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err="1">
                <a:solidFill>
                  <a:schemeClr val="tx1"/>
                </a:solidFill>
                <a:effectLst/>
                <a:latin typeface="+mn-lt"/>
                <a:ea typeface="+mn-ea"/>
                <a:cs typeface="+mn-cs"/>
              </a:rPr>
              <a:t>chown</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Eine Datei oder ein Verzeichnis wird auf den neuen Besitzer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 übertragen. Auch dies geht wieder für mehrere Dateien in einem Rutsch:</a:t>
            </a:r>
          </a:p>
          <a:p>
            <a:r>
              <a:rPr lang="de-DE" sz="1200" kern="1200" dirty="0" err="1">
                <a:solidFill>
                  <a:schemeClr val="tx1"/>
                </a:solidFill>
                <a:effectLst/>
                <a:latin typeface="+mn-lt"/>
                <a:ea typeface="+mn-ea"/>
                <a:cs typeface="+mn-cs"/>
              </a:rPr>
              <a:t>chown</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 * (nicht ausprobieren!) überträgt alle Dateien im aktuellen Verzeichnis an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chown</a:t>
            </a:r>
            <a:r>
              <a:rPr lang="de-DE" sz="1200" kern="1200" dirty="0">
                <a:solidFill>
                  <a:schemeClr val="tx1"/>
                </a:solidFill>
                <a:effectLst/>
                <a:latin typeface="+mn-lt"/>
                <a:ea typeface="+mn-ea"/>
                <a:cs typeface="+mn-cs"/>
              </a:rPr>
              <a:t> -R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verzeichnis</a:t>
            </a:r>
            <a:r>
              <a:rPr lang="de-DE" sz="1200" kern="1200" dirty="0">
                <a:solidFill>
                  <a:schemeClr val="tx1"/>
                </a:solidFill>
                <a:effectLst/>
                <a:latin typeface="+mn-lt"/>
                <a:ea typeface="+mn-ea"/>
                <a:cs typeface="+mn-cs"/>
              </a:rPr>
              <a:t> (nicht ausprobieren!) </a:t>
            </a:r>
          </a:p>
          <a:p>
            <a:r>
              <a:rPr lang="de-DE" sz="1200" kern="1200" dirty="0">
                <a:solidFill>
                  <a:schemeClr val="tx1"/>
                </a:solidFill>
                <a:effectLst/>
                <a:latin typeface="+mn-lt"/>
                <a:ea typeface="+mn-ea"/>
                <a:cs typeface="+mn-cs"/>
              </a:rPr>
              <a:t>ändert den Besitzer gleich auch in allen im Verzeichnis befindlichen Dateien und Unterverzeichnissen auf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Aber: Ich kann nicht verschenken, was mir nicht gehört. </a:t>
            </a:r>
            <a:r>
              <a:rPr lang="de-DE" sz="1200" kern="1200" dirty="0" err="1">
                <a:solidFill>
                  <a:schemeClr val="tx1"/>
                </a:solidFill>
                <a:effectLst/>
                <a:latin typeface="+mn-lt"/>
                <a:ea typeface="+mn-ea"/>
                <a:cs typeface="+mn-cs"/>
              </a:rPr>
              <a:t>chown</a:t>
            </a:r>
            <a:r>
              <a:rPr lang="de-DE" sz="1200" kern="1200" dirty="0">
                <a:solidFill>
                  <a:schemeClr val="tx1"/>
                </a:solidFill>
                <a:effectLst/>
                <a:latin typeface="+mn-lt"/>
                <a:ea typeface="+mn-ea"/>
                <a:cs typeface="+mn-cs"/>
              </a:rPr>
              <a:t> darf ich nur bei meinen eigenen Dateien ausführen (Dateien also, bei denen ich als Besitzer eingetragen bin). Dies gilt auch für das Ändern von Rechten über </a:t>
            </a:r>
            <a:r>
              <a:rPr lang="de-DE" sz="1200" kern="1200" dirty="0" err="1">
                <a:solidFill>
                  <a:schemeClr val="tx1"/>
                </a:solidFill>
                <a:effectLst/>
                <a:latin typeface="+mn-lt"/>
                <a:ea typeface="+mn-ea"/>
                <a:cs typeface="+mn-cs"/>
              </a:rPr>
              <a:t>chmod</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Mit </a:t>
            </a:r>
            <a:r>
              <a:rPr lang="de-DE" sz="1200" kern="1200" dirty="0" err="1">
                <a:solidFill>
                  <a:schemeClr val="tx1"/>
                </a:solidFill>
                <a:effectLst/>
                <a:latin typeface="+mn-lt"/>
                <a:ea typeface="+mn-ea"/>
                <a:cs typeface="+mn-cs"/>
              </a:rPr>
              <a:t>chown</a:t>
            </a:r>
            <a:r>
              <a:rPr lang="de-DE" sz="1200" kern="1200" dirty="0">
                <a:solidFill>
                  <a:schemeClr val="tx1"/>
                </a:solidFill>
                <a:effectLst/>
                <a:latin typeface="+mn-lt"/>
                <a:ea typeface="+mn-ea"/>
                <a:cs typeface="+mn-cs"/>
              </a:rPr>
              <a:t> kann auch gleich die Gruppe geändert werden:</a:t>
            </a:r>
          </a:p>
          <a:p>
            <a:r>
              <a:rPr lang="de-DE" sz="1200" kern="1200" dirty="0" err="1">
                <a:solidFill>
                  <a:schemeClr val="tx1"/>
                </a:solidFill>
                <a:effectLst/>
                <a:latin typeface="+mn-lt"/>
                <a:ea typeface="+mn-ea"/>
                <a:cs typeface="+mn-cs"/>
              </a:rPr>
              <a:t>chown</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besitzer:gruppe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r>
              <a:rPr lang="de-DE" sz="1200" kern="1200" dirty="0">
                <a:solidFill>
                  <a:schemeClr val="tx1"/>
                </a:solidFill>
                <a:effectLst/>
                <a:latin typeface="+mn-lt"/>
                <a:ea typeface="+mn-ea"/>
                <a:cs typeface="+mn-cs"/>
              </a:rPr>
              <a:t> (nicht ausprobieren!) </a:t>
            </a:r>
          </a:p>
          <a:p>
            <a:r>
              <a:rPr lang="de-DE" sz="1200" kern="1200" dirty="0">
                <a:solidFill>
                  <a:schemeClr val="tx1"/>
                </a:solidFill>
                <a:effectLst/>
                <a:latin typeface="+mn-lt"/>
                <a:ea typeface="+mn-ea"/>
                <a:cs typeface="+mn-cs"/>
              </a:rPr>
              <a:t>ändert den Besitzer auf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 und die Gruppe auf "gruppe". </a:t>
            </a:r>
          </a:p>
          <a:p>
            <a:r>
              <a:rPr lang="de-DE" sz="1200" kern="1200" dirty="0">
                <a:solidFill>
                  <a:schemeClr val="tx1"/>
                </a:solidFill>
                <a:effectLst/>
                <a:latin typeface="+mn-lt"/>
                <a:ea typeface="+mn-ea"/>
                <a:cs typeface="+mn-cs"/>
              </a:rPr>
              <a:t>Soll nur die Gruppe geändert werden gibt es </a:t>
            </a:r>
            <a:r>
              <a:rPr lang="de-DE" sz="1200" kern="1200" dirty="0" err="1">
                <a:solidFill>
                  <a:schemeClr val="tx1"/>
                </a:solidFill>
                <a:effectLst/>
                <a:latin typeface="+mn-lt"/>
                <a:ea typeface="+mn-ea"/>
                <a:cs typeface="+mn-cs"/>
              </a:rPr>
              <a:t>chgrp</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chgrp</a:t>
            </a:r>
            <a:r>
              <a:rPr lang="de-DE" sz="1200" kern="1200" dirty="0">
                <a:solidFill>
                  <a:schemeClr val="tx1"/>
                </a:solidFill>
                <a:effectLst/>
                <a:latin typeface="+mn-lt"/>
                <a:ea typeface="+mn-ea"/>
                <a:cs typeface="+mn-cs"/>
              </a:rPr>
              <a:t> gruppe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612295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Man kann der </a:t>
            </a:r>
            <a:r>
              <a:rPr lang="de-DE" sz="1200" kern="1200" dirty="0" err="1">
                <a:solidFill>
                  <a:schemeClr val="tx1"/>
                </a:solidFill>
                <a:effectLst/>
                <a:latin typeface="+mn-lt"/>
                <a:ea typeface="+mn-ea"/>
                <a:cs typeface="+mn-cs"/>
              </a:rPr>
              <a:t>bash</a:t>
            </a:r>
            <a:r>
              <a:rPr lang="de-DE" sz="1200" kern="1200" dirty="0">
                <a:solidFill>
                  <a:schemeClr val="tx1"/>
                </a:solidFill>
                <a:effectLst/>
                <a:latin typeface="+mn-lt"/>
                <a:ea typeface="+mn-ea"/>
                <a:cs typeface="+mn-cs"/>
              </a:rPr>
              <a:t> auch "Fremdsprachen" beibringen, indem man einen Alias erzeugt:</a:t>
            </a:r>
          </a:p>
          <a:p>
            <a:r>
              <a:rPr lang="de-DE" sz="1200" kern="1200" dirty="0">
                <a:solidFill>
                  <a:schemeClr val="tx1"/>
                </a:solidFill>
                <a:effectLst/>
                <a:latin typeface="+mn-lt"/>
                <a:ea typeface="+mn-ea"/>
                <a:cs typeface="+mn-cs"/>
              </a:rPr>
              <a:t>alias </a:t>
            </a:r>
            <a:r>
              <a:rPr lang="de-DE" sz="1200" kern="1200" dirty="0" err="1">
                <a:solidFill>
                  <a:schemeClr val="tx1"/>
                </a:solidFill>
                <a:effectLst/>
                <a:latin typeface="+mn-lt"/>
                <a:ea typeface="+mn-ea"/>
                <a:cs typeface="+mn-cs"/>
              </a:rPr>
              <a:t>aliasname</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programm</a:t>
            </a:r>
            <a:r>
              <a:rPr lang="de-DE" sz="1200" kern="1200" dirty="0">
                <a:solidFill>
                  <a:schemeClr val="tx1"/>
                </a:solidFill>
                <a:effectLst/>
                <a:latin typeface="+mn-lt"/>
                <a:ea typeface="+mn-ea"/>
                <a:cs typeface="+mn-cs"/>
              </a:rPr>
              <a:t> (-optionen ...)'</a:t>
            </a:r>
          </a:p>
          <a:p>
            <a:r>
              <a:rPr lang="de-DE" sz="1200" kern="1200" dirty="0">
                <a:solidFill>
                  <a:schemeClr val="tx1"/>
                </a:solidFill>
                <a:effectLst/>
                <a:latin typeface="+mn-lt"/>
                <a:ea typeface="+mn-ea"/>
                <a:cs typeface="+mn-cs"/>
              </a:rPr>
              <a:t>Manch einer hat vielleicht schon in der Windows-Shell herumgetippt. Dort benutzt man dir (</a:t>
            </a:r>
            <a:r>
              <a:rPr lang="de-DE" sz="1200" kern="1200" dirty="0" err="1">
                <a:solidFill>
                  <a:schemeClr val="tx1"/>
                </a:solidFill>
                <a:effectLst/>
                <a:latin typeface="+mn-lt"/>
                <a:ea typeface="+mn-ea"/>
                <a:cs typeface="+mn-cs"/>
              </a:rPr>
              <a:t>directory</a:t>
            </a:r>
            <a:r>
              <a:rPr lang="de-DE" sz="1200" kern="1200" dirty="0">
                <a:solidFill>
                  <a:schemeClr val="tx1"/>
                </a:solidFill>
                <a:effectLst/>
                <a:latin typeface="+mn-lt"/>
                <a:ea typeface="+mn-ea"/>
                <a:cs typeface="+mn-cs"/>
              </a:rPr>
              <a:t>) um ein Verzeichnis </a:t>
            </a:r>
            <a:r>
              <a:rPr lang="de-DE" sz="1200" kern="1200" dirty="0" err="1">
                <a:solidFill>
                  <a:schemeClr val="tx1"/>
                </a:solidFill>
                <a:effectLst/>
                <a:latin typeface="+mn-lt"/>
                <a:ea typeface="+mn-ea"/>
                <a:cs typeface="+mn-cs"/>
              </a:rPr>
              <a:t>detailiert</a:t>
            </a:r>
            <a:r>
              <a:rPr lang="de-DE" sz="1200" kern="1200" dirty="0">
                <a:solidFill>
                  <a:schemeClr val="tx1"/>
                </a:solidFill>
                <a:effectLst/>
                <a:latin typeface="+mn-lt"/>
                <a:ea typeface="+mn-ea"/>
                <a:cs typeface="+mn-cs"/>
              </a:rPr>
              <a:t> aufzulisten. Wir können es einrichten, dass auch die </a:t>
            </a:r>
            <a:r>
              <a:rPr lang="de-DE" sz="1200" kern="1200" dirty="0" err="1">
                <a:solidFill>
                  <a:schemeClr val="tx1"/>
                </a:solidFill>
                <a:effectLst/>
                <a:latin typeface="+mn-lt"/>
                <a:ea typeface="+mn-ea"/>
                <a:cs typeface="+mn-cs"/>
              </a:rPr>
              <a:t>Bash</a:t>
            </a:r>
            <a:r>
              <a:rPr lang="de-DE" sz="1200" kern="1200" dirty="0">
                <a:solidFill>
                  <a:schemeClr val="tx1"/>
                </a:solidFill>
                <a:effectLst/>
                <a:latin typeface="+mn-lt"/>
                <a:ea typeface="+mn-ea"/>
                <a:cs typeface="+mn-cs"/>
              </a:rPr>
              <a:t> den Befehl dir versteht:</a:t>
            </a:r>
          </a:p>
          <a:p>
            <a:r>
              <a:rPr lang="de-DE" sz="1200" kern="1200" dirty="0">
                <a:solidFill>
                  <a:schemeClr val="tx1"/>
                </a:solidFill>
                <a:effectLst/>
                <a:latin typeface="+mn-lt"/>
                <a:ea typeface="+mn-ea"/>
                <a:cs typeface="+mn-cs"/>
              </a:rPr>
              <a:t>alias dir='</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a:t>
            </a:r>
          </a:p>
          <a:p>
            <a:r>
              <a:rPr lang="de-DE" sz="1200" kern="1200" dirty="0">
                <a:solidFill>
                  <a:schemeClr val="tx1"/>
                </a:solidFill>
                <a:effectLst/>
                <a:latin typeface="+mn-lt"/>
                <a:ea typeface="+mn-ea"/>
                <a:cs typeface="+mn-cs"/>
              </a:rPr>
              <a:t>(Hochkomma-Umklammerung ist notwendig, wenn der Befehl aus mehr als einem Wort besteht - d.h. Leerzeichen enthält)</a:t>
            </a:r>
          </a:p>
          <a:p>
            <a:r>
              <a:rPr lang="de-DE" sz="1200" kern="1200" dirty="0">
                <a:solidFill>
                  <a:schemeClr val="tx1"/>
                </a:solidFill>
                <a:effectLst/>
                <a:latin typeface="+mn-lt"/>
                <a:ea typeface="+mn-ea"/>
                <a:cs typeface="+mn-cs"/>
              </a:rPr>
              <a:t>Ab jetzt können wir dir eingeben, um das Verzeichnis aufzulisten:</a:t>
            </a:r>
          </a:p>
          <a:p>
            <a:r>
              <a:rPr lang="de-DE" sz="1200" kern="1200" dirty="0">
                <a:solidFill>
                  <a:schemeClr val="tx1"/>
                </a:solidFill>
                <a:effectLst/>
                <a:latin typeface="+mn-lt"/>
                <a:ea typeface="+mn-ea"/>
                <a:cs typeface="+mn-cs"/>
              </a:rPr>
              <a:t>dir</a:t>
            </a:r>
          </a:p>
          <a:p>
            <a:r>
              <a:rPr lang="de-DE" sz="1200" kern="1200" dirty="0">
                <a:solidFill>
                  <a:schemeClr val="tx1"/>
                </a:solidFill>
                <a:effectLst/>
                <a:latin typeface="+mn-lt"/>
                <a:ea typeface="+mn-ea"/>
                <a:cs typeface="+mn-cs"/>
              </a:rPr>
              <a:t>Ein so gesetzter Alias existiert nur bis zum Beenden der Shell, in der er gesetzt wurde. </a:t>
            </a:r>
          </a:p>
          <a:p>
            <a:r>
              <a:rPr lang="de-DE" sz="1200" kern="1200" dirty="0">
                <a:solidFill>
                  <a:schemeClr val="tx1"/>
                </a:solidFill>
                <a:effectLst/>
                <a:latin typeface="+mn-lt"/>
                <a:ea typeface="+mn-ea"/>
                <a:cs typeface="+mn-cs"/>
              </a:rPr>
              <a:t>Wenn man einen Alias ausdrücklich löschen will, gibt man folgendes ein:</a:t>
            </a:r>
          </a:p>
          <a:p>
            <a:r>
              <a:rPr lang="de-DE" sz="1200" kern="1200" dirty="0" err="1">
                <a:solidFill>
                  <a:schemeClr val="tx1"/>
                </a:solidFill>
                <a:effectLst/>
                <a:latin typeface="+mn-lt"/>
                <a:ea typeface="+mn-ea"/>
                <a:cs typeface="+mn-cs"/>
              </a:rPr>
              <a:t>unalias</a:t>
            </a:r>
            <a:r>
              <a:rPr lang="de-DE" sz="1200" kern="1200" dirty="0">
                <a:solidFill>
                  <a:schemeClr val="tx1"/>
                </a:solidFill>
                <a:effectLst/>
                <a:latin typeface="+mn-lt"/>
                <a:ea typeface="+mn-ea"/>
                <a:cs typeface="+mn-cs"/>
              </a:rPr>
              <a:t> dir</a:t>
            </a:r>
          </a:p>
          <a:p>
            <a:r>
              <a:rPr lang="de-DE" sz="1200" kern="1200" dirty="0">
                <a:solidFill>
                  <a:schemeClr val="tx1"/>
                </a:solidFill>
                <a:effectLst/>
                <a:latin typeface="+mn-lt"/>
                <a:ea typeface="+mn-ea"/>
                <a:cs typeface="+mn-cs"/>
              </a:rPr>
              <a:t>Und weg ist er! Der Befehl dir wird ab jetzt mit der Meldung </a:t>
            </a:r>
            <a:r>
              <a:rPr lang="de-DE" sz="1200" kern="1200" dirty="0" err="1">
                <a:solidFill>
                  <a:schemeClr val="tx1"/>
                </a:solidFill>
                <a:effectLst/>
                <a:latin typeface="+mn-lt"/>
                <a:ea typeface="+mn-ea"/>
                <a:cs typeface="+mn-cs"/>
              </a:rPr>
              <a:t>bash</a:t>
            </a:r>
            <a:r>
              <a:rPr lang="de-DE" sz="1200" kern="1200" dirty="0">
                <a:solidFill>
                  <a:schemeClr val="tx1"/>
                </a:solidFill>
                <a:effectLst/>
                <a:latin typeface="+mn-lt"/>
                <a:ea typeface="+mn-ea"/>
                <a:cs typeface="+mn-cs"/>
              </a:rPr>
              <a:t>: dir: Datei oder Verzeichnis nicht gefunden quittiert.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2252054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Der Texteditor </a:t>
            </a:r>
            <a:r>
              <a:rPr lang="de-DE" sz="1200" kern="1200" dirty="0" err="1">
                <a:solidFill>
                  <a:schemeClr val="tx1"/>
                </a:solidFill>
                <a:effectLst/>
                <a:latin typeface="+mn-lt"/>
                <a:ea typeface="+mn-ea"/>
                <a:cs typeface="+mn-cs"/>
              </a:rPr>
              <a:t>nano</a:t>
            </a:r>
            <a:r>
              <a:rPr lang="de-DE" sz="1200" kern="1200" dirty="0">
                <a:solidFill>
                  <a:schemeClr val="tx1"/>
                </a:solidFill>
                <a:effectLst/>
                <a:latin typeface="+mn-lt"/>
                <a:ea typeface="+mn-ea"/>
                <a:cs typeface="+mn-cs"/>
              </a:rPr>
              <a:t> ist auf den meisten Systemen schon von Anfang an </a:t>
            </a:r>
            <a:r>
              <a:rPr lang="de-DE" sz="1200" kern="1200" dirty="0" err="1">
                <a:solidFill>
                  <a:schemeClr val="tx1"/>
                </a:solidFill>
                <a:effectLst/>
                <a:latin typeface="+mn-lt"/>
                <a:ea typeface="+mn-ea"/>
                <a:cs typeface="+mn-cs"/>
              </a:rPr>
              <a:t>an</a:t>
            </a:r>
            <a:r>
              <a:rPr lang="de-DE" sz="1200" kern="1200" dirty="0">
                <a:solidFill>
                  <a:schemeClr val="tx1"/>
                </a:solidFill>
                <a:effectLst/>
                <a:latin typeface="+mn-lt"/>
                <a:ea typeface="+mn-ea"/>
                <a:cs typeface="+mn-cs"/>
              </a:rPr>
              <a:t> Bord. Wenn nicht, sollte er für diese Übung nachinstalliert werden. Er ist leicht und intuitiv zu bedienen (in der Fußzeile stehen die verfügbaren Kommandos, die mit [Strg]+[Taste] ausgeführt werden) und mein Lieblingseditor. Er wird aufgerufen mit:</a:t>
            </a:r>
          </a:p>
          <a:p>
            <a:r>
              <a:rPr lang="de-DE" sz="1200" kern="1200" dirty="0" err="1">
                <a:solidFill>
                  <a:schemeClr val="tx1"/>
                </a:solidFill>
                <a:effectLst/>
                <a:latin typeface="+mn-lt"/>
                <a:ea typeface="+mn-ea"/>
                <a:cs typeface="+mn-cs"/>
              </a:rPr>
              <a:t>nano</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endParaRPr lang="de-DE" dirty="0"/>
          </a:p>
          <a:p>
            <a:r>
              <a:rPr lang="de-DE" dirty="0"/>
              <a:t>Vorteile von </a:t>
            </a:r>
            <a:r>
              <a:rPr lang="de-DE" dirty="0" err="1"/>
              <a:t>nano</a:t>
            </a:r>
            <a:r>
              <a:rPr lang="de-DE" dirty="0"/>
              <a:t>:</a:t>
            </a:r>
          </a:p>
          <a:p>
            <a:pPr marL="171450" indent="-171450">
              <a:buFontTx/>
              <a:buChar char="-"/>
            </a:pPr>
            <a:r>
              <a:rPr lang="de-DE" dirty="0"/>
              <a:t>Syntax </a:t>
            </a:r>
            <a:r>
              <a:rPr lang="de-DE" dirty="0" err="1"/>
              <a:t>Highlighting</a:t>
            </a:r>
            <a:r>
              <a:rPr lang="de-DE" dirty="0"/>
              <a:t>: farbige Hervorhebung von Befehlen</a:t>
            </a:r>
          </a:p>
          <a:p>
            <a:pPr marL="171450" indent="-171450">
              <a:buFontTx/>
              <a:buChar char="-"/>
            </a:pPr>
            <a:r>
              <a:rPr lang="de-DE" dirty="0"/>
              <a:t>Tastenhilfe (^ entspricht</a:t>
            </a:r>
            <a:r>
              <a:rPr lang="de-DE" baseline="0" dirty="0"/>
              <a:t> der Strg Taste)</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22</a:t>
            </a:fld>
            <a:endParaRPr lang="de-DE"/>
          </a:p>
        </p:txBody>
      </p:sp>
    </p:spTree>
    <p:extLst>
      <p:ext uri="{BB962C8B-B14F-4D97-AF65-F5344CB8AC3E}">
        <p14:creationId xmlns:p14="http://schemas.microsoft.com/office/powerpoint/2010/main" val="4160760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Über einen Eintrag in der Datei .</a:t>
            </a:r>
            <a:r>
              <a:rPr lang="de-DE" sz="1200" kern="1200" dirty="0" err="1">
                <a:solidFill>
                  <a:schemeClr val="tx1"/>
                </a:solidFill>
                <a:effectLst/>
                <a:latin typeface="+mn-lt"/>
                <a:ea typeface="+mn-ea"/>
                <a:cs typeface="+mn-cs"/>
              </a:rPr>
              <a:t>bashrc</a:t>
            </a:r>
            <a:r>
              <a:rPr lang="de-DE" sz="1200" kern="1200" dirty="0">
                <a:solidFill>
                  <a:schemeClr val="tx1"/>
                </a:solidFill>
                <a:effectLst/>
                <a:latin typeface="+mn-lt"/>
                <a:ea typeface="+mn-ea"/>
                <a:cs typeface="+mn-cs"/>
              </a:rPr>
              <a:t> im Home-Verzeichnis können Aliase auch dauerhaft </a:t>
            </a:r>
            <a:r>
              <a:rPr lang="de-DE" sz="1200" kern="1200" dirty="0" err="1">
                <a:solidFill>
                  <a:schemeClr val="tx1"/>
                </a:solidFill>
                <a:effectLst/>
                <a:latin typeface="+mn-lt"/>
                <a:ea typeface="+mn-ea"/>
                <a:cs typeface="+mn-cs"/>
              </a:rPr>
              <a:t>eingericht</a:t>
            </a:r>
            <a:r>
              <a:rPr lang="de-DE" sz="1200" kern="1200" dirty="0">
                <a:solidFill>
                  <a:schemeClr val="tx1"/>
                </a:solidFill>
                <a:effectLst/>
                <a:latin typeface="+mn-lt"/>
                <a:ea typeface="+mn-ea"/>
                <a:cs typeface="+mn-cs"/>
              </a:rPr>
              <a:t> werden. Dazu öffnen wir .</a:t>
            </a:r>
            <a:r>
              <a:rPr lang="de-DE" sz="1200" kern="1200" dirty="0" err="1">
                <a:solidFill>
                  <a:schemeClr val="tx1"/>
                </a:solidFill>
                <a:effectLst/>
                <a:latin typeface="+mn-lt"/>
                <a:ea typeface="+mn-ea"/>
                <a:cs typeface="+mn-cs"/>
              </a:rPr>
              <a:t>bashrc</a:t>
            </a:r>
            <a:r>
              <a:rPr lang="de-DE" sz="1200" kern="1200" dirty="0">
                <a:solidFill>
                  <a:schemeClr val="tx1"/>
                </a:solidFill>
                <a:effectLst/>
                <a:latin typeface="+mn-lt"/>
                <a:ea typeface="+mn-ea"/>
                <a:cs typeface="+mn-cs"/>
              </a:rPr>
              <a:t> mit dem Editor </a:t>
            </a:r>
            <a:r>
              <a:rPr lang="de-DE" sz="1200" kern="1200" dirty="0" err="1">
                <a:solidFill>
                  <a:schemeClr val="tx1"/>
                </a:solidFill>
                <a:effectLst/>
                <a:latin typeface="+mn-lt"/>
                <a:ea typeface="+mn-ea"/>
                <a:cs typeface="+mn-cs"/>
              </a:rPr>
              <a:t>nano</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nano</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bashrc</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Mit der </a:t>
            </a:r>
            <a:r>
              <a:rPr lang="de-DE" sz="1200" kern="1200" dirty="0" err="1">
                <a:solidFill>
                  <a:schemeClr val="tx1"/>
                </a:solidFill>
                <a:effectLst/>
                <a:latin typeface="+mn-lt"/>
                <a:ea typeface="+mn-ea"/>
                <a:cs typeface="+mn-cs"/>
              </a:rPr>
              <a:t>Pfleiltaste</a:t>
            </a:r>
            <a:r>
              <a:rPr lang="de-DE" sz="1200" kern="1200" dirty="0">
                <a:solidFill>
                  <a:schemeClr val="tx1"/>
                </a:solidFill>
                <a:effectLst/>
                <a:latin typeface="+mn-lt"/>
                <a:ea typeface="+mn-ea"/>
                <a:cs typeface="+mn-cs"/>
              </a:rPr>
              <a:t> ↓ gehen wir bis ans Ende der Datei. </a:t>
            </a:r>
          </a:p>
          <a:p>
            <a:r>
              <a:rPr lang="de-DE" sz="1200" kern="1200" dirty="0">
                <a:solidFill>
                  <a:schemeClr val="tx1"/>
                </a:solidFill>
                <a:effectLst/>
                <a:latin typeface="+mn-lt"/>
                <a:ea typeface="+mn-ea"/>
                <a:cs typeface="+mn-cs"/>
              </a:rPr>
              <a:t>Dort fügen wir eine neue Zeile mit der Alias-Zuweisung von zuvor ein:</a:t>
            </a:r>
          </a:p>
          <a:p>
            <a:r>
              <a:rPr lang="de-DE" sz="1200" kern="1200" dirty="0">
                <a:solidFill>
                  <a:schemeClr val="tx1"/>
                </a:solidFill>
                <a:effectLst/>
                <a:latin typeface="+mn-lt"/>
                <a:ea typeface="+mn-ea"/>
                <a:cs typeface="+mn-cs"/>
              </a:rPr>
              <a:t>alias dir='</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a:t>
            </a:r>
          </a:p>
          <a:p>
            <a:r>
              <a:rPr lang="de-DE" sz="1200" kern="1200" dirty="0">
                <a:solidFill>
                  <a:schemeClr val="tx1"/>
                </a:solidFill>
                <a:effectLst/>
                <a:latin typeface="+mn-lt"/>
                <a:ea typeface="+mn-ea"/>
                <a:cs typeface="+mn-cs"/>
              </a:rPr>
              <a:t>Wir speichern mit den Tasten [Strg]+[O], gefolgt von ENTER ab und schließen den Editor mit [Strg]+[X] - fertig! Beim nächsten Aufruf der </a:t>
            </a:r>
            <a:r>
              <a:rPr lang="de-DE" sz="1200" kern="1200" dirty="0" err="1">
                <a:solidFill>
                  <a:schemeClr val="tx1"/>
                </a:solidFill>
                <a:effectLst/>
                <a:latin typeface="+mn-lt"/>
                <a:ea typeface="+mn-ea"/>
                <a:cs typeface="+mn-cs"/>
              </a:rPr>
              <a:t>Bash</a:t>
            </a:r>
            <a:r>
              <a:rPr lang="de-DE" sz="1200" kern="1200" dirty="0">
                <a:solidFill>
                  <a:schemeClr val="tx1"/>
                </a:solidFill>
                <a:effectLst/>
                <a:latin typeface="+mn-lt"/>
                <a:ea typeface="+mn-ea"/>
                <a:cs typeface="+mn-cs"/>
              </a:rPr>
              <a:t> steht der Befehl zur Verfügung.</a:t>
            </a:r>
          </a:p>
          <a:p>
            <a:r>
              <a:rPr lang="de-DE" sz="1200" kern="1200" dirty="0">
                <a:solidFill>
                  <a:schemeClr val="tx1"/>
                </a:solidFill>
                <a:effectLst/>
                <a:latin typeface="+mn-lt"/>
                <a:ea typeface="+mn-ea"/>
                <a:cs typeface="+mn-cs"/>
              </a:rPr>
              <a:t>Um zu sehen, welche Aliase bereits vorhanden sind, geben wir folgendes ein:</a:t>
            </a:r>
          </a:p>
          <a:p>
            <a:r>
              <a:rPr lang="de-DE" sz="1200" kern="1200" dirty="0">
                <a:solidFill>
                  <a:schemeClr val="tx1"/>
                </a:solidFill>
                <a:effectLst/>
                <a:latin typeface="+mn-lt"/>
                <a:ea typeface="+mn-ea"/>
                <a:cs typeface="+mn-cs"/>
              </a:rPr>
              <a:t>alias</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1444733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Ein Programm, mit dem sich beliebige Inhalte auf den Bildschirm drucken lassen ist echo:</a:t>
            </a:r>
          </a:p>
          <a:p>
            <a:r>
              <a:rPr lang="de-DE" sz="1200" kern="1200" dirty="0">
                <a:solidFill>
                  <a:schemeClr val="tx1"/>
                </a:solidFill>
                <a:effectLst/>
                <a:latin typeface="+mn-lt"/>
                <a:ea typeface="+mn-ea"/>
                <a:cs typeface="+mn-cs"/>
              </a:rPr>
              <a:t>echo </a:t>
            </a:r>
            <a:r>
              <a:rPr lang="de-DE" sz="1200" kern="1200" dirty="0" err="1">
                <a:solidFill>
                  <a:schemeClr val="tx1"/>
                </a:solidFill>
                <a:effectLst/>
                <a:latin typeface="+mn-lt"/>
                <a:ea typeface="+mn-ea"/>
                <a:cs typeface="+mn-cs"/>
              </a:rPr>
              <a:t>text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testen das mal:</a:t>
            </a:r>
          </a:p>
          <a:p>
            <a:r>
              <a:rPr lang="de-DE" sz="1200" kern="1200" dirty="0">
                <a:solidFill>
                  <a:schemeClr val="tx1"/>
                </a:solidFill>
                <a:effectLst/>
                <a:latin typeface="+mn-lt"/>
                <a:ea typeface="+mn-ea"/>
                <a:cs typeface="+mn-cs"/>
              </a:rPr>
              <a:t>echo "Hier sitze ich nun"</a:t>
            </a:r>
          </a:p>
          <a:p>
            <a:r>
              <a:rPr lang="de-DE" sz="1200" kern="1200" dirty="0">
                <a:solidFill>
                  <a:schemeClr val="tx1"/>
                </a:solidFill>
                <a:effectLst/>
                <a:latin typeface="+mn-lt"/>
                <a:ea typeface="+mn-ea"/>
                <a:cs typeface="+mn-cs"/>
              </a:rPr>
              <a:t>(wir setzen umklammernde Hochkommas, weil Leerzeichen im Text vorkommen)</a:t>
            </a:r>
          </a:p>
          <a:p>
            <a:r>
              <a:rPr lang="de-DE" sz="1200" kern="1200" dirty="0">
                <a:solidFill>
                  <a:schemeClr val="tx1"/>
                </a:solidFill>
                <a:effectLst/>
                <a:latin typeface="+mn-lt"/>
                <a:ea typeface="+mn-ea"/>
                <a:cs typeface="+mn-cs"/>
              </a:rPr>
              <a:t>druckt in die </a:t>
            </a:r>
            <a:r>
              <a:rPr lang="de-DE" sz="1200" kern="1200" dirty="0" err="1">
                <a:solidFill>
                  <a:schemeClr val="tx1"/>
                </a:solidFill>
                <a:effectLst/>
                <a:latin typeface="+mn-lt"/>
                <a:ea typeface="+mn-ea"/>
                <a:cs typeface="+mn-cs"/>
              </a:rPr>
              <a:t>nächte</a:t>
            </a:r>
            <a:r>
              <a:rPr lang="de-DE" sz="1200" kern="1200" dirty="0">
                <a:solidFill>
                  <a:schemeClr val="tx1"/>
                </a:solidFill>
                <a:effectLst/>
                <a:latin typeface="+mn-lt"/>
                <a:ea typeface="+mn-ea"/>
                <a:cs typeface="+mn-cs"/>
              </a:rPr>
              <a:t> Zeile:  Hier sitze ich nun. </a:t>
            </a:r>
          </a:p>
          <a:p>
            <a:r>
              <a:rPr lang="de-DE" sz="1200" kern="1200" dirty="0">
                <a:solidFill>
                  <a:schemeClr val="tx1"/>
                </a:solidFill>
                <a:effectLst/>
                <a:latin typeface="+mn-lt"/>
                <a:ea typeface="+mn-ea"/>
                <a:cs typeface="+mn-cs"/>
              </a:rPr>
              <a:t>Gut, das ist noch nicht so beeindruckend. </a:t>
            </a:r>
          </a:p>
          <a:p>
            <a:r>
              <a:rPr lang="de-DE" sz="1200" kern="1200" dirty="0">
                <a:solidFill>
                  <a:schemeClr val="tx1"/>
                </a:solidFill>
                <a:effectLst/>
                <a:latin typeface="+mn-lt"/>
                <a:ea typeface="+mn-ea"/>
                <a:cs typeface="+mn-cs"/>
              </a:rPr>
              <a:t>Wir können aber auch den Inhalt von Variablen ausgeben. Diese müssen wir aber zuvor noch definieren:</a:t>
            </a:r>
          </a:p>
          <a:p>
            <a:r>
              <a:rPr lang="de-DE" sz="1200" kern="1200" dirty="0">
                <a:solidFill>
                  <a:schemeClr val="tx1"/>
                </a:solidFill>
                <a:effectLst/>
                <a:latin typeface="+mn-lt"/>
                <a:ea typeface="+mn-ea"/>
                <a:cs typeface="+mn-cs"/>
              </a:rPr>
              <a:t>variable=wert</a:t>
            </a:r>
          </a:p>
          <a:p>
            <a:r>
              <a:rPr lang="de-DE" sz="1200" kern="1200" dirty="0">
                <a:solidFill>
                  <a:schemeClr val="tx1"/>
                </a:solidFill>
                <a:effectLst/>
                <a:latin typeface="+mn-lt"/>
                <a:ea typeface="+mn-ea"/>
                <a:cs typeface="+mn-cs"/>
              </a:rPr>
              <a:t>Der Aufruf der Variablen erfolgt dann immer mit einem vorangestellten $:</a:t>
            </a:r>
          </a:p>
          <a:p>
            <a:r>
              <a:rPr lang="de-DE" sz="1200" kern="1200" dirty="0">
                <a:solidFill>
                  <a:schemeClr val="tx1"/>
                </a:solidFill>
                <a:effectLst/>
                <a:latin typeface="+mn-lt"/>
                <a:ea typeface="+mn-ea"/>
                <a:cs typeface="+mn-cs"/>
              </a:rPr>
              <a:t>echo $variable</a:t>
            </a:r>
          </a:p>
          <a:p>
            <a:r>
              <a:rPr lang="de-DE" sz="1200" kern="1200" dirty="0">
                <a:solidFill>
                  <a:schemeClr val="tx1"/>
                </a:solidFill>
                <a:effectLst/>
                <a:latin typeface="+mn-lt"/>
                <a:ea typeface="+mn-ea"/>
                <a:cs typeface="+mn-cs"/>
              </a:rPr>
              <a:t>Das versuchen wir:</a:t>
            </a:r>
          </a:p>
          <a:p>
            <a:r>
              <a:rPr lang="de-DE" sz="1200" kern="1200" dirty="0" err="1">
                <a:solidFill>
                  <a:schemeClr val="tx1"/>
                </a:solidFill>
                <a:effectLst/>
                <a:latin typeface="+mn-lt"/>
                <a:ea typeface="+mn-ea"/>
                <a:cs typeface="+mn-cs"/>
              </a:rPr>
              <a:t>MeinText</a:t>
            </a:r>
            <a:r>
              <a:rPr lang="de-DE" sz="1200" kern="1200" dirty="0">
                <a:solidFill>
                  <a:schemeClr val="tx1"/>
                </a:solidFill>
                <a:effectLst/>
                <a:latin typeface="+mn-lt"/>
                <a:ea typeface="+mn-ea"/>
                <a:cs typeface="+mn-cs"/>
              </a:rPr>
              <a:t>="Hier sitze ich nun" </a:t>
            </a:r>
          </a:p>
          <a:p>
            <a:r>
              <a:rPr lang="de-DE" sz="1200" kern="1200" dirty="0">
                <a:solidFill>
                  <a:schemeClr val="tx1"/>
                </a:solidFill>
                <a:effectLst/>
                <a:latin typeface="+mn-lt"/>
                <a:ea typeface="+mn-ea"/>
                <a:cs typeface="+mn-cs"/>
              </a:rPr>
              <a:t>echo $</a:t>
            </a:r>
            <a:r>
              <a:rPr lang="de-DE" sz="1200" kern="1200" dirty="0" err="1">
                <a:solidFill>
                  <a:schemeClr val="tx1"/>
                </a:solidFill>
                <a:effectLst/>
                <a:latin typeface="+mn-lt"/>
                <a:ea typeface="+mn-ea"/>
                <a:cs typeface="+mn-cs"/>
              </a:rPr>
              <a:t>MeinText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liefert wiederum Hier sitze ich nun.</a:t>
            </a:r>
          </a:p>
          <a:p>
            <a:r>
              <a:rPr lang="de-DE" sz="1200" kern="1200" dirty="0">
                <a:solidFill>
                  <a:schemeClr val="tx1"/>
                </a:solidFill>
                <a:effectLst/>
                <a:latin typeface="+mn-lt"/>
                <a:ea typeface="+mn-ea"/>
                <a:cs typeface="+mn-cs"/>
              </a:rPr>
              <a:t>Ich kann aber auch Zahlen in Variablen speichern und dann mit ihnen rechnen. Wir verwenden dafür </a:t>
            </a:r>
            <a:r>
              <a:rPr lang="de-DE" sz="1200" kern="1200" dirty="0" err="1">
                <a:solidFill>
                  <a:schemeClr val="tx1"/>
                </a:solidFill>
                <a:effectLst/>
                <a:latin typeface="+mn-lt"/>
                <a:ea typeface="+mn-ea"/>
                <a:cs typeface="+mn-cs"/>
              </a:rPr>
              <a:t>let</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let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argument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Argument ist hier eine Variablendefinition oder eine Rechenoperation. </a:t>
            </a:r>
          </a:p>
          <a:p>
            <a:r>
              <a:rPr lang="en-US" sz="1200" kern="1200" dirty="0" err="1">
                <a:solidFill>
                  <a:schemeClr val="tx1"/>
                </a:solidFill>
                <a:effectLst/>
                <a:latin typeface="+mn-lt"/>
                <a:ea typeface="+mn-ea"/>
                <a:cs typeface="+mn-cs"/>
              </a:rPr>
              <a:t>Zum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Beispiel</a:t>
            </a:r>
            <a:r>
              <a:rPr lang="en-US" sz="1200" kern="1200" dirty="0">
                <a:solidFill>
                  <a:schemeClr val="tx1"/>
                </a:solidFill>
                <a:effectLst/>
                <a:latin typeface="+mn-lt"/>
                <a:ea typeface="+mn-ea"/>
                <a:cs typeface="+mn-cs"/>
              </a:rPr>
              <a:t>:</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 A=100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 B=150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 C=$A+$B </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echo $C</a:t>
            </a:r>
          </a:p>
          <a:p>
            <a:r>
              <a:rPr lang="de-DE" sz="1200" kern="1200" dirty="0">
                <a:solidFill>
                  <a:schemeClr val="tx1"/>
                </a:solidFill>
                <a:effectLst/>
                <a:latin typeface="+mn-lt"/>
                <a:ea typeface="+mn-ea"/>
                <a:cs typeface="+mn-cs"/>
              </a:rPr>
              <a:t>Hier bekomme ich als Ergebnis 250 ausgegeben. Wenn ich </a:t>
            </a:r>
            <a:r>
              <a:rPr lang="de-DE" sz="1200" kern="1200" dirty="0" err="1">
                <a:solidFill>
                  <a:schemeClr val="tx1"/>
                </a:solidFill>
                <a:effectLst/>
                <a:latin typeface="+mn-lt"/>
                <a:ea typeface="+mn-ea"/>
                <a:cs typeface="+mn-cs"/>
              </a:rPr>
              <a:t>let</a:t>
            </a:r>
            <a:r>
              <a:rPr lang="de-DE" sz="1200" kern="1200" dirty="0">
                <a:solidFill>
                  <a:schemeClr val="tx1"/>
                </a:solidFill>
                <a:effectLst/>
                <a:latin typeface="+mn-lt"/>
                <a:ea typeface="+mn-ea"/>
                <a:cs typeface="+mn-cs"/>
              </a:rPr>
              <a:t> weglasse, lautet das Ergebnis 100+150!</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1416574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Es gibt auch viele spezielle Variablen. In diesen stehen bestimmte Informationen zur Verfügung, ohne, dass sie definiert werden müssen:</a:t>
            </a:r>
          </a:p>
          <a:p>
            <a:r>
              <a:rPr lang="de-DE" sz="1200" kern="1200" dirty="0">
                <a:solidFill>
                  <a:schemeClr val="tx1"/>
                </a:solidFill>
                <a:effectLst/>
                <a:latin typeface="+mn-lt"/>
                <a:ea typeface="+mn-ea"/>
                <a:cs typeface="+mn-cs"/>
              </a:rPr>
              <a:t>echo $HOME liefert den Pfad des Home-Verzeichnisses </a:t>
            </a:r>
          </a:p>
          <a:p>
            <a:r>
              <a:rPr lang="de-DE" sz="1200" kern="1200" dirty="0">
                <a:solidFill>
                  <a:schemeClr val="tx1"/>
                </a:solidFill>
                <a:effectLst/>
                <a:latin typeface="+mn-lt"/>
                <a:ea typeface="+mn-ea"/>
                <a:cs typeface="+mn-cs"/>
              </a:rPr>
              <a:t>echo $HOSTNAME den Rechnernamen </a:t>
            </a:r>
          </a:p>
          <a:p>
            <a:r>
              <a:rPr lang="de-DE" sz="1200" kern="1200" dirty="0">
                <a:solidFill>
                  <a:schemeClr val="tx1"/>
                </a:solidFill>
                <a:effectLst/>
                <a:latin typeface="+mn-lt"/>
                <a:ea typeface="+mn-ea"/>
                <a:cs typeface="+mn-cs"/>
              </a:rPr>
              <a:t>echo $LOGNAME den Benutzernamen </a:t>
            </a:r>
          </a:p>
          <a:p>
            <a:r>
              <a:rPr lang="de-DE" sz="1200" kern="1200" dirty="0">
                <a:solidFill>
                  <a:schemeClr val="tx1"/>
                </a:solidFill>
                <a:effectLst/>
                <a:latin typeface="+mn-lt"/>
                <a:ea typeface="+mn-ea"/>
                <a:cs typeface="+mn-cs"/>
              </a:rPr>
              <a:t>echo $UID die Benutzer ID</a:t>
            </a:r>
          </a:p>
          <a:p>
            <a:r>
              <a:rPr lang="de-DE" sz="1200" kern="1200" dirty="0">
                <a:solidFill>
                  <a:schemeClr val="tx1"/>
                </a:solidFill>
                <a:effectLst/>
                <a:latin typeface="+mn-lt"/>
                <a:ea typeface="+mn-ea"/>
                <a:cs typeface="+mn-cs"/>
              </a:rPr>
              <a:t>Sie werden vor allem bei Shell-Scripts benötigt. </a:t>
            </a:r>
          </a:p>
          <a:p>
            <a:r>
              <a:rPr lang="de-DE" sz="1200" kern="1200" dirty="0">
                <a:solidFill>
                  <a:schemeClr val="tx1"/>
                </a:solidFill>
                <a:effectLst/>
                <a:latin typeface="+mn-lt"/>
                <a:ea typeface="+mn-ea"/>
                <a:cs typeface="+mn-cs"/>
              </a:rPr>
              <a:t>Eine weitere, fest definierte Variable ist $RANDOM. Dennoch kann sie sehr wohl definiert werden. Sie gibt nämlich Zufallszahlen aus und bei der Definition wird ihr ein Startwert zugewiesen:</a:t>
            </a:r>
          </a:p>
          <a:p>
            <a:r>
              <a:rPr lang="en-US" sz="1200" kern="1200" dirty="0">
                <a:solidFill>
                  <a:schemeClr val="tx1"/>
                </a:solidFill>
                <a:effectLst/>
                <a:latin typeface="+mn-lt"/>
                <a:ea typeface="+mn-ea"/>
                <a:cs typeface="+mn-cs"/>
              </a:rPr>
              <a:t>RANDOM=123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echo $RANDOM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echo $RANDOM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echo $RANDOM</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usw.</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25</a:t>
            </a:fld>
            <a:endParaRPr lang="de-DE"/>
          </a:p>
        </p:txBody>
      </p:sp>
    </p:spTree>
    <p:extLst>
      <p:ext uri="{BB962C8B-B14F-4D97-AF65-F5344CB8AC3E}">
        <p14:creationId xmlns:p14="http://schemas.microsoft.com/office/powerpoint/2010/main" val="219557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Unter Windows spielen Kommandozeileninterpreter für den Durchschnittsbenutzer heute eine geringe Rolle. Für scheinbar alle Zwecke gibt es graphische Tools, die sämtliche Konfigurations- und Bedienungsschritte erledigen können. Scheinbar - denn auch unter Windows kommen professionelle Systemadministratoren nicht ohne Kommandozeile aus.</a:t>
            </a:r>
          </a:p>
          <a:p>
            <a:r>
              <a:rPr lang="de-DE" sz="1200" kern="1200" dirty="0">
                <a:solidFill>
                  <a:schemeClr val="tx1"/>
                </a:solidFill>
                <a:effectLst/>
                <a:latin typeface="+mn-lt"/>
                <a:ea typeface="+mn-ea"/>
                <a:cs typeface="+mn-cs"/>
              </a:rPr>
              <a:t>Unter Linux gibt es eine ähnliche Tendenz: So manche moderne Distribution versteckt die Shell heute ebenso gut wie der große Konkurrent aus </a:t>
            </a:r>
            <a:r>
              <a:rPr lang="de-DE" sz="1200" kern="1200" dirty="0" err="1">
                <a:solidFill>
                  <a:schemeClr val="tx1"/>
                </a:solidFill>
                <a:effectLst/>
                <a:latin typeface="+mn-lt"/>
                <a:ea typeface="+mn-ea"/>
                <a:cs typeface="+mn-cs"/>
              </a:rPr>
              <a:t>Redmont</a:t>
            </a:r>
            <a:r>
              <a:rPr lang="de-DE" sz="1200" kern="1200" dirty="0">
                <a:solidFill>
                  <a:schemeClr val="tx1"/>
                </a:solidFill>
                <a:effectLst/>
                <a:latin typeface="+mn-lt"/>
                <a:ea typeface="+mn-ea"/>
                <a:cs typeface="+mn-cs"/>
              </a:rPr>
              <a:t>. Dennoch ist sie ein wichtiges Instrument, mit dem sich jede/r vertraut machen sollte.</a:t>
            </a:r>
          </a:p>
          <a:p>
            <a:r>
              <a:rPr lang="de-DE" sz="1200" kern="1200" dirty="0">
                <a:solidFill>
                  <a:schemeClr val="tx1"/>
                </a:solidFill>
                <a:effectLst/>
                <a:latin typeface="+mn-lt"/>
                <a:ea typeface="+mn-ea"/>
                <a:cs typeface="+mn-cs"/>
              </a:rPr>
              <a:t>Es gibt viele nützliche Programme, für die es keine graphische Oberfläche gibt und auch Programme mit graphischer Oberfläche kennen oft Optionen, die nur von der Kommandozeile aus zugänglich sind. </a:t>
            </a:r>
          </a:p>
          <a:p>
            <a:r>
              <a:rPr lang="de-DE" sz="1200" kern="1200" dirty="0">
                <a:solidFill>
                  <a:schemeClr val="tx1"/>
                </a:solidFill>
                <a:effectLst/>
                <a:latin typeface="+mn-lt"/>
                <a:ea typeface="+mn-ea"/>
                <a:cs typeface="+mn-cs"/>
              </a:rPr>
              <a:t>Im Störungsfall ist eine Rettungs-Shell oft das einzige zur Verfügung stehende Mittel, um das Problem zu beheben, aber auch wenn das System nicht streikt, kommt es gelegentlich vor, dass ein Programm nach einem Update nicht mehr funktioniert. Unter Windows bleibt da meist nur warten und hoffen. Unter Linux starte ich das widerspenstige Programm einmal als Shell-Kommando und sehe mir an, was es zu sagen hat. Die Fehlermeldungen sind häufig schon aussagekräftig, aber wenn nicht, gebe ich sie in eine Suchmaschine ein und erfahre so nicht nur, warum das Programm nicht läuft, sondern auch meist, wie ich es zum Laufen bringen kann.</a:t>
            </a:r>
          </a:p>
          <a:p>
            <a:r>
              <a:rPr lang="de-DE" sz="1200" kern="1200" dirty="0">
                <a:solidFill>
                  <a:schemeClr val="tx1"/>
                </a:solidFill>
                <a:effectLst/>
                <a:latin typeface="+mn-lt"/>
                <a:ea typeface="+mn-ea"/>
                <a:cs typeface="+mn-cs"/>
              </a:rPr>
              <a:t>Was mich an Windows immer genervt hat, war, dass es Probleme gab, bei denen ich an einen Punkt kam, wo ich aufgeben musste. Unter Linux gibt es auch Probleme, aber ich weiß, dass ich, eventuell mit einigem Aufwand, die Lösung finden werde.</a:t>
            </a:r>
          </a:p>
          <a:p>
            <a:r>
              <a:rPr lang="de-DE" sz="1200" kern="1200" dirty="0">
                <a:solidFill>
                  <a:schemeClr val="tx1"/>
                </a:solidFill>
                <a:effectLst/>
                <a:latin typeface="+mn-lt"/>
                <a:ea typeface="+mn-ea"/>
                <a:cs typeface="+mn-cs"/>
              </a:rPr>
              <a:t>Geht nicht - gibt's nicht!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6746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Manchmal wollen wir die normale Ausgabe nicht am Bildschirm sehen, sondern lieber in eine Datei schreiben.</a:t>
            </a:r>
          </a:p>
          <a:p>
            <a:r>
              <a:rPr lang="de-DE" sz="1200" kern="1200" dirty="0" err="1">
                <a:solidFill>
                  <a:schemeClr val="tx1"/>
                </a:solidFill>
                <a:effectLst/>
                <a:latin typeface="+mn-lt"/>
                <a:ea typeface="+mn-ea"/>
                <a:cs typeface="+mn-cs"/>
              </a:rPr>
              <a:t>programm</a:t>
            </a:r>
            <a:r>
              <a:rPr lang="de-DE" sz="1200" kern="1200" dirty="0">
                <a:solidFill>
                  <a:schemeClr val="tx1"/>
                </a:solidFill>
                <a:effectLst/>
                <a:latin typeface="+mn-lt"/>
                <a:ea typeface="+mn-ea"/>
                <a:cs typeface="+mn-cs"/>
              </a:rPr>
              <a:t> (-optionen </a:t>
            </a:r>
            <a:r>
              <a:rPr lang="de-DE" sz="1200" kern="1200" dirty="0" err="1">
                <a:solidFill>
                  <a:schemeClr val="tx1"/>
                </a:solidFill>
                <a:effectLst/>
                <a:latin typeface="+mn-lt"/>
                <a:ea typeface="+mn-ea"/>
                <a:cs typeface="+mn-cs"/>
              </a:rPr>
              <a:t>parameter</a:t>
            </a:r>
            <a:r>
              <a:rPr lang="de-DE" sz="1200" kern="1200" dirty="0">
                <a:solidFill>
                  <a:schemeClr val="tx1"/>
                </a:solidFill>
                <a:effectLst/>
                <a:latin typeface="+mn-lt"/>
                <a:ea typeface="+mn-ea"/>
                <a:cs typeface="+mn-cs"/>
              </a:rPr>
              <a:t>) &gt;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wechseln zunächst wieder mit cd ~/anders in unser Testverzeichnis.</a:t>
            </a:r>
          </a:p>
          <a:p>
            <a:r>
              <a:rPr lang="de-DE" sz="1200" kern="1200" dirty="0">
                <a:solidFill>
                  <a:schemeClr val="tx1"/>
                </a:solidFill>
                <a:effectLst/>
                <a:latin typeface="+mn-lt"/>
                <a:ea typeface="+mn-ea"/>
                <a:cs typeface="+mn-cs"/>
              </a:rPr>
              <a:t>Dort leiten wir die Ausgabe von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in eine Datei um:</a:t>
            </a:r>
          </a:p>
          <a:p>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&gt; info.txt</a:t>
            </a:r>
          </a:p>
          <a:p>
            <a:r>
              <a:rPr lang="de-DE" sz="1200" kern="1200" dirty="0">
                <a:solidFill>
                  <a:schemeClr val="tx1"/>
                </a:solidFill>
                <a:effectLst/>
                <a:latin typeface="+mn-lt"/>
                <a:ea typeface="+mn-ea"/>
                <a:cs typeface="+mn-cs"/>
              </a:rPr>
              <a:t>Diese Datei können wir später nach Lust und Laune lesen, ausdrucken, oder einem Freund per Mail schicken. Allerdings funktioniert dieses Verfahren nur mit Programmen, welche die Standardausgabe (die normalerweise auf den Bildschirm druckt) für ihre Ausgabe benutzen.</a:t>
            </a:r>
          </a:p>
          <a:p>
            <a:r>
              <a:rPr lang="de-DE" sz="1200" kern="1200" dirty="0">
                <a:solidFill>
                  <a:schemeClr val="tx1"/>
                </a:solidFill>
                <a:effectLst/>
                <a:latin typeface="+mn-lt"/>
                <a:ea typeface="+mn-ea"/>
                <a:cs typeface="+mn-cs"/>
              </a:rPr>
              <a:t>Den Inhalt der Datei können wir uns mit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ansehen:</a:t>
            </a:r>
          </a:p>
          <a:p>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info.txt</a:t>
            </a: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Wir können der Datei auch noch etwas hinzufügen. &gt; überschreibt eine bestehende Datei, &gt;&gt; fügt ihr etwas hinzu:</a:t>
            </a:r>
          </a:p>
          <a:p>
            <a:r>
              <a:rPr lang="de-DE" sz="1200" kern="1200" dirty="0" err="1">
                <a:solidFill>
                  <a:schemeClr val="tx1"/>
                </a:solidFill>
                <a:effectLst/>
                <a:latin typeface="+mn-lt"/>
                <a:ea typeface="+mn-ea"/>
                <a:cs typeface="+mn-cs"/>
              </a:rPr>
              <a:t>programm</a:t>
            </a:r>
            <a:r>
              <a:rPr lang="de-DE" sz="1200" kern="1200" dirty="0">
                <a:solidFill>
                  <a:schemeClr val="tx1"/>
                </a:solidFill>
                <a:effectLst/>
                <a:latin typeface="+mn-lt"/>
                <a:ea typeface="+mn-ea"/>
                <a:cs typeface="+mn-cs"/>
              </a:rPr>
              <a:t> (-optionen </a:t>
            </a:r>
            <a:r>
              <a:rPr lang="de-DE" sz="1200" kern="1200" dirty="0" err="1">
                <a:solidFill>
                  <a:schemeClr val="tx1"/>
                </a:solidFill>
                <a:effectLst/>
                <a:latin typeface="+mn-lt"/>
                <a:ea typeface="+mn-ea"/>
                <a:cs typeface="+mn-cs"/>
              </a:rPr>
              <a:t>parameter</a:t>
            </a:r>
            <a:r>
              <a:rPr lang="de-DE" sz="1200" kern="1200" dirty="0">
                <a:solidFill>
                  <a:schemeClr val="tx1"/>
                </a:solidFill>
                <a:effectLst/>
                <a:latin typeface="+mn-lt"/>
                <a:ea typeface="+mn-ea"/>
                <a:cs typeface="+mn-cs"/>
              </a:rPr>
              <a:t>) &gt;&gt;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Das Programm </a:t>
            </a:r>
            <a:r>
              <a:rPr lang="de-DE" sz="1200" kern="1200" dirty="0" err="1">
                <a:solidFill>
                  <a:schemeClr val="tx1"/>
                </a:solidFill>
                <a:effectLst/>
                <a:latin typeface="+mn-lt"/>
                <a:ea typeface="+mn-ea"/>
                <a:cs typeface="+mn-cs"/>
              </a:rPr>
              <a:t>uname</a:t>
            </a:r>
            <a:r>
              <a:rPr lang="de-DE" sz="1200" kern="1200" dirty="0">
                <a:solidFill>
                  <a:schemeClr val="tx1"/>
                </a:solidFill>
                <a:effectLst/>
                <a:latin typeface="+mn-lt"/>
                <a:ea typeface="+mn-ea"/>
                <a:cs typeface="+mn-cs"/>
              </a:rPr>
              <a:t> gibt Informationen zum Kernel (Betriebssystemkern) aus. Wir fügen diese unserer Datei "info.txt" hinzu:</a:t>
            </a:r>
          </a:p>
          <a:p>
            <a:r>
              <a:rPr lang="de-DE" sz="1200" kern="1200" dirty="0" err="1">
                <a:solidFill>
                  <a:schemeClr val="tx1"/>
                </a:solidFill>
                <a:effectLst/>
                <a:latin typeface="+mn-lt"/>
                <a:ea typeface="+mn-ea"/>
                <a:cs typeface="+mn-cs"/>
              </a:rPr>
              <a:t>uname</a:t>
            </a:r>
            <a:r>
              <a:rPr lang="de-DE" sz="1200" kern="1200" dirty="0">
                <a:solidFill>
                  <a:schemeClr val="tx1"/>
                </a:solidFill>
                <a:effectLst/>
                <a:latin typeface="+mn-lt"/>
                <a:ea typeface="+mn-ea"/>
                <a:cs typeface="+mn-cs"/>
              </a:rPr>
              <a:t> -a &gt;&gt; info.txt</a:t>
            </a:r>
          </a:p>
          <a:p>
            <a:r>
              <a:rPr lang="de-DE" sz="1200" kern="1200" dirty="0">
                <a:solidFill>
                  <a:schemeClr val="tx1"/>
                </a:solidFill>
                <a:effectLst/>
                <a:latin typeface="+mn-lt"/>
                <a:ea typeface="+mn-ea"/>
                <a:cs typeface="+mn-cs"/>
              </a:rPr>
              <a:t>Jetzt stehen wir mit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am Ende der Datei "info.txt" noch Angaben zu unserem Betriebssystem.</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26</a:t>
            </a:fld>
            <a:endParaRPr lang="de-DE"/>
          </a:p>
        </p:txBody>
      </p:sp>
    </p:spTree>
    <p:extLst>
      <p:ext uri="{BB962C8B-B14F-4D97-AF65-F5344CB8AC3E}">
        <p14:creationId xmlns:p14="http://schemas.microsoft.com/office/powerpoint/2010/main" val="1288065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Auch der umgekehrte Weg ist möglich: die Eingaben eines Programmes aus einer Datei entnehmen:</a:t>
            </a:r>
          </a:p>
          <a:p>
            <a:r>
              <a:rPr lang="de-DE" sz="1200" kern="1200" dirty="0" err="1">
                <a:solidFill>
                  <a:schemeClr val="tx1"/>
                </a:solidFill>
                <a:effectLst/>
                <a:latin typeface="+mn-lt"/>
                <a:ea typeface="+mn-ea"/>
                <a:cs typeface="+mn-cs"/>
              </a:rPr>
              <a:t>programm</a:t>
            </a:r>
            <a:r>
              <a:rPr lang="de-DE" sz="1200" kern="1200" dirty="0">
                <a:solidFill>
                  <a:schemeClr val="tx1"/>
                </a:solidFill>
                <a:effectLst/>
                <a:latin typeface="+mn-lt"/>
                <a:ea typeface="+mn-ea"/>
                <a:cs typeface="+mn-cs"/>
              </a:rPr>
              <a:t> &lt; </a:t>
            </a:r>
            <a:r>
              <a:rPr lang="de-DE" sz="1200" kern="1200" dirty="0" err="1">
                <a:solidFill>
                  <a:schemeClr val="tx1"/>
                </a:solidFill>
                <a:effectLst/>
                <a:latin typeface="+mn-lt"/>
                <a:ea typeface="+mn-ea"/>
                <a:cs typeface="+mn-cs"/>
              </a:rPr>
              <a:t>datei</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Natürlich geht das nur, wenn das Programm auf Eingaben wartet. Beispiel gefällig?</a:t>
            </a:r>
          </a:p>
          <a:p>
            <a:r>
              <a:rPr lang="de-DE" sz="1200" kern="1200" dirty="0">
                <a:solidFill>
                  <a:schemeClr val="tx1"/>
                </a:solidFill>
                <a:effectLst/>
                <a:latin typeface="+mn-lt"/>
                <a:ea typeface="+mn-ea"/>
                <a:cs typeface="+mn-cs"/>
              </a:rPr>
              <a:t>Beim Überschreiben einer Datei mit </a:t>
            </a:r>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-i gibt es eine Rückfrage die ja oder nein erwartet. </a:t>
            </a:r>
          </a:p>
          <a:p>
            <a:r>
              <a:rPr lang="de-DE" sz="1200" kern="1200" dirty="0">
                <a:solidFill>
                  <a:schemeClr val="tx1"/>
                </a:solidFill>
                <a:effectLst/>
                <a:latin typeface="+mn-lt"/>
                <a:ea typeface="+mn-ea"/>
                <a:cs typeface="+mn-cs"/>
              </a:rPr>
              <a:t>Wir legen eine Datei mit dem Inhalt ja an:</a:t>
            </a:r>
          </a:p>
          <a:p>
            <a:r>
              <a:rPr lang="de-DE" sz="1200" kern="1200" dirty="0">
                <a:solidFill>
                  <a:schemeClr val="tx1"/>
                </a:solidFill>
                <a:effectLst/>
                <a:latin typeface="+mn-lt"/>
                <a:ea typeface="+mn-ea"/>
                <a:cs typeface="+mn-cs"/>
              </a:rPr>
              <a:t>echo ja &gt; input.txt</a:t>
            </a:r>
          </a:p>
          <a:p>
            <a:r>
              <a:rPr lang="de-DE" sz="1200" kern="1200" dirty="0">
                <a:solidFill>
                  <a:schemeClr val="tx1"/>
                </a:solidFill>
                <a:effectLst/>
                <a:latin typeface="+mn-lt"/>
                <a:ea typeface="+mn-ea"/>
                <a:cs typeface="+mn-cs"/>
              </a:rPr>
              <a:t>ja wird hier nicht auf den Bildschirm ausgegeben, wie dies bei echo eigentlich üblich ist, sondern in die Datei "input.txt" geschrieben (siehe oben). Nun wollen wir eine bestehende Datei "datei1.txt" mit "datei2.txt" überschreiben. Zunächst benutzen wir nochmals echo um die beiden Test-Dateien zu erzeugen:</a:t>
            </a:r>
          </a:p>
          <a:p>
            <a:r>
              <a:rPr lang="de-DE" sz="1200" kern="1200" dirty="0">
                <a:solidFill>
                  <a:schemeClr val="tx1"/>
                </a:solidFill>
                <a:effectLst/>
                <a:latin typeface="+mn-lt"/>
                <a:ea typeface="+mn-ea"/>
                <a:cs typeface="+mn-cs"/>
              </a:rPr>
              <a:t>echo "Erste Datei" &gt; datei1.txt </a:t>
            </a:r>
          </a:p>
          <a:p>
            <a:r>
              <a:rPr lang="de-DE" sz="1200" kern="1200" dirty="0">
                <a:solidFill>
                  <a:schemeClr val="tx1"/>
                </a:solidFill>
                <a:effectLst/>
                <a:latin typeface="+mn-lt"/>
                <a:ea typeface="+mn-ea"/>
                <a:cs typeface="+mn-cs"/>
              </a:rPr>
              <a:t>echo "Zweite Datei" &gt; datei2.txt</a:t>
            </a:r>
          </a:p>
          <a:p>
            <a:r>
              <a:rPr lang="de-DE" sz="1200" kern="1200" dirty="0">
                <a:solidFill>
                  <a:schemeClr val="tx1"/>
                </a:solidFill>
                <a:effectLst/>
                <a:latin typeface="+mn-lt"/>
                <a:ea typeface="+mn-ea"/>
                <a:cs typeface="+mn-cs"/>
              </a:rPr>
              <a:t>Anführungszeichen können immer verwendet werden, sind aber nicht notwendig, wenn es sich nur um ein Wort handelt. Nun kopieren wir:</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-i datei2.txt datei1.txt &lt; input.txt</a:t>
            </a:r>
          </a:p>
          <a:p>
            <a:r>
              <a:rPr lang="de-DE" sz="1200" kern="1200" dirty="0">
                <a:solidFill>
                  <a:schemeClr val="tx1"/>
                </a:solidFill>
                <a:effectLst/>
                <a:latin typeface="+mn-lt"/>
                <a:ea typeface="+mn-ea"/>
                <a:cs typeface="+mn-cs"/>
              </a:rPr>
              <a:t> "datei1.txt" wird ohne Rückfrage überschrieben, das heißt, die Rückfrage kommt schon, aber wir haben sie mit dem Inhalt von "input.txt" bereits beantwortet!</a:t>
            </a:r>
          </a:p>
          <a:p>
            <a:endParaRPr lang="de-DE" dirty="0"/>
          </a:p>
          <a:p>
            <a:r>
              <a:rPr lang="de-DE" sz="1200" kern="1200" dirty="0">
                <a:solidFill>
                  <a:schemeClr val="tx1"/>
                </a:solidFill>
                <a:effectLst/>
                <a:latin typeface="+mn-lt"/>
                <a:ea typeface="+mn-ea"/>
                <a:cs typeface="+mn-cs"/>
              </a:rPr>
              <a:t>Pipes (engl., Rohrleitungen) leiten den Datenstrom eines Programms an ein anderes weiter. Der Befehl lautet:</a:t>
            </a:r>
          </a:p>
          <a:p>
            <a:r>
              <a:rPr lang="de-DE" sz="1200" kern="1200" dirty="0">
                <a:solidFill>
                  <a:schemeClr val="tx1"/>
                </a:solidFill>
                <a:effectLst/>
                <a:latin typeface="+mn-lt"/>
                <a:ea typeface="+mn-ea"/>
                <a:cs typeface="+mn-cs"/>
              </a:rPr>
              <a:t>programm1 (...) | programm2 (...)</a:t>
            </a: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Wir verwenden wieder die Ausgabe von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leiten aber diesmal an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weiter:</a:t>
            </a:r>
          </a:p>
          <a:p>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 </a:t>
            </a:r>
            <a:r>
              <a:rPr lang="de-DE" sz="1200" kern="1200" dirty="0" err="1">
                <a:solidFill>
                  <a:schemeClr val="tx1"/>
                </a:solidFill>
                <a:effectLst/>
                <a:latin typeface="+mn-lt"/>
                <a:ea typeface="+mn-ea"/>
                <a:cs typeface="+mn-cs"/>
              </a:rPr>
              <a:t>less</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Das Zeichen | macht nun die Ausgabe von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zur Eingabe von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1419688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Zuletzt noch zu zwei Programmen, die bislang noch gefehlt haben - </a:t>
            </a:r>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und </a:t>
            </a:r>
            <a:r>
              <a:rPr lang="de-DE" sz="1200" kern="1200" dirty="0" err="1">
                <a:solidFill>
                  <a:schemeClr val="tx1"/>
                </a:solidFill>
                <a:effectLst/>
                <a:latin typeface="+mn-lt"/>
                <a:ea typeface="+mn-ea"/>
                <a:cs typeface="+mn-cs"/>
              </a:rPr>
              <a:t>grep</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liest Dateien </a:t>
            </a:r>
            <a:r>
              <a:rPr lang="de-DE" sz="1200" kern="1200" dirty="0" err="1">
                <a:solidFill>
                  <a:schemeClr val="tx1"/>
                </a:solidFill>
                <a:effectLst/>
                <a:latin typeface="+mn-lt"/>
                <a:ea typeface="+mn-ea"/>
                <a:cs typeface="+mn-cs"/>
              </a:rPr>
              <a:t>bitweise</a:t>
            </a:r>
            <a:r>
              <a:rPr lang="de-DE" sz="1200" kern="1200" dirty="0">
                <a:solidFill>
                  <a:schemeClr val="tx1"/>
                </a:solidFill>
                <a:effectLst/>
                <a:latin typeface="+mn-lt"/>
                <a:ea typeface="+mn-ea"/>
                <a:cs typeface="+mn-cs"/>
              </a:rPr>
              <a:t> aus und gibt sie auf die Standardausgabe aus. Dies können wir benutzen, um das Ende langer Textdateien anzusehen:</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/log/kern.log</a:t>
            </a:r>
          </a:p>
          <a:p>
            <a:r>
              <a:rPr lang="de-DE" sz="1200" kern="1200" dirty="0">
                <a:solidFill>
                  <a:schemeClr val="tx1"/>
                </a:solidFill>
                <a:effectLst/>
                <a:latin typeface="+mn-lt"/>
                <a:ea typeface="+mn-ea"/>
                <a:cs typeface="+mn-cs"/>
              </a:rPr>
              <a:t>Bei log-Dateien interessieren uns meist vor allem die letzten Einträge und </a:t>
            </a:r>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spult die Datei bis zum Ende ab. Manchmal ist aber auch das </a:t>
            </a:r>
            <a:r>
              <a:rPr lang="de-DE" sz="1200" kern="1200" dirty="0" err="1">
                <a:solidFill>
                  <a:schemeClr val="tx1"/>
                </a:solidFill>
                <a:effectLst/>
                <a:latin typeface="+mn-lt"/>
                <a:ea typeface="+mn-ea"/>
                <a:cs typeface="+mn-cs"/>
              </a:rPr>
              <a:t>zuviel</a:t>
            </a:r>
            <a:r>
              <a:rPr lang="de-DE" sz="1200" kern="1200" dirty="0">
                <a:solidFill>
                  <a:schemeClr val="tx1"/>
                </a:solidFill>
                <a:effectLst/>
                <a:latin typeface="+mn-lt"/>
                <a:ea typeface="+mn-ea"/>
                <a:cs typeface="+mn-cs"/>
              </a:rPr>
              <a:t> und ich will nur alle Einträge sehen, welche meine NVIDIA-Grafik betreffen. Da kommt mir </a:t>
            </a:r>
            <a:r>
              <a:rPr lang="de-DE" sz="1200" kern="1200" dirty="0" err="1">
                <a:solidFill>
                  <a:schemeClr val="tx1"/>
                </a:solidFill>
                <a:effectLst/>
                <a:latin typeface="+mn-lt"/>
                <a:ea typeface="+mn-ea"/>
                <a:cs typeface="+mn-cs"/>
              </a:rPr>
              <a:t>grep</a:t>
            </a:r>
            <a:r>
              <a:rPr lang="de-DE" sz="1200" kern="1200" dirty="0">
                <a:solidFill>
                  <a:schemeClr val="tx1"/>
                </a:solidFill>
                <a:effectLst/>
                <a:latin typeface="+mn-lt"/>
                <a:ea typeface="+mn-ea"/>
                <a:cs typeface="+mn-cs"/>
              </a:rPr>
              <a:t> zu Hilfe:</a:t>
            </a:r>
          </a:p>
          <a:p>
            <a:r>
              <a:rPr lang="de-DE" sz="1200" kern="1200" dirty="0" err="1">
                <a:solidFill>
                  <a:schemeClr val="tx1"/>
                </a:solidFill>
                <a:effectLst/>
                <a:latin typeface="+mn-lt"/>
                <a:ea typeface="+mn-ea"/>
                <a:cs typeface="+mn-cs"/>
              </a:rPr>
              <a:t>grep</a:t>
            </a:r>
            <a:r>
              <a:rPr lang="de-DE" sz="1200" kern="1200" dirty="0">
                <a:solidFill>
                  <a:schemeClr val="tx1"/>
                </a:solidFill>
                <a:effectLst/>
                <a:latin typeface="+mn-lt"/>
                <a:ea typeface="+mn-ea"/>
                <a:cs typeface="+mn-cs"/>
              </a:rPr>
              <a:t> (-optionen) </a:t>
            </a:r>
            <a:r>
              <a:rPr lang="de-DE" sz="1200" kern="1200" dirty="0" err="1">
                <a:solidFill>
                  <a:schemeClr val="tx1"/>
                </a:solidFill>
                <a:effectLst/>
                <a:latin typeface="+mn-lt"/>
                <a:ea typeface="+mn-ea"/>
                <a:cs typeface="+mn-cs"/>
              </a:rPr>
              <a:t>muster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Ich kann nämlich </a:t>
            </a:r>
            <a:r>
              <a:rPr lang="de-DE" sz="1200" kern="1200" dirty="0" err="1">
                <a:solidFill>
                  <a:schemeClr val="tx1"/>
                </a:solidFill>
                <a:effectLst/>
                <a:latin typeface="+mn-lt"/>
                <a:ea typeface="+mn-ea"/>
                <a:cs typeface="+mn-cs"/>
              </a:rPr>
              <a:t>grep</a:t>
            </a:r>
            <a:r>
              <a:rPr lang="de-DE" sz="1200" kern="1200" dirty="0">
                <a:solidFill>
                  <a:schemeClr val="tx1"/>
                </a:solidFill>
                <a:effectLst/>
                <a:latin typeface="+mn-lt"/>
                <a:ea typeface="+mn-ea"/>
                <a:cs typeface="+mn-cs"/>
              </a:rPr>
              <a:t> verwenden, um mit der Standardausgabe eines anderen Befehls als Quelle, Zeilen mit einem bestimmten Muster herauszufiltern und auszugeben.</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/log/kern.log | </a:t>
            </a:r>
            <a:r>
              <a:rPr lang="de-DE" sz="1200" kern="1200" dirty="0" err="1">
                <a:solidFill>
                  <a:schemeClr val="tx1"/>
                </a:solidFill>
                <a:effectLst/>
                <a:latin typeface="+mn-lt"/>
                <a:ea typeface="+mn-ea"/>
                <a:cs typeface="+mn-cs"/>
              </a:rPr>
              <a:t>grep</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usb</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Dieser Befehl liefert alle Zeilen, in denen "</a:t>
            </a:r>
            <a:r>
              <a:rPr lang="de-DE" sz="1200" kern="1200" dirty="0" err="1">
                <a:solidFill>
                  <a:schemeClr val="tx1"/>
                </a:solidFill>
                <a:effectLst/>
                <a:latin typeface="+mn-lt"/>
                <a:ea typeface="+mn-ea"/>
                <a:cs typeface="+mn-cs"/>
              </a:rPr>
              <a:t>usb</a:t>
            </a:r>
            <a:r>
              <a:rPr lang="de-DE" sz="1200" kern="1200" dirty="0">
                <a:solidFill>
                  <a:schemeClr val="tx1"/>
                </a:solidFill>
                <a:effectLst/>
                <a:latin typeface="+mn-lt"/>
                <a:ea typeface="+mn-ea"/>
                <a:cs typeface="+mn-cs"/>
              </a:rPr>
              <a:t>" vorkommt – allerdings nur genau so geschrieben! </a:t>
            </a:r>
          </a:p>
          <a:p>
            <a:r>
              <a:rPr lang="de-DE" sz="1200" kern="1200" dirty="0">
                <a:solidFill>
                  <a:schemeClr val="tx1"/>
                </a:solidFill>
                <a:effectLst/>
                <a:latin typeface="+mn-lt"/>
                <a:ea typeface="+mn-ea"/>
                <a:cs typeface="+mn-cs"/>
              </a:rPr>
              <a:t>Will ich auch Zeilen mit großgeschriebenen Buchstaben, benötige ich die Option -i.</a:t>
            </a:r>
          </a:p>
          <a:p>
            <a:r>
              <a:rPr lang="en-US" sz="1200" kern="1200" dirty="0">
                <a:solidFill>
                  <a:schemeClr val="tx1"/>
                </a:solidFill>
                <a:effectLst/>
                <a:latin typeface="+mn-lt"/>
                <a:ea typeface="+mn-ea"/>
                <a:cs typeface="+mn-cs"/>
              </a:rPr>
              <a:t>cat /</a:t>
            </a: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/log/kern.log | </a:t>
            </a:r>
            <a:r>
              <a:rPr lang="en-US" sz="1200" kern="1200" dirty="0" err="1">
                <a:solidFill>
                  <a:schemeClr val="tx1"/>
                </a:solidFill>
                <a:effectLst/>
                <a:latin typeface="+mn-lt"/>
                <a:ea typeface="+mn-ea"/>
                <a:cs typeface="+mn-cs"/>
              </a:rPr>
              <a:t>grep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usb</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Jetzt erhalte ich auch Zeilen, in denen "USB" nur großgeschrieben steht. Meist steht am Anfang jedes Eintrags, welches Modul die Meldung veranlasst hat. Dies ist als "Muster"  üblicherweise eine gute Wahl.</a:t>
            </a:r>
          </a:p>
          <a:p>
            <a:r>
              <a:rPr lang="de-DE" sz="1200" kern="1200" dirty="0">
                <a:solidFill>
                  <a:schemeClr val="tx1"/>
                </a:solidFill>
                <a:effectLst/>
                <a:latin typeface="+mn-lt"/>
                <a:ea typeface="+mn-ea"/>
                <a:cs typeface="+mn-cs"/>
              </a:rPr>
              <a:t>Wenn ich alle Einträge sehen will, die NICHT "</a:t>
            </a:r>
            <a:r>
              <a:rPr lang="de-DE" sz="1200" kern="1200" dirty="0" err="1">
                <a:solidFill>
                  <a:schemeClr val="tx1"/>
                </a:solidFill>
                <a:effectLst/>
                <a:latin typeface="+mn-lt"/>
                <a:ea typeface="+mn-ea"/>
                <a:cs typeface="+mn-cs"/>
              </a:rPr>
              <a:t>usb</a:t>
            </a:r>
            <a:r>
              <a:rPr lang="de-DE" sz="1200" kern="1200" dirty="0">
                <a:solidFill>
                  <a:schemeClr val="tx1"/>
                </a:solidFill>
                <a:effectLst/>
                <a:latin typeface="+mn-lt"/>
                <a:ea typeface="+mn-ea"/>
                <a:cs typeface="+mn-cs"/>
              </a:rPr>
              <a:t>" enthalten, kann ich diese auch ausschließen:</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/log/kern.log | </a:t>
            </a:r>
            <a:r>
              <a:rPr lang="de-DE" sz="1200" kern="1200" dirty="0" err="1">
                <a:solidFill>
                  <a:schemeClr val="tx1"/>
                </a:solidFill>
                <a:effectLst/>
                <a:latin typeface="+mn-lt"/>
                <a:ea typeface="+mn-ea"/>
                <a:cs typeface="+mn-cs"/>
              </a:rPr>
              <a:t>grep</a:t>
            </a:r>
            <a:r>
              <a:rPr lang="de-DE" sz="1200" kern="1200" dirty="0">
                <a:solidFill>
                  <a:schemeClr val="tx1"/>
                </a:solidFill>
                <a:effectLst/>
                <a:latin typeface="+mn-lt"/>
                <a:ea typeface="+mn-ea"/>
                <a:cs typeface="+mn-cs"/>
              </a:rPr>
              <a:t> -v </a:t>
            </a:r>
            <a:r>
              <a:rPr lang="de-DE" sz="1200" kern="1200" dirty="0" err="1">
                <a:solidFill>
                  <a:schemeClr val="tx1"/>
                </a:solidFill>
                <a:effectLst/>
                <a:latin typeface="+mn-lt"/>
                <a:ea typeface="+mn-ea"/>
                <a:cs typeface="+mn-cs"/>
              </a:rPr>
              <a:t>usb</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Nun erhalte ich nur den Rest. </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kann aber auch mehrere Dateien auf einmal verarbeiten:</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Zum Beispiel:</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datei1.txt datei2.txt &gt; zusammen.txt</a:t>
            </a:r>
          </a:p>
          <a:p>
            <a:r>
              <a:rPr lang="de-DE" sz="1200" kern="1200" dirty="0">
                <a:solidFill>
                  <a:schemeClr val="tx1"/>
                </a:solidFill>
                <a:effectLst/>
                <a:latin typeface="+mn-lt"/>
                <a:ea typeface="+mn-ea"/>
                <a:cs typeface="+mn-cs"/>
              </a:rPr>
              <a:t>Dabei kann auch eine Wildcard für beliebige Zeichen verwendet werden:</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txt</a:t>
            </a:r>
            <a:r>
              <a:rPr lang="de-DE" sz="1200" kern="1200" dirty="0">
                <a:solidFill>
                  <a:schemeClr val="tx1"/>
                </a:solidFill>
                <a:effectLst/>
                <a:latin typeface="+mn-lt"/>
                <a:ea typeface="+mn-ea"/>
                <a:cs typeface="+mn-cs"/>
              </a:rPr>
              <a:t> &gt; alle_textdateien.txt</a:t>
            </a:r>
          </a:p>
          <a:p>
            <a:r>
              <a:rPr lang="de-DE" sz="1200" kern="1200" dirty="0">
                <a:solidFill>
                  <a:schemeClr val="tx1"/>
                </a:solidFill>
                <a:effectLst/>
                <a:latin typeface="+mn-lt"/>
                <a:ea typeface="+mn-ea"/>
                <a:cs typeface="+mn-cs"/>
              </a:rPr>
              <a:t>Und </a:t>
            </a:r>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funktioniert nicht nur für Text Dateien:</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musik.mp3 kopie.mp3</a:t>
            </a:r>
          </a:p>
          <a:p>
            <a:r>
              <a:rPr lang="de-DE" sz="1200" kern="1200" dirty="0">
                <a:solidFill>
                  <a:schemeClr val="tx1"/>
                </a:solidFill>
                <a:effectLst/>
                <a:latin typeface="+mn-lt"/>
                <a:ea typeface="+mn-ea"/>
                <a:cs typeface="+mn-cs"/>
              </a:rPr>
              <a:t>wobei "musik.mp3" für eine beliebige mp3-Datei steht.</a:t>
            </a:r>
          </a:p>
          <a:p>
            <a:r>
              <a:rPr lang="de-DE" sz="1200" kern="1200" dirty="0">
                <a:solidFill>
                  <a:schemeClr val="tx1"/>
                </a:solidFill>
                <a:effectLst/>
                <a:latin typeface="+mn-lt"/>
                <a:ea typeface="+mn-ea"/>
                <a:cs typeface="+mn-cs"/>
              </a:rPr>
              <a:t>Allerdings dürfen Multimediadateien so normalerweise nicht miteinander verbunden werden!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4105319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Der Administrator heißt auf UNIX-Systemen eigentlich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(engl. Wurzel), wird aber von Programmen oft auch als Superuser bezeichnet. Wir könnten uns beim Login gleich als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anmelden. Das wird aber nicht empfohlen, denn der Superuser ist sehr mächtig und ganz leicht kann ein kleiner Fehler zur Zerstörung des gesamten Systems führen. Deshalb melden wir uns immer als einfacher Benutzer an und werden nur im Bedarfsfall zum User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Das Programm </a:t>
            </a:r>
            <a:r>
              <a:rPr lang="de-DE" sz="1200" kern="1200" dirty="0" err="1">
                <a:solidFill>
                  <a:schemeClr val="tx1"/>
                </a:solidFill>
                <a:effectLst/>
                <a:latin typeface="+mn-lt"/>
                <a:ea typeface="+mn-ea"/>
                <a:cs typeface="+mn-cs"/>
              </a:rPr>
              <a:t>su</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switch</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user</a:t>
            </a:r>
            <a:r>
              <a:rPr lang="de-DE" sz="1200" kern="1200" dirty="0">
                <a:solidFill>
                  <a:schemeClr val="tx1"/>
                </a:solidFill>
                <a:effectLst/>
                <a:latin typeface="+mn-lt"/>
                <a:ea typeface="+mn-ea"/>
                <a:cs typeface="+mn-cs"/>
              </a:rPr>
              <a:t>) erlaubt uns, die Identität zu wechseln:</a:t>
            </a:r>
          </a:p>
          <a:p>
            <a:r>
              <a:rPr lang="de-DE" sz="1200" kern="1200" dirty="0">
                <a:solidFill>
                  <a:schemeClr val="tx1"/>
                </a:solidFill>
                <a:effectLst/>
                <a:latin typeface="+mn-lt"/>
                <a:ea typeface="+mn-ea"/>
                <a:cs typeface="+mn-cs"/>
              </a:rPr>
              <a:t> </a:t>
            </a:r>
          </a:p>
          <a:p>
            <a:r>
              <a:rPr lang="de-DE" sz="1200" kern="1200" dirty="0" err="1">
                <a:solidFill>
                  <a:schemeClr val="tx1"/>
                </a:solidFill>
                <a:effectLst/>
                <a:latin typeface="+mn-lt"/>
                <a:ea typeface="+mn-ea"/>
                <a:cs typeface="+mn-cs"/>
              </a:rPr>
              <a:t>su</a:t>
            </a:r>
            <a:r>
              <a:rPr lang="de-DE" sz="1200" kern="1200" dirty="0">
                <a:solidFill>
                  <a:schemeClr val="tx1"/>
                </a:solidFill>
                <a:effectLst/>
                <a:latin typeface="+mn-lt"/>
                <a:ea typeface="+mn-ea"/>
                <a:cs typeface="+mn-cs"/>
              </a:rPr>
              <a:t> (-) (</a:t>
            </a:r>
            <a:r>
              <a:rPr lang="de-DE" sz="1200" kern="1200" dirty="0" err="1">
                <a:solidFill>
                  <a:schemeClr val="tx1"/>
                </a:solidFill>
                <a:effectLst/>
                <a:latin typeface="+mn-lt"/>
                <a:ea typeface="+mn-ea"/>
                <a:cs typeface="+mn-cs"/>
              </a:rPr>
              <a:t>benutzername</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Ohne Benutzerangabe wird zu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gewechselt, was wahrscheinlich auch der häufigste Fall ist. Nach Absetzen des Befehls wird man zur Passworteingabe aufgefordert. Wir müssen das Administratorpasswort, welches wir bei der Installation vergeben haben, eingeben. Bei Ubuntu wird zunächst gar kein Passwort für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vergeben und das ist auch nicht vorgesehen. Ubuntu-User können diesen Absatz überspringen und bei </a:t>
            </a:r>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fortfahren:</a:t>
            </a:r>
          </a:p>
          <a:p>
            <a:r>
              <a:rPr lang="de-DE" sz="1200" kern="1200" dirty="0" err="1">
                <a:solidFill>
                  <a:schemeClr val="tx1"/>
                </a:solidFill>
                <a:effectLst/>
                <a:latin typeface="+mn-lt"/>
                <a:ea typeface="+mn-ea"/>
                <a:cs typeface="+mn-cs"/>
              </a:rPr>
              <a:t>su</a:t>
            </a:r>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Das - sorgt dafür, dass wir eine Login-Shell öffnen, während wir andernfalls nur an Ort und Stelle als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weiter arbeiten. Wir erkennen den Unterschied daran, dass wir uns mit </a:t>
            </a:r>
            <a:r>
              <a:rPr lang="de-DE" sz="1200" kern="1200" dirty="0" err="1">
                <a:solidFill>
                  <a:schemeClr val="tx1"/>
                </a:solidFill>
                <a:effectLst/>
                <a:latin typeface="+mn-lt"/>
                <a:ea typeface="+mn-ea"/>
                <a:cs typeface="+mn-cs"/>
              </a:rPr>
              <a:t>su</a:t>
            </a:r>
            <a:r>
              <a:rPr lang="de-DE" sz="1200" kern="1200" dirty="0">
                <a:solidFill>
                  <a:schemeClr val="tx1"/>
                </a:solidFill>
                <a:effectLst/>
                <a:latin typeface="+mn-lt"/>
                <a:ea typeface="+mn-ea"/>
                <a:cs typeface="+mn-cs"/>
              </a:rPr>
              <a:t> - im Home-Verzeichnis des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"-Users, also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und nicht mehr im zuletzt aktiven Verzeichnis wiederfinden. </a:t>
            </a:r>
          </a:p>
          <a:p>
            <a:r>
              <a:rPr lang="de-DE" sz="1200" kern="1200" dirty="0">
                <a:solidFill>
                  <a:schemeClr val="tx1"/>
                </a:solidFill>
                <a:effectLst/>
                <a:latin typeface="+mn-lt"/>
                <a:ea typeface="+mn-ea"/>
                <a:cs typeface="+mn-cs"/>
              </a:rPr>
              <a:t>Wollen wir die Administratorrolle wieder ablegen, beenden wir die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"-Shell (wie übrigens jede Shell) mit </a:t>
            </a:r>
            <a:r>
              <a:rPr lang="de-DE" sz="1200" kern="1200" dirty="0" err="1">
                <a:solidFill>
                  <a:schemeClr val="tx1"/>
                </a:solidFill>
                <a:effectLst/>
                <a:latin typeface="+mn-lt"/>
                <a:ea typeface="+mn-ea"/>
                <a:cs typeface="+mn-cs"/>
              </a:rPr>
              <a:t>exit</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exit</a:t>
            </a:r>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29</a:t>
            </a:fld>
            <a:endParaRPr lang="de-DE"/>
          </a:p>
        </p:txBody>
      </p:sp>
    </p:spTree>
    <p:extLst>
      <p:ext uri="{BB962C8B-B14F-4D97-AF65-F5344CB8AC3E}">
        <p14:creationId xmlns:p14="http://schemas.microsoft.com/office/powerpoint/2010/main" val="2297448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Um etwas mit Administratorrechten ausführen zu können, ohne deshalb wechseln zu müssen, gibt es das Programm </a:t>
            </a:r>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Auf manchen Systemen wird dies allerdings gar nicht installiert sein und ohne ein wenig Erfahrung sollte es vorerst auch nicht nachinstalliert werden. Bei Ubuntu ist dies allerdings das Standardmittel zur Administration:</a:t>
            </a:r>
          </a:p>
          <a:p>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programm</a:t>
            </a:r>
            <a:r>
              <a:rPr lang="de-DE" sz="1200" kern="1200" dirty="0">
                <a:solidFill>
                  <a:schemeClr val="tx1"/>
                </a:solidFill>
                <a:effectLst/>
                <a:latin typeface="+mn-lt"/>
                <a:ea typeface="+mn-ea"/>
                <a:cs typeface="+mn-cs"/>
              </a:rPr>
              <a:t> (-optionen ...)</a:t>
            </a:r>
          </a:p>
          <a:p>
            <a:r>
              <a:rPr lang="de-DE" sz="1200" kern="1200" dirty="0">
                <a:solidFill>
                  <a:schemeClr val="tx1"/>
                </a:solidFill>
                <a:effectLst/>
                <a:latin typeface="+mn-lt"/>
                <a:ea typeface="+mn-ea"/>
                <a:cs typeface="+mn-cs"/>
              </a:rPr>
              <a:t>Wir setzen vor den jeweiligen Befehl einfach </a:t>
            </a:r>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Das geforderte Passwort ist diesmal das Benutzerpasswort!</a:t>
            </a:r>
          </a:p>
          <a:p>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touch</a:t>
            </a:r>
            <a:r>
              <a:rPr lang="de-DE" sz="1200" kern="1200" dirty="0">
                <a:solidFill>
                  <a:schemeClr val="tx1"/>
                </a:solidFill>
                <a:effectLst/>
                <a:latin typeface="+mn-lt"/>
                <a:ea typeface="+mn-ea"/>
                <a:cs typeface="+mn-cs"/>
              </a:rPr>
              <a:t> ~/rootdatei.txt</a:t>
            </a:r>
          </a:p>
          <a:p>
            <a:r>
              <a:rPr lang="de-DE" sz="1200" kern="1200" dirty="0">
                <a:solidFill>
                  <a:schemeClr val="tx1"/>
                </a:solidFill>
                <a:effectLst/>
                <a:latin typeface="+mn-lt"/>
                <a:ea typeface="+mn-ea"/>
                <a:cs typeface="+mn-cs"/>
              </a:rPr>
              <a:t>erzeugt in unserem Homeverzeichnis eine Datei, die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gehört und für die wir als normaler Benutzer keine Schreibberechtigung haben.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überzeugt uns davon. Um sie zu entfernen benötigen wir wieder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-Rechte:</a:t>
            </a:r>
          </a:p>
          <a:p>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~/rootdatei.txt</a:t>
            </a:r>
          </a:p>
          <a:p>
            <a:r>
              <a:rPr lang="de-DE" sz="1200" kern="1200" dirty="0">
                <a:solidFill>
                  <a:schemeClr val="tx1"/>
                </a:solidFill>
                <a:effectLst/>
                <a:latin typeface="+mn-lt"/>
                <a:ea typeface="+mn-ea"/>
                <a:cs typeface="+mn-cs"/>
              </a:rPr>
              <a:t>Wer mit </a:t>
            </a:r>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was machen darf steuert die Datei /</a:t>
            </a:r>
            <a:r>
              <a:rPr lang="de-DE" sz="1200" kern="1200" dirty="0" err="1">
                <a:solidFill>
                  <a:schemeClr val="tx1"/>
                </a:solidFill>
                <a:effectLst/>
                <a:latin typeface="+mn-lt"/>
                <a:ea typeface="+mn-ea"/>
                <a:cs typeface="+mn-cs"/>
              </a:rPr>
              <a:t>etc</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sudoers</a:t>
            </a:r>
            <a:r>
              <a:rPr lang="de-DE" sz="1200" kern="1200" dirty="0">
                <a:solidFill>
                  <a:schemeClr val="tx1"/>
                </a:solidFill>
                <a:effectLst/>
                <a:latin typeface="+mn-lt"/>
                <a:ea typeface="+mn-ea"/>
                <a:cs typeface="+mn-cs"/>
              </a:rPr>
              <a:t>, aber deren Konfiguration verschieben wir auf einen noch folgenden Teil.</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1505124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Help ist nur für wenige Befehle verfügbar. Die Liste der Befehle kann mit „</a:t>
            </a:r>
            <a:r>
              <a:rPr lang="de-DE" dirty="0" err="1"/>
              <a:t>help</a:t>
            </a:r>
            <a:r>
              <a:rPr lang="de-DE" dirty="0"/>
              <a:t>“ (ohne Parameter)</a:t>
            </a:r>
            <a:r>
              <a:rPr lang="de-DE" baseline="0" dirty="0"/>
              <a:t> angezeigt werden.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31</a:t>
            </a:fld>
            <a:endParaRPr lang="de-DE"/>
          </a:p>
        </p:txBody>
      </p:sp>
    </p:spTree>
    <p:extLst>
      <p:ext uri="{BB962C8B-B14F-4D97-AF65-F5344CB8AC3E}">
        <p14:creationId xmlns:p14="http://schemas.microsoft.com/office/powerpoint/2010/main" val="3110707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36</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history</a:t>
            </a:r>
            <a:r>
              <a:rPr lang="de-DE" dirty="0"/>
              <a:t> -</a:t>
            </a:r>
            <a:r>
              <a:rPr lang="de-DE" dirty="0" err="1"/>
              <a:t>cw</a:t>
            </a:r>
            <a:r>
              <a:rPr lang="de-DE" dirty="0"/>
              <a:t> löscht die </a:t>
            </a:r>
            <a:r>
              <a:rPr lang="de-DE" dirty="0" err="1"/>
              <a:t>History</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107051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PWD = Print Working Directory</a:t>
            </a:r>
          </a:p>
          <a:p>
            <a:r>
              <a:rPr lang="de-DE" dirty="0"/>
              <a:t>CD = Change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LS = List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1326142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1377814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FIND: Sucht tatsächlich, ist deshalb aber ggf. langsam</a:t>
            </a:r>
          </a:p>
          <a:p>
            <a:r>
              <a:rPr lang="de-DE" dirty="0"/>
              <a:t>Mögliche</a:t>
            </a:r>
            <a:r>
              <a:rPr lang="de-DE" baseline="0" dirty="0"/>
              <a:t> Suchen sind auch *.</a:t>
            </a:r>
            <a:r>
              <a:rPr lang="de-DE" baseline="0" dirty="0" err="1"/>
              <a:t>txt</a:t>
            </a:r>
            <a:r>
              <a:rPr lang="de-DE" baseline="0" dirty="0"/>
              <a:t> oder </a:t>
            </a:r>
            <a:r>
              <a:rPr lang="de-DE" baseline="0" dirty="0" err="1"/>
              <a:t>datei</a:t>
            </a:r>
            <a:r>
              <a:rPr lang="de-DE" baseline="0" dirty="0"/>
              <a:t>*</a:t>
            </a:r>
            <a:endParaRPr lang="de-DE" dirty="0"/>
          </a:p>
          <a:p>
            <a:r>
              <a:rPr lang="de-DE" baseline="0" dirty="0"/>
              <a:t>WHICH: Sucht nur nach ausführbaren Programmen im Pfad (ähnlich zur %Path% Variable in Windows)</a:t>
            </a:r>
          </a:p>
          <a:p>
            <a:endParaRPr lang="de-DE" baseline="0" dirty="0"/>
          </a:p>
          <a:p>
            <a:r>
              <a:rPr lang="de-DE" sz="1200" kern="1200" dirty="0">
                <a:solidFill>
                  <a:schemeClr val="tx1"/>
                </a:solidFill>
                <a:effectLst/>
                <a:latin typeface="+mn-lt"/>
                <a:ea typeface="+mn-ea"/>
                <a:cs typeface="+mn-cs"/>
              </a:rPr>
              <a:t>Wir können auch nach Dateien suchen:</a:t>
            </a:r>
          </a:p>
          <a:p>
            <a:r>
              <a:rPr lang="de-DE" sz="1200" kern="1200" dirty="0">
                <a:solidFill>
                  <a:schemeClr val="tx1"/>
                </a:solidFill>
                <a:effectLst/>
                <a:latin typeface="+mn-lt"/>
                <a:ea typeface="+mn-ea"/>
                <a:cs typeface="+mn-cs"/>
              </a:rPr>
              <a:t>find </a:t>
            </a:r>
            <a:r>
              <a:rPr lang="de-DE" sz="1200" kern="1200" dirty="0" err="1">
                <a:solidFill>
                  <a:schemeClr val="tx1"/>
                </a:solidFill>
                <a:effectLst/>
                <a:latin typeface="+mn-lt"/>
                <a:ea typeface="+mn-ea"/>
                <a:cs typeface="+mn-cs"/>
              </a:rPr>
              <a:t>verzeichnisname</a:t>
            </a:r>
            <a:r>
              <a:rPr lang="de-DE" sz="1200" kern="1200" dirty="0">
                <a:solidFill>
                  <a:schemeClr val="tx1"/>
                </a:solidFill>
                <a:effectLst/>
                <a:latin typeface="+mn-lt"/>
                <a:ea typeface="+mn-ea"/>
                <a:cs typeface="+mn-cs"/>
              </a:rPr>
              <a:t> -name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übergeben find dazu den Verzeichnisnamen, wo wir zu suchen beginnen wollen und den Namen der Datei - wir wählen "</a:t>
            </a:r>
            <a:r>
              <a:rPr lang="de-DE" sz="1200" kern="1200" dirty="0" err="1">
                <a:solidFill>
                  <a:schemeClr val="tx1"/>
                </a:solidFill>
                <a:effectLst/>
                <a:latin typeface="+mn-lt"/>
                <a:ea typeface="+mn-ea"/>
                <a:cs typeface="+mn-cs"/>
              </a:rPr>
              <a:t>syslog</a:t>
            </a:r>
            <a:r>
              <a:rPr lang="de-DE" sz="1200" kern="1200" dirty="0">
                <a:solidFill>
                  <a:schemeClr val="tx1"/>
                </a:solidFill>
                <a:effectLst/>
                <a:latin typeface="+mn-lt"/>
                <a:ea typeface="+mn-ea"/>
                <a:cs typeface="+mn-cs"/>
              </a:rPr>
              <a:t>", da dieses auf jedem System vorhanden sein sollte:</a:t>
            </a:r>
          </a:p>
          <a:p>
            <a:r>
              <a:rPr lang="de-DE" sz="1200" kern="1200" dirty="0">
                <a:solidFill>
                  <a:schemeClr val="tx1"/>
                </a:solidFill>
                <a:effectLst/>
                <a:latin typeface="+mn-lt"/>
                <a:ea typeface="+mn-ea"/>
                <a:cs typeface="+mn-cs"/>
              </a:rPr>
              <a:t>find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 -name </a:t>
            </a:r>
            <a:r>
              <a:rPr lang="de-DE" sz="1200" kern="1200" dirty="0" err="1">
                <a:solidFill>
                  <a:schemeClr val="tx1"/>
                </a:solidFill>
                <a:effectLst/>
                <a:latin typeface="+mn-lt"/>
                <a:ea typeface="+mn-ea"/>
                <a:cs typeface="+mn-cs"/>
              </a:rPr>
              <a:t>syslog</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Wahrscheinlich erhalten wir außer dem Aufenthaltsort der Datei noch einige Fehlermeldungen von Unterverzeichnissen, für die wir keine Leseberechtigung haben. Im Augenblick müssen wir das so hinnehmen.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1335853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Jetzt wissen wir, wo "</a:t>
            </a:r>
            <a:r>
              <a:rPr lang="de-DE" sz="1200" kern="1200" dirty="0" err="1">
                <a:solidFill>
                  <a:schemeClr val="tx1"/>
                </a:solidFill>
                <a:effectLst/>
                <a:latin typeface="+mn-lt"/>
                <a:ea typeface="+mn-ea"/>
                <a:cs typeface="+mn-cs"/>
              </a:rPr>
              <a:t>syslog</a:t>
            </a:r>
            <a:r>
              <a:rPr lang="de-DE" sz="1200" kern="1200" dirty="0">
                <a:solidFill>
                  <a:schemeClr val="tx1"/>
                </a:solidFill>
                <a:effectLst/>
                <a:latin typeface="+mn-lt"/>
                <a:ea typeface="+mn-ea"/>
                <a:cs typeface="+mn-cs"/>
              </a:rPr>
              <a:t>" zu finden ist, aber vielleicht möchten wir auch sehen, was darin geschrieben steht. Dabei hilft uns der Textbetrachter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Um </a:t>
            </a:r>
            <a:r>
              <a:rPr lang="de-DE" sz="1200" kern="1200" dirty="0" err="1">
                <a:solidFill>
                  <a:schemeClr val="tx1"/>
                </a:solidFill>
                <a:effectLst/>
                <a:latin typeface="+mn-lt"/>
                <a:ea typeface="+mn-ea"/>
                <a:cs typeface="+mn-cs"/>
              </a:rPr>
              <a:t>syslog</a:t>
            </a:r>
            <a:r>
              <a:rPr lang="de-DE" sz="1200" kern="1200" dirty="0">
                <a:solidFill>
                  <a:schemeClr val="tx1"/>
                </a:solidFill>
                <a:effectLst/>
                <a:latin typeface="+mn-lt"/>
                <a:ea typeface="+mn-ea"/>
                <a:cs typeface="+mn-cs"/>
              </a:rPr>
              <a:t> zu lesen geben wir ein:</a:t>
            </a:r>
          </a:p>
          <a:p>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/log/</a:t>
            </a:r>
            <a:r>
              <a:rPr lang="de-DE" sz="1200" kern="1200" dirty="0" err="1">
                <a:solidFill>
                  <a:schemeClr val="tx1"/>
                </a:solidFill>
                <a:effectLst/>
                <a:latin typeface="+mn-lt"/>
                <a:ea typeface="+mn-ea"/>
                <a:cs typeface="+mn-cs"/>
              </a:rPr>
              <a:t>syslog</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(um den Pfad nicht abtippen zu müssen, können wir ihn auch aus der vorherigen Ausgabe von find kopieren - siehe auch "Tipps" ganz oben)</a:t>
            </a:r>
          </a:p>
          <a:p>
            <a:r>
              <a:rPr lang="de-DE" sz="1200" kern="1200" dirty="0">
                <a:solidFill>
                  <a:schemeClr val="tx1"/>
                </a:solidFill>
                <a:effectLst/>
                <a:latin typeface="+mn-lt"/>
                <a:ea typeface="+mn-ea"/>
                <a:cs typeface="+mn-cs"/>
              </a:rPr>
              <a:t>In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kann man mit den Pfeiltasten ↑, ↓, Bild↑ und Bild↓ navigieren, mit [Ende] ans Ende und [Pos1] an den Anfang springen. </a:t>
            </a:r>
          </a:p>
          <a:p>
            <a:r>
              <a:rPr lang="de-DE" sz="1200" kern="1200" dirty="0">
                <a:solidFill>
                  <a:schemeClr val="tx1"/>
                </a:solidFill>
                <a:effectLst/>
                <a:latin typeface="+mn-lt"/>
                <a:ea typeface="+mn-ea"/>
                <a:cs typeface="+mn-cs"/>
              </a:rPr>
              <a:t>Beenden lässt sich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mit der Taste [Q].</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3570387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Um jedoch neue Einträge in der </a:t>
            </a:r>
            <a:r>
              <a:rPr lang="de-DE" sz="1200" kern="1200" dirty="0" err="1">
                <a:solidFill>
                  <a:schemeClr val="tx1"/>
                </a:solidFill>
                <a:effectLst/>
                <a:latin typeface="+mn-lt"/>
                <a:ea typeface="+mn-ea"/>
                <a:cs typeface="+mn-cs"/>
              </a:rPr>
              <a:t>syslog</a:t>
            </a:r>
            <a:r>
              <a:rPr lang="de-DE" sz="1200" kern="1200" dirty="0">
                <a:solidFill>
                  <a:schemeClr val="tx1"/>
                </a:solidFill>
                <a:effectLst/>
                <a:latin typeface="+mn-lt"/>
                <a:ea typeface="+mn-ea"/>
                <a:cs typeface="+mn-cs"/>
              </a:rPr>
              <a:t> direkt angezeigt zu bekommen gibt es ein Programm namens </a:t>
            </a:r>
            <a:r>
              <a:rPr lang="de-DE" sz="1200" kern="1200" dirty="0" err="1">
                <a:solidFill>
                  <a:schemeClr val="tx1"/>
                </a:solidFill>
                <a:effectLst/>
                <a:latin typeface="+mn-lt"/>
                <a:ea typeface="+mn-ea"/>
                <a:cs typeface="+mn-cs"/>
              </a:rPr>
              <a:t>tail</a:t>
            </a:r>
            <a:r>
              <a:rPr lang="de-DE" sz="1200" kern="1200" dirty="0">
                <a:solidFill>
                  <a:schemeClr val="tx1"/>
                </a:solidFill>
                <a:effectLst/>
                <a:latin typeface="+mn-lt"/>
                <a:ea typeface="+mn-ea"/>
                <a:cs typeface="+mn-cs"/>
              </a:rPr>
              <a:t>.</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Das Kommando </a:t>
            </a:r>
            <a:r>
              <a:rPr lang="de-DE" sz="1200" kern="1200" dirty="0" err="1">
                <a:solidFill>
                  <a:schemeClr val="tx1"/>
                </a:solidFill>
                <a:effectLst/>
                <a:latin typeface="+mn-lt"/>
                <a:ea typeface="+mn-ea"/>
                <a:cs typeface="+mn-cs"/>
              </a:rPr>
              <a:t>tail</a:t>
            </a:r>
            <a:r>
              <a:rPr lang="de-DE" sz="1200" kern="1200" dirty="0">
                <a:solidFill>
                  <a:schemeClr val="tx1"/>
                </a:solidFill>
                <a:effectLst/>
                <a:latin typeface="+mn-lt"/>
                <a:ea typeface="+mn-ea"/>
                <a:cs typeface="+mn-cs"/>
              </a:rPr>
              <a:t> (engl.: "Ende, Rest") gibt die letzten Zeilen einer Datei aus. Auch hier dürfen mehrere Dateien zur Ausgabe übergeben werden. Neben dem Parameter -n </a:t>
            </a:r>
            <a:r>
              <a:rPr lang="de-DE" sz="1200" kern="1200" dirty="0" err="1">
                <a:solidFill>
                  <a:schemeClr val="tx1"/>
                </a:solidFill>
                <a:effectLst/>
                <a:latin typeface="+mn-lt"/>
                <a:ea typeface="+mn-ea"/>
                <a:cs typeface="+mn-cs"/>
              </a:rPr>
              <a:t>nummer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default</a:t>
            </a:r>
            <a:r>
              <a:rPr lang="de-DE" sz="1200" kern="1200" dirty="0">
                <a:solidFill>
                  <a:schemeClr val="tx1"/>
                </a:solidFill>
                <a:effectLst/>
                <a:latin typeface="+mn-lt"/>
                <a:ea typeface="+mn-ea"/>
                <a:cs typeface="+mn-cs"/>
              </a:rPr>
              <a:t> ist zehn) wird oft die Option -f (Langform: --follow) verwendet. Damit kann man sich das Ende von Dateien anschauen, die immer weiter anwachsen, wie beispielsweise Logfiles. So zeigt </a:t>
            </a:r>
            <a:r>
              <a:rPr lang="de-DE" sz="1200" kern="1200" dirty="0" err="1">
                <a:solidFill>
                  <a:schemeClr val="tx1"/>
                </a:solidFill>
                <a:effectLst/>
                <a:latin typeface="+mn-lt"/>
                <a:ea typeface="+mn-ea"/>
                <a:cs typeface="+mn-cs"/>
              </a:rPr>
              <a:t>tail</a:t>
            </a:r>
            <a:r>
              <a:rPr lang="de-DE" sz="1200" kern="1200" dirty="0">
                <a:solidFill>
                  <a:schemeClr val="tx1"/>
                </a:solidFill>
                <a:effectLst/>
                <a:latin typeface="+mn-lt"/>
                <a:ea typeface="+mn-ea"/>
                <a:cs typeface="+mn-cs"/>
              </a:rPr>
              <a:t>, auf </a:t>
            </a:r>
            <a:r>
              <a:rPr lang="de-DE" sz="1200" kern="1200" dirty="0" err="1">
                <a:solidFill>
                  <a:schemeClr val="tx1"/>
                </a:solidFill>
                <a:effectLst/>
                <a:latin typeface="+mn-lt"/>
                <a:ea typeface="+mn-ea"/>
                <a:cs typeface="+mn-cs"/>
              </a:rPr>
              <a:t>syslog</a:t>
            </a:r>
            <a:r>
              <a:rPr lang="de-DE" sz="1200" kern="1200" dirty="0">
                <a:solidFill>
                  <a:schemeClr val="tx1"/>
                </a:solidFill>
                <a:effectLst/>
                <a:latin typeface="+mn-lt"/>
                <a:ea typeface="+mn-ea"/>
                <a:cs typeface="+mn-cs"/>
              </a:rPr>
              <a:t> losgelassen, wer gerade im System passiert und neue Einträge werden sofort angezeigt.</a:t>
            </a:r>
          </a:p>
          <a:p>
            <a:r>
              <a:rPr lang="de-DE" sz="1200" kern="1200" dirty="0" err="1">
                <a:solidFill>
                  <a:schemeClr val="tx1"/>
                </a:solidFill>
                <a:effectLst/>
                <a:latin typeface="+mn-lt"/>
                <a:ea typeface="+mn-ea"/>
                <a:cs typeface="+mn-cs"/>
              </a:rPr>
              <a:t>tail</a:t>
            </a:r>
            <a:r>
              <a:rPr lang="de-DE" sz="1200" kern="1200" dirty="0">
                <a:solidFill>
                  <a:schemeClr val="tx1"/>
                </a:solidFill>
                <a:effectLst/>
                <a:latin typeface="+mn-lt"/>
                <a:ea typeface="+mn-ea"/>
                <a:cs typeface="+mn-cs"/>
              </a:rPr>
              <a:t> -f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/log/</a:t>
            </a:r>
            <a:r>
              <a:rPr lang="de-DE" sz="1200" kern="1200" dirty="0" err="1">
                <a:solidFill>
                  <a:schemeClr val="tx1"/>
                </a:solidFill>
                <a:effectLst/>
                <a:latin typeface="+mn-lt"/>
                <a:ea typeface="+mn-ea"/>
                <a:cs typeface="+mn-cs"/>
              </a:rPr>
              <a:t>syslog</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Den gleichen Effekt erzielen Sie übrigens mit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wenn Sie einfach [</a:t>
            </a:r>
            <a:r>
              <a:rPr lang="de-DE" sz="1200" kern="1200" dirty="0" err="1">
                <a:solidFill>
                  <a:schemeClr val="tx1"/>
                </a:solidFill>
                <a:effectLst/>
                <a:latin typeface="+mn-lt"/>
                <a:ea typeface="+mn-ea"/>
                <a:cs typeface="+mn-cs"/>
              </a:rPr>
              <a:t>Shift</a:t>
            </a:r>
            <a:r>
              <a:rPr lang="de-DE" sz="1200" kern="1200" dirty="0">
                <a:solidFill>
                  <a:schemeClr val="tx1"/>
                </a:solidFill>
                <a:effectLst/>
                <a:latin typeface="+mn-lt"/>
                <a:ea typeface="+mn-ea"/>
                <a:cs typeface="+mn-cs"/>
              </a:rPr>
              <a:t>-f] drücken, während er ein File anzeigt. Das Programm wartet dann auf neue Zeilen in der Datei (zu erkennen in der Statuszeile </a:t>
            </a:r>
            <a:r>
              <a:rPr lang="de-DE" sz="1200" i="1" kern="1200" dirty="0">
                <a:solidFill>
                  <a:schemeClr val="tx1"/>
                </a:solidFill>
                <a:effectLst/>
                <a:latin typeface="+mn-lt"/>
                <a:ea typeface="+mn-ea"/>
                <a:cs typeface="+mn-cs"/>
              </a:rPr>
              <a:t>Waiting </a:t>
            </a:r>
            <a:r>
              <a:rPr lang="de-DE" sz="1200" i="1" kern="1200" dirty="0" err="1">
                <a:solidFill>
                  <a:schemeClr val="tx1"/>
                </a:solidFill>
                <a:effectLst/>
                <a:latin typeface="+mn-lt"/>
                <a:ea typeface="+mn-ea"/>
                <a:cs typeface="+mn-cs"/>
              </a:rPr>
              <a:t>for</a:t>
            </a:r>
            <a:r>
              <a:rPr lang="de-DE" sz="1200" i="1" kern="1200" dirty="0">
                <a:solidFill>
                  <a:schemeClr val="tx1"/>
                </a:solidFill>
                <a:effectLst/>
                <a:latin typeface="+mn-lt"/>
                <a:ea typeface="+mn-ea"/>
                <a:cs typeface="+mn-cs"/>
              </a:rPr>
              <a:t> </a:t>
            </a:r>
            <a:r>
              <a:rPr lang="de-DE" sz="1200" i="1" kern="1200" dirty="0" err="1">
                <a:solidFill>
                  <a:schemeClr val="tx1"/>
                </a:solidFill>
                <a:effectLst/>
                <a:latin typeface="+mn-lt"/>
                <a:ea typeface="+mn-ea"/>
                <a:cs typeface="+mn-cs"/>
              </a:rPr>
              <a:t>data</a:t>
            </a:r>
            <a:r>
              <a:rPr lang="de-DE" sz="1200" i="1" kern="1200" dirty="0">
                <a:solidFill>
                  <a:schemeClr val="tx1"/>
                </a:solidFill>
                <a:effectLst/>
                <a:latin typeface="+mn-lt"/>
                <a:ea typeface="+mn-ea"/>
                <a:cs typeface="+mn-cs"/>
              </a:rPr>
              <a:t>... (</a:t>
            </a:r>
            <a:r>
              <a:rPr lang="de-DE" sz="1200" i="1" kern="1200" dirty="0" err="1">
                <a:solidFill>
                  <a:schemeClr val="tx1"/>
                </a:solidFill>
                <a:effectLst/>
                <a:latin typeface="+mn-lt"/>
                <a:ea typeface="+mn-ea"/>
                <a:cs typeface="+mn-cs"/>
              </a:rPr>
              <a:t>interrupt</a:t>
            </a:r>
            <a:r>
              <a:rPr lang="de-DE" sz="1200" i="1" kern="1200" dirty="0">
                <a:solidFill>
                  <a:schemeClr val="tx1"/>
                </a:solidFill>
                <a:effectLst/>
                <a:latin typeface="+mn-lt"/>
                <a:ea typeface="+mn-ea"/>
                <a:cs typeface="+mn-cs"/>
              </a:rPr>
              <a:t> </a:t>
            </a:r>
            <a:r>
              <a:rPr lang="de-DE" sz="1200" i="1" kern="1200" dirty="0" err="1">
                <a:solidFill>
                  <a:schemeClr val="tx1"/>
                </a:solidFill>
                <a:effectLst/>
                <a:latin typeface="+mn-lt"/>
                <a:ea typeface="+mn-ea"/>
                <a:cs typeface="+mn-cs"/>
              </a:rPr>
              <a:t>to</a:t>
            </a:r>
            <a:r>
              <a:rPr lang="de-DE" sz="1200" i="1" kern="1200" dirty="0">
                <a:solidFill>
                  <a:schemeClr val="tx1"/>
                </a:solidFill>
                <a:effectLst/>
                <a:latin typeface="+mn-lt"/>
                <a:ea typeface="+mn-ea"/>
                <a:cs typeface="+mn-cs"/>
              </a:rPr>
              <a:t> </a:t>
            </a:r>
            <a:r>
              <a:rPr lang="de-DE" sz="1200" i="1" kern="1200" dirty="0" err="1">
                <a:solidFill>
                  <a:schemeClr val="tx1"/>
                </a:solidFill>
                <a:effectLst/>
                <a:latin typeface="+mn-lt"/>
                <a:ea typeface="+mn-ea"/>
                <a:cs typeface="+mn-cs"/>
              </a:rPr>
              <a:t>abort</a:t>
            </a:r>
            <a:r>
              <a:rPr lang="de-DE" sz="1200" i="1" kern="1200" dirty="0">
                <a:solidFill>
                  <a:schemeClr val="tx1"/>
                </a:solidFill>
                <a:effectLst/>
                <a:latin typeface="+mn-lt"/>
                <a:ea typeface="+mn-ea"/>
                <a:cs typeface="+mn-cs"/>
              </a:rPr>
              <a:t>)</a:t>
            </a:r>
            <a:r>
              <a:rPr lang="de-DE" sz="1200" kern="1200" dirty="0">
                <a:solidFill>
                  <a:schemeClr val="tx1"/>
                </a:solidFill>
                <a:effectLst/>
                <a:latin typeface="+mn-lt"/>
                <a:ea typeface="+mn-ea"/>
                <a:cs typeface="+mn-cs"/>
              </a:rPr>
              <a:t>). Den "Follow"-Modus verlassen Sie durch [Strg-c].</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3814800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Mit </a:t>
            </a:r>
            <a:r>
              <a:rPr lang="de-DE" sz="1200" kern="1200" dirty="0" err="1">
                <a:solidFill>
                  <a:schemeClr val="tx1"/>
                </a:solidFill>
                <a:effectLst/>
                <a:latin typeface="+mn-lt"/>
                <a:ea typeface="+mn-ea"/>
                <a:cs typeface="+mn-cs"/>
              </a:rPr>
              <a:t>touch</a:t>
            </a:r>
            <a:r>
              <a:rPr lang="de-DE" sz="1200" kern="1200" dirty="0">
                <a:solidFill>
                  <a:schemeClr val="tx1"/>
                </a:solidFill>
                <a:effectLst/>
                <a:latin typeface="+mn-lt"/>
                <a:ea typeface="+mn-ea"/>
                <a:cs typeface="+mn-cs"/>
              </a:rPr>
              <a:t> können wir leere Dateien erzeugen:</a:t>
            </a:r>
          </a:p>
          <a:p>
            <a:r>
              <a:rPr lang="de-DE" sz="1200" kern="1200" dirty="0" err="1">
                <a:solidFill>
                  <a:schemeClr val="tx1"/>
                </a:solidFill>
                <a:effectLst/>
                <a:latin typeface="+mn-lt"/>
                <a:ea typeface="+mn-ea"/>
                <a:cs typeface="+mn-cs"/>
              </a:rPr>
              <a:t>touch</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Zunächst erzeugen wir die Testdatei "datei.txt" im </a:t>
            </a:r>
            <a:r>
              <a:rPr lang="de-DE" sz="1200" kern="1200" dirty="0" err="1">
                <a:solidFill>
                  <a:schemeClr val="tx1"/>
                </a:solidFill>
                <a:effectLst/>
                <a:latin typeface="+mn-lt"/>
                <a:ea typeface="+mn-ea"/>
                <a:cs typeface="+mn-cs"/>
              </a:rPr>
              <a:t>tmp</a:t>
            </a:r>
            <a:r>
              <a:rPr lang="de-DE" sz="1200" kern="1200" dirty="0">
                <a:solidFill>
                  <a:schemeClr val="tx1"/>
                </a:solidFill>
                <a:effectLst/>
                <a:latin typeface="+mn-lt"/>
                <a:ea typeface="+mn-ea"/>
                <a:cs typeface="+mn-cs"/>
              </a:rPr>
              <a:t>-Verzeichnis:</a:t>
            </a:r>
          </a:p>
          <a:p>
            <a:r>
              <a:rPr lang="de-DE" sz="1200" kern="1200" dirty="0" err="1">
                <a:solidFill>
                  <a:schemeClr val="tx1"/>
                </a:solidFill>
                <a:effectLst/>
                <a:latin typeface="+mn-lt"/>
                <a:ea typeface="+mn-ea"/>
                <a:cs typeface="+mn-cs"/>
              </a:rPr>
              <a:t>touch</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tmp</a:t>
            </a:r>
            <a:r>
              <a:rPr lang="de-DE" sz="1200" kern="1200" dirty="0">
                <a:solidFill>
                  <a:schemeClr val="tx1"/>
                </a:solidFill>
                <a:effectLst/>
                <a:latin typeface="+mn-lt"/>
                <a:ea typeface="+mn-ea"/>
                <a:cs typeface="+mn-cs"/>
              </a:rPr>
              <a:t>/datei.txt</a:t>
            </a:r>
          </a:p>
          <a:p>
            <a:r>
              <a:rPr lang="de-DE" sz="1200" kern="1200" dirty="0">
                <a:solidFill>
                  <a:schemeClr val="tx1"/>
                </a:solidFill>
                <a:effectLst/>
                <a:latin typeface="+mn-lt"/>
                <a:ea typeface="+mn-ea"/>
                <a:cs typeface="+mn-cs"/>
              </a:rPr>
              <a:t>Jetzt wechseln wir mit cd ins Home-Verzeichnis. </a:t>
            </a:r>
          </a:p>
          <a:p>
            <a:r>
              <a:rPr lang="de-DE" sz="1200" kern="1200" dirty="0">
                <a:solidFill>
                  <a:schemeClr val="tx1"/>
                </a:solidFill>
                <a:effectLst/>
                <a:latin typeface="+mn-lt"/>
                <a:ea typeface="+mn-ea"/>
                <a:cs typeface="+mn-cs"/>
              </a:rPr>
              <a:t>Zum Anlegen eines Verzeichnisses benutzen wir </a:t>
            </a:r>
            <a:r>
              <a:rPr lang="de-DE" sz="1200" kern="1200" dirty="0" err="1">
                <a:solidFill>
                  <a:schemeClr val="tx1"/>
                </a:solidFill>
                <a:effectLst/>
                <a:latin typeface="+mn-lt"/>
                <a:ea typeface="+mn-ea"/>
                <a:cs typeface="+mn-cs"/>
              </a:rPr>
              <a:t>mkdir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make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directory</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mkdir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verzeichnisname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legen ein Testverzeichnis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an:</a:t>
            </a:r>
          </a:p>
          <a:p>
            <a:r>
              <a:rPr lang="de-DE" sz="1200" kern="1200" dirty="0" err="1">
                <a:solidFill>
                  <a:schemeClr val="tx1"/>
                </a:solidFill>
                <a:effectLst/>
                <a:latin typeface="+mn-lt"/>
                <a:ea typeface="+mn-ea"/>
                <a:cs typeface="+mn-cs"/>
              </a:rPr>
              <a:t>mkdir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mond</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Mit </a:t>
            </a:r>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copy</a:t>
            </a:r>
            <a:r>
              <a:rPr lang="de-DE" sz="1200" kern="1200" dirty="0">
                <a:solidFill>
                  <a:schemeClr val="tx1"/>
                </a:solidFill>
                <a:effectLst/>
                <a:latin typeface="+mn-lt"/>
                <a:ea typeface="+mn-ea"/>
                <a:cs typeface="+mn-cs"/>
              </a:rPr>
              <a:t>) können wir Dateien kopieren:</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quelle ziel(</a:t>
            </a:r>
            <a:r>
              <a:rPr lang="de-DE" sz="1200" kern="1200" dirty="0" err="1">
                <a:solidFill>
                  <a:schemeClr val="tx1"/>
                </a:solidFill>
                <a:effectLst/>
                <a:latin typeface="+mn-lt"/>
                <a:ea typeface="+mn-ea"/>
                <a:cs typeface="+mn-cs"/>
              </a:rPr>
              <a:t>verzeichnis</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Jetzt wollen wir unsere Testdatei aus /</a:t>
            </a:r>
            <a:r>
              <a:rPr lang="de-DE" sz="1200" kern="1200" dirty="0" err="1">
                <a:solidFill>
                  <a:schemeClr val="tx1"/>
                </a:solidFill>
                <a:effectLst/>
                <a:latin typeface="+mn-lt"/>
                <a:ea typeface="+mn-ea"/>
                <a:cs typeface="+mn-cs"/>
              </a:rPr>
              <a:t>tmp</a:t>
            </a:r>
            <a:r>
              <a:rPr lang="de-DE" sz="1200" kern="1200" dirty="0">
                <a:solidFill>
                  <a:schemeClr val="tx1"/>
                </a:solidFill>
                <a:effectLst/>
                <a:latin typeface="+mn-lt"/>
                <a:ea typeface="+mn-ea"/>
                <a:cs typeface="+mn-cs"/>
              </a:rPr>
              <a:t> in unser Testverzeichnis kopieren:</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tmp</a:t>
            </a:r>
            <a:r>
              <a:rPr lang="de-DE" sz="1200" kern="1200" dirty="0">
                <a:solidFill>
                  <a:schemeClr val="tx1"/>
                </a:solidFill>
                <a:effectLst/>
                <a:latin typeface="+mn-lt"/>
                <a:ea typeface="+mn-ea"/>
                <a:cs typeface="+mn-cs"/>
              </a:rPr>
              <a:t>/datei.txt </a:t>
            </a:r>
            <a:r>
              <a:rPr lang="de-DE" sz="1200" kern="1200" dirty="0" err="1">
                <a:solidFill>
                  <a:schemeClr val="tx1"/>
                </a:solidFill>
                <a:effectLst/>
                <a:latin typeface="+mn-lt"/>
                <a:ea typeface="+mn-ea"/>
                <a:cs typeface="+mn-cs"/>
              </a:rPr>
              <a:t>mond</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können der Datei aber auch einen neuen Namen geben. "datei.txt" wird als "kopie.txt" ins Verzeichnis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kopiert.</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tmp</a:t>
            </a:r>
            <a:r>
              <a:rPr lang="de-DE" sz="1200" kern="1200" dirty="0">
                <a:solidFill>
                  <a:schemeClr val="tx1"/>
                </a:solidFill>
                <a:effectLst/>
                <a:latin typeface="+mn-lt"/>
                <a:ea typeface="+mn-ea"/>
                <a:cs typeface="+mn-cs"/>
              </a:rPr>
              <a:t>/datei.txt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/kopie.txt</a:t>
            </a:r>
          </a:p>
          <a:p>
            <a:r>
              <a:rPr lang="de-DE" sz="1200" kern="1200" dirty="0">
                <a:solidFill>
                  <a:schemeClr val="tx1"/>
                </a:solidFill>
                <a:effectLst/>
                <a:latin typeface="+mn-lt"/>
                <a:ea typeface="+mn-ea"/>
                <a:cs typeface="+mn-cs"/>
              </a:rPr>
              <a:t>Ein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überzeugt uns vom Erfolg. Wir haben jetzt schon gesehen, dass es zwei verschiedene Arten von Pfadangaben gibt:</a:t>
            </a:r>
          </a:p>
          <a:p>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/kopie.txt ist ein relativer Pfad. Er enthält die Unterverzeichnisse ausgehend von unserem aktuellen Verzeichnis. </a:t>
            </a:r>
          </a:p>
          <a:p>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tmp</a:t>
            </a:r>
            <a:r>
              <a:rPr lang="de-DE" sz="1200" kern="1200" dirty="0">
                <a:solidFill>
                  <a:schemeClr val="tx1"/>
                </a:solidFill>
                <a:effectLst/>
                <a:latin typeface="+mn-lt"/>
                <a:ea typeface="+mn-ea"/>
                <a:cs typeface="+mn-cs"/>
              </a:rPr>
              <a:t>/datei.txt ist ein absoluter Pfad. Er beginnt mit / für das Wurzelverzeichnis und enthält alle Unterverzeichnisse ab diesem. Er ist von überall im Dateibaum ausgehend eindeutig!</a:t>
            </a:r>
          </a:p>
          <a:p>
            <a:r>
              <a:rPr lang="de-DE" sz="1200" kern="1200" dirty="0">
                <a:solidFill>
                  <a:schemeClr val="tx1"/>
                </a:solidFill>
                <a:effectLst/>
                <a:latin typeface="+mn-lt"/>
                <a:ea typeface="+mn-ea"/>
                <a:cs typeface="+mn-cs"/>
              </a:rPr>
              <a:t>An sich überschreibt </a:t>
            </a:r>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Dateien ohne Rückfrage. Soll vor dem Überschreiben eine Rückfrage erfolgen, kann man die Option -i benutzen:</a:t>
            </a:r>
          </a:p>
          <a:p>
            <a:r>
              <a:rPr lang="en-US" sz="1200" kern="1200" dirty="0" err="1">
                <a:solidFill>
                  <a:schemeClr val="tx1"/>
                </a:solidFill>
                <a:effectLst/>
                <a:latin typeface="+mn-lt"/>
                <a:ea typeface="+mn-ea"/>
                <a:cs typeface="+mn-cs"/>
              </a:rPr>
              <a:t>cp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tmp</a:t>
            </a:r>
            <a:r>
              <a:rPr lang="en-US" sz="1200" kern="1200" dirty="0">
                <a:solidFill>
                  <a:schemeClr val="tx1"/>
                </a:solidFill>
                <a:effectLst/>
                <a:latin typeface="+mn-lt"/>
                <a:ea typeface="+mn-ea"/>
                <a:cs typeface="+mn-cs"/>
              </a:rPr>
              <a:t>/datei.txt </a:t>
            </a:r>
            <a:r>
              <a:rPr lang="en-US" sz="1200" kern="1200" dirty="0" err="1">
                <a:solidFill>
                  <a:schemeClr val="tx1"/>
                </a:solidFill>
                <a:effectLst/>
                <a:latin typeface="+mn-lt"/>
                <a:ea typeface="+mn-ea"/>
                <a:cs typeface="+mn-cs"/>
              </a:rPr>
              <a:t>mond</a:t>
            </a:r>
            <a:r>
              <a:rPr lang="en-US" sz="1200" kern="1200" dirty="0">
                <a:solidFill>
                  <a:schemeClr val="tx1"/>
                </a:solidFill>
                <a:effectLst/>
                <a:latin typeface="+mn-lt"/>
                <a:ea typeface="+mn-ea"/>
                <a:cs typeface="+mn-cs"/>
              </a:rPr>
              <a:t>/kopie.txt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Die Frage, ob wir die vorhandene Datei überschreiben wollen, können wir mit j(a) oder n(ein) beantworten. </a:t>
            </a:r>
          </a:p>
          <a:p>
            <a:r>
              <a:rPr lang="de-DE" sz="1200" kern="1200" dirty="0">
                <a:solidFill>
                  <a:schemeClr val="tx1"/>
                </a:solidFill>
                <a:effectLst/>
                <a:latin typeface="+mn-lt"/>
                <a:ea typeface="+mn-ea"/>
                <a:cs typeface="+mn-cs"/>
              </a:rPr>
              <a:t>Will man ein ganzes Verzeichnis kopieren, kann man die Option -R benutzen. Zunächst legen wir mit </a:t>
            </a:r>
            <a:r>
              <a:rPr lang="de-DE" sz="1200" kern="1200" dirty="0" err="1">
                <a:solidFill>
                  <a:schemeClr val="tx1"/>
                </a:solidFill>
                <a:effectLst/>
                <a:latin typeface="+mn-lt"/>
                <a:ea typeface="+mn-ea"/>
                <a:cs typeface="+mn-cs"/>
              </a:rPr>
              <a:t>mkdir</a:t>
            </a:r>
            <a:r>
              <a:rPr lang="de-DE" sz="1200" kern="1200" dirty="0">
                <a:solidFill>
                  <a:schemeClr val="tx1"/>
                </a:solidFill>
                <a:effectLst/>
                <a:latin typeface="+mn-lt"/>
                <a:ea typeface="+mn-ea"/>
                <a:cs typeface="+mn-cs"/>
              </a:rPr>
              <a:t> noch ein weiteres Verzeichnis an:</a:t>
            </a:r>
          </a:p>
          <a:p>
            <a:r>
              <a:rPr lang="de-DE" sz="1200" kern="1200" dirty="0" err="1">
                <a:solidFill>
                  <a:schemeClr val="tx1"/>
                </a:solidFill>
                <a:effectLst/>
                <a:latin typeface="+mn-lt"/>
                <a:ea typeface="+mn-ea"/>
                <a:cs typeface="+mn-cs"/>
              </a:rPr>
              <a:t>mkdir</a:t>
            </a:r>
            <a:r>
              <a:rPr lang="de-DE" sz="1200" kern="1200" dirty="0">
                <a:solidFill>
                  <a:schemeClr val="tx1"/>
                </a:solidFill>
                <a:effectLst/>
                <a:latin typeface="+mn-lt"/>
                <a:ea typeface="+mn-ea"/>
                <a:cs typeface="+mn-cs"/>
              </a:rPr>
              <a:t> Mond</a:t>
            </a:r>
          </a:p>
          <a:p>
            <a:r>
              <a:rPr lang="de-DE" sz="1200" kern="1200" dirty="0">
                <a:solidFill>
                  <a:schemeClr val="tx1"/>
                </a:solidFill>
                <a:effectLst/>
                <a:latin typeface="+mn-lt"/>
                <a:ea typeface="+mn-ea"/>
                <a:cs typeface="+mn-cs"/>
              </a:rPr>
              <a:t>Wir sehen: unter Linux werden Groß- und Kleinschreibung unterschieden. "Mond" und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sind verschiedene Dateien.</a:t>
            </a:r>
          </a:p>
          <a:p>
            <a:r>
              <a:rPr lang="de-DE" sz="1200" kern="1200" dirty="0">
                <a:solidFill>
                  <a:schemeClr val="tx1"/>
                </a:solidFill>
                <a:effectLst/>
                <a:latin typeface="+mn-lt"/>
                <a:ea typeface="+mn-ea"/>
                <a:cs typeface="+mn-cs"/>
              </a:rPr>
              <a:t>Jetzt kopieren wir das Verzeichnis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mitsamt Inhalt in "Mond":</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-R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Mond</a:t>
            </a:r>
          </a:p>
          <a:p>
            <a:r>
              <a:rPr lang="de-DE" sz="1200" kern="1200" dirty="0">
                <a:solidFill>
                  <a:schemeClr val="tx1"/>
                </a:solidFill>
                <a:effectLst/>
                <a:latin typeface="+mn-lt"/>
                <a:ea typeface="+mn-ea"/>
                <a:cs typeface="+mn-cs"/>
              </a:rPr>
              <a:t>Wir erhalten ein Verzeichnis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im Verzeichnis "Mond". Will man nur den Inhalt und nicht auch das Verzeichnis kopieren, kann man als Quelle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festlegen – die "Wildcard" * bedeutet wieder "alle Dateien im Quellverzeichnis":</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-R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Mond</a:t>
            </a:r>
          </a:p>
          <a:p>
            <a:r>
              <a:rPr lang="de-DE" sz="1200" kern="1200" dirty="0">
                <a:solidFill>
                  <a:schemeClr val="tx1"/>
                </a:solidFill>
                <a:effectLst/>
                <a:latin typeface="+mn-lt"/>
                <a:ea typeface="+mn-ea"/>
                <a:cs typeface="+mn-cs"/>
              </a:rPr>
              <a:t>(eigentlich ist -R hier nicht notwendig, da es im Quellverzeichnis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keine Unterverzeichnisse gibt)</a:t>
            </a:r>
          </a:p>
          <a:p>
            <a:r>
              <a:rPr lang="de-DE" sz="1200" kern="1200" dirty="0">
                <a:solidFill>
                  <a:schemeClr val="tx1"/>
                </a:solidFill>
                <a:effectLst/>
                <a:latin typeface="+mn-lt"/>
                <a:ea typeface="+mn-ea"/>
                <a:cs typeface="+mn-cs"/>
              </a:rPr>
              <a:t>Jetzt haben wir die Dateien "datei.txt" und "kopie.txt" auch direkt in "Mond".</a:t>
            </a:r>
          </a:p>
          <a:p>
            <a:r>
              <a:rPr lang="de-DE" sz="1200" kern="1200" dirty="0">
                <a:solidFill>
                  <a:schemeClr val="tx1"/>
                </a:solidFill>
                <a:effectLst/>
                <a:latin typeface="+mn-lt"/>
                <a:ea typeface="+mn-ea"/>
                <a:cs typeface="+mn-cs"/>
              </a:rPr>
              <a:t>Beim Kopieren können auch die beiden Verzeichnisse . und .. verwendet werden. Wechseln wir zunächst ins Verzeichnis "Mond/</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cd Mond/</a:t>
            </a:r>
            <a:r>
              <a:rPr lang="de-DE" sz="1200" kern="1200" dirty="0" err="1">
                <a:solidFill>
                  <a:schemeClr val="tx1"/>
                </a:solidFill>
                <a:effectLst/>
                <a:latin typeface="+mn-lt"/>
                <a:ea typeface="+mn-ea"/>
                <a:cs typeface="+mn-cs"/>
              </a:rPr>
              <a:t>mond</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kopieren die Datei "kopie.txt" unter dem Namen "neu.txt" ins übergeordnete Verzeichnis:</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kopie.txt ../neu.txt</a:t>
            </a:r>
          </a:p>
          <a:p>
            <a:r>
              <a:rPr lang="de-DE" sz="1200" kern="1200" dirty="0">
                <a:solidFill>
                  <a:schemeClr val="tx1"/>
                </a:solidFill>
                <a:effectLst/>
                <a:latin typeface="+mn-lt"/>
                <a:ea typeface="+mn-ea"/>
                <a:cs typeface="+mn-cs"/>
              </a:rPr>
              <a:t>Nun die Datei "neu.txt" zurück ins aktuelle Verzeichnis:</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../neu.txt .</a:t>
            </a:r>
          </a:p>
          <a:p>
            <a:r>
              <a:rPr lang="de-DE" sz="1200" kern="1200" dirty="0">
                <a:solidFill>
                  <a:schemeClr val="tx1"/>
                </a:solidFill>
                <a:effectLst/>
                <a:latin typeface="+mn-lt"/>
                <a:ea typeface="+mn-ea"/>
                <a:cs typeface="+mn-cs"/>
              </a:rPr>
              <a:t>Jetzt kopieren wir alle Dateien aus dem aktuellen Verzeichnis ins übergeordnete Verzeichnis. Weil dort schon die gleichnamigen Dateien liegen, wollen wir das Überschreiben mit j bestätigen:</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-i * ..</a:t>
            </a:r>
          </a:p>
          <a:p>
            <a:r>
              <a:rPr lang="de-DE" sz="1200" kern="1200" dirty="0">
                <a:solidFill>
                  <a:schemeClr val="tx1"/>
                </a:solidFill>
                <a:effectLst/>
                <a:latin typeface="+mn-lt"/>
                <a:ea typeface="+mn-ea"/>
                <a:cs typeface="+mn-cs"/>
              </a:rPr>
              <a:t>(die Wildcard * steht wieder für alle Dateien im aktuellen Verzeichnis)</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358182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147513"/>
            <a:ext cx="10521297" cy="2387600"/>
          </a:xfrm>
        </p:spPr>
        <p:txBody>
          <a:bodyPr anchor="b"/>
          <a:lstStyle>
            <a:lvl1pPr algn="l">
              <a:defRPr lang="de-DE" dirty="0">
                <a:solidFill>
                  <a:schemeClr val="bg1"/>
                </a:solidFill>
              </a:defRPr>
            </a:lvl1pPr>
          </a:lstStyle>
          <a:p>
            <a:r>
              <a:rPr lang="de-DE"/>
              <a:t>Titelmasterformat durch Klicken bearbeiten</a:t>
            </a:r>
            <a:endParaRPr lang="de-DE" dirty="0"/>
          </a:p>
        </p:txBody>
      </p:sp>
      <p:sp>
        <p:nvSpPr>
          <p:cNvPr id="3" name="Untertitel 2"/>
          <p:cNvSpPr>
            <a:spLocks noGrp="1"/>
          </p:cNvSpPr>
          <p:nvPr>
            <p:ph type="subTitle" idx="1"/>
          </p:nvPr>
        </p:nvSpPr>
        <p:spPr>
          <a:xfrm>
            <a:off x="832503" y="3602038"/>
            <a:ext cx="10521296" cy="65972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sp>
        <p:nvSpPr>
          <p:cNvPr id="4" name="Datumsplatzhalter 3"/>
          <p:cNvSpPr>
            <a:spLocks noGrp="1"/>
          </p:cNvSpPr>
          <p:nvPr>
            <p:ph type="dt" sz="half" idx="10"/>
          </p:nvPr>
        </p:nvSpPr>
        <p:spPr/>
        <p:txBody>
          <a:bodyPr/>
          <a:lstStyle/>
          <a:p>
            <a:fld id="{366C6F3F-2459-4D70-9926-FB42BF728FA6}" type="datetime1">
              <a:rPr lang="de-DE" smtClean="0"/>
              <a:t>19.02.2020</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8EB94C85-1664-4A48-98AC-8DF753D25A29}" type="datetime1">
              <a:rPr lang="de-DE" smtClean="0"/>
              <a:t>19.02.2020</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8" name="Grafik 7"/>
          <p:cNvPicPr>
            <a:picLocks noChangeAspect="1"/>
          </p:cNvPicPr>
          <p:nvPr userDrawn="1"/>
        </p:nvPicPr>
        <p:blipFill>
          <a:blip r:embed="rId2"/>
          <a:stretch>
            <a:fillRect/>
          </a:stretch>
        </p:blipFill>
        <p:spPr>
          <a:xfrm>
            <a:off x="5219625" y="3047710"/>
            <a:ext cx="1752751" cy="1829964"/>
          </a:xfrm>
          <a:prstGeom prst="rect">
            <a:avLst/>
          </a:prstGeom>
        </p:spPr>
      </p:pic>
    </p:spTree>
    <p:extLst>
      <p:ext uri="{BB962C8B-B14F-4D97-AF65-F5344CB8AC3E}">
        <p14:creationId xmlns:p14="http://schemas.microsoft.com/office/powerpoint/2010/main" val="85685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periment">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lvl1pPr>
              <a:defRPr>
                <a:solidFill>
                  <a:schemeClr val="tx1">
                    <a:lumMod val="75000"/>
                    <a:lumOff val="25000"/>
                  </a:schemeClr>
                </a:solidFill>
              </a:defRPr>
            </a:lvl1pPr>
          </a:lstStyle>
          <a:p>
            <a:fld id="{691FC979-3F94-4691-BC89-32D13FC7EBCE}" type="datetime1">
              <a:rPr lang="de-DE" smtClean="0"/>
              <a:t>19.02.2020</a:t>
            </a:fld>
            <a:endParaRPr lang="de-DE"/>
          </a:p>
        </p:txBody>
      </p:sp>
      <p:sp>
        <p:nvSpPr>
          <p:cNvPr id="5" name="Fußzeilenplatzhalter 4"/>
          <p:cNvSpPr>
            <a:spLocks noGrp="1"/>
          </p:cNvSpPr>
          <p:nvPr>
            <p:ph type="ftr" sz="quarter" idx="11"/>
          </p:nvPr>
        </p:nvSpPr>
        <p:spPr/>
        <p:txBody>
          <a:bodyPr/>
          <a:lstStyle>
            <a:lvl1pPr>
              <a:defRPr>
                <a:solidFill>
                  <a:schemeClr val="tx1">
                    <a:lumMod val="75000"/>
                    <a:lumOff val="25000"/>
                  </a:schemeClr>
                </a:solidFill>
              </a:defRPr>
            </a:lvl1pPr>
          </a:lstStyle>
          <a:p>
            <a:r>
              <a:rPr lang="de-DE"/>
              <a:t>Processes and Threads</a:t>
            </a:r>
          </a:p>
        </p:txBody>
      </p:sp>
      <p:sp>
        <p:nvSpPr>
          <p:cNvPr id="6" name="Foliennummernplatzhalter 5"/>
          <p:cNvSpPr>
            <a:spLocks noGrp="1"/>
          </p:cNvSpPr>
          <p:nvPr>
            <p:ph type="sldNum" sz="quarter" idx="12"/>
          </p:nvPr>
        </p:nvSpPr>
        <p:spPr/>
        <p:txBody>
          <a:bodyPr/>
          <a:lstStyle>
            <a:lvl1pPr>
              <a:defRPr>
                <a:solidFill>
                  <a:schemeClr val="tx1">
                    <a:lumMod val="75000"/>
                    <a:lumOff val="25000"/>
                  </a:schemeClr>
                </a:solidFill>
              </a:defRPr>
            </a:lvl1pPr>
          </a:lstStyle>
          <a:p>
            <a:fld id="{A3C00014-5D7B-4564-8966-BF51E00B8C0B}" type="slidenum">
              <a:rPr lang="de-DE" smtClean="0"/>
              <a:pPr/>
              <a:t>‹Nr.›</a:t>
            </a:fld>
            <a:endParaRPr lang="de-DE"/>
          </a:p>
        </p:txBody>
      </p:sp>
      <p:sp>
        <p:nvSpPr>
          <p:cNvPr id="8" name="Inhaltsplatzhalter 2"/>
          <p:cNvSpPr>
            <a:spLocks noGrp="1"/>
          </p:cNvSpPr>
          <p:nvPr>
            <p:ph idx="1"/>
          </p:nvPr>
        </p:nvSpPr>
        <p:spPr>
          <a:xfrm>
            <a:off x="838200" y="1931349"/>
            <a:ext cx="8618173" cy="4245613"/>
          </a:xfr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35037" y="3024563"/>
            <a:ext cx="1518763" cy="2430021"/>
          </a:xfrm>
          <a:prstGeom prst="rect">
            <a:avLst/>
          </a:prstGeom>
        </p:spPr>
      </p:pic>
      <p:sp>
        <p:nvSpPr>
          <p:cNvPr id="12" name="Titel 1"/>
          <p:cNvSpPr>
            <a:spLocks noGrp="1"/>
          </p:cNvSpPr>
          <p:nvPr>
            <p:ph type="title"/>
          </p:nvPr>
        </p:nvSpPr>
        <p:spPr>
          <a:xfrm>
            <a:off x="838200" y="365126"/>
            <a:ext cx="10515600" cy="1240116"/>
          </a:xfrm>
        </p:spPr>
        <p:txBody>
          <a:bodyPr/>
          <a:lstStyle/>
          <a:p>
            <a:r>
              <a:rPr lang="de-DE" dirty="0"/>
              <a:t>Titelmasterformat durch Klicken bearbeiten</a:t>
            </a:r>
          </a:p>
        </p:txBody>
      </p:sp>
    </p:spTree>
    <p:extLst>
      <p:ext uri="{BB962C8B-B14F-4D97-AF65-F5344CB8AC3E}">
        <p14:creationId xmlns:p14="http://schemas.microsoft.com/office/powerpoint/2010/main" val="2574005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CBC55DA8-7BFB-46FD-BBA5-A6DF63369D11}" type="datetime1">
              <a:rPr lang="de-DE" smtClean="0"/>
              <a:t>19.02.2020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1293544"/>
          </a:xfrm>
        </p:spPr>
        <p:txBody>
          <a:bodyPr/>
          <a:lstStyle/>
          <a:p>
            <a:r>
              <a:rPr lang="de-DE" dirty="0"/>
              <a:t>Titelmasterformat durch Klicken bearbeiten</a:t>
            </a:r>
          </a:p>
        </p:txBody>
      </p:sp>
      <p:sp>
        <p:nvSpPr>
          <p:cNvPr id="3" name="Inhaltsplatzhalter 2"/>
          <p:cNvSpPr>
            <a:spLocks noGrp="1"/>
          </p:cNvSpPr>
          <p:nvPr>
            <p:ph idx="1"/>
          </p:nvPr>
        </p:nvSpPr>
        <p:spPr>
          <a:xfrm>
            <a:off x="838200" y="1914257"/>
            <a:ext cx="10515600" cy="426270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8AC7274-303B-40A0-A9B4-04FCC19861B5}" type="datetime1">
              <a:rPr lang="de-DE" smtClean="0"/>
              <a:t>19.02.2020</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04273802-5659-48BC-9FAF-5DEA6D19D2B7}" type="datetime1">
              <a:rPr lang="de-DE" smtClean="0"/>
              <a:t>19.02.2020</a:t>
            </a:fld>
            <a:endParaRPr lang="de-DE"/>
          </a:p>
        </p:txBody>
      </p:sp>
      <p:sp>
        <p:nvSpPr>
          <p:cNvPr id="4" name="Fußzeilenplatzhalter 3"/>
          <p:cNvSpPr>
            <a:spLocks noGrp="1"/>
          </p:cNvSpPr>
          <p:nvPr>
            <p:ph type="ftr" sz="quarter" idx="11"/>
          </p:nvPr>
        </p:nvSpPr>
        <p:spPr/>
        <p:txBody>
          <a:bodyPr/>
          <a:lstStyle/>
          <a:p>
            <a:r>
              <a:rPr lang="de-DE"/>
              <a:t>Bash - Eine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879DCBB-93B0-44A3-BD1F-0C3535CA8699}" type="datetime1">
              <a:rPr lang="de-DE" smtClean="0"/>
              <a:t>19.02.2020</a:t>
            </a:fld>
            <a:endParaRPr lang="de-DE"/>
          </a:p>
        </p:txBody>
      </p:sp>
      <p:sp>
        <p:nvSpPr>
          <p:cNvPr id="3" name="Fußzeilenplatzhalter 2"/>
          <p:cNvSpPr>
            <a:spLocks noGrp="1"/>
          </p:cNvSpPr>
          <p:nvPr>
            <p:ph type="ftr" sz="quarter" idx="11"/>
          </p:nvPr>
        </p:nvSpPr>
        <p:spPr/>
        <p:txBody>
          <a:bodyPr/>
          <a:lstStyle/>
          <a:p>
            <a:r>
              <a:rPr lang="de-DE"/>
              <a:t>Bash - Eine Einführung</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D6ACE559-FDBB-41B1-8D4B-DC9AA86538CE}" type="datetime1">
              <a:rPr lang="de-DE" smtClean="0"/>
              <a:t>19.02.2020</a:t>
            </a:fld>
            <a:endParaRPr lang="de-DE"/>
          </a:p>
        </p:txBody>
      </p:sp>
      <p:sp>
        <p:nvSpPr>
          <p:cNvPr id="4" name="Fußzeilenplatzhalter 3"/>
          <p:cNvSpPr>
            <a:spLocks noGrp="1"/>
          </p:cNvSpPr>
          <p:nvPr>
            <p:ph type="ftr" sz="quarter" idx="11"/>
          </p:nvPr>
        </p:nvSpPr>
        <p:spPr/>
        <p:txBody>
          <a:bodyPr/>
          <a:lstStyle/>
          <a:p>
            <a:r>
              <a:rPr lang="de-DE"/>
              <a:t>Bash - Eine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6" name="Grafik 5"/>
          <p:cNvPicPr>
            <a:picLocks noChangeAspect="1"/>
          </p:cNvPicPr>
          <p:nvPr userDrawn="1"/>
        </p:nvPicPr>
        <p:blipFill>
          <a:blip r:embed="rId2"/>
          <a:stretch>
            <a:fillRect/>
          </a:stretch>
        </p:blipFill>
        <p:spPr>
          <a:xfrm>
            <a:off x="5055197" y="2190750"/>
            <a:ext cx="2081606" cy="3624866"/>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A17D5A13-5CB3-48F6-94E4-1D24B0CCAADA}" type="datetime1">
              <a:rPr lang="de-DE" smtClean="0"/>
              <a:t>19.02.2020</a:t>
            </a:fld>
            <a:endParaRPr lang="de-DE"/>
          </a:p>
        </p:txBody>
      </p:sp>
      <p:sp>
        <p:nvSpPr>
          <p:cNvPr id="4" name="Fußzeilenplatzhalter 3"/>
          <p:cNvSpPr>
            <a:spLocks noGrp="1"/>
          </p:cNvSpPr>
          <p:nvPr>
            <p:ph type="ftr" sz="quarter" idx="11"/>
          </p:nvPr>
        </p:nvSpPr>
        <p:spPr/>
        <p:txBody>
          <a:bodyPr/>
          <a:lstStyle/>
          <a:p>
            <a:r>
              <a:rPr lang="de-DE"/>
              <a:t>Bash - Eine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5134806" y="2914650"/>
            <a:ext cx="1922388" cy="2210213"/>
          </a:xfrm>
          <a:prstGeom prst="rect">
            <a:avLst/>
          </a:prstGeom>
        </p:spPr>
      </p:pic>
    </p:spTree>
    <p:extLst>
      <p:ext uri="{BB962C8B-B14F-4D97-AF65-F5344CB8AC3E}">
        <p14:creationId xmlns:p14="http://schemas.microsoft.com/office/powerpoint/2010/main" val="296002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7FDE578D-883C-4F1A-917B-4C2253C6F4AE}" type="datetime1">
              <a:rPr lang="de-DE" smtClean="0"/>
              <a:t>19.02.2020</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0835931" y="524389"/>
            <a:ext cx="1035738" cy="1007034"/>
          </a:xfrm>
          <a:prstGeom prst="rect">
            <a:avLst/>
          </a:prstGeom>
        </p:spPr>
      </p:pic>
    </p:spTree>
    <p:extLst>
      <p:ext uri="{BB962C8B-B14F-4D97-AF65-F5344CB8AC3E}">
        <p14:creationId xmlns:p14="http://schemas.microsoft.com/office/powerpoint/2010/main" val="163299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7592AC1-A45D-4C86-A646-7D7AA3CA8F0F}" type="datetime1">
              <a:rPr lang="de-DE" smtClean="0"/>
              <a:t>19.02.2020</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1073012" y="503155"/>
            <a:ext cx="561575" cy="1049501"/>
          </a:xfrm>
          <a:prstGeom prst="rect">
            <a:avLst/>
          </a:prstGeom>
        </p:spPr>
      </p:pic>
    </p:spTree>
    <p:extLst>
      <p:ext uri="{BB962C8B-B14F-4D97-AF65-F5344CB8AC3E}">
        <p14:creationId xmlns:p14="http://schemas.microsoft.com/office/powerpoint/2010/main" val="35152865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9524" y="5098244"/>
            <a:ext cx="2175971" cy="652219"/>
          </a:xfrm>
          <a:prstGeom prst="rect">
            <a:avLst/>
          </a:prstGeom>
        </p:spPr>
      </p:pic>
      <p:sp>
        <p:nvSpPr>
          <p:cNvPr id="10" name="Rectangle 16"/>
          <p:cNvSpPr/>
          <p:nvPr userDrawn="1"/>
        </p:nvSpPr>
        <p:spPr>
          <a:xfrm>
            <a:off x="0" y="0"/>
            <a:ext cx="12192000" cy="3167743"/>
          </a:xfrm>
          <a:prstGeom prst="rect">
            <a:avLst/>
          </a:prstGeom>
          <a:gradFill>
            <a:gsLst>
              <a:gs pos="22000">
                <a:srgbClr val="93B5D3"/>
              </a:gs>
              <a:gs pos="6000">
                <a:srgbClr val="B2CAE0"/>
              </a:gs>
              <a:gs pos="96000">
                <a:srgbClr val="055397">
                  <a:lumMod val="100000"/>
                </a:srgbClr>
              </a:gs>
              <a:gs pos="97000">
                <a:srgbClr val="055397">
                  <a:lumMod val="10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055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2436133"/>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6EF8A41A-F013-46F9-A1B7-9C788DB16844}" type="datetime1">
              <a:rPr lang="de-DE" smtClean="0"/>
              <a:t>19.02.2020</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a:t>Bash - Eine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22597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922803"/>
            <a:ext cx="10515600" cy="4254159"/>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F6A23D30-8385-4740-BFA9-93717CB1115D}" type="datetime1">
              <a:rPr lang="de-DE" smtClean="0"/>
              <a:t>19.02.2020</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a:t>Bash - Eine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7" name="Straight Connector 6"/>
          <p:cNvCxnSpPr/>
          <p:nvPr userDrawn="1"/>
        </p:nvCxnSpPr>
        <p:spPr>
          <a:xfrm>
            <a:off x="0" y="1756949"/>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userDrawn="1"/>
        </p:nvGrpSpPr>
        <p:grpSpPr>
          <a:xfrm>
            <a:off x="11460199" y="6030240"/>
            <a:ext cx="731801" cy="652219"/>
            <a:chOff x="11460199" y="6030240"/>
            <a:chExt cx="731801" cy="652219"/>
          </a:xfrm>
        </p:grpSpPr>
        <p:pic>
          <p:nvPicPr>
            <p:cNvPr id="10" name="Grafik 9"/>
            <p:cNvPicPr>
              <a:picLocks noChangeAspect="1"/>
            </p:cNvPicPr>
            <p:nvPr userDrawn="1"/>
          </p:nvPicPr>
          <p:blipFill rotWithShape="1">
            <a:blip r:embed="rId1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8" name="Rechteck 7"/>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0" r:id="rId3"/>
    <p:sldLayoutId id="2147483661" r:id="rId4"/>
    <p:sldLayoutId id="2147483665" r:id="rId5"/>
    <p:sldLayoutId id="2147483666" r:id="rId6"/>
    <p:sldLayoutId id="2147483662" r:id="rId7"/>
    <p:sldLayoutId id="2147483663" r:id="rId8"/>
    <p:sldLayoutId id="2147483664" r:id="rId9"/>
    <p:sldLayoutId id="2147483667" r:id="rId10"/>
  </p:sldLayoutIdLst>
  <p:hf hdr="0"/>
  <p:txStyles>
    <p:titleStyle>
      <a:lvl1pPr algn="l" defTabSz="914400" rtl="0" eaLnBrk="1" latinLnBrk="0" hangingPunct="1">
        <a:lnSpc>
          <a:spcPct val="90000"/>
        </a:lnSpc>
        <a:spcBef>
          <a:spcPct val="0"/>
        </a:spcBef>
        <a:buNone/>
        <a:defRPr sz="44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Bash</a:t>
            </a:r>
            <a:endParaRPr lang="de-DE" dirty="0"/>
          </a:p>
        </p:txBody>
      </p:sp>
      <p:sp>
        <p:nvSpPr>
          <p:cNvPr id="3" name="Untertitel 2"/>
          <p:cNvSpPr>
            <a:spLocks noGrp="1"/>
          </p:cNvSpPr>
          <p:nvPr>
            <p:ph type="subTitle" idx="1"/>
          </p:nvPr>
        </p:nvSpPr>
        <p:spPr/>
        <p:txBody>
          <a:bodyPr/>
          <a:lstStyle/>
          <a:p>
            <a:r>
              <a:rPr lang="de-DE" dirty="0"/>
              <a:t>Eine Einführung</a:t>
            </a:r>
          </a:p>
        </p:txBody>
      </p:sp>
      <p:sp>
        <p:nvSpPr>
          <p:cNvPr id="4" name="Datumsplatzhalter 3"/>
          <p:cNvSpPr>
            <a:spLocks noGrp="1"/>
          </p:cNvSpPr>
          <p:nvPr>
            <p:ph type="dt" sz="half" idx="10"/>
          </p:nvPr>
        </p:nvSpPr>
        <p:spPr/>
        <p:txBody>
          <a:bodyPr/>
          <a:lstStyle/>
          <a:p>
            <a:fld id="{DEAE0D00-77B9-479C-AA25-1CC77788EEA5}" type="datetime1">
              <a:rPr lang="de-DE" smtClean="0"/>
              <a:t>19.02.2020</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19.02.2020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10</a:t>
            </a:fld>
            <a:endParaRPr lang="de-DE"/>
          </a:p>
        </p:txBody>
      </p:sp>
      <p:sp>
        <p:nvSpPr>
          <p:cNvPr id="5" name="Inhaltsplatzhalter 4"/>
          <p:cNvSpPr>
            <a:spLocks noGrp="1"/>
          </p:cNvSpPr>
          <p:nvPr>
            <p:ph idx="1"/>
          </p:nvPr>
        </p:nvSpPr>
        <p:spPr/>
        <p:txBody>
          <a:bodyPr/>
          <a:lstStyle/>
          <a:p>
            <a:r>
              <a:rPr lang="de-DE" dirty="0"/>
              <a:t>Nach Namen suchen (echt suchen):</a:t>
            </a:r>
            <a:br>
              <a:rPr lang="de-DE" dirty="0"/>
            </a:br>
            <a:r>
              <a:rPr lang="de-DE" sz="2400" dirty="0">
                <a:solidFill>
                  <a:srgbClr val="00B050"/>
                </a:solidFill>
                <a:latin typeface="Consolas" panose="020B0609020204030204" pitchFamily="49" charset="0"/>
              </a:rPr>
              <a:t>find </a:t>
            </a:r>
            <a:r>
              <a:rPr lang="de-DE" sz="2400" dirty="0">
                <a:solidFill>
                  <a:schemeClr val="accent6"/>
                </a:solidFill>
                <a:latin typeface="Consolas" panose="020B0609020204030204" pitchFamily="49" charset="0"/>
              </a:rPr>
              <a:t>&lt;Verzeichnis&gt;</a:t>
            </a:r>
            <a:r>
              <a:rPr lang="de-DE" sz="2400" dirty="0">
                <a:solidFill>
                  <a:srgbClr val="00B050"/>
                </a:solidFill>
                <a:latin typeface="Consolas" panose="020B0609020204030204" pitchFamily="49" charset="0"/>
              </a:rPr>
              <a:t> -name "</a:t>
            </a:r>
            <a:r>
              <a:rPr lang="de-DE" sz="2400" dirty="0">
                <a:solidFill>
                  <a:schemeClr val="accent6"/>
                </a:solidFill>
                <a:latin typeface="Consolas" panose="020B0609020204030204" pitchFamily="49" charset="0"/>
              </a:rPr>
              <a:t>&lt;Name&gt;</a:t>
            </a:r>
            <a:r>
              <a:rPr lang="de-DE" sz="2400" dirty="0">
                <a:solidFill>
                  <a:srgbClr val="00B050"/>
                </a:solidFill>
                <a:latin typeface="Consolas" panose="020B0609020204030204" pitchFamily="49" charset="0"/>
              </a:rPr>
              <a:t>"</a:t>
            </a:r>
          </a:p>
          <a:p>
            <a:r>
              <a:rPr lang="de-DE" dirty="0"/>
              <a:t>Nach Programmen suchen (Pfad):</a:t>
            </a:r>
            <a:br>
              <a:rPr lang="de-DE" dirty="0"/>
            </a:br>
            <a:r>
              <a:rPr lang="de-DE" sz="2400" dirty="0" err="1">
                <a:solidFill>
                  <a:srgbClr val="00B050"/>
                </a:solidFill>
                <a:latin typeface="Consolas" panose="020B0609020204030204" pitchFamily="49" charset="0"/>
              </a:rPr>
              <a:t>which</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&lt;Name&gt;</a:t>
            </a:r>
          </a:p>
        </p:txBody>
      </p:sp>
      <p:sp>
        <p:nvSpPr>
          <p:cNvPr id="6" name="Titel 5"/>
          <p:cNvSpPr>
            <a:spLocks noGrp="1"/>
          </p:cNvSpPr>
          <p:nvPr>
            <p:ph type="title"/>
          </p:nvPr>
        </p:nvSpPr>
        <p:spPr/>
        <p:txBody>
          <a:bodyPr/>
          <a:lstStyle/>
          <a:p>
            <a:r>
              <a:rPr lang="de-DE" dirty="0"/>
              <a:t>Navigieren und Suchen</a:t>
            </a:r>
          </a:p>
        </p:txBody>
      </p:sp>
    </p:spTree>
    <p:extLst>
      <p:ext uri="{BB962C8B-B14F-4D97-AF65-F5344CB8AC3E}">
        <p14:creationId xmlns:p14="http://schemas.microsoft.com/office/powerpoint/2010/main" val="2922115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19.02.2020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11</a:t>
            </a:fld>
            <a:endParaRPr lang="de-DE"/>
          </a:p>
        </p:txBody>
      </p:sp>
      <p:sp>
        <p:nvSpPr>
          <p:cNvPr id="5" name="Inhaltsplatzhalter 4"/>
          <p:cNvSpPr>
            <a:spLocks noGrp="1"/>
          </p:cNvSpPr>
          <p:nvPr>
            <p:ph idx="1"/>
          </p:nvPr>
        </p:nvSpPr>
        <p:spPr/>
        <p:txBody>
          <a:bodyPr/>
          <a:lstStyle/>
          <a:p>
            <a:r>
              <a:rPr lang="de-DE" dirty="0"/>
              <a:t>Datei anzeigen: </a:t>
            </a:r>
            <a:r>
              <a:rPr lang="de-DE" sz="2400" dirty="0" err="1">
                <a:solidFill>
                  <a:srgbClr val="00B050"/>
                </a:solidFill>
                <a:latin typeface="Consolas" panose="020B0609020204030204" pitchFamily="49" charset="0"/>
              </a:rPr>
              <a:t>less</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&lt;Name&gt;</a:t>
            </a:r>
          </a:p>
          <a:p>
            <a:r>
              <a:rPr lang="de-DE" dirty="0"/>
              <a:t>Navigation:</a:t>
            </a:r>
          </a:p>
          <a:p>
            <a:pPr lvl="1"/>
            <a:r>
              <a:rPr lang="de-DE" dirty="0"/>
              <a:t>↑, ↓, Bild↑, Bild↓, Ende</a:t>
            </a:r>
          </a:p>
          <a:p>
            <a:pPr lvl="1"/>
            <a:r>
              <a:rPr lang="de-DE" dirty="0"/>
              <a:t>Beenden: Q</a:t>
            </a:r>
          </a:p>
        </p:txBody>
      </p:sp>
      <p:sp>
        <p:nvSpPr>
          <p:cNvPr id="6" name="Titel 5"/>
          <p:cNvSpPr>
            <a:spLocks noGrp="1"/>
          </p:cNvSpPr>
          <p:nvPr>
            <p:ph type="title"/>
          </p:nvPr>
        </p:nvSpPr>
        <p:spPr/>
        <p:txBody>
          <a:bodyPr/>
          <a:lstStyle/>
          <a:p>
            <a:r>
              <a:rPr lang="de-DE" dirty="0"/>
              <a:t>Dateien lesen</a:t>
            </a:r>
          </a:p>
        </p:txBody>
      </p:sp>
    </p:spTree>
    <p:extLst>
      <p:ext uri="{BB962C8B-B14F-4D97-AF65-F5344CB8AC3E}">
        <p14:creationId xmlns:p14="http://schemas.microsoft.com/office/powerpoint/2010/main" val="1599918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19.02.2020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12</a:t>
            </a:fld>
            <a:endParaRPr lang="de-DE"/>
          </a:p>
        </p:txBody>
      </p:sp>
      <p:sp>
        <p:nvSpPr>
          <p:cNvPr id="5" name="Inhaltsplatzhalter 4"/>
          <p:cNvSpPr>
            <a:spLocks noGrp="1"/>
          </p:cNvSpPr>
          <p:nvPr>
            <p:ph idx="1"/>
          </p:nvPr>
        </p:nvSpPr>
        <p:spPr/>
        <p:txBody>
          <a:bodyPr/>
          <a:lstStyle/>
          <a:p>
            <a:r>
              <a:rPr lang="de-DE" dirty="0"/>
              <a:t>Ende einer Datei anzeigen: </a:t>
            </a:r>
            <a:r>
              <a:rPr lang="de-DE" sz="2400" dirty="0" err="1">
                <a:solidFill>
                  <a:srgbClr val="00B050"/>
                </a:solidFill>
                <a:latin typeface="Consolas" panose="020B0609020204030204" pitchFamily="49" charset="0"/>
              </a:rPr>
              <a:t>tail</a:t>
            </a:r>
            <a:r>
              <a:rPr lang="de-DE" sz="2400" dirty="0">
                <a:solidFill>
                  <a:srgbClr val="00B050"/>
                </a:solidFill>
                <a:latin typeface="Consolas" panose="020B0609020204030204" pitchFamily="49" charset="0"/>
              </a:rPr>
              <a:t> –f </a:t>
            </a:r>
            <a:r>
              <a:rPr lang="de-DE" sz="2400" dirty="0">
                <a:solidFill>
                  <a:schemeClr val="accent6"/>
                </a:solidFill>
                <a:latin typeface="Consolas" panose="020B0609020204030204" pitchFamily="49" charset="0"/>
              </a:rPr>
              <a:t>&lt;Name&gt;</a:t>
            </a:r>
          </a:p>
          <a:p>
            <a:r>
              <a:rPr lang="de-DE" dirty="0"/>
              <a:t>Navigation:</a:t>
            </a:r>
          </a:p>
          <a:p>
            <a:pPr lvl="1"/>
            <a:r>
              <a:rPr lang="de-DE" dirty="0"/>
              <a:t>Beenden: </a:t>
            </a:r>
            <a:r>
              <a:rPr lang="de-DE" dirty="0" err="1"/>
              <a:t>Strg+C</a:t>
            </a:r>
            <a:endParaRPr lang="de-DE" dirty="0"/>
          </a:p>
        </p:txBody>
      </p:sp>
      <p:sp>
        <p:nvSpPr>
          <p:cNvPr id="6" name="Titel 5"/>
          <p:cNvSpPr>
            <a:spLocks noGrp="1"/>
          </p:cNvSpPr>
          <p:nvPr>
            <p:ph type="title"/>
          </p:nvPr>
        </p:nvSpPr>
        <p:spPr/>
        <p:txBody>
          <a:bodyPr/>
          <a:lstStyle/>
          <a:p>
            <a:r>
              <a:rPr lang="de-DE" dirty="0"/>
              <a:t>Dateien lesen</a:t>
            </a:r>
          </a:p>
        </p:txBody>
      </p:sp>
    </p:spTree>
    <p:extLst>
      <p:ext uri="{BB962C8B-B14F-4D97-AF65-F5344CB8AC3E}">
        <p14:creationId xmlns:p14="http://schemas.microsoft.com/office/powerpoint/2010/main" val="2417631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19.02.2020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13</a:t>
            </a:fld>
            <a:endParaRPr lang="de-DE"/>
          </a:p>
        </p:txBody>
      </p:sp>
      <p:sp>
        <p:nvSpPr>
          <p:cNvPr id="5" name="Inhaltsplatzhalter 4"/>
          <p:cNvSpPr>
            <a:spLocks noGrp="1"/>
          </p:cNvSpPr>
          <p:nvPr>
            <p:ph idx="1"/>
          </p:nvPr>
        </p:nvSpPr>
        <p:spPr/>
        <p:txBody>
          <a:bodyPr/>
          <a:lstStyle/>
          <a:p>
            <a:r>
              <a:rPr lang="de-DE" dirty="0"/>
              <a:t>Leere Datei anlegen: </a:t>
            </a:r>
            <a:r>
              <a:rPr lang="de-DE" sz="2400" dirty="0" err="1">
                <a:solidFill>
                  <a:srgbClr val="00B050"/>
                </a:solidFill>
                <a:latin typeface="Consolas" panose="020B0609020204030204" pitchFamily="49" charset="0"/>
              </a:rPr>
              <a:t>touch</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&lt;Name&gt;</a:t>
            </a:r>
          </a:p>
          <a:p>
            <a:r>
              <a:rPr lang="de-DE" dirty="0"/>
              <a:t>Verzeichnis anlegen: </a:t>
            </a:r>
            <a:r>
              <a:rPr lang="de-DE" sz="2400" dirty="0" err="1">
                <a:solidFill>
                  <a:srgbClr val="00B050"/>
                </a:solidFill>
                <a:latin typeface="Consolas" panose="020B0609020204030204" pitchFamily="49" charset="0"/>
              </a:rPr>
              <a:t>mkdir</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&lt;Verzeichnis&gt;</a:t>
            </a:r>
          </a:p>
          <a:p>
            <a:r>
              <a:rPr lang="de-DE" dirty="0"/>
              <a:t>Dateien kopieren: </a:t>
            </a:r>
            <a:r>
              <a:rPr lang="de-DE" sz="2400" dirty="0" err="1">
                <a:solidFill>
                  <a:srgbClr val="00B050"/>
                </a:solidFill>
                <a:latin typeface="Consolas" panose="020B0609020204030204" pitchFamily="49" charset="0"/>
              </a:rPr>
              <a:t>cp</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&lt;Quelle&gt; &lt;Ziel&gt;</a:t>
            </a:r>
          </a:p>
          <a:p>
            <a:pPr marL="228600" lvl="1">
              <a:spcBef>
                <a:spcPts val="1000"/>
              </a:spcBef>
            </a:pPr>
            <a:r>
              <a:rPr lang="de-DE" sz="2800" dirty="0"/>
              <a:t>Mit Rückfrage: </a:t>
            </a:r>
            <a:r>
              <a:rPr lang="de-DE" dirty="0" err="1">
                <a:solidFill>
                  <a:srgbClr val="00B050"/>
                </a:solidFill>
                <a:latin typeface="Consolas" panose="020B0609020204030204" pitchFamily="49" charset="0"/>
              </a:rPr>
              <a:t>cp</a:t>
            </a:r>
            <a:r>
              <a:rPr lang="de-DE" dirty="0">
                <a:solidFill>
                  <a:srgbClr val="00B050"/>
                </a:solidFill>
                <a:latin typeface="Consolas" panose="020B0609020204030204" pitchFamily="49" charset="0"/>
              </a:rPr>
              <a:t> -i </a:t>
            </a:r>
            <a:r>
              <a:rPr lang="de-DE" dirty="0">
                <a:solidFill>
                  <a:schemeClr val="accent6"/>
                </a:solidFill>
                <a:latin typeface="Consolas" panose="020B0609020204030204" pitchFamily="49" charset="0"/>
              </a:rPr>
              <a:t>&lt;Quelle&gt; &lt;Ziel&gt;</a:t>
            </a:r>
          </a:p>
          <a:p>
            <a:pPr lvl="1"/>
            <a:r>
              <a:rPr lang="de-DE" dirty="0"/>
              <a:t>Mit Unterverzeichnissen: </a:t>
            </a:r>
            <a:r>
              <a:rPr lang="de-DE" dirty="0" err="1">
                <a:solidFill>
                  <a:srgbClr val="00B050"/>
                </a:solidFill>
                <a:latin typeface="Consolas" panose="020B0609020204030204" pitchFamily="49" charset="0"/>
              </a:rPr>
              <a:t>cp</a:t>
            </a:r>
            <a:r>
              <a:rPr lang="de-DE" dirty="0">
                <a:solidFill>
                  <a:srgbClr val="00B050"/>
                </a:solidFill>
                <a:latin typeface="Consolas" panose="020B0609020204030204" pitchFamily="49" charset="0"/>
              </a:rPr>
              <a:t> -R </a:t>
            </a:r>
            <a:r>
              <a:rPr lang="de-DE" dirty="0">
                <a:solidFill>
                  <a:schemeClr val="accent6"/>
                </a:solidFill>
                <a:latin typeface="Consolas" panose="020B0609020204030204" pitchFamily="49" charset="0"/>
              </a:rPr>
              <a:t>&lt;Quelle&gt; &lt;Ziel&gt;</a:t>
            </a:r>
          </a:p>
          <a:p>
            <a:pPr lvl="1"/>
            <a:r>
              <a:rPr lang="de-DE" dirty="0"/>
              <a:t>Alle Dateien: </a:t>
            </a:r>
            <a:r>
              <a:rPr lang="de-DE" dirty="0" err="1">
                <a:solidFill>
                  <a:srgbClr val="00B050"/>
                </a:solidFill>
                <a:latin typeface="Consolas" panose="020B0609020204030204" pitchFamily="49" charset="0"/>
              </a:rPr>
              <a:t>cp</a:t>
            </a:r>
            <a:r>
              <a:rPr lang="de-DE" dirty="0">
                <a:solidFill>
                  <a:srgbClr val="00B050"/>
                </a:solidFill>
                <a:latin typeface="Consolas" panose="020B0609020204030204" pitchFamily="49" charset="0"/>
              </a:rPr>
              <a:t> * </a:t>
            </a:r>
            <a:r>
              <a:rPr lang="de-DE" dirty="0">
                <a:solidFill>
                  <a:schemeClr val="accent6"/>
                </a:solidFill>
                <a:latin typeface="Consolas" panose="020B0609020204030204" pitchFamily="49" charset="0"/>
              </a:rPr>
              <a:t>&lt;Ziel&gt;</a:t>
            </a:r>
          </a:p>
        </p:txBody>
      </p:sp>
      <p:sp>
        <p:nvSpPr>
          <p:cNvPr id="6" name="Titel 5"/>
          <p:cNvSpPr>
            <a:spLocks noGrp="1"/>
          </p:cNvSpPr>
          <p:nvPr>
            <p:ph type="title"/>
          </p:nvPr>
        </p:nvSpPr>
        <p:spPr/>
        <p:txBody>
          <a:bodyPr/>
          <a:lstStyle/>
          <a:p>
            <a:r>
              <a:rPr lang="de-DE" dirty="0"/>
              <a:t>Dateien ändern</a:t>
            </a:r>
          </a:p>
        </p:txBody>
      </p:sp>
    </p:spTree>
    <p:extLst>
      <p:ext uri="{BB962C8B-B14F-4D97-AF65-F5344CB8AC3E}">
        <p14:creationId xmlns:p14="http://schemas.microsoft.com/office/powerpoint/2010/main" val="2843475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19.02.2020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14</a:t>
            </a:fld>
            <a:endParaRPr lang="de-DE"/>
          </a:p>
        </p:txBody>
      </p:sp>
      <p:sp>
        <p:nvSpPr>
          <p:cNvPr id="5" name="Inhaltsplatzhalter 4"/>
          <p:cNvSpPr>
            <a:spLocks noGrp="1"/>
          </p:cNvSpPr>
          <p:nvPr>
            <p:ph idx="1"/>
          </p:nvPr>
        </p:nvSpPr>
        <p:spPr/>
        <p:txBody>
          <a:bodyPr/>
          <a:lstStyle/>
          <a:p>
            <a:r>
              <a:rPr lang="de-DE" dirty="0"/>
              <a:t>Verschieben: </a:t>
            </a:r>
            <a:r>
              <a:rPr lang="de-DE" sz="2400" dirty="0">
                <a:solidFill>
                  <a:srgbClr val="00B050"/>
                </a:solidFill>
                <a:latin typeface="Consolas" panose="020B0609020204030204" pitchFamily="49" charset="0"/>
              </a:rPr>
              <a:t>mv </a:t>
            </a:r>
            <a:r>
              <a:rPr lang="de-DE" sz="2400" dirty="0">
                <a:solidFill>
                  <a:schemeClr val="accent6"/>
                </a:solidFill>
                <a:latin typeface="Consolas" panose="020B0609020204030204" pitchFamily="49" charset="0"/>
              </a:rPr>
              <a:t>&lt;Quelle&gt; &lt;Ziel&gt;</a:t>
            </a:r>
          </a:p>
          <a:p>
            <a:r>
              <a:rPr lang="de-DE" dirty="0"/>
              <a:t>Datei löschen: </a:t>
            </a:r>
            <a:r>
              <a:rPr lang="de-DE" sz="2400" dirty="0" err="1">
                <a:solidFill>
                  <a:srgbClr val="00B050"/>
                </a:solidFill>
                <a:latin typeface="Consolas" panose="020B0609020204030204" pitchFamily="49" charset="0"/>
              </a:rPr>
              <a:t>rm</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&lt;Datei&gt;</a:t>
            </a:r>
          </a:p>
          <a:p>
            <a:r>
              <a:rPr lang="de-DE" dirty="0"/>
              <a:t>Verzeichnis löschen: </a:t>
            </a:r>
            <a:r>
              <a:rPr lang="de-DE" sz="2400" dirty="0" err="1">
                <a:solidFill>
                  <a:srgbClr val="00B050"/>
                </a:solidFill>
                <a:latin typeface="Consolas" panose="020B0609020204030204" pitchFamily="49" charset="0"/>
              </a:rPr>
              <a:t>rm</a:t>
            </a:r>
            <a:r>
              <a:rPr lang="de-DE" sz="2400" dirty="0">
                <a:solidFill>
                  <a:srgbClr val="00B050"/>
                </a:solidFill>
                <a:latin typeface="Consolas" panose="020B0609020204030204" pitchFamily="49" charset="0"/>
              </a:rPr>
              <a:t> -R </a:t>
            </a:r>
            <a:r>
              <a:rPr lang="de-DE" sz="2400" dirty="0">
                <a:solidFill>
                  <a:schemeClr val="accent6"/>
                </a:solidFill>
                <a:latin typeface="Consolas" panose="020B0609020204030204" pitchFamily="49" charset="0"/>
              </a:rPr>
              <a:t>&lt;Verzeichnis&gt;</a:t>
            </a:r>
          </a:p>
        </p:txBody>
      </p:sp>
      <p:sp>
        <p:nvSpPr>
          <p:cNvPr id="6" name="Titel 5"/>
          <p:cNvSpPr>
            <a:spLocks noGrp="1"/>
          </p:cNvSpPr>
          <p:nvPr>
            <p:ph type="title"/>
          </p:nvPr>
        </p:nvSpPr>
        <p:spPr/>
        <p:txBody>
          <a:bodyPr/>
          <a:lstStyle/>
          <a:p>
            <a:r>
              <a:rPr lang="de-DE" dirty="0"/>
              <a:t>Dateien ändern</a:t>
            </a:r>
          </a:p>
        </p:txBody>
      </p:sp>
    </p:spTree>
    <p:extLst>
      <p:ext uri="{BB962C8B-B14F-4D97-AF65-F5344CB8AC3E}">
        <p14:creationId xmlns:p14="http://schemas.microsoft.com/office/powerpoint/2010/main" val="186266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Dateirechte</a:t>
            </a:r>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14391"/>
            <a:ext cx="5401768" cy="4262438"/>
          </a:xfrm>
        </p:spPr>
      </p:pic>
      <p:sp>
        <p:nvSpPr>
          <p:cNvPr id="2" name="Datumsplatzhalter 1"/>
          <p:cNvSpPr>
            <a:spLocks noGrp="1"/>
          </p:cNvSpPr>
          <p:nvPr>
            <p:ph type="dt" sz="half" idx="10"/>
          </p:nvPr>
        </p:nvSpPr>
        <p:spPr/>
        <p:txBody>
          <a:bodyPr/>
          <a:lstStyle/>
          <a:p>
            <a:fld id="{691FC979-3F94-4691-BC89-32D13FC7EBCE}" type="datetime1">
              <a:rPr lang="de-DE" smtClean="0"/>
              <a:t>19.02.2020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15</a:t>
            </a:fld>
            <a:endParaRPr lang="de-DE"/>
          </a:p>
        </p:txBody>
      </p:sp>
    </p:spTree>
    <p:extLst>
      <p:ext uri="{BB962C8B-B14F-4D97-AF65-F5344CB8AC3E}">
        <p14:creationId xmlns:p14="http://schemas.microsoft.com/office/powerpoint/2010/main" val="1055844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Dateirechte</a:t>
            </a:r>
          </a:p>
        </p:txBody>
      </p:sp>
      <p:sp>
        <p:nvSpPr>
          <p:cNvPr id="9" name="Inhaltsplatzhalter 8"/>
          <p:cNvSpPr>
            <a:spLocks noGrp="1"/>
          </p:cNvSpPr>
          <p:nvPr>
            <p:ph idx="1"/>
          </p:nvPr>
        </p:nvSpPr>
        <p:spPr/>
        <p:txBody>
          <a:bodyPr>
            <a:normAutofit lnSpcReduction="10000"/>
          </a:bodyPr>
          <a:lstStyle/>
          <a:p>
            <a:r>
              <a:rPr lang="de-DE" dirty="0"/>
              <a:t>Rechte ändern: </a:t>
            </a:r>
            <a:r>
              <a:rPr lang="de-DE" sz="2400" dirty="0" err="1">
                <a:solidFill>
                  <a:srgbClr val="00B050"/>
                </a:solidFill>
                <a:latin typeface="Consolas" panose="020B0609020204030204" pitchFamily="49" charset="0"/>
              </a:rPr>
              <a:t>chmod</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&lt;Rechte&gt; &lt;Name&gt;</a:t>
            </a:r>
          </a:p>
          <a:p>
            <a:r>
              <a:rPr lang="de-DE" dirty="0"/>
              <a:t>UGOA-Methode (relative Änderung)</a:t>
            </a:r>
          </a:p>
          <a:p>
            <a:pPr lvl="1"/>
            <a:r>
              <a:rPr lang="de-DE" dirty="0">
                <a:solidFill>
                  <a:srgbClr val="00B050"/>
                </a:solidFill>
                <a:latin typeface="Consolas" panose="020B0609020204030204" pitchFamily="49" charset="0"/>
              </a:rPr>
              <a:t>u</a:t>
            </a:r>
            <a:r>
              <a:rPr lang="de-DE" dirty="0"/>
              <a:t> = User (Eigentümer)</a:t>
            </a:r>
          </a:p>
          <a:p>
            <a:pPr lvl="1"/>
            <a:r>
              <a:rPr lang="de-DE" dirty="0">
                <a:solidFill>
                  <a:srgbClr val="00B050"/>
                </a:solidFill>
                <a:latin typeface="Consolas" panose="020B0609020204030204" pitchFamily="49" charset="0"/>
              </a:rPr>
              <a:t>g</a:t>
            </a:r>
            <a:r>
              <a:rPr lang="de-DE" dirty="0"/>
              <a:t> = Group (Gruppe)</a:t>
            </a:r>
          </a:p>
          <a:p>
            <a:pPr lvl="1"/>
            <a:r>
              <a:rPr lang="de-DE" dirty="0">
                <a:solidFill>
                  <a:srgbClr val="00B050"/>
                </a:solidFill>
                <a:latin typeface="Consolas" panose="020B0609020204030204" pitchFamily="49" charset="0"/>
              </a:rPr>
              <a:t>o</a:t>
            </a:r>
            <a:r>
              <a:rPr lang="de-DE" dirty="0"/>
              <a:t> = </a:t>
            </a:r>
            <a:r>
              <a:rPr lang="de-DE" dirty="0" err="1"/>
              <a:t>Others</a:t>
            </a:r>
            <a:r>
              <a:rPr lang="de-DE" dirty="0"/>
              <a:t> (Andere)</a:t>
            </a:r>
          </a:p>
          <a:p>
            <a:pPr lvl="1"/>
            <a:r>
              <a:rPr lang="de-DE" dirty="0">
                <a:solidFill>
                  <a:srgbClr val="00B050"/>
                </a:solidFill>
                <a:latin typeface="Consolas" panose="020B0609020204030204" pitchFamily="49" charset="0"/>
              </a:rPr>
              <a:t>a</a:t>
            </a:r>
            <a:r>
              <a:rPr lang="de-DE" dirty="0"/>
              <a:t> = All (Eigentümer und Gruppe und Andere)</a:t>
            </a:r>
          </a:p>
          <a:p>
            <a:pPr lvl="1"/>
            <a:r>
              <a:rPr lang="de-DE" dirty="0">
                <a:solidFill>
                  <a:srgbClr val="00B050"/>
                </a:solidFill>
                <a:latin typeface="Consolas" panose="020B0609020204030204" pitchFamily="49" charset="0"/>
              </a:rPr>
              <a:t>+</a:t>
            </a:r>
            <a:r>
              <a:rPr lang="de-DE" dirty="0"/>
              <a:t> = Recht erteilen</a:t>
            </a:r>
          </a:p>
          <a:p>
            <a:pPr lvl="1"/>
            <a:r>
              <a:rPr lang="de-DE" dirty="0">
                <a:solidFill>
                  <a:srgbClr val="00B050"/>
                </a:solidFill>
                <a:latin typeface="Consolas" panose="020B0609020204030204" pitchFamily="49" charset="0"/>
              </a:rPr>
              <a:t>-</a:t>
            </a:r>
            <a:r>
              <a:rPr lang="de-DE" dirty="0"/>
              <a:t> = Recht entziehen</a:t>
            </a:r>
          </a:p>
          <a:p>
            <a:pPr lvl="1"/>
            <a:r>
              <a:rPr lang="de-DE" dirty="0">
                <a:solidFill>
                  <a:srgbClr val="00B050"/>
                </a:solidFill>
                <a:latin typeface="Consolas" panose="020B0609020204030204" pitchFamily="49" charset="0"/>
              </a:rPr>
              <a:t>r</a:t>
            </a:r>
            <a:r>
              <a:rPr lang="de-DE" dirty="0"/>
              <a:t> = Lesen</a:t>
            </a:r>
          </a:p>
          <a:p>
            <a:pPr lvl="1"/>
            <a:r>
              <a:rPr lang="de-DE" dirty="0">
                <a:solidFill>
                  <a:srgbClr val="00B050"/>
                </a:solidFill>
                <a:latin typeface="Consolas" panose="020B0609020204030204" pitchFamily="49" charset="0"/>
              </a:rPr>
              <a:t>w</a:t>
            </a:r>
            <a:r>
              <a:rPr lang="de-DE" dirty="0"/>
              <a:t> = Schreiben</a:t>
            </a:r>
          </a:p>
          <a:p>
            <a:pPr lvl="1"/>
            <a:r>
              <a:rPr lang="de-DE" dirty="0">
                <a:solidFill>
                  <a:srgbClr val="00B050"/>
                </a:solidFill>
                <a:latin typeface="Consolas" panose="020B0609020204030204" pitchFamily="49" charset="0"/>
              </a:rPr>
              <a:t>x</a:t>
            </a:r>
            <a:r>
              <a:rPr lang="de-DE" dirty="0"/>
              <a:t> = Ausführen</a:t>
            </a:r>
          </a:p>
        </p:txBody>
      </p:sp>
      <p:sp>
        <p:nvSpPr>
          <p:cNvPr id="5" name="Datumsplatzhalter 4"/>
          <p:cNvSpPr>
            <a:spLocks noGrp="1"/>
          </p:cNvSpPr>
          <p:nvPr>
            <p:ph type="dt" sz="half" idx="10"/>
          </p:nvPr>
        </p:nvSpPr>
        <p:spPr/>
        <p:txBody>
          <a:bodyPr/>
          <a:lstStyle/>
          <a:p>
            <a:fld id="{CBC55DA8-7BFB-46FD-BBA5-A6DF63369D11}" type="datetime1">
              <a:rPr lang="de-DE" smtClean="0"/>
              <a:t>19.02.2020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16</a:t>
            </a:fld>
            <a:endParaRPr lang="de-DE"/>
          </a:p>
        </p:txBody>
      </p:sp>
    </p:spTree>
    <p:extLst>
      <p:ext uri="{BB962C8B-B14F-4D97-AF65-F5344CB8AC3E}">
        <p14:creationId xmlns:p14="http://schemas.microsoft.com/office/powerpoint/2010/main" val="378149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Dateirechte</a:t>
            </a:r>
          </a:p>
        </p:txBody>
      </p:sp>
      <p:sp>
        <p:nvSpPr>
          <p:cNvPr id="9" name="Inhaltsplatzhalter 8"/>
          <p:cNvSpPr>
            <a:spLocks noGrp="1"/>
          </p:cNvSpPr>
          <p:nvPr>
            <p:ph idx="1"/>
          </p:nvPr>
        </p:nvSpPr>
        <p:spPr/>
        <p:txBody>
          <a:bodyPr>
            <a:normAutofit/>
          </a:bodyPr>
          <a:lstStyle/>
          <a:p>
            <a:r>
              <a:rPr lang="de-DE" dirty="0"/>
              <a:t>Rechte ändern: </a:t>
            </a:r>
            <a:r>
              <a:rPr lang="de-DE" sz="2400" dirty="0" err="1">
                <a:solidFill>
                  <a:srgbClr val="00B050"/>
                </a:solidFill>
                <a:latin typeface="Consolas" panose="020B0609020204030204" pitchFamily="49" charset="0"/>
              </a:rPr>
              <a:t>chmod</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&lt;Rechte&gt; &lt;Name&gt;</a:t>
            </a:r>
          </a:p>
          <a:p>
            <a:r>
              <a:rPr lang="de-DE" dirty="0"/>
              <a:t>Numerische Methode (absolute Änderung)</a:t>
            </a:r>
          </a:p>
          <a:p>
            <a:pPr lvl="1"/>
            <a:r>
              <a:rPr lang="de-DE" dirty="0">
                <a:solidFill>
                  <a:srgbClr val="00B050"/>
                </a:solidFill>
                <a:latin typeface="Consolas" panose="020B0609020204030204" pitchFamily="49" charset="0"/>
              </a:rPr>
              <a:t>4</a:t>
            </a:r>
            <a:r>
              <a:rPr lang="de-DE" dirty="0"/>
              <a:t> = lesen erlaubt, </a:t>
            </a:r>
            <a:r>
              <a:rPr lang="de-DE" dirty="0">
                <a:solidFill>
                  <a:srgbClr val="00B050"/>
                </a:solidFill>
                <a:latin typeface="Consolas" panose="020B0609020204030204" pitchFamily="49" charset="0"/>
              </a:rPr>
              <a:t>0</a:t>
            </a:r>
            <a:r>
              <a:rPr lang="de-DE" dirty="0"/>
              <a:t> = lesen verboten</a:t>
            </a:r>
          </a:p>
          <a:p>
            <a:pPr lvl="1"/>
            <a:r>
              <a:rPr lang="de-DE" dirty="0">
                <a:solidFill>
                  <a:srgbClr val="00B050"/>
                </a:solidFill>
                <a:latin typeface="Consolas" panose="020B0609020204030204" pitchFamily="49" charset="0"/>
              </a:rPr>
              <a:t>2</a:t>
            </a:r>
            <a:r>
              <a:rPr lang="de-DE" dirty="0"/>
              <a:t> = schreiben erlaubt, </a:t>
            </a:r>
            <a:r>
              <a:rPr lang="de-DE" dirty="0">
                <a:solidFill>
                  <a:srgbClr val="00B050"/>
                </a:solidFill>
                <a:latin typeface="Consolas" panose="020B0609020204030204" pitchFamily="49" charset="0"/>
              </a:rPr>
              <a:t>0</a:t>
            </a:r>
            <a:r>
              <a:rPr lang="de-DE" dirty="0"/>
              <a:t> = schreiben verboten</a:t>
            </a:r>
          </a:p>
          <a:p>
            <a:pPr lvl="1"/>
            <a:r>
              <a:rPr lang="de-DE" dirty="0">
                <a:solidFill>
                  <a:srgbClr val="00B050"/>
                </a:solidFill>
                <a:latin typeface="Consolas" panose="020B0609020204030204" pitchFamily="49" charset="0"/>
              </a:rPr>
              <a:t>1</a:t>
            </a:r>
            <a:r>
              <a:rPr lang="de-DE" dirty="0"/>
              <a:t> = ausführen erlaubt, </a:t>
            </a:r>
            <a:r>
              <a:rPr lang="de-DE" dirty="0">
                <a:solidFill>
                  <a:srgbClr val="00B050"/>
                </a:solidFill>
                <a:latin typeface="Consolas" panose="020B0609020204030204" pitchFamily="49" charset="0"/>
              </a:rPr>
              <a:t>0</a:t>
            </a:r>
            <a:r>
              <a:rPr lang="de-DE" dirty="0"/>
              <a:t> = ausführen verboten</a:t>
            </a:r>
          </a:p>
          <a:p>
            <a:pPr lvl="1"/>
            <a:r>
              <a:rPr lang="de-DE" dirty="0"/>
              <a:t>Aufsummieren = mehrere Rechte</a:t>
            </a:r>
          </a:p>
          <a:p>
            <a:pPr lvl="2"/>
            <a:r>
              <a:rPr lang="de-DE" sz="2400" dirty="0">
                <a:solidFill>
                  <a:srgbClr val="00B050"/>
                </a:solidFill>
                <a:latin typeface="Consolas" panose="020B0609020204030204" pitchFamily="49" charset="0"/>
              </a:rPr>
              <a:t>7</a:t>
            </a:r>
            <a:r>
              <a:rPr lang="de-DE" dirty="0"/>
              <a:t> = alles</a:t>
            </a:r>
          </a:p>
          <a:p>
            <a:pPr lvl="2"/>
            <a:r>
              <a:rPr lang="de-DE" sz="2400" dirty="0">
                <a:solidFill>
                  <a:srgbClr val="00B050"/>
                </a:solidFill>
                <a:latin typeface="Consolas" panose="020B0609020204030204" pitchFamily="49" charset="0"/>
              </a:rPr>
              <a:t>5</a:t>
            </a:r>
            <a:r>
              <a:rPr lang="de-DE" dirty="0"/>
              <a:t> = lesen + ausführen</a:t>
            </a:r>
          </a:p>
          <a:p>
            <a:pPr lvl="1"/>
            <a:r>
              <a:rPr lang="de-DE" dirty="0"/>
              <a:t>Das ganze drei Mal hintereinander</a:t>
            </a:r>
          </a:p>
          <a:p>
            <a:pPr lvl="2"/>
            <a:r>
              <a:rPr lang="de-DE" dirty="0"/>
              <a:t>Eigentümer, Gruppe, Andere</a:t>
            </a:r>
          </a:p>
        </p:txBody>
      </p:sp>
      <p:sp>
        <p:nvSpPr>
          <p:cNvPr id="5" name="Datumsplatzhalter 4"/>
          <p:cNvSpPr>
            <a:spLocks noGrp="1"/>
          </p:cNvSpPr>
          <p:nvPr>
            <p:ph type="dt" sz="half" idx="10"/>
          </p:nvPr>
        </p:nvSpPr>
        <p:spPr/>
        <p:txBody>
          <a:bodyPr/>
          <a:lstStyle/>
          <a:p>
            <a:fld id="{CBC55DA8-7BFB-46FD-BBA5-A6DF63369D11}" type="datetime1">
              <a:rPr lang="de-DE" smtClean="0"/>
              <a:t>19.02.2020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17</a:t>
            </a:fld>
            <a:endParaRPr lang="de-DE"/>
          </a:p>
        </p:txBody>
      </p:sp>
    </p:spTree>
    <p:extLst>
      <p:ext uri="{BB962C8B-B14F-4D97-AF65-F5344CB8AC3E}">
        <p14:creationId xmlns:p14="http://schemas.microsoft.com/office/powerpoint/2010/main" val="2742110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CBC55DA8-7BFB-46FD-BBA5-A6DF63369D11}" type="datetime1">
              <a:rPr lang="de-DE" smtClean="0"/>
              <a:t>19.02.2020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18</a:t>
            </a:fld>
            <a:endParaRPr lang="de-DE"/>
          </a:p>
        </p:txBody>
      </p:sp>
      <p:sp>
        <p:nvSpPr>
          <p:cNvPr id="10" name="Inhaltsplatzhalter 9"/>
          <p:cNvSpPr>
            <a:spLocks noGrp="1"/>
          </p:cNvSpPr>
          <p:nvPr>
            <p:ph idx="1"/>
          </p:nvPr>
        </p:nvSpPr>
        <p:spPr/>
        <p:txBody>
          <a:bodyPr>
            <a:normAutofit lnSpcReduction="10000"/>
          </a:bodyPr>
          <a:lstStyle/>
          <a:p>
            <a:r>
              <a:rPr lang="de-DE" dirty="0"/>
              <a:t>Rechte ändern</a:t>
            </a:r>
          </a:p>
          <a:p>
            <a:pPr lvl="1"/>
            <a:r>
              <a:rPr lang="de-DE" dirty="0" err="1">
                <a:solidFill>
                  <a:srgbClr val="00B050"/>
                </a:solidFill>
                <a:latin typeface="Consolas" panose="020B0609020204030204" pitchFamily="49" charset="0"/>
              </a:rPr>
              <a:t>touch</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o+x</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a-x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664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u+x</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a:t>…</a:t>
            </a:r>
          </a:p>
        </p:txBody>
      </p:sp>
      <p:sp>
        <p:nvSpPr>
          <p:cNvPr id="8" name="Titel 7"/>
          <p:cNvSpPr>
            <a:spLocks noGrp="1"/>
          </p:cNvSpPr>
          <p:nvPr>
            <p:ph type="title"/>
          </p:nvPr>
        </p:nvSpPr>
        <p:spPr/>
        <p:txBody>
          <a:bodyPr/>
          <a:lstStyle/>
          <a:p>
            <a:r>
              <a:rPr lang="de-DE" dirty="0"/>
              <a:t>Dateirechte</a:t>
            </a:r>
          </a:p>
        </p:txBody>
      </p:sp>
    </p:spTree>
    <p:extLst>
      <p:ext uri="{BB962C8B-B14F-4D97-AF65-F5344CB8AC3E}">
        <p14:creationId xmlns:p14="http://schemas.microsoft.com/office/powerpoint/2010/main" val="1020199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Dateirechte</a:t>
            </a:r>
          </a:p>
        </p:txBody>
      </p:sp>
      <p:sp>
        <p:nvSpPr>
          <p:cNvPr id="8" name="Inhaltsplatzhalter 7"/>
          <p:cNvSpPr>
            <a:spLocks noGrp="1"/>
          </p:cNvSpPr>
          <p:nvPr>
            <p:ph idx="1"/>
          </p:nvPr>
        </p:nvSpPr>
        <p:spPr>
          <a:xfrm>
            <a:off x="838200" y="1914257"/>
            <a:ext cx="10988710" cy="4262705"/>
          </a:xfrm>
        </p:spPr>
        <p:txBody>
          <a:bodyPr/>
          <a:lstStyle/>
          <a:p>
            <a:r>
              <a:rPr lang="de-DE" dirty="0"/>
              <a:t>Benutzer auflisten: </a:t>
            </a:r>
            <a:r>
              <a:rPr lang="de-DE" sz="2400" dirty="0" err="1">
                <a:solidFill>
                  <a:srgbClr val="00B050"/>
                </a:solidFill>
                <a:latin typeface="Consolas" panose="020B0609020204030204" pitchFamily="49" charset="0"/>
              </a:rPr>
              <a:t>users</a:t>
            </a:r>
            <a:endParaRPr lang="de-DE" sz="2400" dirty="0">
              <a:solidFill>
                <a:srgbClr val="00B050"/>
              </a:solidFill>
              <a:latin typeface="Consolas" panose="020B0609020204030204" pitchFamily="49" charset="0"/>
            </a:endParaRPr>
          </a:p>
          <a:p>
            <a:r>
              <a:rPr lang="de-DE" dirty="0"/>
              <a:t>Gruppen auflisten: </a:t>
            </a:r>
            <a:r>
              <a:rPr lang="de-DE" sz="2400" dirty="0" err="1">
                <a:solidFill>
                  <a:srgbClr val="00B050"/>
                </a:solidFill>
                <a:latin typeface="Consolas" panose="020B0609020204030204" pitchFamily="49" charset="0"/>
              </a:rPr>
              <a:t>groups</a:t>
            </a:r>
            <a:endParaRPr lang="de-DE" sz="2400" dirty="0">
              <a:solidFill>
                <a:srgbClr val="00B050"/>
              </a:solidFill>
              <a:latin typeface="Consolas" panose="020B0609020204030204" pitchFamily="49" charset="0"/>
            </a:endParaRPr>
          </a:p>
          <a:p>
            <a:endParaRPr lang="de-DE" dirty="0"/>
          </a:p>
          <a:p>
            <a:r>
              <a:rPr lang="de-DE" dirty="0"/>
              <a:t>Besitzer ändern: </a:t>
            </a:r>
            <a:r>
              <a:rPr lang="de-DE" sz="2400" dirty="0" err="1">
                <a:solidFill>
                  <a:srgbClr val="00B050"/>
                </a:solidFill>
                <a:latin typeface="Consolas" panose="020B0609020204030204" pitchFamily="49" charset="0"/>
              </a:rPr>
              <a:t>sudo</a:t>
            </a:r>
            <a:r>
              <a:rPr lang="de-DE" dirty="0"/>
              <a:t> </a:t>
            </a:r>
            <a:r>
              <a:rPr lang="de-DE" sz="2400" dirty="0" err="1">
                <a:solidFill>
                  <a:srgbClr val="00B050"/>
                </a:solidFill>
                <a:latin typeface="Consolas" panose="020B0609020204030204" pitchFamily="49" charset="0"/>
              </a:rPr>
              <a:t>chown</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&lt;Besitzer&gt; &lt;Name&gt;</a:t>
            </a:r>
          </a:p>
          <a:p>
            <a:pPr lvl="1"/>
            <a:r>
              <a:rPr lang="de-DE" dirty="0"/>
              <a:t>Für alle untergeordneten Dateien: </a:t>
            </a:r>
            <a:r>
              <a:rPr lang="de-DE" dirty="0" err="1">
                <a:solidFill>
                  <a:srgbClr val="00B050"/>
                </a:solidFill>
                <a:latin typeface="Consolas" panose="020B0609020204030204" pitchFamily="49" charset="0"/>
              </a:rPr>
              <a:t>sudo</a:t>
            </a:r>
            <a:r>
              <a:rPr lang="de-DE" dirty="0"/>
              <a:t> </a:t>
            </a:r>
            <a:r>
              <a:rPr lang="de-DE" dirty="0" err="1">
                <a:solidFill>
                  <a:srgbClr val="00B050"/>
                </a:solidFill>
                <a:latin typeface="Consolas" panose="020B0609020204030204" pitchFamily="49" charset="0"/>
              </a:rPr>
              <a:t>chown</a:t>
            </a:r>
            <a:r>
              <a:rPr lang="de-DE" dirty="0">
                <a:solidFill>
                  <a:srgbClr val="00B050"/>
                </a:solidFill>
                <a:latin typeface="Consolas" panose="020B0609020204030204" pitchFamily="49" charset="0"/>
              </a:rPr>
              <a:t> -R </a:t>
            </a:r>
            <a:r>
              <a:rPr lang="de-DE" dirty="0">
                <a:solidFill>
                  <a:schemeClr val="accent6"/>
                </a:solidFill>
                <a:latin typeface="Consolas" panose="020B0609020204030204" pitchFamily="49" charset="0"/>
              </a:rPr>
              <a:t>&lt;Besitzer&gt; &lt;Name&gt;</a:t>
            </a:r>
          </a:p>
          <a:p>
            <a:r>
              <a:rPr lang="de-DE" dirty="0"/>
              <a:t>Gruppe ändern: </a:t>
            </a: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chgrp</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&lt;Gruppe&gt; &lt;Name&gt;</a:t>
            </a:r>
          </a:p>
          <a:p>
            <a:r>
              <a:rPr lang="de-DE" dirty="0"/>
              <a:t>Benutzer und Gruppe ändern:</a:t>
            </a:r>
            <a:br>
              <a:rPr lang="de-DE" dirty="0"/>
            </a:br>
            <a:r>
              <a:rPr lang="de-DE" sz="2400" dirty="0" err="1">
                <a:solidFill>
                  <a:srgbClr val="00B050"/>
                </a:solidFill>
                <a:latin typeface="Consolas" panose="020B0609020204030204" pitchFamily="49" charset="0"/>
              </a:rPr>
              <a:t>sudo</a:t>
            </a:r>
            <a:r>
              <a:rPr lang="de-DE" dirty="0"/>
              <a:t> </a:t>
            </a:r>
            <a:r>
              <a:rPr lang="de-DE" sz="2400" dirty="0" err="1">
                <a:solidFill>
                  <a:srgbClr val="00B050"/>
                </a:solidFill>
                <a:latin typeface="Consolas" panose="020B0609020204030204" pitchFamily="49" charset="0"/>
              </a:rPr>
              <a:t>chown</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&lt;Besitzer&gt;</a:t>
            </a:r>
            <a:r>
              <a:rPr lang="de-DE" sz="2400" dirty="0">
                <a:solidFill>
                  <a:srgbClr val="00B050"/>
                </a:solidFill>
                <a:latin typeface="Consolas" panose="020B0609020204030204" pitchFamily="49" charset="0"/>
              </a:rPr>
              <a:t>:</a:t>
            </a:r>
            <a:r>
              <a:rPr lang="de-DE" sz="2400" dirty="0">
                <a:solidFill>
                  <a:schemeClr val="accent6"/>
                </a:solidFill>
                <a:latin typeface="Consolas" panose="020B0609020204030204" pitchFamily="49" charset="0"/>
              </a:rPr>
              <a:t>&lt;Gruppe&gt; &lt;Name&gt;</a:t>
            </a:r>
          </a:p>
        </p:txBody>
      </p:sp>
      <p:sp>
        <p:nvSpPr>
          <p:cNvPr id="2" name="Datumsplatzhalter 1"/>
          <p:cNvSpPr>
            <a:spLocks noGrp="1"/>
          </p:cNvSpPr>
          <p:nvPr>
            <p:ph type="dt" sz="half" idx="10"/>
          </p:nvPr>
        </p:nvSpPr>
        <p:spPr/>
        <p:txBody>
          <a:bodyPr/>
          <a:lstStyle/>
          <a:p>
            <a:fld id="{691FC979-3F94-4691-BC89-32D13FC7EBCE}" type="datetime1">
              <a:rPr lang="de-DE" smtClean="0"/>
              <a:t>19.02.2020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19</a:t>
            </a:fld>
            <a:endParaRPr lang="de-DE"/>
          </a:p>
        </p:txBody>
      </p:sp>
    </p:spTree>
    <p:extLst>
      <p:ext uri="{BB962C8B-B14F-4D97-AF65-F5344CB8AC3E}">
        <p14:creationId xmlns:p14="http://schemas.microsoft.com/office/powerpoint/2010/main" val="35931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9" name="Inhaltsplatzhalter 8"/>
          <p:cNvSpPr>
            <a:spLocks noGrp="1"/>
          </p:cNvSpPr>
          <p:nvPr>
            <p:ph idx="1"/>
          </p:nvPr>
        </p:nvSpPr>
        <p:spPr/>
        <p:txBody>
          <a:bodyPr/>
          <a:lstStyle/>
          <a:p>
            <a:r>
              <a:rPr lang="de-DE" dirty="0"/>
              <a:t>Begriffe</a:t>
            </a:r>
          </a:p>
          <a:p>
            <a:r>
              <a:rPr lang="de-DE" dirty="0"/>
              <a:t>Wozu </a:t>
            </a:r>
            <a:r>
              <a:rPr lang="de-DE" dirty="0" err="1"/>
              <a:t>Bash</a:t>
            </a:r>
            <a:r>
              <a:rPr lang="de-DE" dirty="0"/>
              <a:t>?</a:t>
            </a:r>
          </a:p>
          <a:p>
            <a:r>
              <a:rPr lang="de-DE" dirty="0"/>
              <a:t>Tippen</a:t>
            </a:r>
          </a:p>
          <a:p>
            <a:r>
              <a:rPr lang="de-DE" dirty="0"/>
              <a:t>Navigieren und Suchen</a:t>
            </a:r>
          </a:p>
          <a:p>
            <a:r>
              <a:rPr lang="de-DE" dirty="0"/>
              <a:t>Dateien lesen</a:t>
            </a:r>
          </a:p>
          <a:p>
            <a:r>
              <a:rPr lang="de-DE" dirty="0"/>
              <a:t>Dateien ändern</a:t>
            </a:r>
          </a:p>
          <a:p>
            <a:r>
              <a:rPr lang="de-DE" dirty="0"/>
              <a:t>Dateirechte</a:t>
            </a:r>
          </a:p>
        </p:txBody>
      </p:sp>
      <p:sp>
        <p:nvSpPr>
          <p:cNvPr id="6" name="Datumsplatzhalter 5"/>
          <p:cNvSpPr>
            <a:spLocks noGrp="1"/>
          </p:cNvSpPr>
          <p:nvPr>
            <p:ph type="dt" sz="half" idx="10"/>
          </p:nvPr>
        </p:nvSpPr>
        <p:spPr/>
        <p:txBody>
          <a:bodyPr/>
          <a:lstStyle/>
          <a:p>
            <a:fld id="{7CAB622F-8E15-4AA7-B23D-2D3C823960FD}" type="datetime1">
              <a:rPr lang="de-DE" smtClean="0"/>
              <a:t>19.02.2020</a:t>
            </a:fld>
            <a:endParaRPr lang="de-DE"/>
          </a:p>
        </p:txBody>
      </p:sp>
      <p:sp>
        <p:nvSpPr>
          <p:cNvPr id="7" name="Fußzeilenplatzhalter 6"/>
          <p:cNvSpPr>
            <a:spLocks noGrp="1"/>
          </p:cNvSpPr>
          <p:nvPr>
            <p:ph type="ftr" sz="quarter" idx="11"/>
          </p:nvPr>
        </p:nvSpPr>
        <p:spPr/>
        <p:txBody>
          <a:bodyPr/>
          <a:lstStyle/>
          <a:p>
            <a:r>
              <a:rPr lang="de-DE"/>
              <a:t>Bash - Eine Einführung</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08AC7274-303B-40A0-A9B4-04FCC19861B5}" type="datetime1">
              <a:rPr lang="de-DE" smtClean="0"/>
              <a:t>19.02.2020</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20</a:t>
            </a:fld>
            <a:endParaRPr lang="de-DE"/>
          </a:p>
        </p:txBody>
      </p:sp>
      <p:sp>
        <p:nvSpPr>
          <p:cNvPr id="8" name="Inhaltsplatzhalter 7"/>
          <p:cNvSpPr>
            <a:spLocks noGrp="1"/>
          </p:cNvSpPr>
          <p:nvPr>
            <p:ph idx="1"/>
          </p:nvPr>
        </p:nvSpPr>
        <p:spPr/>
        <p:txBody>
          <a:bodyPr>
            <a:normAutofit/>
          </a:bodyPr>
          <a:lstStyle/>
          <a:p>
            <a:r>
              <a:rPr lang="de-DE" sz="2400" dirty="0" err="1">
                <a:solidFill>
                  <a:srgbClr val="00B050"/>
                </a:solidFill>
                <a:latin typeface="Consolas" panose="020B0609020204030204" pitchFamily="49" charset="0"/>
              </a:rPr>
              <a:t>chmod</a:t>
            </a:r>
            <a:r>
              <a:rPr lang="de-DE" sz="2400" dirty="0">
                <a:solidFill>
                  <a:srgbClr val="00B050"/>
                </a:solidFill>
                <a:latin typeface="Consolas" panose="020B0609020204030204" pitchFamily="49" charset="0"/>
              </a:rPr>
              <a:t> 777 </a:t>
            </a:r>
            <a:r>
              <a:rPr lang="de-DE" sz="2400" dirty="0" err="1">
                <a:solidFill>
                  <a:srgbClr val="00B050"/>
                </a:solidFill>
                <a:latin typeface="Consolas" panose="020B0609020204030204" pitchFamily="49" charset="0"/>
              </a:rPr>
              <a:t>test</a:t>
            </a:r>
            <a:endParaRPr lang="de-DE" sz="2400" dirty="0">
              <a:solidFill>
                <a:srgbClr val="00B050"/>
              </a:solidFill>
              <a:latin typeface="Consolas" panose="020B0609020204030204" pitchFamily="49" charset="0"/>
            </a:endParaRPr>
          </a:p>
          <a:p>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chown</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root</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test</a:t>
            </a:r>
            <a:endParaRPr lang="de-DE" sz="2400" dirty="0">
              <a:solidFill>
                <a:srgbClr val="00B050"/>
              </a:solidFill>
              <a:latin typeface="Consolas" panose="020B0609020204030204" pitchFamily="49" charset="0"/>
            </a:endParaRPr>
          </a:p>
          <a:p>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 </a:t>
            </a:r>
          </a:p>
          <a:p>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chgrp</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test</a:t>
            </a:r>
            <a:endParaRPr lang="de-DE" sz="2400" dirty="0">
              <a:solidFill>
                <a:srgbClr val="00B050"/>
              </a:solidFill>
              <a:latin typeface="Consolas" panose="020B0609020204030204" pitchFamily="49" charset="0"/>
            </a:endParaRPr>
          </a:p>
          <a:p>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a:t>
            </a:r>
          </a:p>
          <a:p>
            <a:r>
              <a:rPr lang="de-DE" dirty="0"/>
              <a:t>…</a:t>
            </a:r>
          </a:p>
        </p:txBody>
      </p:sp>
      <p:sp>
        <p:nvSpPr>
          <p:cNvPr id="7" name="Titel 6"/>
          <p:cNvSpPr>
            <a:spLocks noGrp="1"/>
          </p:cNvSpPr>
          <p:nvPr>
            <p:ph type="title"/>
          </p:nvPr>
        </p:nvSpPr>
        <p:spPr/>
        <p:txBody>
          <a:bodyPr/>
          <a:lstStyle/>
          <a:p>
            <a:r>
              <a:rPr lang="de-DE" dirty="0"/>
              <a:t>Dateirechte</a:t>
            </a:r>
          </a:p>
        </p:txBody>
      </p:sp>
    </p:spTree>
    <p:extLst>
      <p:ext uri="{BB962C8B-B14F-4D97-AF65-F5344CB8AC3E}">
        <p14:creationId xmlns:p14="http://schemas.microsoft.com/office/powerpoint/2010/main" val="429109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19.02.2020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21</a:t>
            </a:fld>
            <a:endParaRPr lang="de-DE"/>
          </a:p>
        </p:txBody>
      </p:sp>
      <p:sp>
        <p:nvSpPr>
          <p:cNvPr id="5" name="Inhaltsplatzhalter 4"/>
          <p:cNvSpPr>
            <a:spLocks noGrp="1"/>
          </p:cNvSpPr>
          <p:nvPr>
            <p:ph idx="1"/>
          </p:nvPr>
        </p:nvSpPr>
        <p:spPr/>
        <p:txBody>
          <a:bodyPr>
            <a:normAutofit lnSpcReduction="10000"/>
          </a:bodyPr>
          <a:lstStyle/>
          <a:p>
            <a:r>
              <a:rPr lang="de-DE" dirty="0"/>
              <a:t>Abkürzungen definieren</a:t>
            </a:r>
          </a:p>
          <a:p>
            <a:pPr lvl="1"/>
            <a:r>
              <a:rPr lang="de-DE" dirty="0">
                <a:solidFill>
                  <a:srgbClr val="00B050"/>
                </a:solidFill>
                <a:latin typeface="Consolas" panose="020B0609020204030204" pitchFamily="49" charset="0"/>
              </a:rPr>
              <a:t>alias </a:t>
            </a:r>
            <a:r>
              <a:rPr lang="de-DE" dirty="0" err="1">
                <a:solidFill>
                  <a:srgbClr val="00B050"/>
                </a:solidFill>
                <a:latin typeface="Consolas" panose="020B0609020204030204" pitchFamily="49" charset="0"/>
              </a:rPr>
              <a:t>ll</a:t>
            </a:r>
            <a:r>
              <a:rPr lang="de-DE" dirty="0">
                <a:solidFill>
                  <a:srgbClr val="00B050"/>
                </a:solidFill>
                <a:latin typeface="Consolas" panose="020B0609020204030204" pitchFamily="49" charset="0"/>
              </a:rPr>
              <a:t>='</a:t>
            </a:r>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a:solidFill>
                  <a:srgbClr val="00B050"/>
                </a:solidFill>
                <a:latin typeface="Consolas" panose="020B0609020204030204" pitchFamily="49" charset="0"/>
              </a:rPr>
              <a:t>alias dir='</a:t>
            </a:r>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a:solidFill>
                  <a:srgbClr val="00B050"/>
                </a:solidFill>
                <a:latin typeface="Consolas" panose="020B0609020204030204" pitchFamily="49" charset="0"/>
              </a:rPr>
              <a:t>alias cd..='cd ..'</a:t>
            </a:r>
          </a:p>
          <a:p>
            <a:pPr lvl="1"/>
            <a:r>
              <a:rPr lang="de-DE" dirty="0">
                <a:solidFill>
                  <a:srgbClr val="00B050"/>
                </a:solidFill>
                <a:latin typeface="Consolas" panose="020B0609020204030204" pitchFamily="49" charset="0"/>
              </a:rPr>
              <a:t>alias cd...='cd ..;cd ..'</a:t>
            </a:r>
          </a:p>
          <a:p>
            <a:pPr lvl="1"/>
            <a:r>
              <a:rPr lang="de-DE" dirty="0" err="1">
                <a:solidFill>
                  <a:srgbClr val="00B050"/>
                </a:solidFill>
                <a:latin typeface="Consolas" panose="020B0609020204030204" pitchFamily="49" charset="0"/>
              </a:rPr>
              <a:t>unalias</a:t>
            </a:r>
            <a:r>
              <a:rPr lang="de-DE" dirty="0">
                <a:solidFill>
                  <a:srgbClr val="00B050"/>
                </a:solidFill>
                <a:latin typeface="Consolas" panose="020B0609020204030204" pitchFamily="49" charset="0"/>
              </a:rPr>
              <a:t> dir</a:t>
            </a:r>
          </a:p>
          <a:p>
            <a:pPr lvl="1"/>
            <a:r>
              <a:rPr lang="de-DE" dirty="0"/>
              <a:t>…</a:t>
            </a:r>
          </a:p>
          <a:p>
            <a:r>
              <a:rPr lang="de-DE" dirty="0"/>
              <a:t>Abkürzungen anzeigen</a:t>
            </a:r>
          </a:p>
          <a:p>
            <a:pPr lvl="1"/>
            <a:r>
              <a:rPr lang="de-DE" dirty="0">
                <a:solidFill>
                  <a:srgbClr val="00B050"/>
                </a:solidFill>
                <a:latin typeface="Consolas" panose="020B0609020204030204" pitchFamily="49" charset="0"/>
              </a:rPr>
              <a:t>alias</a:t>
            </a:r>
          </a:p>
          <a:p>
            <a:r>
              <a:rPr lang="de-DE" dirty="0"/>
              <a:t>Aliase gelten bis zum Beenden der Shell</a:t>
            </a:r>
            <a:endParaRPr lang="de-DE"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a:t>Konfiguration</a:t>
            </a:r>
          </a:p>
        </p:txBody>
      </p:sp>
    </p:spTree>
    <p:extLst>
      <p:ext uri="{BB962C8B-B14F-4D97-AF65-F5344CB8AC3E}">
        <p14:creationId xmlns:p14="http://schemas.microsoft.com/office/powerpoint/2010/main" val="3087985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Konfiguration</a:t>
            </a:r>
          </a:p>
        </p:txBody>
      </p:sp>
      <p:sp>
        <p:nvSpPr>
          <p:cNvPr id="5" name="Inhaltsplatzhalter 4"/>
          <p:cNvSpPr>
            <a:spLocks noGrp="1"/>
          </p:cNvSpPr>
          <p:nvPr>
            <p:ph idx="1"/>
          </p:nvPr>
        </p:nvSpPr>
        <p:spPr>
          <a:xfrm>
            <a:off x="838200" y="1914257"/>
            <a:ext cx="4235430" cy="4262705"/>
          </a:xfrm>
        </p:spPr>
        <p:txBody>
          <a:bodyPr/>
          <a:lstStyle/>
          <a:p>
            <a:r>
              <a:rPr lang="de-DE" dirty="0"/>
              <a:t>Konfigurationsdateien</a:t>
            </a:r>
          </a:p>
          <a:p>
            <a:pPr lvl="1"/>
            <a:r>
              <a:rPr lang="de-DE" dirty="0"/>
              <a:t>in </a:t>
            </a:r>
            <a:r>
              <a:rPr lang="de-DE" dirty="0">
                <a:solidFill>
                  <a:srgbClr val="00B050"/>
                </a:solidFill>
                <a:latin typeface="Consolas" panose="020B0609020204030204" pitchFamily="49" charset="0"/>
              </a:rPr>
              <a:t>/</a:t>
            </a:r>
            <a:r>
              <a:rPr lang="de-DE" dirty="0" err="1">
                <a:solidFill>
                  <a:srgbClr val="00B050"/>
                </a:solidFill>
                <a:latin typeface="Consolas" panose="020B0609020204030204" pitchFamily="49" charset="0"/>
              </a:rPr>
              <a:t>etc</a:t>
            </a:r>
            <a:endParaRPr lang="de-DE" dirty="0">
              <a:solidFill>
                <a:srgbClr val="00B050"/>
              </a:solidFill>
              <a:latin typeface="Consolas" panose="020B0609020204030204" pitchFamily="49" charset="0"/>
            </a:endParaRPr>
          </a:p>
          <a:p>
            <a:pPr lvl="1"/>
            <a:r>
              <a:rPr lang="de-DE" dirty="0"/>
              <a:t>in </a:t>
            </a:r>
            <a:r>
              <a:rPr lang="de-DE" dirty="0">
                <a:solidFill>
                  <a:srgbClr val="00B050"/>
                </a:solidFill>
                <a:latin typeface="Consolas" panose="020B0609020204030204" pitchFamily="49" charset="0"/>
              </a:rPr>
              <a:t>~</a:t>
            </a:r>
          </a:p>
          <a:p>
            <a:r>
              <a:rPr lang="de-DE" dirty="0"/>
              <a:t>Editor: </a:t>
            </a:r>
            <a:r>
              <a:rPr lang="de-DE" sz="2400" dirty="0" err="1">
                <a:solidFill>
                  <a:srgbClr val="00B050"/>
                </a:solidFill>
                <a:latin typeface="Consolas" panose="020B0609020204030204" pitchFamily="49" charset="0"/>
              </a:rPr>
              <a:t>nano</a:t>
            </a:r>
            <a:endParaRPr lang="de-DE" sz="2400" dirty="0">
              <a:solidFill>
                <a:srgbClr val="00B050"/>
              </a:solidFill>
              <a:latin typeface="Consolas" panose="020B0609020204030204" pitchFamily="49" charset="0"/>
            </a:endParaRPr>
          </a:p>
          <a:p>
            <a:pPr lvl="1"/>
            <a:r>
              <a:rPr lang="de-DE" dirty="0"/>
              <a:t>Syntax </a:t>
            </a:r>
            <a:r>
              <a:rPr lang="de-DE" dirty="0" err="1"/>
              <a:t>Highlighting</a:t>
            </a:r>
            <a:endParaRPr lang="de-DE" dirty="0"/>
          </a:p>
          <a:p>
            <a:pPr lvl="1"/>
            <a:r>
              <a:rPr lang="de-DE" dirty="0"/>
              <a:t>Tastenhilfe</a:t>
            </a:r>
          </a:p>
        </p:txBody>
      </p:sp>
      <p:sp>
        <p:nvSpPr>
          <p:cNvPr id="2" name="Datumsplatzhalter 1"/>
          <p:cNvSpPr>
            <a:spLocks noGrp="1"/>
          </p:cNvSpPr>
          <p:nvPr>
            <p:ph type="dt" sz="half" idx="10"/>
          </p:nvPr>
        </p:nvSpPr>
        <p:spPr/>
        <p:txBody>
          <a:bodyPr/>
          <a:lstStyle/>
          <a:p>
            <a:fld id="{691FC979-3F94-4691-BC89-32D13FC7EBCE}" type="datetime1">
              <a:rPr lang="de-DE" smtClean="0"/>
              <a:t>19.02.2020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22</a:t>
            </a:fld>
            <a:endParaRPr lang="de-DE"/>
          </a:p>
        </p:txBody>
      </p:sp>
      <p:pic>
        <p:nvPicPr>
          <p:cNvPr id="7" name="Grafik 6"/>
          <p:cNvPicPr>
            <a:picLocks noChangeAspect="1"/>
          </p:cNvPicPr>
          <p:nvPr/>
        </p:nvPicPr>
        <p:blipFill rotWithShape="1">
          <a:blip r:embed="rId3">
            <a:extLst>
              <a:ext uri="{28A0092B-C50C-407E-A947-70E740481C1C}">
                <a14:useLocalDpi xmlns:a14="http://schemas.microsoft.com/office/drawing/2010/main" val="0"/>
              </a:ext>
            </a:extLst>
          </a:blip>
          <a:srcRect b="10350"/>
          <a:stretch/>
        </p:blipFill>
        <p:spPr>
          <a:xfrm>
            <a:off x="5073630" y="1914256"/>
            <a:ext cx="6280170" cy="3821526"/>
          </a:xfrm>
          <a:prstGeom prst="rect">
            <a:avLst/>
          </a:prstGeom>
        </p:spPr>
      </p:pic>
      <p:pic>
        <p:nvPicPr>
          <p:cNvPr id="8" name="Grafik 7"/>
          <p:cNvPicPr>
            <a:picLocks noChangeAspect="1"/>
          </p:cNvPicPr>
          <p:nvPr/>
        </p:nvPicPr>
        <p:blipFill rotWithShape="1">
          <a:blip r:embed="rId3">
            <a:extLst>
              <a:ext uri="{28A0092B-C50C-407E-A947-70E740481C1C}">
                <a14:useLocalDpi xmlns:a14="http://schemas.microsoft.com/office/drawing/2010/main" val="0"/>
              </a:ext>
            </a:extLst>
          </a:blip>
          <a:srcRect t="94525"/>
          <a:stretch/>
        </p:blipFill>
        <p:spPr>
          <a:xfrm>
            <a:off x="838200" y="5786218"/>
            <a:ext cx="10515600" cy="390744"/>
          </a:xfrm>
          <a:prstGeom prst="rect">
            <a:avLst/>
          </a:prstGeom>
        </p:spPr>
      </p:pic>
    </p:spTree>
    <p:extLst>
      <p:ext uri="{BB962C8B-B14F-4D97-AF65-F5344CB8AC3E}">
        <p14:creationId xmlns:p14="http://schemas.microsoft.com/office/powerpoint/2010/main" val="2843870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08AC7274-303B-40A0-A9B4-04FCC19861B5}" type="datetime1">
              <a:rPr lang="de-DE" smtClean="0"/>
              <a:t>19.02.2020</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23</a:t>
            </a:fld>
            <a:endParaRPr lang="de-DE"/>
          </a:p>
        </p:txBody>
      </p:sp>
      <p:sp>
        <p:nvSpPr>
          <p:cNvPr id="8" name="Inhaltsplatzhalter 7"/>
          <p:cNvSpPr>
            <a:spLocks noGrp="1"/>
          </p:cNvSpPr>
          <p:nvPr>
            <p:ph idx="1"/>
          </p:nvPr>
        </p:nvSpPr>
        <p:spPr/>
        <p:txBody>
          <a:bodyPr/>
          <a:lstStyle/>
          <a:p>
            <a:r>
              <a:rPr lang="de-DE" dirty="0"/>
              <a:t>Konfigurationsdatei </a:t>
            </a:r>
            <a:r>
              <a:rPr lang="de-DE" sz="2400" dirty="0">
                <a:solidFill>
                  <a:srgbClr val="00B050"/>
                </a:solidFill>
                <a:latin typeface="Consolas" panose="020B0609020204030204" pitchFamily="49" charset="0"/>
              </a:rPr>
              <a:t>~/.</a:t>
            </a:r>
            <a:r>
              <a:rPr lang="de-DE" sz="2400" dirty="0" err="1">
                <a:solidFill>
                  <a:srgbClr val="00B050"/>
                </a:solidFill>
                <a:latin typeface="Consolas" panose="020B0609020204030204" pitchFamily="49" charset="0"/>
              </a:rPr>
              <a:t>bashrc</a:t>
            </a:r>
            <a:endParaRPr lang="de-DE" sz="2400" dirty="0">
              <a:solidFill>
                <a:srgbClr val="00B050"/>
              </a:solidFill>
              <a:latin typeface="Consolas" panose="020B0609020204030204" pitchFamily="49" charset="0"/>
            </a:endParaRPr>
          </a:p>
          <a:p>
            <a:r>
              <a:rPr lang="de-DE" dirty="0"/>
              <a:t>Ausführung beim Starten der </a:t>
            </a:r>
            <a:r>
              <a:rPr lang="de-DE" dirty="0" err="1"/>
              <a:t>Bash</a:t>
            </a:r>
            <a:endParaRPr lang="de-DE" dirty="0"/>
          </a:p>
          <a:p>
            <a:endParaRPr lang="de-DE" dirty="0"/>
          </a:p>
          <a:p>
            <a:r>
              <a:rPr lang="de-DE" sz="2400" dirty="0" err="1">
                <a:solidFill>
                  <a:srgbClr val="00B050"/>
                </a:solidFill>
                <a:latin typeface="Consolas" panose="020B0609020204030204" pitchFamily="49" charset="0"/>
              </a:rPr>
              <a:t>nano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bashrc</a:t>
            </a:r>
            <a:endParaRPr lang="de-DE" sz="2400" dirty="0">
              <a:solidFill>
                <a:srgbClr val="00B050"/>
              </a:solidFill>
              <a:latin typeface="Consolas" panose="020B0609020204030204" pitchFamily="49" charset="0"/>
            </a:endParaRPr>
          </a:p>
          <a:p>
            <a:r>
              <a:rPr lang="de-DE" dirty="0"/>
              <a:t>Am Ende einfügen: </a:t>
            </a:r>
            <a:r>
              <a:rPr lang="de-DE" sz="2400" dirty="0">
                <a:solidFill>
                  <a:srgbClr val="00B050"/>
                </a:solidFill>
                <a:latin typeface="Consolas" panose="020B0609020204030204" pitchFamily="49" charset="0"/>
              </a:rPr>
              <a:t>alias </a:t>
            </a:r>
            <a:r>
              <a:rPr lang="de-DE" sz="2400" dirty="0" err="1">
                <a:solidFill>
                  <a:srgbClr val="00B050"/>
                </a:solidFill>
                <a:latin typeface="Consolas" panose="020B0609020204030204" pitchFamily="49" charset="0"/>
              </a:rPr>
              <a:t>ll</a:t>
            </a:r>
            <a:r>
              <a:rPr lang="de-DE" sz="2400" dirty="0">
                <a:solidFill>
                  <a:srgbClr val="00B050"/>
                </a:solidFill>
                <a:latin typeface="Consolas" panose="020B0609020204030204" pitchFamily="49" charset="0"/>
              </a:rPr>
              <a:t>='</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a:t>
            </a:r>
          </a:p>
          <a:p>
            <a:r>
              <a:rPr lang="de-DE" dirty="0" err="1"/>
              <a:t>Strg+O</a:t>
            </a:r>
            <a:endParaRPr lang="de-DE" dirty="0"/>
          </a:p>
          <a:p>
            <a:r>
              <a:rPr lang="de-DE" dirty="0" err="1"/>
              <a:t>Strg+X</a:t>
            </a:r>
            <a:endParaRPr lang="de-DE" dirty="0"/>
          </a:p>
        </p:txBody>
      </p:sp>
      <p:sp>
        <p:nvSpPr>
          <p:cNvPr id="7" name="Titel 6"/>
          <p:cNvSpPr>
            <a:spLocks noGrp="1"/>
          </p:cNvSpPr>
          <p:nvPr>
            <p:ph type="title"/>
          </p:nvPr>
        </p:nvSpPr>
        <p:spPr/>
        <p:txBody>
          <a:bodyPr/>
          <a:lstStyle/>
          <a:p>
            <a:r>
              <a:rPr lang="de-DE" dirty="0"/>
              <a:t>Konfiguration</a:t>
            </a:r>
          </a:p>
        </p:txBody>
      </p:sp>
    </p:spTree>
    <p:extLst>
      <p:ext uri="{BB962C8B-B14F-4D97-AF65-F5344CB8AC3E}">
        <p14:creationId xmlns:p14="http://schemas.microsoft.com/office/powerpoint/2010/main" val="1876691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19.02.2020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24</a:t>
            </a:fld>
            <a:endParaRPr lang="de-DE"/>
          </a:p>
        </p:txBody>
      </p:sp>
      <p:sp>
        <p:nvSpPr>
          <p:cNvPr id="5" name="Inhaltsplatzhalter 4"/>
          <p:cNvSpPr>
            <a:spLocks noGrp="1"/>
          </p:cNvSpPr>
          <p:nvPr>
            <p:ph idx="1"/>
          </p:nvPr>
        </p:nvSpPr>
        <p:spPr/>
        <p:txBody>
          <a:bodyPr/>
          <a:lstStyle/>
          <a:p>
            <a:r>
              <a:rPr lang="de-DE" dirty="0"/>
              <a:t>Text ausgeben: </a:t>
            </a:r>
            <a:r>
              <a:rPr lang="de-DE" sz="2400" dirty="0">
                <a:solidFill>
                  <a:srgbClr val="00B050"/>
                </a:solidFill>
                <a:latin typeface="Consolas" panose="020B0609020204030204" pitchFamily="49" charset="0"/>
              </a:rPr>
              <a:t>echo </a:t>
            </a:r>
            <a:r>
              <a:rPr lang="de-DE" sz="2400" dirty="0">
                <a:solidFill>
                  <a:schemeClr val="accent6"/>
                </a:solidFill>
                <a:latin typeface="Consolas" panose="020B0609020204030204" pitchFamily="49" charset="0"/>
              </a:rPr>
              <a:t>&lt;Text&gt;</a:t>
            </a:r>
          </a:p>
          <a:p>
            <a:r>
              <a:rPr lang="de-DE" dirty="0"/>
              <a:t>Variable definieren: </a:t>
            </a:r>
            <a:r>
              <a:rPr lang="de-DE" sz="2400" dirty="0">
                <a:solidFill>
                  <a:schemeClr val="accent6"/>
                </a:solidFill>
                <a:latin typeface="Consolas" panose="020B0609020204030204" pitchFamily="49" charset="0"/>
              </a:rPr>
              <a:t>&lt;Variable&gt;</a:t>
            </a:r>
            <a:r>
              <a:rPr lang="de-DE" sz="2400" dirty="0">
                <a:solidFill>
                  <a:srgbClr val="00B050"/>
                </a:solidFill>
                <a:latin typeface="Consolas" panose="020B0609020204030204" pitchFamily="49" charset="0"/>
              </a:rPr>
              <a:t>=</a:t>
            </a:r>
            <a:r>
              <a:rPr lang="de-DE" sz="2400" dirty="0">
                <a:solidFill>
                  <a:schemeClr val="accent6"/>
                </a:solidFill>
                <a:latin typeface="Consolas" panose="020B0609020204030204" pitchFamily="49" charset="0"/>
              </a:rPr>
              <a:t>&lt;Wert&gt;</a:t>
            </a:r>
            <a:r>
              <a:rPr lang="de-DE" sz="2400" dirty="0">
                <a:solidFill>
                  <a:srgbClr val="00B050"/>
                </a:solidFill>
                <a:latin typeface="Consolas" panose="020B0609020204030204" pitchFamily="49" charset="0"/>
              </a:rPr>
              <a:t> </a:t>
            </a:r>
            <a:br>
              <a:rPr lang="de-DE" sz="2400" dirty="0">
                <a:solidFill>
                  <a:srgbClr val="00B050"/>
                </a:solidFill>
                <a:latin typeface="Consolas" panose="020B0609020204030204" pitchFamily="49" charset="0"/>
              </a:rPr>
            </a:br>
            <a:r>
              <a:rPr lang="de-DE" sz="2400" dirty="0">
                <a:latin typeface="+mn-lt"/>
              </a:rPr>
              <a:t>(ohne Leerzeichen)</a:t>
            </a:r>
          </a:p>
          <a:p>
            <a:r>
              <a:rPr lang="de-DE" dirty="0"/>
              <a:t>Rechnen: </a:t>
            </a:r>
            <a:r>
              <a:rPr lang="de-DE" sz="2400" dirty="0" err="1">
                <a:solidFill>
                  <a:srgbClr val="00B050"/>
                </a:solidFill>
                <a:latin typeface="Consolas" panose="020B0609020204030204" pitchFamily="49" charset="0"/>
              </a:rPr>
              <a:t>let</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&lt;Variable&gt;</a:t>
            </a:r>
            <a:r>
              <a:rPr lang="de-DE" sz="2400" dirty="0">
                <a:solidFill>
                  <a:srgbClr val="00B050"/>
                </a:solidFill>
                <a:latin typeface="Consolas" panose="020B0609020204030204" pitchFamily="49" charset="0"/>
              </a:rPr>
              <a:t>=$</a:t>
            </a:r>
            <a:r>
              <a:rPr lang="de-DE" sz="2400" dirty="0">
                <a:solidFill>
                  <a:schemeClr val="accent6"/>
                </a:solidFill>
                <a:latin typeface="Consolas" panose="020B0609020204030204" pitchFamily="49" charset="0"/>
              </a:rPr>
              <a:t>&lt;Variable&gt;</a:t>
            </a:r>
            <a:r>
              <a:rPr lang="de-DE" sz="2400" dirty="0">
                <a:solidFill>
                  <a:srgbClr val="00B050"/>
                </a:solidFill>
                <a:latin typeface="Consolas" panose="020B0609020204030204" pitchFamily="49" charset="0"/>
              </a:rPr>
              <a:t>+$</a:t>
            </a:r>
            <a:r>
              <a:rPr lang="de-DE" sz="2400" dirty="0">
                <a:solidFill>
                  <a:schemeClr val="accent6"/>
                </a:solidFill>
                <a:latin typeface="Consolas" panose="020B0609020204030204" pitchFamily="49" charset="0"/>
              </a:rPr>
              <a:t>&lt;Variable&gt;</a:t>
            </a:r>
          </a:p>
          <a:p>
            <a:endParaRPr lang="de-DE" sz="2400" dirty="0">
              <a:solidFill>
                <a:srgbClr val="00B050"/>
              </a:solidFill>
              <a:latin typeface="Consolas" panose="020B0609020204030204" pitchFamily="49" charset="0"/>
            </a:endParaRPr>
          </a:p>
          <a:p>
            <a:r>
              <a:rPr lang="de-DE" sz="2400" dirty="0">
                <a:latin typeface="+mn-lt"/>
              </a:rPr>
              <a:t>Beispiel:</a:t>
            </a:r>
          </a:p>
          <a:p>
            <a:pPr marL="457200" lvl="1" indent="0">
              <a:buNone/>
            </a:pPr>
            <a:r>
              <a:rPr lang="de-DE" sz="2000" dirty="0">
                <a:solidFill>
                  <a:srgbClr val="00B050"/>
                </a:solidFill>
                <a:latin typeface="Consolas" panose="020B0609020204030204" pitchFamily="49" charset="0"/>
              </a:rPr>
              <a:t>x=5</a:t>
            </a:r>
          </a:p>
          <a:p>
            <a:pPr marL="457200" lvl="1" indent="0">
              <a:buNone/>
            </a:pPr>
            <a:r>
              <a:rPr lang="de-DE" sz="2000" dirty="0">
                <a:solidFill>
                  <a:srgbClr val="00B050"/>
                </a:solidFill>
                <a:latin typeface="Consolas" panose="020B0609020204030204" pitchFamily="49" charset="0"/>
              </a:rPr>
              <a:t>y=3</a:t>
            </a:r>
          </a:p>
          <a:p>
            <a:pPr marL="457200" lvl="1" indent="0">
              <a:buNone/>
            </a:pPr>
            <a:r>
              <a:rPr lang="de-DE" sz="2000" dirty="0" err="1">
                <a:solidFill>
                  <a:srgbClr val="00B050"/>
                </a:solidFill>
                <a:latin typeface="Consolas" panose="020B0609020204030204" pitchFamily="49" charset="0"/>
              </a:rPr>
              <a:t>let</a:t>
            </a:r>
            <a:r>
              <a:rPr lang="de-DE" sz="2000" dirty="0">
                <a:solidFill>
                  <a:srgbClr val="00B050"/>
                </a:solidFill>
                <a:latin typeface="Consolas" panose="020B0609020204030204" pitchFamily="49" charset="0"/>
              </a:rPr>
              <a:t> c=$x+$y</a:t>
            </a:r>
          </a:p>
          <a:p>
            <a:pPr marL="457200" lvl="1" indent="0">
              <a:buNone/>
            </a:pPr>
            <a:r>
              <a:rPr lang="de-DE" sz="2000" dirty="0">
                <a:solidFill>
                  <a:srgbClr val="00B050"/>
                </a:solidFill>
                <a:latin typeface="Consolas" panose="020B0609020204030204" pitchFamily="49" charset="0"/>
              </a:rPr>
              <a:t>echo $c</a:t>
            </a:r>
          </a:p>
        </p:txBody>
      </p:sp>
      <p:sp>
        <p:nvSpPr>
          <p:cNvPr id="6" name="Titel 5"/>
          <p:cNvSpPr>
            <a:spLocks noGrp="1"/>
          </p:cNvSpPr>
          <p:nvPr>
            <p:ph type="title"/>
          </p:nvPr>
        </p:nvSpPr>
        <p:spPr/>
        <p:txBody>
          <a:bodyPr/>
          <a:lstStyle/>
          <a:p>
            <a:r>
              <a:rPr lang="de-DE" dirty="0"/>
              <a:t>Variablen</a:t>
            </a:r>
          </a:p>
        </p:txBody>
      </p:sp>
    </p:spTree>
    <p:extLst>
      <p:ext uri="{BB962C8B-B14F-4D97-AF65-F5344CB8AC3E}">
        <p14:creationId xmlns:p14="http://schemas.microsoft.com/office/powerpoint/2010/main" val="2050587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19.02.2020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25</a:t>
            </a:fld>
            <a:endParaRPr lang="de-DE"/>
          </a:p>
        </p:txBody>
      </p:sp>
      <p:sp>
        <p:nvSpPr>
          <p:cNvPr id="5" name="Inhaltsplatzhalter 4"/>
          <p:cNvSpPr>
            <a:spLocks noGrp="1"/>
          </p:cNvSpPr>
          <p:nvPr>
            <p:ph idx="1"/>
          </p:nvPr>
        </p:nvSpPr>
        <p:spPr/>
        <p:txBody>
          <a:bodyPr/>
          <a:lstStyle/>
          <a:p>
            <a:r>
              <a:rPr lang="de-DE" dirty="0"/>
              <a:t>Vordefinierte Variablen</a:t>
            </a:r>
          </a:p>
          <a:p>
            <a:pPr lvl="1"/>
            <a:r>
              <a:rPr lang="de-DE" dirty="0">
                <a:solidFill>
                  <a:srgbClr val="00B050"/>
                </a:solidFill>
                <a:latin typeface="Consolas" panose="020B0609020204030204" pitchFamily="49" charset="0"/>
              </a:rPr>
              <a:t>$HOME</a:t>
            </a:r>
          </a:p>
          <a:p>
            <a:pPr lvl="1"/>
            <a:r>
              <a:rPr lang="de-DE" dirty="0">
                <a:solidFill>
                  <a:srgbClr val="00B050"/>
                </a:solidFill>
                <a:latin typeface="Consolas" panose="020B0609020204030204" pitchFamily="49" charset="0"/>
              </a:rPr>
              <a:t>$HOSTNAME</a:t>
            </a:r>
          </a:p>
          <a:p>
            <a:pPr lvl="1"/>
            <a:r>
              <a:rPr lang="de-DE" dirty="0">
                <a:solidFill>
                  <a:srgbClr val="00B050"/>
                </a:solidFill>
                <a:latin typeface="Consolas" panose="020B0609020204030204" pitchFamily="49" charset="0"/>
              </a:rPr>
              <a:t>$UID</a:t>
            </a:r>
          </a:p>
          <a:p>
            <a:pPr lvl="1"/>
            <a:r>
              <a:rPr lang="de-DE" dirty="0">
                <a:solidFill>
                  <a:srgbClr val="00B050"/>
                </a:solidFill>
                <a:latin typeface="Consolas" panose="020B0609020204030204" pitchFamily="49" charset="0"/>
              </a:rPr>
              <a:t>$USER</a:t>
            </a:r>
          </a:p>
          <a:p>
            <a:pPr lvl="1"/>
            <a:r>
              <a:rPr lang="de-DE" dirty="0">
                <a:solidFill>
                  <a:srgbClr val="00B050"/>
                </a:solidFill>
                <a:latin typeface="Consolas" panose="020B0609020204030204" pitchFamily="49" charset="0"/>
              </a:rPr>
              <a:t>$RANDOM</a:t>
            </a:r>
          </a:p>
          <a:p>
            <a:r>
              <a:rPr lang="de-DE" dirty="0"/>
              <a:t>Alle ausgeben: </a:t>
            </a:r>
            <a:r>
              <a:rPr lang="de-DE" sz="2400" dirty="0" err="1">
                <a:solidFill>
                  <a:srgbClr val="00B050"/>
                </a:solidFill>
                <a:latin typeface="Consolas" panose="020B0609020204030204" pitchFamily="49" charset="0"/>
              </a:rPr>
              <a:t>printenv</a:t>
            </a:r>
            <a:endParaRPr lang="de-DE" sz="2400"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a:t>Variablen</a:t>
            </a:r>
          </a:p>
        </p:txBody>
      </p:sp>
    </p:spTree>
    <p:extLst>
      <p:ext uri="{BB962C8B-B14F-4D97-AF65-F5344CB8AC3E}">
        <p14:creationId xmlns:p14="http://schemas.microsoft.com/office/powerpoint/2010/main" val="3084896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19.02.2020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26</a:t>
            </a:fld>
            <a:endParaRPr lang="de-DE"/>
          </a:p>
        </p:txBody>
      </p:sp>
      <p:sp>
        <p:nvSpPr>
          <p:cNvPr id="8" name="Inhaltsplatzhalter 7"/>
          <p:cNvSpPr>
            <a:spLocks noGrp="1"/>
          </p:cNvSpPr>
          <p:nvPr>
            <p:ph idx="1"/>
          </p:nvPr>
        </p:nvSpPr>
        <p:spPr/>
        <p:txBody>
          <a:bodyPr/>
          <a:lstStyle/>
          <a:p>
            <a:r>
              <a:rPr lang="de-DE" dirty="0"/>
              <a:t>Ausgabe in Datei speichern:</a:t>
            </a:r>
            <a:br>
              <a:rPr lang="de-DE" dirty="0"/>
            </a:br>
            <a:r>
              <a:rPr lang="de-DE" sz="2400" dirty="0">
                <a:solidFill>
                  <a:schemeClr val="accent6"/>
                </a:solidFill>
                <a:latin typeface="Consolas" panose="020B0609020204030204" pitchFamily="49" charset="0"/>
              </a:rPr>
              <a:t>&lt;Programm&gt;</a:t>
            </a:r>
            <a:r>
              <a:rPr lang="de-DE" sz="2400" dirty="0">
                <a:solidFill>
                  <a:srgbClr val="00B050"/>
                </a:solidFill>
                <a:latin typeface="Consolas" panose="020B0609020204030204" pitchFamily="49" charset="0"/>
              </a:rPr>
              <a:t> &gt; </a:t>
            </a:r>
            <a:r>
              <a:rPr lang="de-DE" sz="2400" dirty="0">
                <a:solidFill>
                  <a:schemeClr val="accent6"/>
                </a:solidFill>
                <a:latin typeface="Consolas" panose="020B0609020204030204" pitchFamily="49" charset="0"/>
              </a:rPr>
              <a:t>&lt;Datei&gt;</a:t>
            </a:r>
          </a:p>
          <a:p>
            <a:r>
              <a:rPr lang="de-DE" dirty="0"/>
              <a:t>Ausgabe an Datei anhängen:</a:t>
            </a:r>
            <a:br>
              <a:rPr lang="de-DE" dirty="0"/>
            </a:br>
            <a:r>
              <a:rPr lang="de-DE" sz="2400" dirty="0">
                <a:solidFill>
                  <a:schemeClr val="accent6"/>
                </a:solidFill>
                <a:latin typeface="Consolas" panose="020B0609020204030204" pitchFamily="49" charset="0"/>
              </a:rPr>
              <a:t>&lt;Programm&gt;</a:t>
            </a:r>
            <a:r>
              <a:rPr lang="de-DE" sz="2400" dirty="0">
                <a:solidFill>
                  <a:srgbClr val="00B050"/>
                </a:solidFill>
                <a:latin typeface="Consolas" panose="020B0609020204030204" pitchFamily="49" charset="0"/>
              </a:rPr>
              <a:t> &gt;&gt; </a:t>
            </a:r>
            <a:r>
              <a:rPr lang="de-DE" sz="2400" dirty="0">
                <a:solidFill>
                  <a:schemeClr val="accent6"/>
                </a:solidFill>
                <a:latin typeface="Consolas" panose="020B0609020204030204" pitchFamily="49" charset="0"/>
              </a:rPr>
              <a:t>&lt;Datei&gt;</a:t>
            </a:r>
          </a:p>
          <a:p>
            <a:r>
              <a:rPr lang="de-DE" dirty="0"/>
              <a:t>Fehler in Datei speichern:</a:t>
            </a:r>
            <a:br>
              <a:rPr lang="de-DE" dirty="0"/>
            </a:br>
            <a:r>
              <a:rPr lang="de-DE" sz="2400" dirty="0">
                <a:solidFill>
                  <a:schemeClr val="accent6"/>
                </a:solidFill>
                <a:latin typeface="Consolas" panose="020B0609020204030204" pitchFamily="49" charset="0"/>
              </a:rPr>
              <a:t>&lt;Programm&gt;</a:t>
            </a:r>
            <a:r>
              <a:rPr lang="de-DE" sz="2400" dirty="0">
                <a:solidFill>
                  <a:srgbClr val="00B050"/>
                </a:solidFill>
                <a:latin typeface="Consolas" panose="020B0609020204030204" pitchFamily="49" charset="0"/>
              </a:rPr>
              <a:t> 2&gt; </a:t>
            </a:r>
            <a:r>
              <a:rPr lang="de-DE" sz="2400" dirty="0">
                <a:solidFill>
                  <a:schemeClr val="accent6"/>
                </a:solidFill>
                <a:latin typeface="Consolas" panose="020B0609020204030204" pitchFamily="49" charset="0"/>
              </a:rPr>
              <a:t>&lt;Datei&gt;</a:t>
            </a:r>
          </a:p>
          <a:p>
            <a:r>
              <a:rPr lang="de-DE" dirty="0"/>
              <a:t>Fehler an Datei anhängen:</a:t>
            </a:r>
            <a:br>
              <a:rPr lang="de-DE" dirty="0"/>
            </a:br>
            <a:r>
              <a:rPr lang="de-DE" sz="2400" dirty="0">
                <a:solidFill>
                  <a:schemeClr val="accent6"/>
                </a:solidFill>
                <a:latin typeface="Consolas" panose="020B0609020204030204" pitchFamily="49" charset="0"/>
              </a:rPr>
              <a:t>&lt;Programm&gt;</a:t>
            </a:r>
            <a:r>
              <a:rPr lang="de-DE" sz="2400" dirty="0">
                <a:solidFill>
                  <a:srgbClr val="00B050"/>
                </a:solidFill>
                <a:latin typeface="Consolas" panose="020B0609020204030204" pitchFamily="49" charset="0"/>
              </a:rPr>
              <a:t> 2&gt;&gt; </a:t>
            </a:r>
            <a:r>
              <a:rPr lang="de-DE" sz="2400" dirty="0">
                <a:solidFill>
                  <a:schemeClr val="accent6"/>
                </a:solidFill>
                <a:latin typeface="Consolas" panose="020B0609020204030204" pitchFamily="49" charset="0"/>
              </a:rPr>
              <a:t>&lt;Datei&gt;</a:t>
            </a:r>
          </a:p>
        </p:txBody>
      </p:sp>
      <p:sp>
        <p:nvSpPr>
          <p:cNvPr id="7" name="Titel 6"/>
          <p:cNvSpPr>
            <a:spLocks noGrp="1"/>
          </p:cNvSpPr>
          <p:nvPr>
            <p:ph type="title"/>
          </p:nvPr>
        </p:nvSpPr>
        <p:spPr/>
        <p:txBody>
          <a:bodyPr/>
          <a:lstStyle/>
          <a:p>
            <a:r>
              <a:rPr lang="de-DE" dirty="0"/>
              <a:t>Umleitungen</a:t>
            </a:r>
          </a:p>
        </p:txBody>
      </p:sp>
    </p:spTree>
    <p:extLst>
      <p:ext uri="{BB962C8B-B14F-4D97-AF65-F5344CB8AC3E}">
        <p14:creationId xmlns:p14="http://schemas.microsoft.com/office/powerpoint/2010/main" val="2401743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19.02.2020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27</a:t>
            </a:fld>
            <a:endParaRPr lang="de-DE"/>
          </a:p>
        </p:txBody>
      </p:sp>
      <p:sp>
        <p:nvSpPr>
          <p:cNvPr id="5" name="Inhaltsplatzhalter 4"/>
          <p:cNvSpPr>
            <a:spLocks noGrp="1"/>
          </p:cNvSpPr>
          <p:nvPr>
            <p:ph idx="1"/>
          </p:nvPr>
        </p:nvSpPr>
        <p:spPr/>
        <p:txBody>
          <a:bodyPr/>
          <a:lstStyle/>
          <a:p>
            <a:r>
              <a:rPr lang="de-DE" dirty="0"/>
              <a:t>Datei als Eingabe:</a:t>
            </a:r>
            <a:br>
              <a:rPr lang="de-DE" dirty="0"/>
            </a:br>
            <a:r>
              <a:rPr lang="de-DE" sz="2400" dirty="0">
                <a:solidFill>
                  <a:schemeClr val="accent6"/>
                </a:solidFill>
                <a:latin typeface="Consolas" panose="020B0609020204030204" pitchFamily="49" charset="0"/>
              </a:rPr>
              <a:t>&lt;Programm&gt;</a:t>
            </a:r>
            <a:r>
              <a:rPr lang="de-DE" sz="2400" dirty="0">
                <a:solidFill>
                  <a:srgbClr val="00B050"/>
                </a:solidFill>
                <a:latin typeface="Consolas" panose="020B0609020204030204" pitchFamily="49" charset="0"/>
              </a:rPr>
              <a:t> &lt; </a:t>
            </a:r>
            <a:r>
              <a:rPr lang="de-DE" sz="2400" dirty="0">
                <a:solidFill>
                  <a:schemeClr val="accent6"/>
                </a:solidFill>
                <a:latin typeface="Consolas" panose="020B0609020204030204" pitchFamily="49" charset="0"/>
              </a:rPr>
              <a:t>&lt;Datei&gt;</a:t>
            </a:r>
          </a:p>
          <a:p>
            <a:r>
              <a:rPr lang="de-DE" dirty="0"/>
              <a:t>Ausgabe von 1 als Eingabe für 2 (Piping):</a:t>
            </a:r>
            <a:br>
              <a:rPr lang="de-DE" dirty="0"/>
            </a:br>
            <a:r>
              <a:rPr lang="de-DE" sz="2400" dirty="0">
                <a:solidFill>
                  <a:schemeClr val="accent6"/>
                </a:solidFill>
                <a:latin typeface="Consolas" panose="020B0609020204030204" pitchFamily="49" charset="0"/>
              </a:rPr>
              <a:t>&lt;Programm1&gt;</a:t>
            </a:r>
            <a:r>
              <a:rPr lang="de-DE" sz="2400" dirty="0">
                <a:solidFill>
                  <a:srgbClr val="00B050"/>
                </a:solidFill>
                <a:latin typeface="Consolas" panose="020B0609020204030204" pitchFamily="49" charset="0"/>
              </a:rPr>
              <a:t> | </a:t>
            </a:r>
            <a:r>
              <a:rPr lang="de-DE" sz="2400" dirty="0">
                <a:solidFill>
                  <a:schemeClr val="accent6"/>
                </a:solidFill>
                <a:latin typeface="Consolas" panose="020B0609020204030204" pitchFamily="49" charset="0"/>
              </a:rPr>
              <a:t>&lt;Programm2&gt;</a:t>
            </a:r>
          </a:p>
        </p:txBody>
      </p:sp>
      <p:sp>
        <p:nvSpPr>
          <p:cNvPr id="6" name="Titel 5"/>
          <p:cNvSpPr>
            <a:spLocks noGrp="1"/>
          </p:cNvSpPr>
          <p:nvPr>
            <p:ph type="title"/>
          </p:nvPr>
        </p:nvSpPr>
        <p:spPr/>
        <p:txBody>
          <a:bodyPr/>
          <a:lstStyle/>
          <a:p>
            <a:r>
              <a:rPr lang="de-DE" dirty="0"/>
              <a:t>Umleitungen</a:t>
            </a:r>
          </a:p>
        </p:txBody>
      </p:sp>
    </p:spTree>
    <p:extLst>
      <p:ext uri="{BB962C8B-B14F-4D97-AF65-F5344CB8AC3E}">
        <p14:creationId xmlns:p14="http://schemas.microsoft.com/office/powerpoint/2010/main" val="1335301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19.02.2020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28</a:t>
            </a:fld>
            <a:endParaRPr lang="de-DE"/>
          </a:p>
        </p:txBody>
      </p:sp>
      <p:sp>
        <p:nvSpPr>
          <p:cNvPr id="8" name="Inhaltsplatzhalter 7"/>
          <p:cNvSpPr>
            <a:spLocks noGrp="1"/>
          </p:cNvSpPr>
          <p:nvPr>
            <p:ph idx="1"/>
          </p:nvPr>
        </p:nvSpPr>
        <p:spPr/>
        <p:txBody>
          <a:bodyPr/>
          <a:lstStyle/>
          <a:p>
            <a:r>
              <a:rPr lang="de-DE" dirty="0"/>
              <a:t>Datei lesen und ausgeben: </a:t>
            </a:r>
            <a:r>
              <a:rPr lang="de-DE" sz="2400" dirty="0" err="1">
                <a:solidFill>
                  <a:srgbClr val="00B050"/>
                </a:solidFill>
                <a:latin typeface="Consolas" panose="020B0609020204030204" pitchFamily="49" charset="0"/>
              </a:rPr>
              <a:t>cat</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&lt;Datei&gt;</a:t>
            </a:r>
            <a:r>
              <a:rPr lang="de-DE" sz="2400" dirty="0">
                <a:solidFill>
                  <a:srgbClr val="00B050"/>
                </a:solidFill>
                <a:latin typeface="Consolas" panose="020B0609020204030204" pitchFamily="49" charset="0"/>
              </a:rPr>
              <a:t> </a:t>
            </a:r>
            <a:r>
              <a:rPr lang="de-DE" sz="2400" dirty="0">
                <a:latin typeface="Consolas" panose="020B0609020204030204" pitchFamily="49" charset="0"/>
              </a:rPr>
              <a:t>[</a:t>
            </a:r>
            <a:r>
              <a:rPr lang="de-DE" sz="2400" dirty="0">
                <a:solidFill>
                  <a:schemeClr val="accent6"/>
                </a:solidFill>
                <a:latin typeface="Consolas" panose="020B0609020204030204" pitchFamily="49" charset="0"/>
              </a:rPr>
              <a:t>&lt;Datei2&gt;</a:t>
            </a:r>
            <a:r>
              <a:rPr lang="de-DE" sz="2400" dirty="0">
                <a:latin typeface="Consolas" panose="020B0609020204030204" pitchFamily="49" charset="0"/>
              </a:rPr>
              <a:t>]</a:t>
            </a:r>
          </a:p>
          <a:p>
            <a:r>
              <a:rPr lang="de-DE" dirty="0"/>
              <a:t>Filtern: </a:t>
            </a:r>
            <a:r>
              <a:rPr lang="de-DE" sz="2400" dirty="0" err="1">
                <a:solidFill>
                  <a:srgbClr val="00B050"/>
                </a:solidFill>
                <a:latin typeface="Consolas" panose="020B0609020204030204" pitchFamily="49" charset="0"/>
              </a:rPr>
              <a:t>grep</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&lt;Suchbegriff&gt;</a:t>
            </a:r>
          </a:p>
          <a:p>
            <a:r>
              <a:rPr lang="de-DE" dirty="0"/>
              <a:t>Verbunden: </a:t>
            </a:r>
            <a:r>
              <a:rPr lang="de-DE" sz="2400" dirty="0" err="1">
                <a:solidFill>
                  <a:srgbClr val="00B050"/>
                </a:solidFill>
                <a:latin typeface="Consolas" panose="020B0609020204030204" pitchFamily="49" charset="0"/>
              </a:rPr>
              <a:t>cat</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&lt;Datei&gt;</a:t>
            </a:r>
            <a:r>
              <a:rPr lang="de-DE" sz="2400" dirty="0">
                <a:solidFill>
                  <a:srgbClr val="00B050"/>
                </a:solidFill>
                <a:latin typeface="Consolas" panose="020B0609020204030204" pitchFamily="49" charset="0"/>
              </a:rPr>
              <a:t> | </a:t>
            </a:r>
            <a:r>
              <a:rPr lang="de-DE" sz="2400" dirty="0" err="1">
                <a:solidFill>
                  <a:srgbClr val="00B050"/>
                </a:solidFill>
                <a:latin typeface="Consolas" panose="020B0609020204030204" pitchFamily="49" charset="0"/>
              </a:rPr>
              <a:t>grep</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&lt;Suchbegriff&gt;</a:t>
            </a:r>
          </a:p>
          <a:p>
            <a:endParaRPr lang="de-DE" dirty="0"/>
          </a:p>
        </p:txBody>
      </p:sp>
      <p:sp>
        <p:nvSpPr>
          <p:cNvPr id="7" name="Titel 6"/>
          <p:cNvSpPr>
            <a:spLocks noGrp="1"/>
          </p:cNvSpPr>
          <p:nvPr>
            <p:ph type="title"/>
          </p:nvPr>
        </p:nvSpPr>
        <p:spPr/>
        <p:txBody>
          <a:bodyPr/>
          <a:lstStyle/>
          <a:p>
            <a:r>
              <a:rPr lang="de-DE" dirty="0"/>
              <a:t>Auslesen und Filtern</a:t>
            </a:r>
          </a:p>
        </p:txBody>
      </p:sp>
    </p:spTree>
    <p:extLst>
      <p:ext uri="{BB962C8B-B14F-4D97-AF65-F5344CB8AC3E}">
        <p14:creationId xmlns:p14="http://schemas.microsoft.com/office/powerpoint/2010/main" val="3493213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19.02.2020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29</a:t>
            </a:fld>
            <a:endParaRPr lang="de-DE"/>
          </a:p>
        </p:txBody>
      </p:sp>
      <p:sp>
        <p:nvSpPr>
          <p:cNvPr id="5" name="Inhaltsplatzhalter 4"/>
          <p:cNvSpPr>
            <a:spLocks noGrp="1"/>
          </p:cNvSpPr>
          <p:nvPr>
            <p:ph idx="1"/>
          </p:nvPr>
        </p:nvSpPr>
        <p:spPr/>
        <p:txBody>
          <a:bodyPr/>
          <a:lstStyle/>
          <a:p>
            <a:r>
              <a:rPr lang="de-DE" dirty="0"/>
              <a:t>Als Admin arbeiten: </a:t>
            </a: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su</a:t>
            </a:r>
            <a:endParaRPr lang="de-DE" sz="2400" dirty="0">
              <a:solidFill>
                <a:srgbClr val="00B050"/>
              </a:solidFill>
              <a:latin typeface="Consolas" panose="020B0609020204030204" pitchFamily="49" charset="0"/>
            </a:endParaRPr>
          </a:p>
          <a:p>
            <a:r>
              <a:rPr lang="de-DE" dirty="0"/>
              <a:t>Als Admin im Home-Verzeichnis arbeiten: </a:t>
            </a: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su</a:t>
            </a:r>
            <a:r>
              <a:rPr lang="de-DE" sz="2400" dirty="0">
                <a:solidFill>
                  <a:srgbClr val="00B050"/>
                </a:solidFill>
                <a:latin typeface="Consolas" panose="020B0609020204030204" pitchFamily="49" charset="0"/>
              </a:rPr>
              <a:t> -</a:t>
            </a:r>
          </a:p>
          <a:p>
            <a:r>
              <a:rPr lang="de-DE" dirty="0"/>
              <a:t>Als anderer User arbeiten: </a:t>
            </a: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su</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&lt;Benutzername&gt;</a:t>
            </a:r>
          </a:p>
          <a:p>
            <a:r>
              <a:rPr lang="de-DE" dirty="0"/>
              <a:t>Zurückkehren: </a:t>
            </a:r>
            <a:r>
              <a:rPr lang="de-DE" dirty="0" err="1">
                <a:solidFill>
                  <a:srgbClr val="00B050"/>
                </a:solidFill>
                <a:latin typeface="Consolas" panose="020B0609020204030204" pitchFamily="49" charset="0"/>
              </a:rPr>
              <a:t>exit</a:t>
            </a:r>
            <a:endParaRPr lang="de-DE"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a:t>Systemadministration</a:t>
            </a:r>
          </a:p>
        </p:txBody>
      </p:sp>
    </p:spTree>
    <p:extLst>
      <p:ext uri="{BB962C8B-B14F-4D97-AF65-F5344CB8AC3E}">
        <p14:creationId xmlns:p14="http://schemas.microsoft.com/office/powerpoint/2010/main" val="612966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9" name="Inhaltsplatzhalter 8"/>
          <p:cNvSpPr>
            <a:spLocks noGrp="1"/>
          </p:cNvSpPr>
          <p:nvPr>
            <p:ph idx="1"/>
          </p:nvPr>
        </p:nvSpPr>
        <p:spPr/>
        <p:txBody>
          <a:bodyPr/>
          <a:lstStyle/>
          <a:p>
            <a:r>
              <a:rPr lang="de-DE" dirty="0"/>
              <a:t>Konfiguration</a:t>
            </a:r>
          </a:p>
          <a:p>
            <a:r>
              <a:rPr lang="de-DE" dirty="0"/>
              <a:t>Variablen</a:t>
            </a:r>
          </a:p>
          <a:p>
            <a:r>
              <a:rPr lang="de-DE" dirty="0"/>
              <a:t>Umleitungen</a:t>
            </a:r>
          </a:p>
          <a:p>
            <a:r>
              <a:rPr lang="de-DE" dirty="0"/>
              <a:t>Auslesen und Filtern</a:t>
            </a:r>
          </a:p>
          <a:p>
            <a:r>
              <a:rPr lang="de-DE" dirty="0"/>
              <a:t>Systemadministration</a:t>
            </a:r>
          </a:p>
          <a:p>
            <a:r>
              <a:rPr lang="de-DE" dirty="0"/>
              <a:t>Hilfe</a:t>
            </a:r>
          </a:p>
        </p:txBody>
      </p:sp>
      <p:sp>
        <p:nvSpPr>
          <p:cNvPr id="6" name="Datumsplatzhalter 5"/>
          <p:cNvSpPr>
            <a:spLocks noGrp="1"/>
          </p:cNvSpPr>
          <p:nvPr>
            <p:ph type="dt" sz="half" idx="10"/>
          </p:nvPr>
        </p:nvSpPr>
        <p:spPr/>
        <p:txBody>
          <a:bodyPr/>
          <a:lstStyle/>
          <a:p>
            <a:fld id="{7CAB622F-8E15-4AA7-B23D-2D3C823960FD}" type="datetime1">
              <a:rPr lang="de-DE" smtClean="0"/>
              <a:t>19.02.2020</a:t>
            </a:fld>
            <a:endParaRPr lang="de-DE"/>
          </a:p>
        </p:txBody>
      </p:sp>
      <p:sp>
        <p:nvSpPr>
          <p:cNvPr id="7" name="Fußzeilenplatzhalter 6"/>
          <p:cNvSpPr>
            <a:spLocks noGrp="1"/>
          </p:cNvSpPr>
          <p:nvPr>
            <p:ph type="ftr" sz="quarter" idx="11"/>
          </p:nvPr>
        </p:nvSpPr>
        <p:spPr/>
        <p:txBody>
          <a:bodyPr/>
          <a:lstStyle/>
          <a:p>
            <a:r>
              <a:rPr lang="de-DE"/>
              <a:t>Bash - Eine Einführung</a:t>
            </a:r>
          </a:p>
        </p:txBody>
      </p:sp>
      <p:sp>
        <p:nvSpPr>
          <p:cNvPr id="8" name="Foliennummernplatzhalter 7"/>
          <p:cNvSpPr>
            <a:spLocks noGrp="1"/>
          </p:cNvSpPr>
          <p:nvPr>
            <p:ph type="sldNum" sz="quarter" idx="12"/>
          </p:nvPr>
        </p:nvSpPr>
        <p:spPr/>
        <p:txBody>
          <a:bodyPr/>
          <a:lstStyle/>
          <a:p>
            <a:fld id="{3A1F27E2-D58A-4028-9FF2-B12D897F257E}" type="slidenum">
              <a:rPr lang="de-DE" smtClean="0"/>
              <a:t>3</a:t>
            </a:fld>
            <a:endParaRPr lang="de-DE"/>
          </a:p>
        </p:txBody>
      </p:sp>
    </p:spTree>
    <p:extLst>
      <p:ext uri="{BB962C8B-B14F-4D97-AF65-F5344CB8AC3E}">
        <p14:creationId xmlns:p14="http://schemas.microsoft.com/office/powerpoint/2010/main" val="3717715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19.02.2020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30</a:t>
            </a:fld>
            <a:endParaRPr lang="de-DE"/>
          </a:p>
        </p:txBody>
      </p:sp>
      <p:sp>
        <p:nvSpPr>
          <p:cNvPr id="5" name="Inhaltsplatzhalter 4"/>
          <p:cNvSpPr>
            <a:spLocks noGrp="1"/>
          </p:cNvSpPr>
          <p:nvPr>
            <p:ph idx="1"/>
          </p:nvPr>
        </p:nvSpPr>
        <p:spPr/>
        <p:txBody>
          <a:bodyPr/>
          <a:lstStyle/>
          <a:p>
            <a:r>
              <a:rPr lang="de-DE" dirty="0"/>
              <a:t>Befehl als Admin ausführen: </a:t>
            </a: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&lt;Programm&gt;</a:t>
            </a:r>
          </a:p>
        </p:txBody>
      </p:sp>
      <p:sp>
        <p:nvSpPr>
          <p:cNvPr id="6" name="Titel 5"/>
          <p:cNvSpPr>
            <a:spLocks noGrp="1"/>
          </p:cNvSpPr>
          <p:nvPr>
            <p:ph type="title"/>
          </p:nvPr>
        </p:nvSpPr>
        <p:spPr/>
        <p:txBody>
          <a:bodyPr/>
          <a:lstStyle/>
          <a:p>
            <a:r>
              <a:rPr lang="de-DE" dirty="0"/>
              <a:t>Systemadministration</a:t>
            </a:r>
          </a:p>
        </p:txBody>
      </p:sp>
    </p:spTree>
    <p:extLst>
      <p:ext uri="{BB962C8B-B14F-4D97-AF65-F5344CB8AC3E}">
        <p14:creationId xmlns:p14="http://schemas.microsoft.com/office/powerpoint/2010/main" val="371229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19.02.2020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31</a:t>
            </a:fld>
            <a:endParaRPr lang="de-DE"/>
          </a:p>
        </p:txBody>
      </p:sp>
      <p:sp>
        <p:nvSpPr>
          <p:cNvPr id="5" name="Inhaltsplatzhalter 4"/>
          <p:cNvSpPr>
            <a:spLocks noGrp="1"/>
          </p:cNvSpPr>
          <p:nvPr>
            <p:ph idx="1"/>
          </p:nvPr>
        </p:nvSpPr>
        <p:spPr/>
        <p:txBody>
          <a:bodyPr/>
          <a:lstStyle/>
          <a:p>
            <a:r>
              <a:rPr lang="de-DE" dirty="0"/>
              <a:t>Ausführlich: </a:t>
            </a:r>
            <a:r>
              <a:rPr lang="de-DE" sz="2400" dirty="0">
                <a:solidFill>
                  <a:srgbClr val="00B050"/>
                </a:solidFill>
                <a:latin typeface="Consolas" panose="020B0609020204030204" pitchFamily="49" charset="0"/>
              </a:rPr>
              <a:t>man </a:t>
            </a:r>
            <a:r>
              <a:rPr lang="de-DE" sz="2400" dirty="0">
                <a:solidFill>
                  <a:schemeClr val="accent6"/>
                </a:solidFill>
                <a:latin typeface="Consolas" panose="020B0609020204030204" pitchFamily="49" charset="0"/>
              </a:rPr>
              <a:t>&lt;Befehl&gt;</a:t>
            </a:r>
          </a:p>
          <a:p>
            <a:r>
              <a:rPr lang="de-DE" dirty="0"/>
              <a:t>Interaktiv: </a:t>
            </a:r>
            <a:r>
              <a:rPr lang="de-DE" sz="2400" dirty="0" err="1">
                <a:solidFill>
                  <a:srgbClr val="00B050"/>
                </a:solidFill>
                <a:latin typeface="Consolas" panose="020B0609020204030204" pitchFamily="49" charset="0"/>
              </a:rPr>
              <a:t>info</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&lt;Befehl&gt;</a:t>
            </a:r>
          </a:p>
          <a:p>
            <a:r>
              <a:rPr lang="de-DE" dirty="0"/>
              <a:t>Knapp: </a:t>
            </a:r>
            <a:r>
              <a:rPr lang="de-DE" sz="2400" dirty="0" err="1">
                <a:solidFill>
                  <a:srgbClr val="00B050"/>
                </a:solidFill>
                <a:latin typeface="Consolas" panose="020B0609020204030204" pitchFamily="49" charset="0"/>
              </a:rPr>
              <a:t>help</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&lt;Befehl&gt;</a:t>
            </a:r>
          </a:p>
        </p:txBody>
      </p:sp>
      <p:sp>
        <p:nvSpPr>
          <p:cNvPr id="6" name="Titel 5"/>
          <p:cNvSpPr>
            <a:spLocks noGrp="1"/>
          </p:cNvSpPr>
          <p:nvPr>
            <p:ph type="title"/>
          </p:nvPr>
        </p:nvSpPr>
        <p:spPr/>
        <p:txBody>
          <a:bodyPr/>
          <a:lstStyle/>
          <a:p>
            <a:r>
              <a:rPr lang="de-DE" dirty="0"/>
              <a:t>Hilfe</a:t>
            </a:r>
          </a:p>
        </p:txBody>
      </p:sp>
    </p:spTree>
    <p:extLst>
      <p:ext uri="{BB962C8B-B14F-4D97-AF65-F5344CB8AC3E}">
        <p14:creationId xmlns:p14="http://schemas.microsoft.com/office/powerpoint/2010/main" val="1453469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normAutofit lnSpcReduction="10000"/>
          </a:bodyPr>
          <a:lstStyle/>
          <a:p>
            <a:r>
              <a:rPr lang="de-DE" dirty="0"/>
              <a:t>Begriff</a:t>
            </a:r>
          </a:p>
          <a:p>
            <a:pPr lvl="1"/>
            <a:r>
              <a:rPr lang="de-DE" dirty="0" err="1"/>
              <a:t>Bash</a:t>
            </a:r>
            <a:r>
              <a:rPr lang="de-DE" dirty="0"/>
              <a:t> = </a:t>
            </a:r>
            <a:r>
              <a:rPr lang="de-DE" dirty="0" err="1"/>
              <a:t>Bourne</a:t>
            </a:r>
            <a:r>
              <a:rPr lang="de-DE" dirty="0"/>
              <a:t> </a:t>
            </a:r>
            <a:r>
              <a:rPr lang="de-DE" dirty="0" err="1"/>
              <a:t>Again</a:t>
            </a:r>
            <a:r>
              <a:rPr lang="de-DE" dirty="0"/>
              <a:t> Shell</a:t>
            </a:r>
          </a:p>
          <a:p>
            <a:r>
              <a:rPr lang="de-DE" dirty="0"/>
              <a:t>Wozu </a:t>
            </a:r>
            <a:r>
              <a:rPr lang="de-DE" dirty="0" err="1"/>
              <a:t>Bash</a:t>
            </a:r>
            <a:r>
              <a:rPr lang="de-DE" dirty="0"/>
              <a:t>?</a:t>
            </a:r>
          </a:p>
          <a:p>
            <a:pPr lvl="1"/>
            <a:r>
              <a:rPr lang="de-DE" dirty="0"/>
              <a:t>Administration (für Server)</a:t>
            </a:r>
          </a:p>
          <a:p>
            <a:r>
              <a:rPr lang="de-DE" dirty="0"/>
              <a:t>Tippen</a:t>
            </a:r>
          </a:p>
          <a:p>
            <a:pPr lvl="1"/>
            <a:r>
              <a:rPr lang="de-DE" dirty="0" err="1"/>
              <a:t>Copy</a:t>
            </a:r>
            <a:r>
              <a:rPr lang="de-DE" dirty="0"/>
              <a:t>/Paste</a:t>
            </a:r>
          </a:p>
          <a:p>
            <a:pPr lvl="1"/>
            <a:r>
              <a:rPr lang="de-DE" sz="2600" dirty="0" err="1">
                <a:solidFill>
                  <a:srgbClr val="00B050"/>
                </a:solidFill>
                <a:latin typeface="Consolas" panose="020B0609020204030204" pitchFamily="49" charset="0"/>
              </a:rPr>
              <a:t>history</a:t>
            </a:r>
            <a:endParaRPr lang="de-DE" sz="2600" dirty="0">
              <a:solidFill>
                <a:srgbClr val="00B050"/>
              </a:solidFill>
              <a:latin typeface="Consolas" panose="020B0609020204030204" pitchFamily="49" charset="0"/>
            </a:endParaRPr>
          </a:p>
          <a:p>
            <a:r>
              <a:rPr lang="de-DE" dirty="0"/>
              <a:t>Navigieren und Suchen</a:t>
            </a:r>
          </a:p>
          <a:p>
            <a:pPr lvl="1"/>
            <a:r>
              <a:rPr lang="de-DE" sz="2600" dirty="0" err="1">
                <a:solidFill>
                  <a:srgbClr val="00B050"/>
                </a:solidFill>
                <a:latin typeface="Consolas" panose="020B0609020204030204" pitchFamily="49" charset="0"/>
              </a:rPr>
              <a:t>pwd</a:t>
            </a:r>
            <a:r>
              <a:rPr lang="de-DE" dirty="0"/>
              <a:t>, </a:t>
            </a:r>
            <a:r>
              <a:rPr lang="de-DE" sz="2600" dirty="0">
                <a:solidFill>
                  <a:srgbClr val="00B050"/>
                </a:solidFill>
                <a:latin typeface="Consolas" panose="020B0609020204030204" pitchFamily="49" charset="0"/>
              </a:rPr>
              <a:t>cd</a:t>
            </a:r>
            <a:r>
              <a:rPr lang="de-DE" dirty="0"/>
              <a:t>, </a:t>
            </a:r>
            <a:r>
              <a:rPr lang="de-DE" sz="2600" dirty="0" err="1">
                <a:solidFill>
                  <a:srgbClr val="00B050"/>
                </a:solidFill>
                <a:latin typeface="Consolas" panose="020B0609020204030204" pitchFamily="49" charset="0"/>
              </a:rPr>
              <a:t>ls</a:t>
            </a:r>
            <a:endParaRPr lang="de-DE" sz="2600" dirty="0">
              <a:solidFill>
                <a:srgbClr val="00B050"/>
              </a:solidFill>
              <a:latin typeface="Consolas" panose="020B0609020204030204" pitchFamily="49" charset="0"/>
            </a:endParaRPr>
          </a:p>
          <a:p>
            <a:pPr lvl="1"/>
            <a:r>
              <a:rPr lang="de-DE" sz="2600" dirty="0">
                <a:solidFill>
                  <a:srgbClr val="00B050"/>
                </a:solidFill>
                <a:latin typeface="Consolas" panose="020B0609020204030204" pitchFamily="49" charset="0"/>
              </a:rPr>
              <a:t>find</a:t>
            </a:r>
            <a:r>
              <a:rPr lang="de-DE" dirty="0"/>
              <a:t>, </a:t>
            </a:r>
            <a:r>
              <a:rPr lang="de-DE" sz="2600" dirty="0" err="1">
                <a:solidFill>
                  <a:srgbClr val="00B050"/>
                </a:solidFill>
                <a:latin typeface="Consolas" panose="020B0609020204030204" pitchFamily="49" charset="0"/>
              </a:rPr>
              <a:t>locate</a:t>
            </a:r>
            <a:r>
              <a:rPr lang="de-DE" dirty="0"/>
              <a:t>, </a:t>
            </a:r>
            <a:r>
              <a:rPr lang="de-DE" sz="2600" dirty="0" err="1">
                <a:solidFill>
                  <a:srgbClr val="00B050"/>
                </a:solidFill>
                <a:latin typeface="Consolas" panose="020B0609020204030204" pitchFamily="49" charset="0"/>
              </a:rPr>
              <a:t>which</a:t>
            </a:r>
            <a:endParaRPr lang="de-DE" sz="2600"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19.02.2020</a:t>
            </a:fld>
            <a:endParaRPr lang="de-DE"/>
          </a:p>
        </p:txBody>
      </p:sp>
      <p:sp>
        <p:nvSpPr>
          <p:cNvPr id="3" name="Fußzeilenplatzhalter 2"/>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32</a:t>
            </a:fld>
            <a:endParaRPr lang="de-DE"/>
          </a:p>
        </p:txBody>
      </p:sp>
    </p:spTree>
    <p:extLst>
      <p:ext uri="{BB962C8B-B14F-4D97-AF65-F5344CB8AC3E}">
        <p14:creationId xmlns:p14="http://schemas.microsoft.com/office/powerpoint/2010/main" val="2637983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normAutofit fontScale="92500" lnSpcReduction="10000"/>
          </a:bodyPr>
          <a:lstStyle/>
          <a:p>
            <a:r>
              <a:rPr lang="de-DE" dirty="0"/>
              <a:t>Dateien lesen</a:t>
            </a:r>
          </a:p>
          <a:p>
            <a:pPr lvl="1"/>
            <a:r>
              <a:rPr lang="de-DE" sz="2600" dirty="0" err="1">
                <a:solidFill>
                  <a:srgbClr val="00B050"/>
                </a:solidFill>
                <a:latin typeface="Consolas" panose="020B0609020204030204" pitchFamily="49" charset="0"/>
              </a:rPr>
              <a:t>less</a:t>
            </a:r>
            <a:r>
              <a:rPr lang="de-DE" dirty="0"/>
              <a:t>, </a:t>
            </a:r>
            <a:r>
              <a:rPr lang="de-DE" sz="2600" dirty="0" err="1">
                <a:solidFill>
                  <a:srgbClr val="00B050"/>
                </a:solidFill>
                <a:latin typeface="Consolas" panose="020B0609020204030204" pitchFamily="49" charset="0"/>
              </a:rPr>
              <a:t>tail</a:t>
            </a:r>
            <a:r>
              <a:rPr lang="de-DE" sz="2600" dirty="0">
                <a:latin typeface="+mn-lt"/>
              </a:rPr>
              <a:t>, </a:t>
            </a:r>
            <a:r>
              <a:rPr lang="de-DE" sz="2600" dirty="0" err="1">
                <a:solidFill>
                  <a:srgbClr val="00B050"/>
                </a:solidFill>
                <a:latin typeface="Consolas" panose="020B0609020204030204" pitchFamily="49" charset="0"/>
              </a:rPr>
              <a:t>cat</a:t>
            </a:r>
            <a:endParaRPr lang="de-DE" sz="2600" dirty="0">
              <a:solidFill>
                <a:srgbClr val="00B050"/>
              </a:solidFill>
              <a:latin typeface="Consolas" panose="020B0609020204030204" pitchFamily="49" charset="0"/>
            </a:endParaRPr>
          </a:p>
          <a:p>
            <a:r>
              <a:rPr lang="de-DE" dirty="0"/>
              <a:t>Dateien ändern</a:t>
            </a:r>
          </a:p>
          <a:p>
            <a:pPr lvl="1"/>
            <a:r>
              <a:rPr lang="de-DE" sz="2600" dirty="0" err="1">
                <a:solidFill>
                  <a:srgbClr val="00B050"/>
                </a:solidFill>
                <a:latin typeface="Consolas" panose="020B0609020204030204" pitchFamily="49" charset="0"/>
              </a:rPr>
              <a:t>touch</a:t>
            </a:r>
            <a:r>
              <a:rPr lang="de-DE" dirty="0"/>
              <a:t>, </a:t>
            </a:r>
            <a:r>
              <a:rPr lang="de-DE" sz="2600" dirty="0" err="1">
                <a:solidFill>
                  <a:srgbClr val="00B050"/>
                </a:solidFill>
                <a:latin typeface="Consolas" panose="020B0609020204030204" pitchFamily="49" charset="0"/>
              </a:rPr>
              <a:t>mkdir</a:t>
            </a:r>
            <a:endParaRPr lang="de-DE" sz="2600" dirty="0">
              <a:solidFill>
                <a:srgbClr val="00B050"/>
              </a:solidFill>
              <a:latin typeface="Consolas" panose="020B0609020204030204" pitchFamily="49" charset="0"/>
            </a:endParaRPr>
          </a:p>
          <a:p>
            <a:pPr lvl="1"/>
            <a:r>
              <a:rPr lang="de-DE" sz="2600" dirty="0" err="1">
                <a:solidFill>
                  <a:srgbClr val="00B050"/>
                </a:solidFill>
                <a:latin typeface="Consolas" panose="020B0609020204030204" pitchFamily="49" charset="0"/>
              </a:rPr>
              <a:t>cp</a:t>
            </a:r>
            <a:r>
              <a:rPr lang="de-DE" dirty="0"/>
              <a:t>, </a:t>
            </a:r>
            <a:r>
              <a:rPr lang="de-DE" sz="2600" dirty="0">
                <a:solidFill>
                  <a:srgbClr val="00B050"/>
                </a:solidFill>
                <a:latin typeface="Consolas" panose="020B0609020204030204" pitchFamily="49" charset="0"/>
              </a:rPr>
              <a:t>mv</a:t>
            </a:r>
          </a:p>
          <a:p>
            <a:pPr lvl="1"/>
            <a:r>
              <a:rPr lang="de-DE" sz="2600" dirty="0" err="1">
                <a:solidFill>
                  <a:srgbClr val="00B050"/>
                </a:solidFill>
                <a:latin typeface="Consolas" panose="020B0609020204030204" pitchFamily="49" charset="0"/>
              </a:rPr>
              <a:t>rm</a:t>
            </a:r>
            <a:r>
              <a:rPr lang="de-DE" dirty="0"/>
              <a:t>, </a:t>
            </a:r>
            <a:r>
              <a:rPr lang="de-DE" sz="2600" dirty="0" err="1">
                <a:solidFill>
                  <a:srgbClr val="00B050"/>
                </a:solidFill>
                <a:latin typeface="Consolas" panose="020B0609020204030204" pitchFamily="49" charset="0"/>
              </a:rPr>
              <a:t>rmdir</a:t>
            </a:r>
            <a:endParaRPr lang="de-DE" sz="2600" dirty="0">
              <a:solidFill>
                <a:srgbClr val="00B050"/>
              </a:solidFill>
              <a:latin typeface="Consolas" panose="020B0609020204030204" pitchFamily="49" charset="0"/>
            </a:endParaRPr>
          </a:p>
          <a:p>
            <a:r>
              <a:rPr lang="de-DE" dirty="0"/>
              <a:t>Dateirechte</a:t>
            </a:r>
          </a:p>
          <a:p>
            <a:pPr lvl="1"/>
            <a:r>
              <a:rPr lang="de-DE" dirty="0"/>
              <a:t>777, </a:t>
            </a:r>
            <a:r>
              <a:rPr lang="de-DE" dirty="0" err="1"/>
              <a:t>rwx</a:t>
            </a:r>
            <a:endParaRPr lang="de-DE" dirty="0"/>
          </a:p>
          <a:p>
            <a:pPr lvl="1"/>
            <a:r>
              <a:rPr lang="de-DE" sz="2600" dirty="0" err="1">
                <a:solidFill>
                  <a:srgbClr val="00B050"/>
                </a:solidFill>
                <a:latin typeface="Consolas" panose="020B0609020204030204" pitchFamily="49" charset="0"/>
              </a:rPr>
              <a:t>chmod</a:t>
            </a:r>
            <a:endParaRPr lang="de-DE" sz="2600" dirty="0">
              <a:solidFill>
                <a:srgbClr val="00B050"/>
              </a:solidFill>
              <a:latin typeface="Consolas" panose="020B0609020204030204" pitchFamily="49" charset="0"/>
            </a:endParaRPr>
          </a:p>
          <a:p>
            <a:pPr lvl="1"/>
            <a:r>
              <a:rPr lang="de-DE" sz="2600" dirty="0" err="1">
                <a:solidFill>
                  <a:srgbClr val="00B050"/>
                </a:solidFill>
                <a:latin typeface="Consolas" panose="020B0609020204030204" pitchFamily="49" charset="0"/>
              </a:rPr>
              <a:t>chown</a:t>
            </a:r>
            <a:r>
              <a:rPr lang="de-DE" dirty="0"/>
              <a:t>, </a:t>
            </a:r>
            <a:r>
              <a:rPr lang="de-DE" sz="2600" dirty="0" err="1">
                <a:solidFill>
                  <a:srgbClr val="00B050"/>
                </a:solidFill>
                <a:latin typeface="Consolas" panose="020B0609020204030204" pitchFamily="49" charset="0"/>
              </a:rPr>
              <a:t>chgrp</a:t>
            </a:r>
            <a:endParaRPr lang="de-DE" sz="2600" dirty="0">
              <a:solidFill>
                <a:srgbClr val="00B050"/>
              </a:solidFill>
              <a:latin typeface="Consolas" panose="020B0609020204030204" pitchFamily="49" charset="0"/>
            </a:endParaRPr>
          </a:p>
          <a:p>
            <a:pPr lvl="1"/>
            <a:r>
              <a:rPr lang="de-DE" sz="2600" dirty="0" err="1">
                <a:solidFill>
                  <a:srgbClr val="00B050"/>
                </a:solidFill>
                <a:latin typeface="Consolas" panose="020B0609020204030204" pitchFamily="49" charset="0"/>
              </a:rPr>
              <a:t>users</a:t>
            </a:r>
            <a:r>
              <a:rPr lang="de-DE" sz="2800" dirty="0"/>
              <a:t> ,</a:t>
            </a:r>
            <a:r>
              <a:rPr lang="de-DE" sz="2600" dirty="0">
                <a:solidFill>
                  <a:srgbClr val="00B050"/>
                </a:solidFill>
                <a:latin typeface="Consolas" panose="020B0609020204030204" pitchFamily="49" charset="0"/>
              </a:rPr>
              <a:t> </a:t>
            </a:r>
            <a:r>
              <a:rPr lang="de-DE" sz="2600" dirty="0" err="1">
                <a:solidFill>
                  <a:srgbClr val="00B050"/>
                </a:solidFill>
                <a:latin typeface="Consolas" panose="020B0609020204030204" pitchFamily="49" charset="0"/>
              </a:rPr>
              <a:t>groups</a:t>
            </a:r>
            <a:endParaRPr lang="de-DE" sz="2600"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19.02.2020</a:t>
            </a:fld>
            <a:endParaRPr lang="de-DE"/>
          </a:p>
        </p:txBody>
      </p:sp>
      <p:sp>
        <p:nvSpPr>
          <p:cNvPr id="3" name="Fußzeilenplatzhalter 2"/>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33</a:t>
            </a:fld>
            <a:endParaRPr lang="de-DE"/>
          </a:p>
        </p:txBody>
      </p:sp>
    </p:spTree>
    <p:extLst>
      <p:ext uri="{BB962C8B-B14F-4D97-AF65-F5344CB8AC3E}">
        <p14:creationId xmlns:p14="http://schemas.microsoft.com/office/powerpoint/2010/main" val="632779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normAutofit/>
          </a:bodyPr>
          <a:lstStyle/>
          <a:p>
            <a:r>
              <a:rPr lang="de-DE" dirty="0"/>
              <a:t>Konfiguration</a:t>
            </a:r>
          </a:p>
          <a:p>
            <a:pPr lvl="1"/>
            <a:r>
              <a:rPr lang="de-DE" dirty="0">
                <a:solidFill>
                  <a:srgbClr val="00B050"/>
                </a:solidFill>
                <a:latin typeface="Consolas" panose="020B0609020204030204" pitchFamily="49" charset="0"/>
              </a:rPr>
              <a:t>alias</a:t>
            </a:r>
          </a:p>
          <a:p>
            <a:pPr lvl="1"/>
            <a:r>
              <a:rPr lang="de-DE" dirty="0" err="1">
                <a:solidFill>
                  <a:srgbClr val="00B050"/>
                </a:solidFill>
                <a:latin typeface="Consolas" panose="020B0609020204030204" pitchFamily="49" charset="0"/>
              </a:rPr>
              <a:t>nano</a:t>
            </a:r>
            <a:endParaRPr lang="de-DE" dirty="0">
              <a:solidFill>
                <a:srgbClr val="00B050"/>
              </a:solidFill>
              <a:latin typeface="Consolas" panose="020B0609020204030204" pitchFamily="49" charset="0"/>
            </a:endParaRPr>
          </a:p>
          <a:p>
            <a:r>
              <a:rPr lang="de-DE" dirty="0"/>
              <a:t>Variablen</a:t>
            </a:r>
          </a:p>
          <a:p>
            <a:pPr lvl="1"/>
            <a:r>
              <a:rPr lang="de-DE" dirty="0" err="1">
                <a:solidFill>
                  <a:srgbClr val="00B050"/>
                </a:solidFill>
                <a:latin typeface="Consolas" panose="020B0609020204030204" pitchFamily="49" charset="0"/>
              </a:rPr>
              <a:t>let</a:t>
            </a:r>
            <a:r>
              <a:rPr lang="de-DE" dirty="0"/>
              <a:t>, </a:t>
            </a:r>
            <a:r>
              <a:rPr lang="de-DE" dirty="0">
                <a:solidFill>
                  <a:srgbClr val="00B050"/>
                </a:solidFill>
                <a:latin typeface="Consolas" panose="020B0609020204030204" pitchFamily="49" charset="0"/>
              </a:rPr>
              <a:t>$x</a:t>
            </a:r>
          </a:p>
          <a:p>
            <a:r>
              <a:rPr lang="de-DE" dirty="0"/>
              <a:t>Umleitungen</a:t>
            </a:r>
          </a:p>
          <a:p>
            <a:pPr lvl="1"/>
            <a:r>
              <a:rPr lang="de-DE" dirty="0">
                <a:solidFill>
                  <a:srgbClr val="00B050"/>
                </a:solidFill>
                <a:latin typeface="Consolas" panose="020B0609020204030204" pitchFamily="49" charset="0"/>
              </a:rPr>
              <a:t>&gt;</a:t>
            </a:r>
            <a:r>
              <a:rPr lang="de-DE" dirty="0"/>
              <a:t>, </a:t>
            </a:r>
            <a:r>
              <a:rPr lang="de-DE" dirty="0">
                <a:solidFill>
                  <a:srgbClr val="00B050"/>
                </a:solidFill>
                <a:latin typeface="Consolas" panose="020B0609020204030204" pitchFamily="49" charset="0"/>
              </a:rPr>
              <a:t>&gt;&gt;</a:t>
            </a:r>
            <a:r>
              <a:rPr lang="de-DE" dirty="0"/>
              <a:t>, </a:t>
            </a:r>
            <a:r>
              <a:rPr lang="de-DE" dirty="0">
                <a:solidFill>
                  <a:srgbClr val="00B050"/>
                </a:solidFill>
                <a:latin typeface="Consolas" panose="020B0609020204030204" pitchFamily="49" charset="0"/>
              </a:rPr>
              <a:t>2&gt;</a:t>
            </a:r>
          </a:p>
          <a:p>
            <a:pPr lvl="1"/>
            <a:r>
              <a:rPr lang="de-DE" dirty="0">
                <a:solidFill>
                  <a:srgbClr val="00B050"/>
                </a:solidFill>
                <a:latin typeface="Consolas" panose="020B0609020204030204" pitchFamily="49" charset="0"/>
              </a:rPr>
              <a:t>&lt;</a:t>
            </a:r>
          </a:p>
          <a:p>
            <a:pPr lvl="1"/>
            <a:r>
              <a:rPr lang="de-DE" dirty="0">
                <a:solidFill>
                  <a:srgbClr val="00B050"/>
                </a:solidFill>
                <a:latin typeface="Consolas" panose="020B0609020204030204" pitchFamily="49" charset="0"/>
              </a:rPr>
              <a:t>|</a:t>
            </a:r>
          </a:p>
        </p:txBody>
      </p:sp>
      <p:sp>
        <p:nvSpPr>
          <p:cNvPr id="2" name="Datumsplatzhalter 1"/>
          <p:cNvSpPr>
            <a:spLocks noGrp="1"/>
          </p:cNvSpPr>
          <p:nvPr>
            <p:ph type="dt" sz="half" idx="10"/>
          </p:nvPr>
        </p:nvSpPr>
        <p:spPr/>
        <p:txBody>
          <a:bodyPr/>
          <a:lstStyle/>
          <a:p>
            <a:fld id="{81CAA568-E4AD-43EC-8F2A-0AD1F2EE9220}" type="datetime1">
              <a:rPr lang="de-DE" smtClean="0"/>
              <a:t>19.02.2020</a:t>
            </a:fld>
            <a:endParaRPr lang="de-DE"/>
          </a:p>
        </p:txBody>
      </p:sp>
      <p:sp>
        <p:nvSpPr>
          <p:cNvPr id="3" name="Fußzeilenplatzhalter 2"/>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34</a:t>
            </a:fld>
            <a:endParaRPr lang="de-DE"/>
          </a:p>
        </p:txBody>
      </p:sp>
    </p:spTree>
    <p:extLst>
      <p:ext uri="{BB962C8B-B14F-4D97-AF65-F5344CB8AC3E}">
        <p14:creationId xmlns:p14="http://schemas.microsoft.com/office/powerpoint/2010/main" val="2881072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normAutofit/>
          </a:bodyPr>
          <a:lstStyle/>
          <a:p>
            <a:r>
              <a:rPr lang="de-DE" dirty="0"/>
              <a:t>Auslesen und Filtern</a:t>
            </a:r>
          </a:p>
          <a:p>
            <a:pPr lvl="1"/>
            <a:r>
              <a:rPr lang="de-DE" dirty="0" err="1">
                <a:solidFill>
                  <a:srgbClr val="00B050"/>
                </a:solidFill>
                <a:latin typeface="Consolas" panose="020B0609020204030204" pitchFamily="49" charset="0"/>
              </a:rPr>
              <a:t>cat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grep</a:t>
            </a:r>
            <a:endParaRPr lang="de-DE" dirty="0">
              <a:solidFill>
                <a:srgbClr val="00B050"/>
              </a:solidFill>
              <a:latin typeface="Consolas" panose="020B0609020204030204" pitchFamily="49" charset="0"/>
            </a:endParaRPr>
          </a:p>
          <a:p>
            <a:r>
              <a:rPr lang="de-DE" dirty="0"/>
              <a:t>Systemadministration</a:t>
            </a:r>
          </a:p>
          <a:p>
            <a:pPr lvl="1"/>
            <a:r>
              <a:rPr lang="de-DE" dirty="0" err="1">
                <a:solidFill>
                  <a:srgbClr val="00B050"/>
                </a:solidFill>
                <a:latin typeface="Consolas" panose="020B0609020204030204" pitchFamily="49" charset="0"/>
              </a:rPr>
              <a:t>su</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sudo</a:t>
            </a:r>
            <a:endParaRPr lang="de-DE" dirty="0">
              <a:solidFill>
                <a:srgbClr val="00B050"/>
              </a:solidFill>
              <a:latin typeface="Consolas" panose="020B0609020204030204" pitchFamily="49" charset="0"/>
            </a:endParaRPr>
          </a:p>
          <a:p>
            <a:r>
              <a:rPr lang="de-DE" dirty="0"/>
              <a:t>Hilfe</a:t>
            </a:r>
          </a:p>
          <a:p>
            <a:pPr lvl="1"/>
            <a:r>
              <a:rPr lang="de-DE" dirty="0">
                <a:solidFill>
                  <a:srgbClr val="00B050"/>
                </a:solidFill>
                <a:latin typeface="Consolas" panose="020B0609020204030204" pitchFamily="49" charset="0"/>
              </a:rPr>
              <a:t>man</a:t>
            </a:r>
          </a:p>
          <a:p>
            <a:pPr lvl="1"/>
            <a:r>
              <a:rPr lang="de-DE" dirty="0" err="1">
                <a:solidFill>
                  <a:srgbClr val="00B050"/>
                </a:solidFill>
                <a:latin typeface="Consolas" panose="020B0609020204030204" pitchFamily="49" charset="0"/>
              </a:rPr>
              <a:t>info</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help</a:t>
            </a:r>
            <a:endParaRPr lang="de-DE"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19.02.2020</a:t>
            </a:fld>
            <a:endParaRPr lang="de-DE"/>
          </a:p>
        </p:txBody>
      </p:sp>
      <p:sp>
        <p:nvSpPr>
          <p:cNvPr id="3" name="Fußzeilenplatzhalter 2"/>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35</a:t>
            </a:fld>
            <a:endParaRPr lang="de-DE"/>
          </a:p>
        </p:txBody>
      </p:sp>
    </p:spTree>
    <p:extLst>
      <p:ext uri="{BB962C8B-B14F-4D97-AF65-F5344CB8AC3E}">
        <p14:creationId xmlns:p14="http://schemas.microsoft.com/office/powerpoint/2010/main" val="2303466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7" name="Inhaltsplatzhalter 6"/>
          <p:cNvSpPr>
            <a:spLocks noGrp="1"/>
          </p:cNvSpPr>
          <p:nvPr>
            <p:ph idx="4294967295"/>
          </p:nvPr>
        </p:nvSpPr>
        <p:spPr>
          <a:xfrm>
            <a:off x="838200" y="1825625"/>
            <a:ext cx="10515600" cy="4351338"/>
          </a:xfrm>
        </p:spPr>
        <p:txBody>
          <a:bodyPr/>
          <a:lstStyle/>
          <a:p>
            <a:endParaRPr lang="de-DE"/>
          </a:p>
        </p:txBody>
      </p:sp>
      <p:sp>
        <p:nvSpPr>
          <p:cNvPr id="2" name="Datumsplatzhalter 1"/>
          <p:cNvSpPr>
            <a:spLocks noGrp="1"/>
          </p:cNvSpPr>
          <p:nvPr>
            <p:ph type="dt" sz="half" idx="10"/>
          </p:nvPr>
        </p:nvSpPr>
        <p:spPr/>
        <p:txBody>
          <a:bodyPr/>
          <a:lstStyle/>
          <a:p>
            <a:fld id="{81F9AF91-D5A7-4DFB-9749-E97FA4AADD5C}" type="datetime1">
              <a:rPr lang="de-DE" smtClean="0"/>
              <a:t>19.02.2020</a:t>
            </a:fld>
            <a:endParaRPr lang="de-DE"/>
          </a:p>
        </p:txBody>
      </p:sp>
      <p:sp>
        <p:nvSpPr>
          <p:cNvPr id="3" name="Fußzeilenplatzhalter 2"/>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36</a:t>
            </a:fld>
            <a:endParaRPr lang="de-DE"/>
          </a:p>
        </p:txBody>
      </p:sp>
    </p:spTree>
    <p:extLst>
      <p:ext uri="{BB962C8B-B14F-4D97-AF65-F5344CB8AC3E}">
        <p14:creationId xmlns:p14="http://schemas.microsoft.com/office/powerpoint/2010/main" val="302911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de-DE" dirty="0"/>
              <a:t>Begriffe</a:t>
            </a:r>
          </a:p>
        </p:txBody>
      </p:sp>
      <p:sp>
        <p:nvSpPr>
          <p:cNvPr id="12" name="Inhaltsplatzhalter 11"/>
          <p:cNvSpPr>
            <a:spLocks noGrp="1"/>
          </p:cNvSpPr>
          <p:nvPr>
            <p:ph idx="1"/>
          </p:nvPr>
        </p:nvSpPr>
        <p:spPr/>
        <p:txBody>
          <a:bodyPr/>
          <a:lstStyle/>
          <a:p>
            <a:r>
              <a:rPr lang="de-DE" dirty="0"/>
              <a:t>Shell = Hülle, Schale, Außenhaut</a:t>
            </a:r>
          </a:p>
          <a:p>
            <a:r>
              <a:rPr lang="de-DE" dirty="0"/>
              <a:t>Kommandozeileninterpreter</a:t>
            </a:r>
          </a:p>
          <a:p>
            <a:r>
              <a:rPr lang="de-DE" dirty="0" err="1"/>
              <a:t>Bourne</a:t>
            </a:r>
            <a:r>
              <a:rPr lang="de-DE" dirty="0"/>
              <a:t> Shell</a:t>
            </a:r>
          </a:p>
          <a:p>
            <a:r>
              <a:rPr lang="de-DE" dirty="0" err="1"/>
              <a:t>Bash</a:t>
            </a:r>
            <a:r>
              <a:rPr lang="de-DE" dirty="0"/>
              <a:t> = </a:t>
            </a:r>
            <a:r>
              <a:rPr lang="de-DE" dirty="0" err="1"/>
              <a:t>Bourne</a:t>
            </a:r>
            <a:r>
              <a:rPr lang="de-DE" dirty="0"/>
              <a:t> </a:t>
            </a:r>
            <a:r>
              <a:rPr lang="de-DE" dirty="0" err="1"/>
              <a:t>again</a:t>
            </a:r>
            <a:r>
              <a:rPr lang="de-DE" dirty="0"/>
              <a:t> </a:t>
            </a:r>
            <a:r>
              <a:rPr lang="de-DE" dirty="0" err="1"/>
              <a:t>shell</a:t>
            </a:r>
            <a:r>
              <a:rPr lang="de-DE" dirty="0"/>
              <a:t> („</a:t>
            </a:r>
            <a:r>
              <a:rPr lang="de-DE" dirty="0" err="1"/>
              <a:t>born</a:t>
            </a:r>
            <a:r>
              <a:rPr lang="de-DE" dirty="0"/>
              <a:t> </a:t>
            </a:r>
            <a:r>
              <a:rPr lang="de-DE" dirty="0" err="1"/>
              <a:t>again</a:t>
            </a:r>
            <a:r>
              <a:rPr lang="de-DE" dirty="0"/>
              <a:t>“)</a:t>
            </a:r>
          </a:p>
        </p:txBody>
      </p:sp>
      <p:sp>
        <p:nvSpPr>
          <p:cNvPr id="7" name="Datumsplatzhalter 6"/>
          <p:cNvSpPr>
            <a:spLocks noGrp="1"/>
          </p:cNvSpPr>
          <p:nvPr>
            <p:ph type="dt" sz="half" idx="10"/>
          </p:nvPr>
        </p:nvSpPr>
        <p:spPr/>
        <p:txBody>
          <a:bodyPr/>
          <a:lstStyle/>
          <a:p>
            <a:fld id="{CC6A951E-FE58-4A7B-8560-55DE4235FB0A}" type="datetime1">
              <a:rPr lang="de-DE" smtClean="0"/>
              <a:t>19.02.2020</a:t>
            </a:fld>
            <a:endParaRPr lang="de-DE"/>
          </a:p>
        </p:txBody>
      </p:sp>
      <p:sp>
        <p:nvSpPr>
          <p:cNvPr id="8" name="Fußzeilenplatzhalter 7"/>
          <p:cNvSpPr>
            <a:spLocks noGrp="1"/>
          </p:cNvSpPr>
          <p:nvPr>
            <p:ph type="ftr" sz="quarter" idx="11"/>
          </p:nvPr>
        </p:nvSpPr>
        <p:spPr/>
        <p:txBody>
          <a:bodyPr/>
          <a:lstStyle/>
          <a:p>
            <a:r>
              <a:rPr lang="de-DE"/>
              <a:t>Bash - Eine Einführung</a:t>
            </a:r>
          </a:p>
        </p:txBody>
      </p:sp>
      <p:sp>
        <p:nvSpPr>
          <p:cNvPr id="9" name="Foliennummernplatzhalter 8"/>
          <p:cNvSpPr>
            <a:spLocks noGrp="1"/>
          </p:cNvSpPr>
          <p:nvPr>
            <p:ph type="sldNum" sz="quarter" idx="12"/>
          </p:nvPr>
        </p:nvSpPr>
        <p:spPr/>
        <p:txBody>
          <a:bodyPr/>
          <a:lstStyle/>
          <a:p>
            <a:fld id="{3A1F27E2-D58A-4028-9FF2-B12D897F257E}" type="slidenum">
              <a:rPr lang="de-DE" smtClean="0"/>
              <a:t>4</a:t>
            </a:fld>
            <a:endParaRPr lang="de-DE"/>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1650" y="1962196"/>
            <a:ext cx="2512149" cy="3596940"/>
          </a:xfrm>
          <a:prstGeom prst="rect">
            <a:avLst/>
          </a:prstGeom>
        </p:spPr>
      </p:pic>
      <p:sp>
        <p:nvSpPr>
          <p:cNvPr id="3" name="Textfeld 2"/>
          <p:cNvSpPr txBox="1"/>
          <p:nvPr/>
        </p:nvSpPr>
        <p:spPr>
          <a:xfrm>
            <a:off x="8841649" y="5645978"/>
            <a:ext cx="2512149" cy="369332"/>
          </a:xfrm>
          <a:prstGeom prst="rect">
            <a:avLst/>
          </a:prstGeom>
          <a:noFill/>
        </p:spPr>
        <p:txBody>
          <a:bodyPr wrap="square" rtlCol="0">
            <a:spAutoFit/>
          </a:bodyPr>
          <a:lstStyle/>
          <a:p>
            <a:pPr algn="ctr"/>
            <a:r>
              <a:rPr lang="de-DE" dirty="0"/>
              <a:t>Steve Richard </a:t>
            </a:r>
            <a:r>
              <a:rPr lang="de-DE" dirty="0" err="1"/>
              <a:t>Bourne</a:t>
            </a:r>
            <a:endParaRPr lang="de-DE" dirty="0"/>
          </a:p>
        </p:txBody>
      </p:sp>
    </p:spTree>
    <p:extLst>
      <p:ext uri="{BB962C8B-B14F-4D97-AF65-F5344CB8AC3E}">
        <p14:creationId xmlns:p14="http://schemas.microsoft.com/office/powerpoint/2010/main" val="204127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Wozu </a:t>
            </a:r>
            <a:r>
              <a:rPr lang="de-DE" dirty="0" err="1"/>
              <a:t>Bash</a:t>
            </a:r>
            <a:r>
              <a:rPr lang="de-DE" dirty="0"/>
              <a:t>?</a:t>
            </a:r>
          </a:p>
        </p:txBody>
      </p:sp>
      <p:sp>
        <p:nvSpPr>
          <p:cNvPr id="9" name="Inhaltsplatzhalter 8"/>
          <p:cNvSpPr>
            <a:spLocks noGrp="1"/>
          </p:cNvSpPr>
          <p:nvPr>
            <p:ph idx="1"/>
          </p:nvPr>
        </p:nvSpPr>
        <p:spPr/>
        <p:txBody>
          <a:bodyPr/>
          <a:lstStyle/>
          <a:p>
            <a:r>
              <a:rPr lang="de-DE" dirty="0"/>
              <a:t>Windows: grafische Oberfläche</a:t>
            </a:r>
          </a:p>
          <a:p>
            <a:r>
              <a:rPr lang="de-DE" dirty="0"/>
              <a:t>Linux Distributionen: ebenfalls Desktops</a:t>
            </a:r>
          </a:p>
          <a:p>
            <a:endParaRPr lang="de-DE" dirty="0"/>
          </a:p>
          <a:p>
            <a:r>
              <a:rPr lang="de-DE" dirty="0"/>
              <a:t>Server: keine grafische Oberfläche</a:t>
            </a:r>
          </a:p>
          <a:p>
            <a:r>
              <a:rPr lang="de-DE" dirty="0"/>
              <a:t>Störungsfall</a:t>
            </a:r>
          </a:p>
          <a:p>
            <a:pPr lvl="1"/>
            <a:r>
              <a:rPr lang="de-DE" dirty="0"/>
              <a:t>Shell funktioniert immer</a:t>
            </a:r>
          </a:p>
          <a:p>
            <a:pPr lvl="1"/>
            <a:r>
              <a:rPr lang="de-DE" dirty="0"/>
              <a:t>Rettungssystem</a:t>
            </a:r>
          </a:p>
        </p:txBody>
      </p:sp>
      <p:sp>
        <p:nvSpPr>
          <p:cNvPr id="5" name="Datumsplatzhalter 4"/>
          <p:cNvSpPr>
            <a:spLocks noGrp="1"/>
          </p:cNvSpPr>
          <p:nvPr>
            <p:ph type="dt" sz="half" idx="10"/>
          </p:nvPr>
        </p:nvSpPr>
        <p:spPr/>
        <p:txBody>
          <a:bodyPr/>
          <a:lstStyle/>
          <a:p>
            <a:fld id="{CBC55DA8-7BFB-46FD-BBA5-A6DF63369D11}" type="datetime1">
              <a:rPr lang="de-DE" smtClean="0"/>
              <a:t>19.02.2020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5</a:t>
            </a:fld>
            <a:endParaRPr lang="de-DE"/>
          </a:p>
        </p:txBody>
      </p:sp>
    </p:spTree>
    <p:extLst>
      <p:ext uri="{BB962C8B-B14F-4D97-AF65-F5344CB8AC3E}">
        <p14:creationId xmlns:p14="http://schemas.microsoft.com/office/powerpoint/2010/main" val="1574383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CBC55DA8-7BFB-46FD-BBA5-A6DF63369D11}" type="datetime1">
              <a:rPr lang="de-DE" smtClean="0"/>
              <a:t>19.02.2020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6</a:t>
            </a:fld>
            <a:endParaRPr lang="de-DE"/>
          </a:p>
        </p:txBody>
      </p:sp>
      <p:sp>
        <p:nvSpPr>
          <p:cNvPr id="9" name="Inhaltsplatzhalter 8"/>
          <p:cNvSpPr>
            <a:spLocks noGrp="1"/>
          </p:cNvSpPr>
          <p:nvPr>
            <p:ph idx="1"/>
          </p:nvPr>
        </p:nvSpPr>
        <p:spPr/>
        <p:txBody>
          <a:bodyPr/>
          <a:lstStyle/>
          <a:p>
            <a:r>
              <a:rPr lang="de-DE" dirty="0" err="1"/>
              <a:t>Copy</a:t>
            </a:r>
            <a:r>
              <a:rPr lang="de-DE" dirty="0"/>
              <a:t>/Paste funktioniert typischerweise</a:t>
            </a:r>
          </a:p>
          <a:p>
            <a:r>
              <a:rPr lang="de-DE" dirty="0"/>
              <a:t>Vervollständigung mit ↹</a:t>
            </a:r>
          </a:p>
          <a:p>
            <a:pPr lvl="1"/>
            <a:r>
              <a:rPr lang="de-DE" dirty="0"/>
              <a:t>ggf. mehrfach drücken</a:t>
            </a:r>
          </a:p>
          <a:p>
            <a:r>
              <a:rPr lang="de-DE" dirty="0"/>
              <a:t>„</a:t>
            </a:r>
            <a:r>
              <a:rPr lang="de-DE" dirty="0" err="1"/>
              <a:t>History</a:t>
            </a:r>
            <a:r>
              <a:rPr lang="de-DE" dirty="0"/>
              <a:t>“ </a:t>
            </a:r>
          </a:p>
          <a:p>
            <a:pPr lvl="1"/>
            <a:r>
              <a:rPr lang="de-DE" dirty="0"/>
              <a:t>mit ↑ und ↓ abrufbar</a:t>
            </a:r>
          </a:p>
          <a:p>
            <a:pPr lvl="1"/>
            <a:r>
              <a:rPr lang="de-DE" dirty="0" err="1">
                <a:solidFill>
                  <a:srgbClr val="00B050"/>
                </a:solidFill>
                <a:latin typeface="Consolas" panose="020B0609020204030204" pitchFamily="49" charset="0"/>
              </a:rPr>
              <a:t>history</a:t>
            </a:r>
            <a:endParaRPr lang="de-DE" dirty="0">
              <a:solidFill>
                <a:srgbClr val="00B050"/>
              </a:solidFill>
              <a:latin typeface="Consolas" panose="020B0609020204030204" pitchFamily="49" charset="0"/>
            </a:endParaRPr>
          </a:p>
        </p:txBody>
      </p:sp>
      <p:sp>
        <p:nvSpPr>
          <p:cNvPr id="8" name="Titel 7"/>
          <p:cNvSpPr>
            <a:spLocks noGrp="1"/>
          </p:cNvSpPr>
          <p:nvPr>
            <p:ph type="title"/>
          </p:nvPr>
        </p:nvSpPr>
        <p:spPr/>
        <p:txBody>
          <a:bodyPr/>
          <a:lstStyle/>
          <a:p>
            <a:r>
              <a:rPr lang="de-DE" dirty="0"/>
              <a:t>Tippen</a:t>
            </a:r>
          </a:p>
        </p:txBody>
      </p:sp>
    </p:spTree>
    <p:extLst>
      <p:ext uri="{BB962C8B-B14F-4D97-AF65-F5344CB8AC3E}">
        <p14:creationId xmlns:p14="http://schemas.microsoft.com/office/powerpoint/2010/main" val="780896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Navigieren und Suchen</a:t>
            </a:r>
          </a:p>
        </p:txBody>
      </p:sp>
      <p:sp>
        <p:nvSpPr>
          <p:cNvPr id="9" name="Inhaltsplatzhalter 8"/>
          <p:cNvSpPr>
            <a:spLocks noGrp="1"/>
          </p:cNvSpPr>
          <p:nvPr>
            <p:ph idx="1"/>
          </p:nvPr>
        </p:nvSpPr>
        <p:spPr/>
        <p:txBody>
          <a:bodyPr/>
          <a:lstStyle/>
          <a:p>
            <a:r>
              <a:rPr lang="de-DE" dirty="0"/>
              <a:t>Aktuelles Verzeichnis: </a:t>
            </a:r>
            <a:r>
              <a:rPr lang="de-DE" sz="2400" dirty="0" err="1">
                <a:solidFill>
                  <a:srgbClr val="00B050"/>
                </a:solidFill>
                <a:latin typeface="Consolas" panose="020B0609020204030204" pitchFamily="49" charset="0"/>
              </a:rPr>
              <a:t>pwd</a:t>
            </a:r>
            <a:endParaRPr lang="de-DE" sz="2400" dirty="0">
              <a:solidFill>
                <a:srgbClr val="00B050"/>
              </a:solidFill>
              <a:latin typeface="Consolas" panose="020B0609020204030204" pitchFamily="49" charset="0"/>
            </a:endParaRPr>
          </a:p>
          <a:p>
            <a:r>
              <a:rPr lang="de-DE" dirty="0"/>
              <a:t>Verzeichnis wechseln: </a:t>
            </a:r>
            <a:r>
              <a:rPr lang="de-DE" sz="2400" dirty="0">
                <a:solidFill>
                  <a:srgbClr val="00B050"/>
                </a:solidFill>
                <a:latin typeface="Consolas" panose="020B0609020204030204" pitchFamily="49" charset="0"/>
              </a:rPr>
              <a:t>cd</a:t>
            </a:r>
          </a:p>
          <a:p>
            <a:r>
              <a:rPr lang="de-DE" dirty="0"/>
              <a:t>Aktuelles Verzeichnis auflisten: </a:t>
            </a:r>
            <a:r>
              <a:rPr lang="de-DE" sz="2400" dirty="0" err="1">
                <a:solidFill>
                  <a:srgbClr val="00B050"/>
                </a:solidFill>
                <a:latin typeface="Consolas" panose="020B0609020204030204" pitchFamily="49" charset="0"/>
              </a:rPr>
              <a:t>ls</a:t>
            </a:r>
            <a:endParaRPr lang="de-DE" sz="2400" dirty="0">
              <a:solidFill>
                <a:srgbClr val="00B050"/>
              </a:solidFill>
              <a:latin typeface="Consolas" panose="020B0609020204030204" pitchFamily="49" charset="0"/>
            </a:endParaRPr>
          </a:p>
        </p:txBody>
      </p:sp>
      <p:sp>
        <p:nvSpPr>
          <p:cNvPr id="5" name="Datumsplatzhalter 4"/>
          <p:cNvSpPr>
            <a:spLocks noGrp="1"/>
          </p:cNvSpPr>
          <p:nvPr>
            <p:ph type="dt" sz="half" idx="10"/>
          </p:nvPr>
        </p:nvSpPr>
        <p:spPr/>
        <p:txBody>
          <a:bodyPr/>
          <a:lstStyle/>
          <a:p>
            <a:fld id="{CBC55DA8-7BFB-46FD-BBA5-A6DF63369D11}" type="datetime1">
              <a:rPr lang="de-DE" smtClean="0"/>
              <a:t>19.02.2020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96934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Navigieren und Suchen</a:t>
            </a:r>
          </a:p>
        </p:txBody>
      </p:sp>
      <p:sp>
        <p:nvSpPr>
          <p:cNvPr id="9" name="Inhaltsplatzhalter 8"/>
          <p:cNvSpPr>
            <a:spLocks noGrp="1"/>
          </p:cNvSpPr>
          <p:nvPr>
            <p:ph idx="1"/>
          </p:nvPr>
        </p:nvSpPr>
        <p:spPr/>
        <p:txBody>
          <a:bodyPr/>
          <a:lstStyle/>
          <a:p>
            <a:r>
              <a:rPr lang="de-DE" dirty="0"/>
              <a:t>Alle Details auflisten: </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a:t>
            </a:r>
          </a:p>
          <a:p>
            <a:r>
              <a:rPr lang="de-DE" dirty="0"/>
              <a:t>Versteckte Dateien auflisten: </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–a</a:t>
            </a:r>
            <a:endParaRPr lang="de-DE" dirty="0"/>
          </a:p>
          <a:p>
            <a:r>
              <a:rPr lang="de-DE" dirty="0"/>
              <a:t>Anderes Verzeichnis auflisten: </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&lt;Verzeichnis&gt;</a:t>
            </a:r>
          </a:p>
          <a:p>
            <a:pPr lvl="1"/>
            <a:r>
              <a:rPr lang="de-DE" dirty="0"/>
              <a:t>Aktuelles Verzeichnis: </a:t>
            </a:r>
            <a:r>
              <a:rPr lang="de-DE" sz="2000" dirty="0">
                <a:solidFill>
                  <a:srgbClr val="00B050"/>
                </a:solidFill>
                <a:latin typeface="Consolas" panose="020B0609020204030204" pitchFamily="49" charset="0"/>
              </a:rPr>
              <a:t>.</a:t>
            </a:r>
          </a:p>
          <a:p>
            <a:pPr lvl="1"/>
            <a:r>
              <a:rPr lang="de-DE" dirty="0"/>
              <a:t>Übergeordnetes Verzeichnis: </a:t>
            </a:r>
            <a:r>
              <a:rPr lang="de-DE" sz="2000" dirty="0">
                <a:solidFill>
                  <a:srgbClr val="00B050"/>
                </a:solidFill>
                <a:latin typeface="Consolas" panose="020B0609020204030204" pitchFamily="49" charset="0"/>
              </a:rPr>
              <a:t>..</a:t>
            </a:r>
          </a:p>
          <a:p>
            <a:pPr lvl="1"/>
            <a:r>
              <a:rPr lang="de-DE" dirty="0"/>
              <a:t>Home-Verzeichnis des Users: </a:t>
            </a:r>
            <a:r>
              <a:rPr lang="de-DE" dirty="0">
                <a:solidFill>
                  <a:srgbClr val="00B050"/>
                </a:solidFill>
                <a:latin typeface="Consolas" panose="020B0609020204030204" pitchFamily="49" charset="0"/>
              </a:rPr>
              <a:t>~</a:t>
            </a:r>
          </a:p>
          <a:p>
            <a:pPr lvl="1"/>
            <a:r>
              <a:rPr lang="de-DE" dirty="0"/>
              <a:t>Wurzel-Verzeichnis: </a:t>
            </a:r>
            <a:r>
              <a:rPr lang="de-DE" dirty="0">
                <a:solidFill>
                  <a:srgbClr val="00B050"/>
                </a:solidFill>
                <a:latin typeface="Consolas" panose="020B0609020204030204" pitchFamily="49" charset="0"/>
              </a:rPr>
              <a:t>/</a:t>
            </a:r>
          </a:p>
          <a:p>
            <a:pPr lvl="1"/>
            <a:r>
              <a:rPr lang="de-DE" dirty="0"/>
              <a:t>Zuletzt benutztes Verzeichnis: </a:t>
            </a:r>
            <a:r>
              <a:rPr lang="de-DE" dirty="0">
                <a:solidFill>
                  <a:srgbClr val="00B050"/>
                </a:solidFill>
                <a:latin typeface="Consolas" panose="020B0609020204030204" pitchFamily="49" charset="0"/>
              </a:rPr>
              <a:t>-</a:t>
            </a:r>
          </a:p>
        </p:txBody>
      </p:sp>
      <p:sp>
        <p:nvSpPr>
          <p:cNvPr id="5" name="Datumsplatzhalter 4"/>
          <p:cNvSpPr>
            <a:spLocks noGrp="1"/>
          </p:cNvSpPr>
          <p:nvPr>
            <p:ph type="dt" sz="half" idx="10"/>
          </p:nvPr>
        </p:nvSpPr>
        <p:spPr/>
        <p:txBody>
          <a:bodyPr/>
          <a:lstStyle/>
          <a:p>
            <a:fld id="{CBC55DA8-7BFB-46FD-BBA5-A6DF63369D11}" type="datetime1">
              <a:rPr lang="de-DE" smtClean="0"/>
              <a:t>19.02.2020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8</a:t>
            </a:fld>
            <a:endParaRPr lang="de-DE"/>
          </a:p>
        </p:txBody>
      </p:sp>
    </p:spTree>
    <p:extLst>
      <p:ext uri="{BB962C8B-B14F-4D97-AF65-F5344CB8AC3E}">
        <p14:creationId xmlns:p14="http://schemas.microsoft.com/office/powerpoint/2010/main" val="57565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CBC55DA8-7BFB-46FD-BBA5-A6DF63369D11}" type="datetime1">
              <a:rPr lang="de-DE" smtClean="0"/>
              <a:t>19.02.2020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9</a:t>
            </a:fld>
            <a:endParaRPr lang="de-DE"/>
          </a:p>
        </p:txBody>
      </p:sp>
      <p:sp>
        <p:nvSpPr>
          <p:cNvPr id="9" name="Inhaltsplatzhalter 8"/>
          <p:cNvSpPr>
            <a:spLocks noGrp="1"/>
          </p:cNvSpPr>
          <p:nvPr>
            <p:ph idx="1"/>
          </p:nvPr>
        </p:nvSpPr>
        <p:spPr/>
        <p:txBody>
          <a:bodyPr>
            <a:normAutofit lnSpcReduction="10000"/>
          </a:bodyPr>
          <a:lstStyle/>
          <a:p>
            <a:r>
              <a:rPr lang="de-DE" dirty="0"/>
              <a:t>Ausprobieren</a:t>
            </a:r>
          </a:p>
          <a:p>
            <a:pPr lvl="1"/>
            <a:r>
              <a:rPr lang="de-DE" dirty="0">
                <a:solidFill>
                  <a:srgbClr val="00B050"/>
                </a:solidFill>
                <a:latin typeface="Consolas" panose="020B0609020204030204" pitchFamily="49" charset="0"/>
              </a:rPr>
              <a:t>cd /</a:t>
            </a:r>
          </a:p>
          <a:p>
            <a:pPr lvl="1"/>
            <a:r>
              <a:rPr lang="de-DE" dirty="0" err="1">
                <a:solidFill>
                  <a:srgbClr val="00B050"/>
                </a:solidFill>
                <a:latin typeface="Consolas" panose="020B0609020204030204" pitchFamily="49" charset="0"/>
              </a:rPr>
              <a:t>pwd</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a:solidFill>
                  <a:srgbClr val="00B050"/>
                </a:solidFill>
                <a:latin typeface="Consolas" panose="020B0609020204030204" pitchFamily="49" charset="0"/>
              </a:rPr>
              <a:t>cd </a:t>
            </a:r>
            <a:r>
              <a:rPr lang="de-DE" dirty="0" err="1">
                <a:solidFill>
                  <a:srgbClr val="00B050"/>
                </a:solidFill>
                <a:latin typeface="Consolas" panose="020B0609020204030204" pitchFamily="49" charset="0"/>
              </a:rPr>
              <a:t>var</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pwd</a:t>
            </a:r>
            <a:endParaRPr lang="de-DE" dirty="0">
              <a:solidFill>
                <a:srgbClr val="00B050"/>
              </a:solidFill>
              <a:latin typeface="Consolas" panose="020B0609020204030204" pitchFamily="49" charset="0"/>
            </a:endParaRPr>
          </a:p>
          <a:p>
            <a:pPr lvl="1"/>
            <a:r>
              <a:rPr lang="de-DE" dirty="0">
                <a:solidFill>
                  <a:srgbClr val="00B050"/>
                </a:solidFill>
                <a:latin typeface="Consolas" panose="020B0609020204030204" pitchFamily="49" charset="0"/>
              </a:rPr>
              <a:t>cd ~</a:t>
            </a: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-a</a:t>
            </a:r>
          </a:p>
          <a:p>
            <a:pPr lvl="1"/>
            <a:r>
              <a:rPr lang="de-DE" dirty="0" err="1">
                <a:solidFill>
                  <a:srgbClr val="00B050"/>
                </a:solidFill>
                <a:latin typeface="Consolas" panose="020B0609020204030204" pitchFamily="49" charset="0"/>
              </a:rPr>
              <a:t>pwd</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a:t>
            </a:r>
          </a:p>
          <a:p>
            <a:pPr lvl="1"/>
            <a:r>
              <a:rPr lang="de-DE" dirty="0"/>
              <a:t>…</a:t>
            </a:r>
          </a:p>
        </p:txBody>
      </p:sp>
      <p:sp>
        <p:nvSpPr>
          <p:cNvPr id="8" name="Titel 7"/>
          <p:cNvSpPr>
            <a:spLocks noGrp="1"/>
          </p:cNvSpPr>
          <p:nvPr>
            <p:ph type="title"/>
          </p:nvPr>
        </p:nvSpPr>
        <p:spPr/>
        <p:txBody>
          <a:bodyPr/>
          <a:lstStyle/>
          <a:p>
            <a:r>
              <a:rPr lang="de-DE" dirty="0"/>
              <a:t>Navigieren und Suchen</a:t>
            </a:r>
          </a:p>
        </p:txBody>
      </p:sp>
    </p:spTree>
    <p:extLst>
      <p:ext uri="{BB962C8B-B14F-4D97-AF65-F5344CB8AC3E}">
        <p14:creationId xmlns:p14="http://schemas.microsoft.com/office/powerpoint/2010/main" val="1282248417"/>
      </p:ext>
    </p:extLst>
  </p:cSld>
  <p:clrMapOvr>
    <a:masterClrMapping/>
  </p:clrMapOvr>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ptx" id="{051C714A-F62F-40F4-8970-C1AD3FEF8B0B}" vid="{2846C080-E331-49AC-A5D9-3DC1BADC5ED5}"/>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ptx" id="{051C714A-F62F-40F4-8970-C1AD3FEF8B0B}" vid="{AC3DFA67-6AA7-4AE2-869C-63F50128302C}"/>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Template>
  <TotalTime>0</TotalTime>
  <Words>5909</Words>
  <Application>Microsoft Office PowerPoint</Application>
  <PresentationFormat>Breitbild</PresentationFormat>
  <Paragraphs>698</Paragraphs>
  <Slides>36</Slides>
  <Notes>26</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36</vt:i4>
      </vt:variant>
    </vt:vector>
  </HeadingPairs>
  <TitlesOfParts>
    <vt:vector size="41" baseType="lpstr">
      <vt:lpstr>Arial</vt:lpstr>
      <vt:lpstr>Calibri</vt:lpstr>
      <vt:lpstr>Consolas</vt:lpstr>
      <vt:lpstr>Titel</vt:lpstr>
      <vt:lpstr>Inhalt</vt:lpstr>
      <vt:lpstr>Bash</vt:lpstr>
      <vt:lpstr>Agenda</vt:lpstr>
      <vt:lpstr>Agenda</vt:lpstr>
      <vt:lpstr>Begriffe</vt:lpstr>
      <vt:lpstr>Wozu Bash?</vt:lpstr>
      <vt:lpstr>Tippen</vt:lpstr>
      <vt:lpstr>Navigieren und Suchen</vt:lpstr>
      <vt:lpstr>Navigieren und Suchen</vt:lpstr>
      <vt:lpstr>Navigieren und Suchen</vt:lpstr>
      <vt:lpstr>Navigieren und Suchen</vt:lpstr>
      <vt:lpstr>Dateien lesen</vt:lpstr>
      <vt:lpstr>Dateien lesen</vt:lpstr>
      <vt:lpstr>Dateien ändern</vt:lpstr>
      <vt:lpstr>Dateien ändern</vt:lpstr>
      <vt:lpstr>Dateirechte</vt:lpstr>
      <vt:lpstr>Dateirechte</vt:lpstr>
      <vt:lpstr>Dateirechte</vt:lpstr>
      <vt:lpstr>Dateirechte</vt:lpstr>
      <vt:lpstr>Dateirechte</vt:lpstr>
      <vt:lpstr>Dateirechte</vt:lpstr>
      <vt:lpstr>Konfiguration</vt:lpstr>
      <vt:lpstr>Konfiguration</vt:lpstr>
      <vt:lpstr>Konfiguration</vt:lpstr>
      <vt:lpstr>Variablen</vt:lpstr>
      <vt:lpstr>Variablen</vt:lpstr>
      <vt:lpstr>Umleitungen</vt:lpstr>
      <vt:lpstr>Umleitungen</vt:lpstr>
      <vt:lpstr>Auslesen und Filtern</vt:lpstr>
      <vt:lpstr>Systemadministration</vt:lpstr>
      <vt:lpstr>Systemadministration</vt:lpstr>
      <vt:lpstr>Hilfe</vt:lpstr>
      <vt:lpstr>Zusammenfassung</vt:lpstr>
      <vt:lpstr>Zusammenfassung</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dc:title>
  <dc:creator>Thomas Weller</dc:creator>
  <cp:lastModifiedBy>Thomas Weller</cp:lastModifiedBy>
  <cp:revision>72</cp:revision>
  <dcterms:created xsi:type="dcterms:W3CDTF">2018-01-31T12:36:10Z</dcterms:created>
  <dcterms:modified xsi:type="dcterms:W3CDTF">2020-02-19T14:11:23Z</dcterms:modified>
</cp:coreProperties>
</file>