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8"/>
  </p:notesMasterIdLst>
  <p:handoutMasterIdLst>
    <p:handoutMasterId r:id="rId59"/>
  </p:handoutMasterIdLst>
  <p:sldIdLst>
    <p:sldId id="256" r:id="rId3"/>
    <p:sldId id="257" r:id="rId4"/>
    <p:sldId id="259" r:id="rId5"/>
    <p:sldId id="260" r:id="rId6"/>
    <p:sldId id="287" r:id="rId7"/>
    <p:sldId id="296" r:id="rId8"/>
    <p:sldId id="297" r:id="rId9"/>
    <p:sldId id="261" r:id="rId10"/>
    <p:sldId id="274" r:id="rId11"/>
    <p:sldId id="262" r:id="rId12"/>
    <p:sldId id="298" r:id="rId13"/>
    <p:sldId id="286" r:id="rId14"/>
    <p:sldId id="288" r:id="rId15"/>
    <p:sldId id="272" r:id="rId16"/>
    <p:sldId id="263" r:id="rId17"/>
    <p:sldId id="264" r:id="rId18"/>
    <p:sldId id="266" r:id="rId19"/>
    <p:sldId id="312" r:id="rId20"/>
    <p:sldId id="313" r:id="rId21"/>
    <p:sldId id="268" r:id="rId22"/>
    <p:sldId id="265" r:id="rId23"/>
    <p:sldId id="277" r:id="rId24"/>
    <p:sldId id="278" r:id="rId25"/>
    <p:sldId id="279" r:id="rId26"/>
    <p:sldId id="280" r:id="rId27"/>
    <p:sldId id="281" r:id="rId28"/>
    <p:sldId id="271" r:id="rId29"/>
    <p:sldId id="273" r:id="rId30"/>
    <p:sldId id="275" r:id="rId31"/>
    <p:sldId id="284" r:id="rId32"/>
    <p:sldId id="285" r:id="rId33"/>
    <p:sldId id="283" r:id="rId34"/>
    <p:sldId id="270" r:id="rId35"/>
    <p:sldId id="289" r:id="rId36"/>
    <p:sldId id="290" r:id="rId37"/>
    <p:sldId id="291" r:id="rId38"/>
    <p:sldId id="314" r:id="rId39"/>
    <p:sldId id="292" r:id="rId40"/>
    <p:sldId id="299" r:id="rId41"/>
    <p:sldId id="300" r:id="rId42"/>
    <p:sldId id="301" r:id="rId43"/>
    <p:sldId id="303" r:id="rId44"/>
    <p:sldId id="304" r:id="rId45"/>
    <p:sldId id="305" r:id="rId46"/>
    <p:sldId id="306" r:id="rId47"/>
    <p:sldId id="307" r:id="rId48"/>
    <p:sldId id="302" r:id="rId49"/>
    <p:sldId id="315" r:id="rId50"/>
    <p:sldId id="316" r:id="rId51"/>
    <p:sldId id="317" r:id="rId52"/>
    <p:sldId id="318" r:id="rId53"/>
    <p:sldId id="319" r:id="rId54"/>
    <p:sldId id="320" r:id="rId55"/>
    <p:sldId id="258" r:id="rId56"/>
    <p:sldId id="295" r:id="rId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59"/>
          </p14:sldIdLst>
        </p14:section>
        <p14:section name="Inhalt" id="{EB7416D2-FE43-421A-A82D-DCCB9519097D}">
          <p14:sldIdLst>
            <p14:sldId id="260"/>
            <p14:sldId id="287"/>
            <p14:sldId id="296"/>
            <p14:sldId id="297"/>
            <p14:sldId id="261"/>
            <p14:sldId id="274"/>
          </p14:sldIdLst>
        </p14:section>
        <p14:section name="Installation" id="{FFD5355E-4189-4BE6-B985-1DE619E72FCD}">
          <p14:sldIdLst>
            <p14:sldId id="262"/>
            <p14:sldId id="298"/>
          </p14:sldIdLst>
        </p14:section>
        <p14:section name="Amazon Coretto" id="{1D2ABB2A-04E9-4D57-9C7D-7F14CBE4AA8B}">
          <p14:sldIdLst>
            <p14:sldId id="286"/>
            <p14:sldId id="288"/>
          </p14:sldIdLst>
        </p14:section>
        <p14:section name="Android Studio" id="{46120EF0-09F0-4B09-A8E2-93CB2C2CF2C5}">
          <p14:sldIdLst>
            <p14:sldId id="272"/>
            <p14:sldId id="263"/>
            <p14:sldId id="264"/>
            <p14:sldId id="266"/>
            <p14:sldId id="312"/>
            <p14:sldId id="313"/>
            <p14:sldId id="268"/>
            <p14:sldId id="265"/>
          </p14:sldIdLst>
        </p14:section>
        <p14:section name="Android Studio Plugins" id="{A3A77AC1-9623-47E1-9523-5DE3DCE86F73}">
          <p14:sldIdLst>
            <p14:sldId id="277"/>
            <p14:sldId id="278"/>
            <p14:sldId id="279"/>
            <p14:sldId id="280"/>
            <p14:sldId id="281"/>
          </p14:sldIdLst>
        </p14:section>
        <p14:section name="Flutter" id="{C979FA38-2DA0-42ED-977D-4C7D0B76DDF7}">
          <p14:sldIdLst>
            <p14:sldId id="271"/>
            <p14:sldId id="273"/>
            <p14:sldId id="275"/>
            <p14:sldId id="284"/>
            <p14:sldId id="285"/>
            <p14:sldId id="283"/>
          </p14:sldIdLst>
        </p14:section>
        <p14:section name="Demo-App" id="{627626BA-C082-4E80-9285-18FD841F463C}">
          <p14:sldIdLst>
            <p14:sldId id="270"/>
            <p14:sldId id="289"/>
            <p14:sldId id="290"/>
            <p14:sldId id="291"/>
            <p14:sldId id="314"/>
            <p14:sldId id="292"/>
          </p14:sldIdLst>
        </p14:section>
        <p14:section name="Virtual Device - anlegen" id="{23C7DAF7-CB9F-437D-90E8-5A9A95A849E8}">
          <p14:sldIdLst>
            <p14:sldId id="299"/>
            <p14:sldId id="300"/>
            <p14:sldId id="301"/>
            <p14:sldId id="303"/>
            <p14:sldId id="304"/>
            <p14:sldId id="305"/>
            <p14:sldId id="306"/>
            <p14:sldId id="307"/>
            <p14:sldId id="302"/>
          </p14:sldIdLst>
        </p14:section>
        <p14:section name="Virtual Device - Speicher erweitern" id="{240D77FF-D64A-422E-8B80-BF130C31430B}">
          <p14:sldIdLst>
            <p14:sldId id="315"/>
            <p14:sldId id="316"/>
            <p14:sldId id="317"/>
            <p14:sldId id="318"/>
            <p14:sldId id="319"/>
            <p14:sldId id="320"/>
          </p14:sldIdLst>
        </p14:section>
        <p14:section name="Zusammenfassung" id="{3935168F-CA97-4DBE-AA4D-CD6487E81BA7}">
          <p14:sldIdLst>
            <p14:sldId id="258"/>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298" autoAdjust="0"/>
  </p:normalViewPr>
  <p:slideViewPr>
    <p:cSldViewPr snapToGrid="0">
      <p:cViewPr varScale="1">
        <p:scale>
          <a:sx n="87" d="100"/>
          <a:sy n="87" d="100"/>
        </p:scale>
        <p:origin x="137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05.10.2022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05.10.2022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265625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haben in dieser Folie nur die Windows-Version berücksichtigt.</a:t>
            </a:r>
          </a:p>
          <a:p>
            <a:r>
              <a:rPr lang="de-DE" dirty="0"/>
              <a:t>Es erscheint etwas unstimmig, dass bei Flutter Windows 7 angegeben ist, obwohl es Dart enthält, was Windows 10 benötigt.</a:t>
            </a:r>
          </a:p>
          <a:p>
            <a:r>
              <a:rPr lang="de-DE" dirty="0"/>
              <a:t>Möglicherweise sind dort die Voraussetzungen genannt, um eine Flutter App laufen zu lassen, nicht zu entwickeln.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2834172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01834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460684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unterstützen Datenschutz und Datensicherheit und empfehlen daher, Nutzungsdaten nicht zu senden.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17349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UAC: User Account Control</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2160026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möchten uns nicht mit Fehlern rumschlagen, die bekannt und schon gelöst sind.</a:t>
            </a:r>
          </a:p>
          <a:p>
            <a:r>
              <a:rPr lang="de-DE" dirty="0"/>
              <a:t>Daher aktualisieren wir zunächst einmal alles, was es zu aktualisieren gibt.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168952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bin !</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02174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Falls o.g. Fehlermeldung erscheint, sind die Android SDK </a:t>
            </a:r>
            <a:r>
              <a:rPr lang="de-DE" dirty="0" err="1"/>
              <a:t>CommandLine</a:t>
            </a:r>
            <a:r>
              <a:rPr lang="de-DE" dirty="0"/>
              <a:t> Tools nicht installiert</a:t>
            </a:r>
          </a:p>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176535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81576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gibt es auf mehreren Geräten. Am bekanntesten sind wahrscheinlich Smartphones.</a:t>
            </a:r>
          </a:p>
          <a:p>
            <a:r>
              <a:rPr lang="de-DE" dirty="0"/>
              <a:t>Es gibt aber auch Uhren (</a:t>
            </a:r>
            <a:r>
              <a:rPr lang="de-DE" dirty="0" err="1"/>
              <a:t>Wear</a:t>
            </a:r>
            <a:r>
              <a:rPr lang="de-DE" dirty="0"/>
              <a:t> OS), Fernseher (Android TV) und Unterhaltungselektronik im Auto (Automotive).</a:t>
            </a:r>
          </a:p>
          <a:p>
            <a:r>
              <a:rPr lang="de-DE" dirty="0"/>
              <a:t>Wir brauchen ein Projekt für Smartphones. Aber auch nicht irgendein Projekt, sondern ein Flutter Projekt.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88172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Fragen bitte zwischendurch stellen. Es ist wichtig, dass wir Probleme gleich lösen, wenn wir sie erkennen, bevor wir es noch schlimmer machen.</a:t>
            </a:r>
          </a:p>
        </p:txBody>
      </p:sp>
      <p:sp>
        <p:nvSpPr>
          <p:cNvPr id="4" name="Foliennummernplatzhalter 3"/>
          <p:cNvSpPr>
            <a:spLocks noGrp="1"/>
          </p:cNvSpPr>
          <p:nvPr>
            <p:ph type="sldNum" sz="quarter" idx="10"/>
          </p:nvPr>
        </p:nvSpPr>
        <p:spPr/>
        <p:txBody>
          <a:bodyPr/>
          <a:lstStyle/>
          <a:p>
            <a:fld id="{927DBD90-B360-417B-B4B3-F05A4AFC1996}" type="slidenum">
              <a:rPr lang="de-DE" smtClean="0"/>
              <a:t>3</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Bewandtnis.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1733851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80174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1925776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Um unsere App in einer Android-Umgebung zu testen, brauchen wir ein Android Gerät. </a:t>
            </a:r>
          </a:p>
          <a:p>
            <a:r>
              <a:rPr lang="de-DE" dirty="0"/>
              <a:t>Dazu können wir entweder ein echtes Smartphone mit Entwickler-Freischaltung nutzen, oder einen Emulator (virtuelles Gerät)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3089597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Pixel 4, Android 8: 750 MB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3288490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Mein Smartphone hat Android 8.</a:t>
            </a:r>
          </a:p>
          <a:p>
            <a:r>
              <a:rPr lang="de-DE" dirty="0"/>
              <a:t>Android Version ermitteln: Einstellungen &gt; Telefoninfo &gt; Softwareinfo (je nach Modell unterschiedlich)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4112550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URL: https://dl.google.com/android/repository/sys-img/google_apis_playstore/x86-26_r07.zip     (die 26 sollte vielleicht zum Ordner Android-26 passen?)</a:t>
            </a:r>
          </a:p>
          <a:p>
            <a:r>
              <a:rPr lang="de-DE" dirty="0"/>
              <a:t>Explorer: %</a:t>
            </a:r>
            <a:r>
              <a:rPr lang="de-DE" dirty="0" err="1"/>
              <a:t>localappdata</a:t>
            </a:r>
            <a:r>
              <a:rPr lang="de-DE" dirty="0"/>
              <a:t>%</a:t>
            </a:r>
          </a:p>
          <a:p>
            <a:r>
              <a:rPr lang="de-DE" dirty="0"/>
              <a:t>Android\</a:t>
            </a:r>
            <a:r>
              <a:rPr lang="de-DE" dirty="0" err="1"/>
              <a:t>Sdk</a:t>
            </a:r>
            <a:r>
              <a:rPr lang="de-DE" dirty="0"/>
              <a:t>\system-images\android-26</a:t>
            </a:r>
          </a:p>
          <a:p>
            <a:r>
              <a:rPr lang="de-DE" dirty="0"/>
              <a:t>Ordner anlegen: </a:t>
            </a:r>
            <a:r>
              <a:rPr lang="de-DE" dirty="0" err="1"/>
              <a:t>default</a:t>
            </a:r>
            <a:endParaRPr lang="de-DE" dirty="0"/>
          </a:p>
          <a:p>
            <a:r>
              <a:rPr lang="de-DE" dirty="0"/>
              <a:t>Ordner anlegen: x86_64</a:t>
            </a:r>
          </a:p>
          <a:p>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857075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App kann nicht hochgeladen werden weil der Speicher zu</a:t>
            </a:r>
            <a:r>
              <a:rPr lang="de-DE" baseline="0" dirty="0"/>
              <a:t> klein ist</a:t>
            </a:r>
          </a:p>
          <a:p>
            <a:pPr marL="171450" indent="-171450">
              <a:buFontTx/>
              <a:buChar char="-"/>
            </a:pPr>
            <a:r>
              <a:rPr lang="de-DE" baseline="0" dirty="0"/>
              <a:t>Wir müssen den Speicher vergrößern</a:t>
            </a:r>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3171912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2705759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Den internen Speicher auf 2000MB (2GB) setzen -&gt; das sollte reichen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242259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Es muss nicht nur ein SDK für eine Programmiersprache geben.</a:t>
            </a:r>
          </a:p>
          <a:p>
            <a:r>
              <a:rPr lang="de-DE" dirty="0"/>
              <a:t>Als Java von Oracle kostenpflichtig gemacht wurde, haben sich Abspaltungen von Java ergeben. Daher gibt es mittlerweile mehrere JDKs.</a:t>
            </a:r>
          </a:p>
          <a:p>
            <a:r>
              <a:rPr lang="de-DE" dirty="0"/>
              <a:t>Eine </a:t>
            </a:r>
            <a:r>
              <a:rPr lang="de-DE" dirty="0" err="1"/>
              <a:t>Toolchain</a:t>
            </a:r>
            <a:r>
              <a:rPr lang="de-DE" dirty="0"/>
              <a:t> ist eine Kette von Programmen, die nacheinander ausgeführt werden müssen, um ein bestimmtes Ergebnis zu erreichen.</a:t>
            </a:r>
          </a:p>
          <a:p>
            <a:r>
              <a:rPr lang="de-DE" dirty="0"/>
              <a:t>Eine </a:t>
            </a:r>
            <a:r>
              <a:rPr lang="de-DE" dirty="0" err="1"/>
              <a:t>Toolchain</a:t>
            </a:r>
            <a:r>
              <a:rPr lang="de-DE" dirty="0"/>
              <a:t> kann z.B. bestehen aus:</a:t>
            </a:r>
          </a:p>
          <a:p>
            <a:pPr marL="171450" indent="-171450">
              <a:buFont typeface="Arial" panose="020B0604020202020204" pitchFamily="34" charset="0"/>
              <a:buChar char="•"/>
            </a:pPr>
            <a:r>
              <a:rPr lang="de-DE" dirty="0"/>
              <a:t>Editor: zum Schreiben / Bearbeiten von Quelltext</a:t>
            </a:r>
          </a:p>
          <a:p>
            <a:pPr marL="171450" indent="-171450">
              <a:buFont typeface="Arial" panose="020B0604020202020204" pitchFamily="34" charset="0"/>
              <a:buChar char="•"/>
            </a:pPr>
            <a:r>
              <a:rPr lang="de-DE" dirty="0"/>
              <a:t>Präprozessor: Vorverarbeitung, z.B. Auflösung von Makros</a:t>
            </a:r>
          </a:p>
          <a:p>
            <a:pPr marL="171450" indent="-171450">
              <a:buFont typeface="Arial" panose="020B0604020202020204" pitchFamily="34" charset="0"/>
              <a:buChar char="•"/>
            </a:pPr>
            <a:r>
              <a:rPr lang="de-DE" dirty="0"/>
              <a:t>Compiler: Verarbeitung zu Maschinencode</a:t>
            </a:r>
          </a:p>
          <a:p>
            <a:pPr marL="171450" indent="-171450">
              <a:buFont typeface="Arial" panose="020B0604020202020204" pitchFamily="34" charset="0"/>
              <a:buChar char="•"/>
            </a:pPr>
            <a:r>
              <a:rPr lang="de-DE" dirty="0"/>
              <a:t>Linker: Verbindet einzelne Programmteile zum Ganzen</a:t>
            </a:r>
          </a:p>
          <a:p>
            <a:pPr marL="171450" indent="-171450">
              <a:buFont typeface="Arial" panose="020B0604020202020204" pitchFamily="34" charset="0"/>
              <a:buChar char="•"/>
            </a:pPr>
            <a:r>
              <a:rPr lang="de-DE" dirty="0"/>
              <a:t>Debugger: Fehlersuche zur Laufzeit des Programms</a:t>
            </a:r>
          </a:p>
          <a:p>
            <a:endParaRPr lang="de-DE" dirty="0"/>
          </a:p>
          <a:p>
            <a:r>
              <a:rPr lang="de-DE" dirty="0"/>
              <a:t>Bild: </a:t>
            </a:r>
            <a:r>
              <a:rPr lang="de-DE" dirty="0" err="1"/>
              <a:t>Pixabay</a:t>
            </a:r>
            <a:r>
              <a:rPr lang="de-DE" dirty="0"/>
              <a:t> License, https://pixabay.com/de/vectors/kette-verkn%c3%bcpfung-metall-halteseil-2027199/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1291760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Sicherstellen</a:t>
            </a:r>
            <a:r>
              <a:rPr lang="de-DE" baseline="0" dirty="0"/>
              <a:t>, dass das Gerät aus ist</a:t>
            </a:r>
          </a:p>
          <a:p>
            <a:pPr marL="171450" indent="-171450">
              <a:buFontTx/>
              <a:buChar char="-"/>
            </a:pPr>
            <a:r>
              <a:rPr lang="de-DE" baseline="0" dirty="0"/>
              <a:t>Das Gerät neu starten</a:t>
            </a:r>
          </a:p>
          <a:p>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3374921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Wenn das Gerät hochgefahren ist, Gerät auswählen und App starten</a:t>
            </a:r>
          </a:p>
          <a:p>
            <a:pPr marL="171450" indent="-171450">
              <a:buFontTx/>
              <a:buChar char="-"/>
            </a:pPr>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16460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1151840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55</a:t>
            </a:fld>
            <a:endParaRPr lang="de-DE"/>
          </a:p>
        </p:txBody>
      </p:sp>
    </p:spTree>
    <p:extLst>
      <p:ext uri="{BB962C8B-B14F-4D97-AF65-F5344CB8AC3E}">
        <p14:creationId xmlns:p14="http://schemas.microsoft.com/office/powerpoint/2010/main" val="34087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Java Development Kit von Oracle ist für Firmen </a:t>
            </a:r>
            <a:r>
              <a:rPr lang="de-DE"/>
              <a:t>kostenpflichtig geworden.</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12027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Mal schnell  etwas auszuprobieren ist online ganz ok, für größere Projekte aber nicht geschickt.</a:t>
            </a:r>
          </a:p>
          <a:p>
            <a:pPr marL="171450" indent="-171450">
              <a:buFontTx/>
              <a:buChar char="-"/>
            </a:pPr>
            <a:r>
              <a:rPr lang="de-DE" dirty="0"/>
              <a:t>Zusammenarbeit im Team?</a:t>
            </a:r>
          </a:p>
          <a:p>
            <a:pPr marL="171450" indent="-171450">
              <a:buFontTx/>
              <a:buChar char="-"/>
            </a:pPr>
            <a:r>
              <a:rPr lang="de-DE" dirty="0"/>
              <a:t>Abspeichern?</a:t>
            </a:r>
          </a:p>
          <a:p>
            <a:pPr marL="171450" indent="-171450">
              <a:buFontTx/>
              <a:buChar char="-"/>
            </a:pPr>
            <a:r>
              <a:rPr lang="de-DE" dirty="0"/>
              <a:t>Verwendung mehrerer Dateien?</a:t>
            </a:r>
          </a:p>
          <a:p>
            <a:pPr marL="171450" indent="-171450">
              <a:buFontTx/>
              <a:buChar char="-"/>
            </a:pPr>
            <a:r>
              <a:rPr lang="de-DE" dirty="0"/>
              <a:t>Versionskontrolle?</a:t>
            </a:r>
          </a:p>
          <a:p>
            <a:pPr marL="171450" indent="-171450">
              <a:buFontTx/>
              <a:buChar char="-"/>
            </a:pPr>
            <a:endParaRPr lang="de-DE" dirty="0"/>
          </a:p>
          <a:p>
            <a:pPr marL="0" indent="0">
              <a:buFontTx/>
              <a:buNone/>
            </a:pPr>
            <a:r>
              <a:rPr lang="de-DE" dirty="0"/>
              <a:t>Aus diesem Grund möchten wir mit Euch eine richtige Entwicklungsumgebung installieren.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54339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Firma </a:t>
            </a:r>
            <a:r>
              <a:rPr lang="de-DE" dirty="0" err="1"/>
              <a:t>JetBrains</a:t>
            </a:r>
            <a:r>
              <a:rPr lang="de-DE" dirty="0"/>
              <a:t> bietet mehrere Programmierumgebungen für unterschiedliche Programmiersprachen an.</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8562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„native“ bedeutet direkt für den Prozessor geeignet, ohne eine Zwischenschicht, wie sie z.B. von Java verwendet wird (Bytecode).</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30290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dirty="0"/>
              <a:t>Wir haben die Software schon heruntergeladen, damit wir diese Zeit sparen.</a:t>
            </a:r>
          </a:p>
          <a:p>
            <a:pPr lvl="0"/>
            <a:r>
              <a:rPr lang="de-DE" dirty="0"/>
              <a:t>Jeder von Euch bekommt einen USB Stick. Den könnt ihr behalten und mit nach Hause nehmen, und ihr könnt Euch auch dort die Entwicklungsumgebung installieren, so dass ihr Eure eigene App entwickeln könnt.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0633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0617C99F-8972-4D55-9FC9-20A8973FEFCD}"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CE60AF2-85CA-4EDA-9C85-340F8B534780}"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38A6544-C481-4408-8F7B-396A7E058B8C}"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849F51E4-763F-47D5-9CC8-41F20D31A3F9}"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Android Studio</a:t>
            </a:r>
          </a:p>
        </p:txBody>
      </p:sp>
      <p:sp>
        <p:nvSpPr>
          <p:cNvPr id="7" name="Foliennummernplatzhalter 6"/>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CE3AD37-5ABD-4692-BEC2-A42E3889EE4D}"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28CC653-232E-48C4-B8E8-A0241EBA0795}"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3E20E9-81C0-4ABC-AE04-EB499B127B15}"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4" name="Foliennummernplatzhalter 3"/>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40D99F92-1030-4142-B53F-F0FAA5D39B24}"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71988543-CE63-49C4-AF7F-C87F3B679192}"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D221FBA-B6C3-4E3C-B071-170A70C47015}"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990527E8-55A3-4E9A-A49F-ADA7D9BD24A6}"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ADC6AC59-7092-41FF-BAE3-16B17FCDA478}"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flutter.dev/docs/get-started/install/window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3.web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5.webp"/></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aws.amazon.com/de/corretto/"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5.webp"/><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rtpad.de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Android Studio</a:t>
            </a:r>
          </a:p>
        </p:txBody>
      </p:sp>
      <p:sp>
        <p:nvSpPr>
          <p:cNvPr id="3" name="Untertitel 2"/>
          <p:cNvSpPr>
            <a:spLocks noGrp="1"/>
          </p:cNvSpPr>
          <p:nvPr>
            <p:ph type="subTitle" idx="1"/>
          </p:nvPr>
        </p:nvSpPr>
        <p:spPr/>
        <p:txBody>
          <a:bodyPr/>
          <a:lstStyle/>
          <a:p>
            <a:r>
              <a:rPr lang="de-DE" dirty="0"/>
              <a:t>Berufsorientierung für Gymnasien</a:t>
            </a:r>
          </a:p>
        </p:txBody>
      </p:sp>
      <p:sp>
        <p:nvSpPr>
          <p:cNvPr id="4" name="Datumsplatzhalter 3"/>
          <p:cNvSpPr>
            <a:spLocks noGrp="1"/>
          </p:cNvSpPr>
          <p:nvPr>
            <p:ph type="dt" sz="half" idx="10"/>
          </p:nvPr>
        </p:nvSpPr>
        <p:spPr/>
        <p:txBody>
          <a:bodyPr/>
          <a:lstStyle/>
          <a:p>
            <a:fld id="{98371805-B777-4F9B-8B57-8DFA4E0BDD1E}" type="datetime1">
              <a:rPr lang="de-DE" smtClean="0"/>
              <a:t>05.10.2022</a:t>
            </a:fld>
            <a:endParaRPr lang="de-DE"/>
          </a:p>
        </p:txBody>
      </p:sp>
      <p:sp>
        <p:nvSpPr>
          <p:cNvPr id="5" name="Fußzeilenplatzhalter 4"/>
          <p:cNvSpPr>
            <a:spLocks noGrp="1"/>
          </p:cNvSpPr>
          <p:nvPr>
            <p:ph type="ftr" sz="quarter" idx="11"/>
          </p:nvPr>
        </p:nvSpPr>
        <p:spPr/>
        <p:txBody>
          <a:bodyPr/>
          <a:lstStyle/>
          <a:p>
            <a:r>
              <a:rPr lang="de-DE" dirty="0"/>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Mehrteilige Installation</a:t>
            </a:r>
          </a:p>
          <a:p>
            <a:pPr lvl="1"/>
            <a:r>
              <a:rPr lang="de-DE" dirty="0"/>
              <a:t>Teil 1: Amazon </a:t>
            </a:r>
            <a:r>
              <a:rPr lang="de-DE" dirty="0" err="1"/>
              <a:t>Corretto</a:t>
            </a:r>
            <a:endParaRPr lang="de-DE" dirty="0"/>
          </a:p>
          <a:p>
            <a:pPr lvl="1"/>
            <a:r>
              <a:rPr lang="de-DE" dirty="0"/>
              <a:t>Teil 2: Android Studio</a:t>
            </a:r>
          </a:p>
          <a:p>
            <a:pPr lvl="1"/>
            <a:r>
              <a:rPr lang="de-DE" dirty="0"/>
              <a:t>Teil 3: Flutter</a:t>
            </a:r>
          </a:p>
          <a:p>
            <a:r>
              <a:rPr lang="de-DE" dirty="0"/>
              <a:t>Plattenplatz</a:t>
            </a:r>
          </a:p>
          <a:p>
            <a:pPr lvl="1"/>
            <a:r>
              <a:rPr lang="de-DE" dirty="0"/>
              <a:t>Amazon </a:t>
            </a:r>
            <a:r>
              <a:rPr lang="de-DE" dirty="0" err="1"/>
              <a:t>Corretto</a:t>
            </a:r>
            <a:r>
              <a:rPr lang="de-DE" dirty="0"/>
              <a:t>: ca. 300 MB</a:t>
            </a:r>
          </a:p>
          <a:p>
            <a:pPr lvl="1"/>
            <a:r>
              <a:rPr lang="de-DE" dirty="0"/>
              <a:t>Android Studio: ca. 580 MB </a:t>
            </a:r>
          </a:p>
          <a:p>
            <a:pPr lvl="1"/>
            <a:r>
              <a:rPr lang="de-DE" dirty="0"/>
              <a:t>Flutter: ca. 1700 MB</a:t>
            </a:r>
          </a:p>
          <a:p>
            <a:pPr lvl="1"/>
            <a:r>
              <a:rPr lang="de-DE" dirty="0" err="1"/>
              <a:t>Andoid</a:t>
            </a:r>
            <a:r>
              <a:rPr lang="de-DE" dirty="0"/>
              <a:t> SDK Command Line Tools: ca. 520 MB</a:t>
            </a:r>
          </a:p>
          <a:p>
            <a:pPr lvl="1"/>
            <a:r>
              <a:rPr lang="de-DE" dirty="0"/>
              <a:t>Emulator: ca. 2000 MB</a:t>
            </a:r>
          </a:p>
          <a:p>
            <a:pPr marL="457200" lvl="1" indent="0">
              <a:buNone/>
            </a:pPr>
            <a:r>
              <a:rPr lang="de-DE" dirty="0"/>
              <a:t>    ∑	   ca. 5,1 GB</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10</a:t>
            </a:fld>
            <a:endParaRPr lang="de-DE"/>
          </a:p>
        </p:txBody>
      </p:sp>
      <p:pic>
        <p:nvPicPr>
          <p:cNvPr id="8" name="Grafik 7">
            <a:extLst>
              <a:ext uri="{FF2B5EF4-FFF2-40B4-BE49-F238E27FC236}">
                <a16:creationId xmlns:a16="http://schemas.microsoft.com/office/drawing/2014/main" id="{CAFD8B39-204A-4ECC-B94D-4CF5C8B190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3377" y="2771867"/>
            <a:ext cx="3288836" cy="1623863"/>
          </a:xfrm>
          <a:prstGeom prst="rect">
            <a:avLst/>
          </a:prstGeom>
        </p:spPr>
      </p:pic>
      <p:cxnSp>
        <p:nvCxnSpPr>
          <p:cNvPr id="9" name="Gerader Verbinder 8">
            <a:extLst>
              <a:ext uri="{FF2B5EF4-FFF2-40B4-BE49-F238E27FC236}">
                <a16:creationId xmlns:a16="http://schemas.microsoft.com/office/drawing/2014/main" id="{AC9A9245-36C6-413B-8DEB-567A901F157B}"/>
              </a:ext>
            </a:extLst>
          </p:cNvPr>
          <p:cNvCxnSpPr>
            <a:cxnSpLocks/>
          </p:cNvCxnSpPr>
          <p:nvPr/>
        </p:nvCxnSpPr>
        <p:spPr>
          <a:xfrm>
            <a:off x="1630497" y="5618602"/>
            <a:ext cx="276523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69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6331E-A8C4-486C-A64C-8B9C696F1F33}"/>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25831F29-3E28-41E5-A5D4-1FF3105A70F1}"/>
              </a:ext>
            </a:extLst>
          </p:cNvPr>
          <p:cNvSpPr>
            <a:spLocks noGrp="1"/>
          </p:cNvSpPr>
          <p:nvPr>
            <p:ph idx="1"/>
          </p:nvPr>
        </p:nvSpPr>
        <p:spPr/>
        <p:txBody>
          <a:bodyPr/>
          <a:lstStyle/>
          <a:p>
            <a:r>
              <a:rPr lang="de-DE" dirty="0"/>
              <a:t>Systemvoraussetzungen</a:t>
            </a:r>
          </a:p>
          <a:p>
            <a:pPr lvl="1"/>
            <a:r>
              <a:rPr lang="de-DE" dirty="0"/>
              <a:t>Flutter</a:t>
            </a:r>
          </a:p>
          <a:p>
            <a:pPr lvl="2"/>
            <a:r>
              <a:rPr lang="de-DE" dirty="0"/>
              <a:t>Windows 7 SP1</a:t>
            </a:r>
          </a:p>
          <a:p>
            <a:pPr lvl="1"/>
            <a:r>
              <a:rPr lang="de-DE" dirty="0"/>
              <a:t>Android Studio: </a:t>
            </a:r>
          </a:p>
          <a:p>
            <a:pPr lvl="2"/>
            <a:r>
              <a:rPr lang="de-DE" dirty="0"/>
              <a:t>Windows 8 64 Bit</a:t>
            </a:r>
          </a:p>
          <a:p>
            <a:pPr lvl="2"/>
            <a:r>
              <a:rPr lang="de-DE" dirty="0">
                <a:solidFill>
                  <a:schemeClr val="accent3"/>
                </a:solidFill>
              </a:rPr>
              <a:t>8 GB RAM</a:t>
            </a:r>
          </a:p>
          <a:p>
            <a:pPr lvl="2"/>
            <a:r>
              <a:rPr lang="de-DE" dirty="0">
                <a:solidFill>
                  <a:schemeClr val="accent3"/>
                </a:solidFill>
              </a:rPr>
              <a:t>8 GB freier Plattenplatz</a:t>
            </a:r>
          </a:p>
          <a:p>
            <a:pPr lvl="2"/>
            <a:r>
              <a:rPr lang="de-DE" dirty="0">
                <a:solidFill>
                  <a:schemeClr val="accent3"/>
                </a:solidFill>
              </a:rPr>
              <a:t>1280×800 Pixel Bildschirm</a:t>
            </a:r>
          </a:p>
          <a:p>
            <a:pPr lvl="1"/>
            <a:r>
              <a:rPr lang="de-DE" dirty="0"/>
              <a:t>Dart SDK</a:t>
            </a:r>
          </a:p>
          <a:p>
            <a:pPr lvl="2"/>
            <a:r>
              <a:rPr lang="de-DE" dirty="0">
                <a:solidFill>
                  <a:schemeClr val="accent3"/>
                </a:solidFill>
              </a:rPr>
              <a:t>Windows 10 64 Bit</a:t>
            </a:r>
          </a:p>
        </p:txBody>
      </p:sp>
      <p:sp>
        <p:nvSpPr>
          <p:cNvPr id="4" name="Datumsplatzhalter 3">
            <a:extLst>
              <a:ext uri="{FF2B5EF4-FFF2-40B4-BE49-F238E27FC236}">
                <a16:creationId xmlns:a16="http://schemas.microsoft.com/office/drawing/2014/main" id="{D9EC2A7A-2AD4-4758-BB7E-5E81354AC985}"/>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55AA4FF6-2A08-4BC2-87D9-3C7B11095DB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277469C-8922-4D6D-A38C-297797F4ED4D}"/>
              </a:ext>
            </a:extLst>
          </p:cNvPr>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279409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D4A0AE-E61B-471F-BF8D-5365EDCF6D86}"/>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6C4027E6-6CFA-48B6-81B7-4C4C0B388C7B}"/>
              </a:ext>
            </a:extLst>
          </p:cNvPr>
          <p:cNvSpPr>
            <a:spLocks noGrp="1"/>
          </p:cNvSpPr>
          <p:nvPr>
            <p:ph idx="1"/>
          </p:nvPr>
        </p:nvSpPr>
        <p:spPr/>
        <p:txBody>
          <a:bodyPr/>
          <a:lstStyle/>
          <a:p>
            <a:r>
              <a:rPr lang="de-DE" dirty="0"/>
              <a:t>Die folgenden Folien beugen diesem Fehler vor:</a:t>
            </a:r>
          </a:p>
          <a:p>
            <a:endParaRPr lang="de-DE" dirty="0"/>
          </a:p>
        </p:txBody>
      </p:sp>
      <p:sp>
        <p:nvSpPr>
          <p:cNvPr id="4" name="Datumsplatzhalter 3">
            <a:extLst>
              <a:ext uri="{FF2B5EF4-FFF2-40B4-BE49-F238E27FC236}">
                <a16:creationId xmlns:a16="http://schemas.microsoft.com/office/drawing/2014/main" id="{591CD9E4-C636-42B1-99C6-BF1405435B93}"/>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FF5A3F88-F046-4DFD-A592-32A456C9D19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37959C4-1262-4187-BB96-6DE1F5668633}"/>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26" name="Picture 2">
            <a:extLst>
              <a:ext uri="{FF2B5EF4-FFF2-40B4-BE49-F238E27FC236}">
                <a16:creationId xmlns:a16="http://schemas.microsoft.com/office/drawing/2014/main" id="{9BC0F9EA-0507-46A4-A609-B12C87CCA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558" r="2926"/>
          <a:stretch/>
        </p:blipFill>
        <p:spPr bwMode="auto">
          <a:xfrm>
            <a:off x="926737" y="2157738"/>
            <a:ext cx="10514013" cy="26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71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7A0CCE-7604-495E-BD3D-6BBFAE588EA1}"/>
              </a:ext>
            </a:extLst>
          </p:cNvPr>
          <p:cNvSpPr>
            <a:spLocks noGrp="1"/>
          </p:cNvSpPr>
          <p:nvPr>
            <p:ph type="title"/>
          </p:nvPr>
        </p:nvSpPr>
        <p:spPr/>
        <p:txBody>
          <a:bodyPr/>
          <a:lstStyle/>
          <a:p>
            <a:r>
              <a:rPr lang="de-DE" dirty="0"/>
              <a:t>Amazon </a:t>
            </a:r>
            <a:r>
              <a:rPr lang="de-DE" dirty="0" err="1"/>
              <a:t>Corretto</a:t>
            </a:r>
            <a:r>
              <a:rPr lang="de-DE" dirty="0"/>
              <a:t> Installation</a:t>
            </a:r>
          </a:p>
        </p:txBody>
      </p:sp>
      <p:sp>
        <p:nvSpPr>
          <p:cNvPr id="3" name="Inhaltsplatzhalter 2">
            <a:extLst>
              <a:ext uri="{FF2B5EF4-FFF2-40B4-BE49-F238E27FC236}">
                <a16:creationId xmlns:a16="http://schemas.microsoft.com/office/drawing/2014/main" id="{BCC85DE8-76B6-48E7-AD4E-1AD7D41B1A54}"/>
              </a:ext>
            </a:extLst>
          </p:cNvPr>
          <p:cNvSpPr>
            <a:spLocks noGrp="1"/>
          </p:cNvSpPr>
          <p:nvPr>
            <p:ph idx="1"/>
          </p:nvPr>
        </p:nvSpPr>
        <p:spPr>
          <a:xfrm>
            <a:off x="838200" y="1520826"/>
            <a:ext cx="10514013" cy="1409662"/>
          </a:xfrm>
        </p:spPr>
        <p:txBody>
          <a:bodyPr/>
          <a:lstStyle/>
          <a:p>
            <a:r>
              <a:rPr lang="de-DE" dirty="0"/>
              <a:t>Next, Next, </a:t>
            </a:r>
            <a:r>
              <a:rPr lang="de-DE" dirty="0" err="1"/>
              <a:t>Install</a:t>
            </a:r>
            <a:r>
              <a:rPr lang="de-DE" dirty="0"/>
              <a:t>, Finish </a:t>
            </a:r>
            <a:r>
              <a:rPr lang="de-DE" dirty="0">
                <a:sym typeface="Wingdings" panose="05000000000000000000" pitchFamily="2" charset="2"/>
              </a:rPr>
              <a:t></a:t>
            </a:r>
            <a:endParaRPr lang="de-DE" dirty="0"/>
          </a:p>
        </p:txBody>
      </p:sp>
      <p:sp>
        <p:nvSpPr>
          <p:cNvPr id="4" name="Datumsplatzhalter 3">
            <a:extLst>
              <a:ext uri="{FF2B5EF4-FFF2-40B4-BE49-F238E27FC236}">
                <a16:creationId xmlns:a16="http://schemas.microsoft.com/office/drawing/2014/main" id="{21BFED41-FDA6-45E1-968D-56ADBB1F3B6A}"/>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77DAE993-7879-47E2-95E1-6BE3D59B4C0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965A3D1-CC5F-4F5C-BC6D-CD7B976DBE8E}"/>
              </a:ext>
            </a:extLst>
          </p:cNvPr>
          <p:cNvSpPr>
            <a:spLocks noGrp="1"/>
          </p:cNvSpPr>
          <p:nvPr>
            <p:ph type="sldNum" sz="quarter" idx="12"/>
          </p:nvPr>
        </p:nvSpPr>
        <p:spPr/>
        <p:txBody>
          <a:bodyPr/>
          <a:lstStyle/>
          <a:p>
            <a:fld id="{3A1F27E2-D58A-4028-9FF2-B12D897F257E}" type="slidenum">
              <a:rPr lang="de-DE" smtClean="0"/>
              <a:t>13</a:t>
            </a:fld>
            <a:endParaRPr lang="de-DE"/>
          </a:p>
        </p:txBody>
      </p:sp>
      <p:grpSp>
        <p:nvGrpSpPr>
          <p:cNvPr id="15" name="Gruppieren 14">
            <a:extLst>
              <a:ext uri="{FF2B5EF4-FFF2-40B4-BE49-F238E27FC236}">
                <a16:creationId xmlns:a16="http://schemas.microsoft.com/office/drawing/2014/main" id="{B476B94E-D4A2-4F1F-A51F-701D74ACE5D9}"/>
              </a:ext>
            </a:extLst>
          </p:cNvPr>
          <p:cNvGrpSpPr/>
          <p:nvPr/>
        </p:nvGrpSpPr>
        <p:grpSpPr>
          <a:xfrm>
            <a:off x="582850" y="3279240"/>
            <a:ext cx="11024711" cy="2057934"/>
            <a:chOff x="410515" y="3279241"/>
            <a:chExt cx="11024711" cy="2057934"/>
          </a:xfrm>
        </p:grpSpPr>
        <p:pic>
          <p:nvPicPr>
            <p:cNvPr id="8" name="Grafik 7">
              <a:extLst>
                <a:ext uri="{FF2B5EF4-FFF2-40B4-BE49-F238E27FC236}">
                  <a16:creationId xmlns:a16="http://schemas.microsoft.com/office/drawing/2014/main" id="{8EAEB599-93CC-4D5F-B943-7DF00958055D}"/>
                </a:ext>
              </a:extLst>
            </p:cNvPr>
            <p:cNvPicPr>
              <a:picLocks noChangeAspect="1"/>
            </p:cNvPicPr>
            <p:nvPr/>
          </p:nvPicPr>
          <p:blipFill>
            <a:blip r:embed="rId2"/>
            <a:stretch>
              <a:fillRect/>
            </a:stretch>
          </p:blipFill>
          <p:spPr>
            <a:xfrm>
              <a:off x="3208006" y="3279243"/>
              <a:ext cx="2632238" cy="2057932"/>
            </a:xfrm>
            <a:prstGeom prst="rect">
              <a:avLst/>
            </a:prstGeom>
          </p:spPr>
        </p:pic>
        <p:pic>
          <p:nvPicPr>
            <p:cNvPr id="10" name="Grafik 9">
              <a:extLst>
                <a:ext uri="{FF2B5EF4-FFF2-40B4-BE49-F238E27FC236}">
                  <a16:creationId xmlns:a16="http://schemas.microsoft.com/office/drawing/2014/main" id="{C507A51E-B377-4C60-A101-0D25902317C5}"/>
                </a:ext>
              </a:extLst>
            </p:cNvPr>
            <p:cNvPicPr>
              <a:picLocks noChangeAspect="1"/>
            </p:cNvPicPr>
            <p:nvPr/>
          </p:nvPicPr>
          <p:blipFill>
            <a:blip r:embed="rId3"/>
            <a:stretch>
              <a:fillRect/>
            </a:stretch>
          </p:blipFill>
          <p:spPr>
            <a:xfrm>
              <a:off x="410515" y="3279243"/>
              <a:ext cx="2632238" cy="2057932"/>
            </a:xfrm>
            <a:prstGeom prst="rect">
              <a:avLst/>
            </a:prstGeom>
          </p:spPr>
        </p:pic>
        <p:pic>
          <p:nvPicPr>
            <p:cNvPr id="12" name="Grafik 11">
              <a:extLst>
                <a:ext uri="{FF2B5EF4-FFF2-40B4-BE49-F238E27FC236}">
                  <a16:creationId xmlns:a16="http://schemas.microsoft.com/office/drawing/2014/main" id="{5FB676AB-56E1-4BBF-80D2-2D0AB1F6A852}"/>
                </a:ext>
              </a:extLst>
            </p:cNvPr>
            <p:cNvPicPr>
              <a:picLocks noChangeAspect="1"/>
            </p:cNvPicPr>
            <p:nvPr/>
          </p:nvPicPr>
          <p:blipFill>
            <a:blip r:embed="rId4"/>
            <a:stretch>
              <a:fillRect/>
            </a:stretch>
          </p:blipFill>
          <p:spPr>
            <a:xfrm>
              <a:off x="6005497" y="3279242"/>
              <a:ext cx="2632238" cy="2057931"/>
            </a:xfrm>
            <a:prstGeom prst="rect">
              <a:avLst/>
            </a:prstGeom>
          </p:spPr>
        </p:pic>
        <p:pic>
          <p:nvPicPr>
            <p:cNvPr id="14" name="Grafik 13">
              <a:extLst>
                <a:ext uri="{FF2B5EF4-FFF2-40B4-BE49-F238E27FC236}">
                  <a16:creationId xmlns:a16="http://schemas.microsoft.com/office/drawing/2014/main" id="{C178C23A-8CBD-4443-986A-36FD7ED85C0F}"/>
                </a:ext>
              </a:extLst>
            </p:cNvPr>
            <p:cNvPicPr>
              <a:picLocks noChangeAspect="1"/>
            </p:cNvPicPr>
            <p:nvPr/>
          </p:nvPicPr>
          <p:blipFill>
            <a:blip r:embed="rId5"/>
            <a:stretch>
              <a:fillRect/>
            </a:stretch>
          </p:blipFill>
          <p:spPr>
            <a:xfrm>
              <a:off x="8802988" y="3279241"/>
              <a:ext cx="2632238" cy="2057932"/>
            </a:xfrm>
            <a:prstGeom prst="rect">
              <a:avLst/>
            </a:prstGeom>
          </p:spPr>
        </p:pic>
      </p:grpSp>
    </p:spTree>
    <p:extLst>
      <p:ext uri="{BB962C8B-B14F-4D97-AF65-F5344CB8AC3E}">
        <p14:creationId xmlns:p14="http://schemas.microsoft.com/office/powerpoint/2010/main" val="83345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Android Studio 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Next, Next, Next, </a:t>
            </a:r>
            <a:r>
              <a:rPr lang="de-DE" dirty="0" err="1"/>
              <a:t>Install</a:t>
            </a:r>
            <a:r>
              <a:rPr lang="de-DE" dirty="0"/>
              <a:t> … </a:t>
            </a:r>
            <a:r>
              <a:rPr lang="de-DE" dirty="0">
                <a:sym typeface="Wingdings" panose="05000000000000000000" pitchFamily="2" charset="2"/>
              </a:rPr>
              <a:t></a:t>
            </a:r>
            <a:endParaRPr lang="de-DE" dirty="0"/>
          </a:p>
          <a:p>
            <a:r>
              <a:rPr lang="de-DE" dirty="0"/>
              <a:t>Android Virtual Device: installieren</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14</a:t>
            </a:fld>
            <a:endParaRPr lang="de-DE"/>
          </a:p>
        </p:txBody>
      </p:sp>
      <p:grpSp>
        <p:nvGrpSpPr>
          <p:cNvPr id="15" name="Gruppieren 14">
            <a:extLst>
              <a:ext uri="{FF2B5EF4-FFF2-40B4-BE49-F238E27FC236}">
                <a16:creationId xmlns:a16="http://schemas.microsoft.com/office/drawing/2014/main" id="{B5687E92-1084-4A59-AF1F-381C1419B04B}"/>
              </a:ext>
            </a:extLst>
          </p:cNvPr>
          <p:cNvGrpSpPr/>
          <p:nvPr/>
        </p:nvGrpSpPr>
        <p:grpSpPr>
          <a:xfrm>
            <a:off x="1206173" y="3514379"/>
            <a:ext cx="9778066" cy="1730167"/>
            <a:chOff x="545694" y="3525396"/>
            <a:chExt cx="9778066" cy="1730167"/>
          </a:xfrm>
        </p:grpSpPr>
        <p:pic>
          <p:nvPicPr>
            <p:cNvPr id="8" name="Grafik 7">
              <a:extLst>
                <a:ext uri="{FF2B5EF4-FFF2-40B4-BE49-F238E27FC236}">
                  <a16:creationId xmlns:a16="http://schemas.microsoft.com/office/drawing/2014/main" id="{216200D2-90FD-4B50-9098-4AA7DA04FEBC}"/>
                </a:ext>
              </a:extLst>
            </p:cNvPr>
            <p:cNvPicPr>
              <a:picLocks noChangeAspect="1"/>
            </p:cNvPicPr>
            <p:nvPr/>
          </p:nvPicPr>
          <p:blipFill>
            <a:blip r:embed="rId3"/>
            <a:stretch>
              <a:fillRect/>
            </a:stretch>
          </p:blipFill>
          <p:spPr>
            <a:xfrm>
              <a:off x="545694" y="3525397"/>
              <a:ext cx="2225136" cy="1730166"/>
            </a:xfrm>
            <a:prstGeom prst="rect">
              <a:avLst/>
            </a:prstGeom>
          </p:spPr>
        </p:pic>
        <p:pic>
          <p:nvPicPr>
            <p:cNvPr id="10" name="Grafik 9">
              <a:extLst>
                <a:ext uri="{FF2B5EF4-FFF2-40B4-BE49-F238E27FC236}">
                  <a16:creationId xmlns:a16="http://schemas.microsoft.com/office/drawing/2014/main" id="{D6902DD7-B93F-44B5-AAFD-3CD26E32F9C2}"/>
                </a:ext>
              </a:extLst>
            </p:cNvPr>
            <p:cNvPicPr>
              <a:picLocks noChangeAspect="1"/>
            </p:cNvPicPr>
            <p:nvPr/>
          </p:nvPicPr>
          <p:blipFill>
            <a:blip r:embed="rId4"/>
            <a:stretch>
              <a:fillRect/>
            </a:stretch>
          </p:blipFill>
          <p:spPr>
            <a:xfrm>
              <a:off x="3063336" y="3525397"/>
              <a:ext cx="2225137" cy="1730166"/>
            </a:xfrm>
            <a:prstGeom prst="rect">
              <a:avLst/>
            </a:prstGeom>
          </p:spPr>
        </p:pic>
        <p:pic>
          <p:nvPicPr>
            <p:cNvPr id="12" name="Grafik 11">
              <a:extLst>
                <a:ext uri="{FF2B5EF4-FFF2-40B4-BE49-F238E27FC236}">
                  <a16:creationId xmlns:a16="http://schemas.microsoft.com/office/drawing/2014/main" id="{6E4F34F6-CCB3-424E-96B2-9B346FADB004}"/>
                </a:ext>
              </a:extLst>
            </p:cNvPr>
            <p:cNvPicPr>
              <a:picLocks noChangeAspect="1"/>
            </p:cNvPicPr>
            <p:nvPr/>
          </p:nvPicPr>
          <p:blipFill>
            <a:blip r:embed="rId5"/>
            <a:stretch>
              <a:fillRect/>
            </a:stretch>
          </p:blipFill>
          <p:spPr>
            <a:xfrm>
              <a:off x="5580979" y="3525397"/>
              <a:ext cx="2225137" cy="1730166"/>
            </a:xfrm>
            <a:prstGeom prst="rect">
              <a:avLst/>
            </a:prstGeom>
          </p:spPr>
        </p:pic>
        <p:pic>
          <p:nvPicPr>
            <p:cNvPr id="14" name="Grafik 13">
              <a:extLst>
                <a:ext uri="{FF2B5EF4-FFF2-40B4-BE49-F238E27FC236}">
                  <a16:creationId xmlns:a16="http://schemas.microsoft.com/office/drawing/2014/main" id="{6F82693E-6146-4536-8EA5-8A860C940A84}"/>
                </a:ext>
              </a:extLst>
            </p:cNvPr>
            <p:cNvPicPr>
              <a:picLocks noChangeAspect="1"/>
            </p:cNvPicPr>
            <p:nvPr/>
          </p:nvPicPr>
          <p:blipFill>
            <a:blip r:embed="rId6"/>
            <a:stretch>
              <a:fillRect/>
            </a:stretch>
          </p:blipFill>
          <p:spPr>
            <a:xfrm>
              <a:off x="8098622" y="3525396"/>
              <a:ext cx="2225138" cy="1730167"/>
            </a:xfrm>
            <a:prstGeom prst="rect">
              <a:avLst/>
            </a:prstGeom>
          </p:spPr>
        </p:pic>
      </p:grpSp>
    </p:spTree>
    <p:extLst>
      <p:ext uri="{BB962C8B-B14F-4D97-AF65-F5344CB8AC3E}">
        <p14:creationId xmlns:p14="http://schemas.microsoft.com/office/powerpoint/2010/main" val="372026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Settings: nicht importieren (wir haben keine)</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8" name="Grafik 7">
            <a:extLst>
              <a:ext uri="{FF2B5EF4-FFF2-40B4-BE49-F238E27FC236}">
                <a16:creationId xmlns:a16="http://schemas.microsoft.com/office/drawing/2014/main" id="{4F7925CA-1F7A-44C8-AF59-2D647C9A032F}"/>
              </a:ext>
            </a:extLst>
          </p:cNvPr>
          <p:cNvPicPr>
            <a:picLocks noChangeAspect="1"/>
          </p:cNvPicPr>
          <p:nvPr/>
        </p:nvPicPr>
        <p:blipFill>
          <a:blip r:embed="rId2"/>
          <a:stretch>
            <a:fillRect/>
          </a:stretch>
        </p:blipFill>
        <p:spPr>
          <a:xfrm>
            <a:off x="1130230" y="2117036"/>
            <a:ext cx="3563790" cy="1610376"/>
          </a:xfrm>
          <a:prstGeom prst="rect">
            <a:avLst/>
          </a:prstGeom>
        </p:spPr>
      </p:pic>
      <p:sp>
        <p:nvSpPr>
          <p:cNvPr id="9" name="Rechteck 8">
            <a:extLst>
              <a:ext uri="{FF2B5EF4-FFF2-40B4-BE49-F238E27FC236}">
                <a16:creationId xmlns:a16="http://schemas.microsoft.com/office/drawing/2014/main" id="{BFFD02EA-5BBD-47A8-A0E5-6BC08B796483}"/>
              </a:ext>
            </a:extLst>
          </p:cNvPr>
          <p:cNvSpPr/>
          <p:nvPr/>
        </p:nvSpPr>
        <p:spPr>
          <a:xfrm>
            <a:off x="1130230" y="2992072"/>
            <a:ext cx="172313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4556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Data Sharing: Nutzungsdaten nicht senden</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7" name="Grafik 6"/>
          <p:cNvPicPr>
            <a:picLocks noChangeAspect="1"/>
          </p:cNvPicPr>
          <p:nvPr/>
        </p:nvPicPr>
        <p:blipFill>
          <a:blip r:embed="rId3"/>
          <a:stretch>
            <a:fillRect/>
          </a:stretch>
        </p:blipFill>
        <p:spPr>
          <a:xfrm>
            <a:off x="1189709" y="2197030"/>
            <a:ext cx="4997707" cy="2756042"/>
          </a:xfrm>
          <a:prstGeom prst="rect">
            <a:avLst/>
          </a:prstGeom>
        </p:spPr>
      </p:pic>
      <p:sp>
        <p:nvSpPr>
          <p:cNvPr id="10" name="Rechteck 9">
            <a:extLst>
              <a:ext uri="{FF2B5EF4-FFF2-40B4-BE49-F238E27FC236}">
                <a16:creationId xmlns:a16="http://schemas.microsoft.com/office/drawing/2014/main" id="{018F6639-6E53-46A3-80EB-978EF3AD143F}"/>
              </a:ext>
            </a:extLst>
          </p:cNvPr>
          <p:cNvSpPr/>
          <p:nvPr/>
        </p:nvSpPr>
        <p:spPr>
          <a:xfrm>
            <a:off x="3213645" y="4581158"/>
            <a:ext cx="917568" cy="32377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6469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164741" y="1994192"/>
            <a:ext cx="5309207" cy="4002118"/>
          </a:xfrm>
          <a:prstGeom prst="rect">
            <a:avLst/>
          </a:prstGeom>
        </p:spPr>
      </p:pic>
      <p:sp>
        <p:nvSpPr>
          <p:cNvPr id="2" name="Titel 1">
            <a:extLst>
              <a:ext uri="{FF2B5EF4-FFF2-40B4-BE49-F238E27FC236}">
                <a16:creationId xmlns:a16="http://schemas.microsoft.com/office/drawing/2014/main"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7080547F-B3A2-469B-9BC4-661C38739F69}"/>
              </a:ext>
            </a:extLst>
          </p:cNvPr>
          <p:cNvSpPr>
            <a:spLocks noGrp="1"/>
          </p:cNvSpPr>
          <p:nvPr>
            <p:ph idx="1"/>
          </p:nvPr>
        </p:nvSpPr>
        <p:spPr/>
        <p:txBody>
          <a:bodyPr/>
          <a:lstStyle/>
          <a:p>
            <a:r>
              <a:rPr lang="de-DE" dirty="0"/>
              <a:t>Standard-Einrichtung: empfohlene Konfiguration</a:t>
            </a:r>
          </a:p>
        </p:txBody>
      </p:sp>
      <p:sp>
        <p:nvSpPr>
          <p:cNvPr id="4" name="Datumsplatzhalter 3">
            <a:extLst>
              <a:ext uri="{FF2B5EF4-FFF2-40B4-BE49-F238E27FC236}">
                <a16:creationId xmlns:a16="http://schemas.microsoft.com/office/drawing/2014/main" id="{5DCC446B-C35F-45FA-9D08-6331931EF4A1}"/>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505E8DE-AE66-4A85-B04B-3ECCFEA67047}"/>
              </a:ext>
            </a:extLst>
          </p:cNvPr>
          <p:cNvSpPr>
            <a:spLocks noGrp="1"/>
          </p:cNvSpPr>
          <p:nvPr>
            <p:ph type="sldNum" sz="quarter" idx="12"/>
          </p:nvPr>
        </p:nvSpPr>
        <p:spPr/>
        <p:txBody>
          <a:bodyPr/>
          <a:lstStyle/>
          <a:p>
            <a:fld id="{3A1F27E2-D58A-4028-9FF2-B12D897F257E}" type="slidenum">
              <a:rPr lang="de-DE" smtClean="0"/>
              <a:t>17</a:t>
            </a:fld>
            <a:endParaRPr lang="de-DE"/>
          </a:p>
        </p:txBody>
      </p:sp>
      <p:sp>
        <p:nvSpPr>
          <p:cNvPr id="9" name="Rechteck 8">
            <a:extLst>
              <a:ext uri="{FF2B5EF4-FFF2-40B4-BE49-F238E27FC236}">
                <a16:creationId xmlns:a16="http://schemas.microsoft.com/office/drawing/2014/main" id="{3C33EB5A-B4EC-4FE4-93B2-2C679B4C25B9}"/>
              </a:ext>
            </a:extLst>
          </p:cNvPr>
          <p:cNvSpPr/>
          <p:nvPr/>
        </p:nvSpPr>
        <p:spPr>
          <a:xfrm>
            <a:off x="1338363" y="3337930"/>
            <a:ext cx="753033" cy="2399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7115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a:blip r:embed="rId2"/>
          <a:stretch>
            <a:fillRect/>
          </a:stretch>
        </p:blipFill>
        <p:spPr>
          <a:xfrm>
            <a:off x="1164741" y="1996675"/>
            <a:ext cx="5305913" cy="3999635"/>
          </a:xfrm>
          <a:prstGeom prst="rect">
            <a:avLst/>
          </a:prstGeom>
        </p:spPr>
      </p:pic>
      <p:sp>
        <p:nvSpPr>
          <p:cNvPr id="2" name="Titel 1">
            <a:extLst>
              <a:ext uri="{FF2B5EF4-FFF2-40B4-BE49-F238E27FC236}">
                <a16:creationId xmlns:a16="http://schemas.microsoft.com/office/drawing/2014/main"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7080547F-B3A2-469B-9BC4-661C38739F69}"/>
              </a:ext>
            </a:extLst>
          </p:cNvPr>
          <p:cNvSpPr>
            <a:spLocks noGrp="1"/>
          </p:cNvSpPr>
          <p:nvPr>
            <p:ph idx="1"/>
          </p:nvPr>
        </p:nvSpPr>
        <p:spPr/>
        <p:txBody>
          <a:bodyPr/>
          <a:lstStyle/>
          <a:p>
            <a:r>
              <a:rPr lang="de-DE" dirty="0" err="1"/>
              <a:t>Theme</a:t>
            </a:r>
            <a:r>
              <a:rPr lang="de-DE" dirty="0"/>
              <a:t>: nach Eurem Geschmack</a:t>
            </a:r>
          </a:p>
        </p:txBody>
      </p:sp>
      <p:sp>
        <p:nvSpPr>
          <p:cNvPr id="4" name="Datumsplatzhalter 3">
            <a:extLst>
              <a:ext uri="{FF2B5EF4-FFF2-40B4-BE49-F238E27FC236}">
                <a16:creationId xmlns:a16="http://schemas.microsoft.com/office/drawing/2014/main" id="{5DCC446B-C35F-45FA-9D08-6331931EF4A1}"/>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505E8DE-AE66-4A85-B04B-3ECCFEA67047}"/>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70466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164741" y="1996675"/>
            <a:ext cx="5305913" cy="3996310"/>
          </a:xfrm>
          <a:prstGeom prst="rect">
            <a:avLst/>
          </a:prstGeom>
        </p:spPr>
      </p:pic>
      <p:sp>
        <p:nvSpPr>
          <p:cNvPr id="2" name="Titel 1">
            <a:extLst>
              <a:ext uri="{FF2B5EF4-FFF2-40B4-BE49-F238E27FC236}">
                <a16:creationId xmlns:a16="http://schemas.microsoft.com/office/drawing/2014/main"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7080547F-B3A2-469B-9BC4-661C38739F69}"/>
              </a:ext>
            </a:extLst>
          </p:cNvPr>
          <p:cNvSpPr>
            <a:spLocks noGrp="1"/>
          </p:cNvSpPr>
          <p:nvPr>
            <p:ph idx="1"/>
          </p:nvPr>
        </p:nvSpPr>
        <p:spPr/>
        <p:txBody>
          <a:bodyPr/>
          <a:lstStyle/>
          <a:p>
            <a:r>
              <a:rPr lang="de-DE" dirty="0"/>
              <a:t>Lizenzen akzeptieren</a:t>
            </a:r>
          </a:p>
        </p:txBody>
      </p:sp>
      <p:sp>
        <p:nvSpPr>
          <p:cNvPr id="4" name="Datumsplatzhalter 3">
            <a:extLst>
              <a:ext uri="{FF2B5EF4-FFF2-40B4-BE49-F238E27FC236}">
                <a16:creationId xmlns:a16="http://schemas.microsoft.com/office/drawing/2014/main" id="{5DCC446B-C35F-45FA-9D08-6331931EF4A1}"/>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505E8DE-AE66-4A85-B04B-3ECCFEA67047}"/>
              </a:ext>
            </a:extLst>
          </p:cNvPr>
          <p:cNvSpPr>
            <a:spLocks noGrp="1"/>
          </p:cNvSpPr>
          <p:nvPr>
            <p:ph type="sldNum" sz="quarter" idx="12"/>
          </p:nvPr>
        </p:nvSpPr>
        <p:spPr/>
        <p:txBody>
          <a:bodyPr/>
          <a:lstStyle/>
          <a:p>
            <a:fld id="{3A1F27E2-D58A-4028-9FF2-B12D897F257E}" type="slidenum">
              <a:rPr lang="de-DE" smtClean="0"/>
              <a:t>19</a:t>
            </a:fld>
            <a:endParaRPr lang="de-DE"/>
          </a:p>
        </p:txBody>
      </p:sp>
      <p:sp>
        <p:nvSpPr>
          <p:cNvPr id="9" name="Rechteck 8">
            <a:extLst>
              <a:ext uri="{FF2B5EF4-FFF2-40B4-BE49-F238E27FC236}">
                <a16:creationId xmlns:a16="http://schemas.microsoft.com/office/drawing/2014/main" id="{3C33EB5A-B4EC-4FE4-93B2-2C679B4C25B9}"/>
              </a:ext>
            </a:extLst>
          </p:cNvPr>
          <p:cNvSpPr/>
          <p:nvPr/>
        </p:nvSpPr>
        <p:spPr>
          <a:xfrm>
            <a:off x="5936566" y="5251136"/>
            <a:ext cx="497058" cy="2399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4725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p:txBody>
          <a:bodyPr/>
          <a:lstStyle/>
          <a:p>
            <a:r>
              <a:rPr lang="de-DE" dirty="0"/>
              <a:t>SDK</a:t>
            </a:r>
          </a:p>
          <a:p>
            <a:r>
              <a:rPr lang="de-DE" dirty="0"/>
              <a:t>Amazon </a:t>
            </a:r>
            <a:r>
              <a:rPr lang="de-DE" dirty="0" err="1"/>
              <a:t>Corretto</a:t>
            </a:r>
            <a:endParaRPr lang="de-DE" dirty="0"/>
          </a:p>
          <a:p>
            <a:r>
              <a:rPr lang="de-DE" dirty="0"/>
              <a:t>Android Studio</a:t>
            </a:r>
          </a:p>
          <a:p>
            <a:r>
              <a:rPr lang="de-DE" dirty="0"/>
              <a:t>Flutter</a:t>
            </a:r>
          </a:p>
          <a:p>
            <a:r>
              <a:rPr lang="de-DE" dirty="0"/>
              <a:t>Installation</a:t>
            </a:r>
          </a:p>
          <a:p>
            <a:r>
              <a:rPr lang="de-DE" dirty="0"/>
              <a:t>Erster Start</a:t>
            </a:r>
          </a:p>
          <a:p>
            <a:r>
              <a:rPr lang="de-DE" dirty="0"/>
              <a:t>Übungsprojekt für BOGY</a:t>
            </a:r>
          </a:p>
          <a:p>
            <a:r>
              <a:rPr lang="de-DE" dirty="0"/>
              <a:t>Virtuelles Gerät erstellen</a:t>
            </a:r>
          </a:p>
        </p:txBody>
      </p:sp>
      <p:sp>
        <p:nvSpPr>
          <p:cNvPr id="6" name="Datumsplatzhalter 5"/>
          <p:cNvSpPr>
            <a:spLocks noGrp="1"/>
          </p:cNvSpPr>
          <p:nvPr>
            <p:ph type="dt" sz="half" idx="10"/>
          </p:nvPr>
        </p:nvSpPr>
        <p:spPr/>
        <p:txBody>
          <a:bodyPr/>
          <a:lstStyle/>
          <a:p>
            <a:fld id="{6228E3B4-E3B1-4C82-9E48-25368E581931}" type="datetime1">
              <a:rPr lang="de-DE" smtClean="0"/>
              <a:t>05.10.2022</a:t>
            </a:fld>
            <a:endParaRPr lang="de-DE"/>
          </a:p>
        </p:txBody>
      </p:sp>
      <p:sp>
        <p:nvSpPr>
          <p:cNvPr id="7" name="Fußzeilenplatzhalter 6"/>
          <p:cNvSpPr>
            <a:spLocks noGrp="1"/>
          </p:cNvSpPr>
          <p:nvPr>
            <p:ph type="ftr" sz="quarter" idx="11"/>
          </p:nvPr>
        </p:nvSpPr>
        <p:spPr/>
        <p:txBody>
          <a:bodyPr/>
          <a:lstStyle/>
          <a:p>
            <a:r>
              <a:rPr lang="de-DE"/>
              <a:t>Android Studio</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2FEC1-5F3B-4EFA-8BAE-638A7105ACF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A3346B7D-DD71-42F0-92D3-3384A15DDA2C}"/>
              </a:ext>
            </a:extLst>
          </p:cNvPr>
          <p:cNvSpPr>
            <a:spLocks noGrp="1"/>
          </p:cNvSpPr>
          <p:nvPr>
            <p:ph idx="1"/>
          </p:nvPr>
        </p:nvSpPr>
        <p:spPr/>
        <p:txBody>
          <a:bodyPr/>
          <a:lstStyle/>
          <a:p>
            <a:r>
              <a:rPr lang="de-DE" dirty="0"/>
              <a:t>UAC Meldung für Intel Hardware </a:t>
            </a:r>
            <a:r>
              <a:rPr lang="de-DE" dirty="0" err="1"/>
              <a:t>Accelerator</a:t>
            </a:r>
            <a:r>
              <a:rPr lang="de-DE" dirty="0"/>
              <a:t> (HAXM)</a:t>
            </a:r>
          </a:p>
          <a:p>
            <a:pPr lvl="1"/>
            <a:r>
              <a:rPr lang="de-DE" dirty="0"/>
              <a:t>bestätigen</a:t>
            </a:r>
          </a:p>
        </p:txBody>
      </p:sp>
      <p:sp>
        <p:nvSpPr>
          <p:cNvPr id="4" name="Datumsplatzhalter 3">
            <a:extLst>
              <a:ext uri="{FF2B5EF4-FFF2-40B4-BE49-F238E27FC236}">
                <a16:creationId xmlns:a16="http://schemas.microsoft.com/office/drawing/2014/main" id="{38D25B03-E426-4953-9A06-19BAD747F663}"/>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0B6FB483-1DB2-47F9-9399-CC7161D56AE3}"/>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9B12C0-7E5B-4296-BB6D-30403E0AAB32}"/>
              </a:ext>
            </a:extLst>
          </p:cNvPr>
          <p:cNvSpPr>
            <a:spLocks noGrp="1"/>
          </p:cNvSpPr>
          <p:nvPr>
            <p:ph type="sldNum" sz="quarter" idx="12"/>
          </p:nvPr>
        </p:nvSpPr>
        <p:spPr/>
        <p:txBody>
          <a:bodyPr/>
          <a:lstStyle/>
          <a:p>
            <a:fld id="{3A1F27E2-D58A-4028-9FF2-B12D897F257E}" type="slidenum">
              <a:rPr lang="de-DE" smtClean="0"/>
              <a:t>20</a:t>
            </a:fld>
            <a:endParaRPr lang="de-DE"/>
          </a:p>
        </p:txBody>
      </p:sp>
      <p:pic>
        <p:nvPicPr>
          <p:cNvPr id="8" name="Grafik 7">
            <a:extLst>
              <a:ext uri="{FF2B5EF4-FFF2-40B4-BE49-F238E27FC236}">
                <a16:creationId xmlns:a16="http://schemas.microsoft.com/office/drawing/2014/main" id="{8D0C7E75-77F5-4DC7-B209-85CFFD046FB5}"/>
              </a:ext>
            </a:extLst>
          </p:cNvPr>
          <p:cNvPicPr>
            <a:picLocks noChangeAspect="1"/>
          </p:cNvPicPr>
          <p:nvPr/>
        </p:nvPicPr>
        <p:blipFill>
          <a:blip r:embed="rId3"/>
          <a:stretch>
            <a:fillRect/>
          </a:stretch>
        </p:blipFill>
        <p:spPr>
          <a:xfrm>
            <a:off x="1480585" y="2640811"/>
            <a:ext cx="3810532" cy="2810267"/>
          </a:xfrm>
          <a:prstGeom prst="rect">
            <a:avLst/>
          </a:prstGeom>
        </p:spPr>
      </p:pic>
      <p:sp>
        <p:nvSpPr>
          <p:cNvPr id="9" name="Rechteck 8">
            <a:extLst>
              <a:ext uri="{FF2B5EF4-FFF2-40B4-BE49-F238E27FC236}">
                <a16:creationId xmlns:a16="http://schemas.microsoft.com/office/drawing/2014/main" id="{C58AB962-47DE-47A1-AAB9-6341F3CC01FE}"/>
              </a:ext>
            </a:extLst>
          </p:cNvPr>
          <p:cNvSpPr/>
          <p:nvPr/>
        </p:nvSpPr>
        <p:spPr>
          <a:xfrm>
            <a:off x="1610036" y="4900247"/>
            <a:ext cx="169502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34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6A3C71-0828-4A7E-9681-AA40B4DE0D4A}"/>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80846B57-57A1-47DF-BEC3-3173BA4DA1B9}"/>
              </a:ext>
            </a:extLst>
          </p:cNvPr>
          <p:cNvSpPr>
            <a:spLocks noGrp="1"/>
          </p:cNvSpPr>
          <p:nvPr>
            <p:ph idx="1"/>
          </p:nvPr>
        </p:nvSpPr>
        <p:spPr/>
        <p:txBody>
          <a:bodyPr/>
          <a:lstStyle/>
          <a:p>
            <a:r>
              <a:rPr lang="de-DE" dirty="0"/>
              <a:t>Falls verfügbar: Updates installieren</a:t>
            </a:r>
          </a:p>
          <a:p>
            <a:endParaRPr lang="de-DE" dirty="0"/>
          </a:p>
          <a:p>
            <a:endParaRPr lang="de-DE" dirty="0"/>
          </a:p>
          <a:p>
            <a:endParaRPr lang="de-DE" dirty="0"/>
          </a:p>
          <a:p>
            <a:r>
              <a:rPr lang="de-DE" dirty="0"/>
              <a:t>Neustart von Android Studio? </a:t>
            </a:r>
            <a:r>
              <a:rPr lang="de-DE"/>
              <a:t>Ja.</a:t>
            </a:r>
            <a:endParaRPr lang="de-DE" dirty="0"/>
          </a:p>
        </p:txBody>
      </p:sp>
      <p:sp>
        <p:nvSpPr>
          <p:cNvPr id="4" name="Datumsplatzhalter 3">
            <a:extLst>
              <a:ext uri="{FF2B5EF4-FFF2-40B4-BE49-F238E27FC236}">
                <a16:creationId xmlns:a16="http://schemas.microsoft.com/office/drawing/2014/main" id="{9340631C-2B07-4CB2-98CE-46376800EBCA}"/>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6DF0D719-C859-45FA-95C0-6B1301316FB5}"/>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FD47342-FAA9-407A-96CA-81E8AF6D3E28}"/>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7A29DAF5-1648-4DFC-A35B-C4AB6DC03041}"/>
              </a:ext>
            </a:extLst>
          </p:cNvPr>
          <p:cNvPicPr>
            <a:picLocks noChangeAspect="1"/>
          </p:cNvPicPr>
          <p:nvPr/>
        </p:nvPicPr>
        <p:blipFill>
          <a:blip r:embed="rId3"/>
          <a:stretch>
            <a:fillRect/>
          </a:stretch>
        </p:blipFill>
        <p:spPr>
          <a:xfrm>
            <a:off x="1158956" y="2164200"/>
            <a:ext cx="5378695" cy="986624"/>
          </a:xfrm>
          <a:prstGeom prst="rect">
            <a:avLst/>
          </a:prstGeom>
        </p:spPr>
      </p:pic>
      <p:sp>
        <p:nvSpPr>
          <p:cNvPr id="9" name="Rechteck 8">
            <a:extLst>
              <a:ext uri="{FF2B5EF4-FFF2-40B4-BE49-F238E27FC236}">
                <a16:creationId xmlns:a16="http://schemas.microsoft.com/office/drawing/2014/main" id="{3EDBF443-9BB4-446D-BAA5-42EF2A49600C}"/>
              </a:ext>
            </a:extLst>
          </p:cNvPr>
          <p:cNvSpPr/>
          <p:nvPr/>
        </p:nvSpPr>
        <p:spPr>
          <a:xfrm>
            <a:off x="1378682" y="26287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96433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rotWithShape="1">
          <a:blip r:embed="rId2"/>
          <a:srcRect b="37175"/>
          <a:stretch/>
        </p:blipFill>
        <p:spPr>
          <a:xfrm>
            <a:off x="838200" y="2438102"/>
            <a:ext cx="7709296" cy="3554736"/>
          </a:xfrm>
          <a:prstGeom prst="rect">
            <a:avLst/>
          </a:prstGeom>
        </p:spPr>
      </p:pic>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p:txBody>
          <a:bodyPr/>
          <a:lstStyle/>
          <a:p>
            <a:r>
              <a:rPr lang="de-DE" dirty="0"/>
              <a:t>Plugins </a:t>
            </a:r>
            <a:r>
              <a:rPr lang="de-DE" dirty="0">
                <a:effectLst/>
                <a:latin typeface="u2400"/>
              </a:rPr>
              <a:t>❯ Marketplace ❯ Suche nach „Flutter“</a:t>
            </a:r>
            <a:endParaRPr lang="de-DE" dirty="0"/>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22</a:t>
            </a:fld>
            <a:endParaRPr lang="de-DE"/>
          </a:p>
        </p:txBody>
      </p:sp>
      <p:sp>
        <p:nvSpPr>
          <p:cNvPr id="9" name="Rechteck 8">
            <a:extLst>
              <a:ext uri="{FF2B5EF4-FFF2-40B4-BE49-F238E27FC236}">
                <a16:creationId xmlns:a16="http://schemas.microsoft.com/office/drawing/2014/main" id="{126B7DE4-3ECE-4A57-829E-2FE7111B344D}"/>
              </a:ext>
            </a:extLst>
          </p:cNvPr>
          <p:cNvSpPr/>
          <p:nvPr/>
        </p:nvSpPr>
        <p:spPr>
          <a:xfrm>
            <a:off x="1025156" y="4103076"/>
            <a:ext cx="752063" cy="32753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1027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2636760" y="1584992"/>
            <a:ext cx="5953910" cy="4366201"/>
          </a:xfrm>
          <a:prstGeom prst="rect">
            <a:avLst/>
          </a:prstGeom>
        </p:spPr>
      </p:pic>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5"/>
            <a:ext cx="10514013" cy="1316163"/>
          </a:xfrm>
        </p:spPr>
        <p:txBody>
          <a:bodyPr/>
          <a:lstStyle/>
          <a:p>
            <a:r>
              <a:rPr lang="de-DE" dirty="0"/>
              <a:t>„</a:t>
            </a:r>
            <a:r>
              <a:rPr lang="de-DE" dirty="0" err="1"/>
              <a:t>Install</a:t>
            </a:r>
            <a:r>
              <a:rPr lang="de-DE" dirty="0"/>
              <a:t>“</a:t>
            </a:r>
          </a:p>
          <a:p>
            <a:r>
              <a:rPr lang="de-DE" dirty="0"/>
              <a:t>„</a:t>
            </a:r>
            <a:r>
              <a:rPr lang="de-DE" dirty="0" err="1"/>
              <a:t>Accept</a:t>
            </a:r>
            <a:r>
              <a:rPr lang="de-DE" dirty="0"/>
              <a:t>“</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23</a:t>
            </a:fld>
            <a:endParaRPr lang="de-DE"/>
          </a:p>
        </p:txBody>
      </p:sp>
      <p:sp>
        <p:nvSpPr>
          <p:cNvPr id="11" name="Rechteck 10">
            <a:extLst>
              <a:ext uri="{FF2B5EF4-FFF2-40B4-BE49-F238E27FC236}">
                <a16:creationId xmlns:a16="http://schemas.microsoft.com/office/drawing/2014/main" id="{BE9536E8-391A-40E4-AFCD-8EB4B3804C04}"/>
              </a:ext>
            </a:extLst>
          </p:cNvPr>
          <p:cNvSpPr/>
          <p:nvPr/>
        </p:nvSpPr>
        <p:spPr>
          <a:xfrm>
            <a:off x="7725050" y="2061630"/>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D541F42D-629E-4BC0-935F-A2CC4A27B805}"/>
              </a:ext>
            </a:extLst>
          </p:cNvPr>
          <p:cNvSpPr/>
          <p:nvPr/>
        </p:nvSpPr>
        <p:spPr>
          <a:xfrm>
            <a:off x="5814646" y="4192172"/>
            <a:ext cx="722142" cy="42038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4598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194242" y="2178906"/>
            <a:ext cx="4554755" cy="1575699"/>
          </a:xfrm>
          <a:prstGeom prst="rect">
            <a:avLst/>
          </a:prstGeom>
        </p:spPr>
      </p:pic>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Dart-Plugin mitinstallieren</a:t>
            </a:r>
          </a:p>
          <a:p>
            <a:endParaRPr lang="de-DE" dirty="0"/>
          </a:p>
          <a:p>
            <a:endParaRPr lang="de-DE" dirty="0"/>
          </a:p>
          <a:p>
            <a:endParaRPr lang="de-DE" dirty="0"/>
          </a:p>
          <a:p>
            <a:endParaRPr lang="de-DE" dirty="0"/>
          </a:p>
          <a:p>
            <a:r>
              <a:rPr lang="de-DE" dirty="0"/>
              <a:t>Android Studio neu starten</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24</a:t>
            </a:fld>
            <a:endParaRPr lang="de-DE"/>
          </a:p>
        </p:txBody>
      </p:sp>
      <p:sp>
        <p:nvSpPr>
          <p:cNvPr id="11" name="Rechteck 10">
            <a:extLst>
              <a:ext uri="{FF2B5EF4-FFF2-40B4-BE49-F238E27FC236}">
                <a16:creationId xmlns:a16="http://schemas.microsoft.com/office/drawing/2014/main" id="{BD33DBCD-A274-4639-A215-86ADF392A577}"/>
              </a:ext>
            </a:extLst>
          </p:cNvPr>
          <p:cNvSpPr/>
          <p:nvPr/>
        </p:nvSpPr>
        <p:spPr>
          <a:xfrm>
            <a:off x="3408523" y="3163644"/>
            <a:ext cx="1194606"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31490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047BB-B6AB-49A4-8EC7-726B4E29EA8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B1770FD1-98BE-44A4-9206-C0E9ACDCB515}"/>
              </a:ext>
            </a:extLst>
          </p:cNvPr>
          <p:cNvSpPr>
            <a:spLocks noGrp="1"/>
          </p:cNvSpPr>
          <p:nvPr>
            <p:ph idx="1"/>
          </p:nvPr>
        </p:nvSpPr>
        <p:spPr/>
        <p:txBody>
          <a:bodyPr/>
          <a:lstStyle/>
          <a:p>
            <a:r>
              <a:rPr lang="de-DE" dirty="0"/>
              <a:t>More Actions </a:t>
            </a:r>
            <a:r>
              <a:rPr lang="de-DE" dirty="0">
                <a:effectLst/>
                <a:latin typeface="u2400"/>
              </a:rPr>
              <a:t>❯</a:t>
            </a:r>
            <a:r>
              <a:rPr lang="de-DE" dirty="0"/>
              <a:t> SDK Manager</a:t>
            </a:r>
          </a:p>
        </p:txBody>
      </p:sp>
      <p:sp>
        <p:nvSpPr>
          <p:cNvPr id="4" name="Datumsplatzhalter 3">
            <a:extLst>
              <a:ext uri="{FF2B5EF4-FFF2-40B4-BE49-F238E27FC236}">
                <a16:creationId xmlns:a16="http://schemas.microsoft.com/office/drawing/2014/main" id="{5F130967-188A-4163-93B1-96B8F6FE102A}"/>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B22F22E4-EF8B-4205-91FD-9CD66B43AA21}"/>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9432AF3-08A7-4973-A935-9B0879C6C3FF}"/>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7" name="Grafik 6">
            <a:extLst>
              <a:ext uri="{FF2B5EF4-FFF2-40B4-BE49-F238E27FC236}">
                <a16:creationId xmlns:a16="http://schemas.microsoft.com/office/drawing/2014/main" id="{636A5F43-7B3F-478A-A54C-1F337BC18639}"/>
              </a:ext>
            </a:extLst>
          </p:cNvPr>
          <p:cNvPicPr>
            <a:picLocks noChangeAspect="1"/>
          </p:cNvPicPr>
          <p:nvPr/>
        </p:nvPicPr>
        <p:blipFill>
          <a:blip r:embed="rId2"/>
          <a:stretch>
            <a:fillRect/>
          </a:stretch>
        </p:blipFill>
        <p:spPr>
          <a:xfrm>
            <a:off x="838200" y="2025629"/>
            <a:ext cx="7640116" cy="3458058"/>
          </a:xfrm>
          <a:prstGeom prst="rect">
            <a:avLst/>
          </a:prstGeom>
        </p:spPr>
      </p:pic>
      <p:sp>
        <p:nvSpPr>
          <p:cNvPr id="8" name="Rechteck 7">
            <a:extLst>
              <a:ext uri="{FF2B5EF4-FFF2-40B4-BE49-F238E27FC236}">
                <a16:creationId xmlns:a16="http://schemas.microsoft.com/office/drawing/2014/main" id="{A33F5FD5-3818-4D26-9BEA-661B3BAA54B5}"/>
              </a:ext>
            </a:extLst>
          </p:cNvPr>
          <p:cNvSpPr/>
          <p:nvPr/>
        </p:nvSpPr>
        <p:spPr>
          <a:xfrm>
            <a:off x="5082131" y="484141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27D5F9B8-FAA5-4A88-A507-9C3B8B825AB9}"/>
              </a:ext>
            </a:extLst>
          </p:cNvPr>
          <p:cNvPicPr>
            <a:picLocks noChangeAspect="1"/>
          </p:cNvPicPr>
          <p:nvPr/>
        </p:nvPicPr>
        <p:blipFill>
          <a:blip r:embed="rId3"/>
          <a:stretch>
            <a:fillRect/>
          </a:stretch>
        </p:blipFill>
        <p:spPr>
          <a:xfrm>
            <a:off x="6000815" y="4892898"/>
            <a:ext cx="2477501" cy="1181578"/>
          </a:xfrm>
          <a:prstGeom prst="rect">
            <a:avLst/>
          </a:prstGeom>
        </p:spPr>
      </p:pic>
      <p:sp>
        <p:nvSpPr>
          <p:cNvPr id="11" name="Rechteck 10">
            <a:extLst>
              <a:ext uri="{FF2B5EF4-FFF2-40B4-BE49-F238E27FC236}">
                <a16:creationId xmlns:a16="http://schemas.microsoft.com/office/drawing/2014/main" id="{ED6B3E5A-3738-4E52-8772-5C6D8085BE64}"/>
              </a:ext>
            </a:extLst>
          </p:cNvPr>
          <p:cNvSpPr/>
          <p:nvPr/>
        </p:nvSpPr>
        <p:spPr>
          <a:xfrm>
            <a:off x="5894024" y="5531923"/>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2240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9D0B9-8C0B-40AF-BE80-84BC089CBB0E}"/>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FA9CCC63-8AC3-4DA9-BF98-7DD2717EC41D}"/>
              </a:ext>
            </a:extLst>
          </p:cNvPr>
          <p:cNvSpPr>
            <a:spLocks noGrp="1"/>
          </p:cNvSpPr>
          <p:nvPr>
            <p:ph idx="1"/>
          </p:nvPr>
        </p:nvSpPr>
        <p:spPr/>
        <p:txBody>
          <a:bodyPr/>
          <a:lstStyle/>
          <a:p>
            <a:r>
              <a:rPr lang="de-DE" dirty="0"/>
              <a:t>SDK Tools </a:t>
            </a:r>
            <a:r>
              <a:rPr lang="de-DE" dirty="0">
                <a:effectLst/>
                <a:latin typeface="u2400"/>
              </a:rPr>
              <a:t>❯ Android SDK Command Line Tools</a:t>
            </a:r>
            <a:endParaRPr lang="de-DE" dirty="0"/>
          </a:p>
        </p:txBody>
      </p:sp>
      <p:sp>
        <p:nvSpPr>
          <p:cNvPr id="4" name="Datumsplatzhalter 3">
            <a:extLst>
              <a:ext uri="{FF2B5EF4-FFF2-40B4-BE49-F238E27FC236}">
                <a16:creationId xmlns:a16="http://schemas.microsoft.com/office/drawing/2014/main" id="{04C8AF02-7303-4C54-91B6-7AC3A42B9F73}"/>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889C349C-3C3C-40A6-BAAC-A9FF0CCD7BF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76D11C4B-FB07-431B-9C5F-5836AAD726F9}"/>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8" name="Grafik 7">
            <a:extLst>
              <a:ext uri="{FF2B5EF4-FFF2-40B4-BE49-F238E27FC236}">
                <a16:creationId xmlns:a16="http://schemas.microsoft.com/office/drawing/2014/main" id="{FFDF6C4B-A2AD-4275-9E90-BF4A57CBAB49}"/>
              </a:ext>
            </a:extLst>
          </p:cNvPr>
          <p:cNvPicPr>
            <a:picLocks noChangeAspect="1"/>
          </p:cNvPicPr>
          <p:nvPr/>
        </p:nvPicPr>
        <p:blipFill rotWithShape="1">
          <a:blip r:embed="rId2"/>
          <a:srcRect b="37048"/>
          <a:stretch/>
        </p:blipFill>
        <p:spPr>
          <a:xfrm>
            <a:off x="838200" y="2117728"/>
            <a:ext cx="9376390" cy="4216971"/>
          </a:xfrm>
          <a:prstGeom prst="rect">
            <a:avLst/>
          </a:prstGeom>
        </p:spPr>
      </p:pic>
      <p:sp>
        <p:nvSpPr>
          <p:cNvPr id="11" name="Rechteck 10">
            <a:extLst>
              <a:ext uri="{FF2B5EF4-FFF2-40B4-BE49-F238E27FC236}">
                <a16:creationId xmlns:a16="http://schemas.microsoft.com/office/drawing/2014/main" id="{47DEC905-1039-4AF5-BB52-DAA9E447C110}"/>
              </a:ext>
            </a:extLst>
          </p:cNvPr>
          <p:cNvSpPr/>
          <p:nvPr/>
        </p:nvSpPr>
        <p:spPr>
          <a:xfrm>
            <a:off x="3404125" y="4496338"/>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575CEE2C-08AF-40AC-BD9F-7ACF186E6BD3}"/>
              </a:ext>
            </a:extLst>
          </p:cNvPr>
          <p:cNvSpPr/>
          <p:nvPr/>
        </p:nvSpPr>
        <p:spPr>
          <a:xfrm>
            <a:off x="3864998" y="3210536"/>
            <a:ext cx="817172"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1105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2D30EC07-1B70-4F00-8467-2ADBCF6EDD71}"/>
              </a:ext>
            </a:extLst>
          </p:cNvPr>
          <p:cNvPicPr>
            <a:picLocks noChangeAspect="1"/>
          </p:cNvPicPr>
          <p:nvPr/>
        </p:nvPicPr>
        <p:blipFill rotWithShape="1">
          <a:blip r:embed="rId3"/>
          <a:srcRect b="50000"/>
          <a:stretch/>
        </p:blipFill>
        <p:spPr>
          <a:xfrm>
            <a:off x="1636360" y="4123791"/>
            <a:ext cx="4646139" cy="2208459"/>
          </a:xfrm>
          <a:prstGeom prst="rect">
            <a:avLst/>
          </a:prstGeom>
        </p:spPr>
      </p:pic>
      <p:sp>
        <p:nvSpPr>
          <p:cNvPr id="2" name="Titel 1">
            <a:extLst>
              <a:ext uri="{FF2B5EF4-FFF2-40B4-BE49-F238E27FC236}">
                <a16:creationId xmlns:a16="http://schemas.microsoft.com/office/drawing/2014/main" id="{BC25B335-ED05-4C72-AD39-0CCD75012E4D}"/>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48DCE85E-7E7C-46D8-BE9C-3805E18A54D9}"/>
              </a:ext>
            </a:extLst>
          </p:cNvPr>
          <p:cNvSpPr>
            <a:spLocks noGrp="1"/>
          </p:cNvSpPr>
          <p:nvPr>
            <p:ph idx="1"/>
          </p:nvPr>
        </p:nvSpPr>
        <p:spPr>
          <a:xfrm>
            <a:off x="838200" y="1520826"/>
            <a:ext cx="10514013" cy="2602966"/>
          </a:xfrm>
        </p:spPr>
        <p:txBody>
          <a:bodyPr>
            <a:normAutofit fontScale="92500" lnSpcReduction="20000"/>
          </a:bodyPr>
          <a:lstStyle/>
          <a:p>
            <a:r>
              <a:rPr lang="de-DE" dirty="0"/>
              <a:t>Herunterladen</a:t>
            </a:r>
          </a:p>
          <a:p>
            <a:pPr lvl="1"/>
            <a:r>
              <a:rPr lang="de-DE" dirty="0">
                <a:hlinkClick r:id="rId4"/>
              </a:rPr>
              <a:t>https://flutter.dev/docs/get-started/install/windows</a:t>
            </a:r>
            <a:r>
              <a:rPr lang="de-DE" dirty="0"/>
              <a:t> </a:t>
            </a:r>
          </a:p>
          <a:p>
            <a:r>
              <a:rPr lang="de-DE" dirty="0"/>
              <a:t>Entpacken</a:t>
            </a:r>
          </a:p>
          <a:p>
            <a:r>
              <a:rPr lang="de-DE" dirty="0"/>
              <a:t>Verschieben nach X:\flutter (o.ä.)</a:t>
            </a:r>
          </a:p>
          <a:p>
            <a:r>
              <a:rPr lang="de-DE" dirty="0"/>
              <a:t>Pfad anpassen</a:t>
            </a:r>
          </a:p>
          <a:p>
            <a:pPr lvl="1"/>
            <a:r>
              <a:rPr lang="de-DE" dirty="0"/>
              <a:t>Systemsteuerung </a:t>
            </a:r>
            <a:r>
              <a:rPr lang="de-DE" dirty="0">
                <a:effectLst/>
                <a:latin typeface="u2400"/>
              </a:rPr>
              <a:t>❯ System ❯ Erweiterte Systemeinstellungen ❯ Erweitert ❯ Umgebungsvariablen ❯ Path ❯ Bearbeiten: </a:t>
            </a:r>
            <a:r>
              <a:rPr lang="de-DE" dirty="0">
                <a:effectLst/>
                <a:latin typeface="Consolas" panose="020B0609020204030204" pitchFamily="49" charset="0"/>
              </a:rPr>
              <a:t>x:\flutter\bin</a:t>
            </a:r>
            <a:endParaRPr lang="de-DE" dirty="0">
              <a:latin typeface="Consolas" panose="020B0609020204030204" pitchFamily="49" charset="0"/>
            </a:endParaRPr>
          </a:p>
        </p:txBody>
      </p:sp>
      <p:sp>
        <p:nvSpPr>
          <p:cNvPr id="4" name="Datumsplatzhalter 3">
            <a:extLst>
              <a:ext uri="{FF2B5EF4-FFF2-40B4-BE49-F238E27FC236}">
                <a16:creationId xmlns:a16="http://schemas.microsoft.com/office/drawing/2014/main" id="{65E1D4CB-2C49-4372-86F8-A97C7AF985E9}"/>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EE0A8B45-5963-4A31-B280-B7B8B3FE92D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8AFD331-0C92-4F82-A792-431E790E83CF}"/>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226009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53D24-1FE3-4B7B-9895-51FF20732C5E}"/>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0665880A-9774-4EB2-BD50-1C9D79165DC5}"/>
              </a:ext>
            </a:extLst>
          </p:cNvPr>
          <p:cNvSpPr>
            <a:spLocks noGrp="1"/>
          </p:cNvSpPr>
          <p:nvPr>
            <p:ph idx="1"/>
          </p:nvPr>
        </p:nvSpPr>
        <p:spPr/>
        <p:txBody>
          <a:bodyPr/>
          <a:lstStyle/>
          <a:p>
            <a:r>
              <a:rPr lang="de-DE" dirty="0"/>
              <a:t>Kommandozeile öffnen (</a:t>
            </a:r>
            <a:r>
              <a:rPr lang="de-DE" sz="2400" dirty="0" err="1">
                <a:solidFill>
                  <a:schemeClr val="tx2"/>
                </a:solidFill>
                <a:latin typeface="Consolas" panose="020B0609020204030204" pitchFamily="49" charset="0"/>
              </a:rPr>
              <a:t>cmd</a:t>
            </a:r>
            <a:r>
              <a:rPr lang="de-DE" dirty="0"/>
              <a:t>)</a:t>
            </a:r>
          </a:p>
          <a:p>
            <a:r>
              <a:rPr lang="de-DE" dirty="0"/>
              <a:t>Datensammlung widersprechen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no-analytics</a:t>
            </a:r>
            <a:endParaRPr lang="de-DE" dirty="0">
              <a:solidFill>
                <a:schemeClr val="tx2"/>
              </a:solidFill>
              <a:latin typeface="Consolas" panose="020B0609020204030204" pitchFamily="49" charset="0"/>
            </a:endParaRPr>
          </a:p>
          <a:p>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t> ausführen</a:t>
            </a:r>
          </a:p>
          <a:p>
            <a:pPr lvl="1"/>
            <a:endParaRPr lang="de-DE" dirty="0"/>
          </a:p>
        </p:txBody>
      </p:sp>
      <p:sp>
        <p:nvSpPr>
          <p:cNvPr id="4" name="Datumsplatzhalter 3">
            <a:extLst>
              <a:ext uri="{FF2B5EF4-FFF2-40B4-BE49-F238E27FC236}">
                <a16:creationId xmlns:a16="http://schemas.microsoft.com/office/drawing/2014/main" id="{E32919A9-C024-4813-ABBB-A4B3E8AD89EF}"/>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DC1DB8D0-6F9C-41BE-A5DE-8D38C99718C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12C7BFB-0C4C-49E2-80AB-A5AA14638F6E}"/>
              </a:ext>
            </a:extLst>
          </p:cNvPr>
          <p:cNvSpPr>
            <a:spLocks noGrp="1"/>
          </p:cNvSpPr>
          <p:nvPr>
            <p:ph type="sldNum" sz="quarter" idx="12"/>
          </p:nvPr>
        </p:nvSpPr>
        <p:spPr/>
        <p:txBody>
          <a:bodyPr/>
          <a:lstStyle/>
          <a:p>
            <a:fld id="{3A1F27E2-D58A-4028-9FF2-B12D897F257E}" type="slidenum">
              <a:rPr lang="de-DE" smtClean="0"/>
              <a:t>28</a:t>
            </a:fld>
            <a:endParaRPr lang="de-DE"/>
          </a:p>
        </p:txBody>
      </p:sp>
      <p:pic>
        <p:nvPicPr>
          <p:cNvPr id="9" name="Grafik 8"/>
          <p:cNvPicPr>
            <a:picLocks noChangeAspect="1"/>
          </p:cNvPicPr>
          <p:nvPr/>
        </p:nvPicPr>
        <p:blipFill>
          <a:blip r:embed="rId2"/>
          <a:stretch>
            <a:fillRect/>
          </a:stretch>
        </p:blipFill>
        <p:spPr>
          <a:xfrm>
            <a:off x="1087426" y="3463715"/>
            <a:ext cx="7611097" cy="2760888"/>
          </a:xfrm>
          <a:prstGeom prst="rect">
            <a:avLst/>
          </a:prstGeom>
        </p:spPr>
      </p:pic>
    </p:spTree>
    <p:extLst>
      <p:ext uri="{BB962C8B-B14F-4D97-AF65-F5344CB8AC3E}">
        <p14:creationId xmlns:p14="http://schemas.microsoft.com/office/powerpoint/2010/main" val="65859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0" name="Grafik 9">
            <a:extLst>
              <a:ext uri="{FF2B5EF4-FFF2-40B4-BE49-F238E27FC236}">
                <a16:creationId xmlns:a16="http://schemas.microsoft.com/office/drawing/2014/main" id="{69B203E7-ECBE-4E1E-87B3-87C731336487}"/>
              </a:ext>
            </a:extLst>
          </p:cNvPr>
          <p:cNvPicPr>
            <a:picLocks noChangeAspect="1"/>
          </p:cNvPicPr>
          <p:nvPr/>
        </p:nvPicPr>
        <p:blipFill>
          <a:blip r:embed="rId3"/>
          <a:stretch>
            <a:fillRect/>
          </a:stretch>
        </p:blipFill>
        <p:spPr>
          <a:xfrm>
            <a:off x="1586805" y="3312781"/>
            <a:ext cx="9156524" cy="2713445"/>
          </a:xfrm>
          <a:prstGeom prst="rect">
            <a:avLst/>
          </a:prstGeom>
        </p:spPr>
      </p:pic>
      <p:pic>
        <p:nvPicPr>
          <p:cNvPr id="12" name="Grafik 11">
            <a:extLst>
              <a:ext uri="{FF2B5EF4-FFF2-40B4-BE49-F238E27FC236}">
                <a16:creationId xmlns:a16="http://schemas.microsoft.com/office/drawing/2014/main" id="{A1588B27-F807-4FCC-A4C2-703770C77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9573" y="4269662"/>
            <a:ext cx="1067512" cy="1067512"/>
          </a:xfrm>
          <a:prstGeom prst="rect">
            <a:avLst/>
          </a:prstGeom>
        </p:spPr>
      </p:pic>
    </p:spTree>
    <p:extLst>
      <p:ext uri="{BB962C8B-B14F-4D97-AF65-F5344CB8AC3E}">
        <p14:creationId xmlns:p14="http://schemas.microsoft.com/office/powerpoint/2010/main" val="134375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029113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371956" y="2946523"/>
            <a:ext cx="8527010" cy="2503026"/>
          </a:xfrm>
          <a:prstGeom prst="rect">
            <a:avLst/>
          </a:prstGeom>
        </p:spPr>
      </p:pic>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a:p>
            <a:pPr lvl="1"/>
            <a:r>
              <a:rPr lang="de-DE" dirty="0">
                <a:solidFill>
                  <a:schemeClr val="tx2"/>
                </a:solidFill>
                <a:latin typeface="Consolas" panose="020B0609020204030204" pitchFamily="49" charset="0"/>
              </a:rPr>
              <a:t>Y, Y, Y, Y, Y, ...</a:t>
            </a: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11" name="Grafik 10">
            <a:extLst>
              <a:ext uri="{FF2B5EF4-FFF2-40B4-BE49-F238E27FC236}">
                <a16:creationId xmlns:a16="http://schemas.microsoft.com/office/drawing/2014/main" id="{A5F50C68-E92F-4D6E-A707-71EBD7DA5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38215" y="4374201"/>
            <a:ext cx="1021354" cy="1044566"/>
          </a:xfrm>
          <a:prstGeom prst="rect">
            <a:avLst/>
          </a:prstGeom>
        </p:spPr>
      </p:pic>
    </p:spTree>
    <p:extLst>
      <p:ext uri="{BB962C8B-B14F-4D97-AF65-F5344CB8AC3E}">
        <p14:creationId xmlns:p14="http://schemas.microsoft.com/office/powerpoint/2010/main" val="37767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Flutter und Android Studio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Flutter das Verzeichnis von Android Studio mitteilen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a:t>
            </a:r>
            <a:r>
              <a:rPr lang="de-DE" dirty="0">
                <a:solidFill>
                  <a:schemeClr val="tx2"/>
                </a:solidFill>
                <a:latin typeface="Consolas" panose="020B0609020204030204" pitchFamily="49" charset="0"/>
              </a:rPr>
              <a:t>-studio-dir=</a:t>
            </a:r>
            <a:br>
              <a:rPr lang="de-DE" dirty="0">
                <a:solidFill>
                  <a:schemeClr val="tx2"/>
                </a:solidFill>
                <a:latin typeface="Consolas" panose="020B0609020204030204" pitchFamily="49" charset="0"/>
              </a:rPr>
            </a:br>
            <a:r>
              <a:rPr lang="de-DE" dirty="0">
                <a:solidFill>
                  <a:schemeClr val="tx2"/>
                </a:solidFill>
                <a:latin typeface="Consolas" panose="020B0609020204030204" pitchFamily="49" charset="0"/>
              </a:rPr>
              <a:t>"C:\Program Files\Android\Android Studio"</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12" name="Grafik 11">
            <a:extLst>
              <a:ext uri="{FF2B5EF4-FFF2-40B4-BE49-F238E27FC236}">
                <a16:creationId xmlns:a16="http://schemas.microsoft.com/office/drawing/2014/main" id="{A283EDAA-5093-4801-AD0B-37E1E793F51C}"/>
              </a:ext>
            </a:extLst>
          </p:cNvPr>
          <p:cNvPicPr>
            <a:picLocks noChangeAspect="1"/>
          </p:cNvPicPr>
          <p:nvPr/>
        </p:nvPicPr>
        <p:blipFill>
          <a:blip r:embed="rId2"/>
          <a:stretch>
            <a:fillRect/>
          </a:stretch>
        </p:blipFill>
        <p:spPr>
          <a:xfrm>
            <a:off x="983170" y="3140057"/>
            <a:ext cx="10224072" cy="2231445"/>
          </a:xfrm>
          <a:prstGeom prst="rect">
            <a:avLst/>
          </a:prstGeom>
        </p:spPr>
      </p:pic>
    </p:spTree>
    <p:extLst>
      <p:ext uri="{BB962C8B-B14F-4D97-AF65-F5344CB8AC3E}">
        <p14:creationId xmlns:p14="http://schemas.microsoft.com/office/powerpoint/2010/main" val="884911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9C87DA-A1E1-4A0D-8697-B904CC32E2D0}"/>
              </a:ext>
            </a:extLst>
          </p:cNvPr>
          <p:cNvSpPr>
            <a:spLocks noGrp="1"/>
          </p:cNvSpPr>
          <p:nvPr>
            <p:ph type="title"/>
          </p:nvPr>
        </p:nvSpPr>
        <p:spPr/>
        <p:txBody>
          <a:bodyPr/>
          <a:lstStyle/>
          <a:p>
            <a:r>
              <a:rPr lang="de-DE" dirty="0"/>
              <a:t>Flutter Probleme beheben</a:t>
            </a:r>
          </a:p>
        </p:txBody>
      </p:sp>
      <p:sp>
        <p:nvSpPr>
          <p:cNvPr id="3" name="Inhaltsplatzhalter 2">
            <a:extLst>
              <a:ext uri="{FF2B5EF4-FFF2-40B4-BE49-F238E27FC236}">
                <a16:creationId xmlns:a16="http://schemas.microsoft.com/office/drawing/2014/main" id="{177D9904-1D40-4D37-9547-F95BA5437490}"/>
              </a:ext>
            </a:extLst>
          </p:cNvPr>
          <p:cNvSpPr>
            <a:spLocks noGrp="1"/>
          </p:cNvSpPr>
          <p:nvPr>
            <p:ph idx="1"/>
          </p:nvPr>
        </p:nvSpPr>
        <p:spPr/>
        <p:txBody>
          <a:bodyPr/>
          <a:lstStyle/>
          <a:p>
            <a:r>
              <a:rPr lang="de-DE" dirty="0"/>
              <a:t>Endlich!</a:t>
            </a:r>
          </a:p>
        </p:txBody>
      </p:sp>
      <p:sp>
        <p:nvSpPr>
          <p:cNvPr id="4" name="Datumsplatzhalter 3">
            <a:extLst>
              <a:ext uri="{FF2B5EF4-FFF2-40B4-BE49-F238E27FC236}">
                <a16:creationId xmlns:a16="http://schemas.microsoft.com/office/drawing/2014/main" id="{4761F2EA-E414-455E-9989-A9DEDD7D61A9}"/>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C9F552B5-2D0D-4029-A75C-37DCD890FEA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420AB0-E90D-40E9-AA57-D249EE156849}"/>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Picture 8">
            <a:extLst>
              <a:ext uri="{FF2B5EF4-FFF2-40B4-BE49-F238E27FC236}">
                <a16:creationId xmlns:a16="http://schemas.microsoft.com/office/drawing/2014/main" id="{8DCE405D-EF01-F07F-8E66-1269195C0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954" y="2540066"/>
            <a:ext cx="7991915" cy="3033369"/>
          </a:xfrm>
          <a:prstGeom prst="rect">
            <a:avLst/>
          </a:prstGeom>
        </p:spPr>
      </p:pic>
      <p:sp>
        <p:nvSpPr>
          <p:cNvPr id="10" name="TextBox 9">
            <a:extLst>
              <a:ext uri="{FF2B5EF4-FFF2-40B4-BE49-F238E27FC236}">
                <a16:creationId xmlns:a16="http://schemas.microsoft.com/office/drawing/2014/main" id="{A5C661BE-3FB6-82DB-792B-382C8B921FE0}"/>
              </a:ext>
            </a:extLst>
          </p:cNvPr>
          <p:cNvSpPr txBox="1"/>
          <p:nvPr/>
        </p:nvSpPr>
        <p:spPr>
          <a:xfrm>
            <a:off x="9658810" y="3604623"/>
            <a:ext cx="1944315" cy="646331"/>
          </a:xfrm>
          <a:prstGeom prst="rect">
            <a:avLst/>
          </a:prstGeom>
          <a:noFill/>
        </p:spPr>
        <p:txBody>
          <a:bodyPr wrap="none" rtlCol="0">
            <a:spAutoFit/>
          </a:bodyPr>
          <a:lstStyle/>
          <a:p>
            <a:r>
              <a:rPr lang="de-DE" dirty="0"/>
              <a:t>Visual Studio</a:t>
            </a:r>
          </a:p>
          <a:p>
            <a:r>
              <a:rPr lang="de-DE" dirty="0"/>
              <a:t>brauchen wir nicht</a:t>
            </a:r>
          </a:p>
        </p:txBody>
      </p:sp>
    </p:spTree>
    <p:extLst>
      <p:ext uri="{BB962C8B-B14F-4D97-AF65-F5344CB8AC3E}">
        <p14:creationId xmlns:p14="http://schemas.microsoft.com/office/powerpoint/2010/main" val="2003927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141204" y="2106976"/>
            <a:ext cx="5630045" cy="4135507"/>
          </a:xfrm>
          <a:prstGeom prst="rect">
            <a:avLst/>
          </a:prstGeom>
        </p:spPr>
      </p:pic>
      <p:sp>
        <p:nvSpPr>
          <p:cNvPr id="2" name="Titel 1">
            <a:extLst>
              <a:ext uri="{FF2B5EF4-FFF2-40B4-BE49-F238E27FC236}">
                <a16:creationId xmlns:a16="http://schemas.microsoft.com/office/drawing/2014/main" id="{AFCEF019-CE9E-40CF-A159-7AE918388E5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9A27E359-10C0-44A9-86DC-B267E93683F5}"/>
              </a:ext>
            </a:extLst>
          </p:cNvPr>
          <p:cNvSpPr>
            <a:spLocks noGrp="1"/>
          </p:cNvSpPr>
          <p:nvPr>
            <p:ph idx="1"/>
          </p:nvPr>
        </p:nvSpPr>
        <p:spPr>
          <a:xfrm>
            <a:off x="838201" y="1520825"/>
            <a:ext cx="9021896" cy="638481"/>
          </a:xfrm>
        </p:spPr>
        <p:txBody>
          <a:bodyPr/>
          <a:lstStyle/>
          <a:p>
            <a:r>
              <a:rPr lang="de-DE" dirty="0"/>
              <a:t>New Flutter Project</a:t>
            </a:r>
          </a:p>
        </p:txBody>
      </p:sp>
      <p:sp>
        <p:nvSpPr>
          <p:cNvPr id="4" name="Datumsplatzhalter 3">
            <a:extLst>
              <a:ext uri="{FF2B5EF4-FFF2-40B4-BE49-F238E27FC236}">
                <a16:creationId xmlns:a16="http://schemas.microsoft.com/office/drawing/2014/main" id="{956BD410-1B64-470D-908B-449E595EC2D8}"/>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4D50C99E-EC17-42F9-937E-A8764B7AC7C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F71DAAE-C308-4314-ADB8-31E89CC245E5}"/>
              </a:ext>
            </a:extLst>
          </p:cNvPr>
          <p:cNvSpPr>
            <a:spLocks noGrp="1"/>
          </p:cNvSpPr>
          <p:nvPr>
            <p:ph type="sldNum" sz="quarter" idx="12"/>
          </p:nvPr>
        </p:nvSpPr>
        <p:spPr/>
        <p:txBody>
          <a:bodyPr/>
          <a:lstStyle/>
          <a:p>
            <a:fld id="{3A1F27E2-D58A-4028-9FF2-B12D897F257E}" type="slidenum">
              <a:rPr lang="de-DE" smtClean="0"/>
              <a:t>33</a:t>
            </a:fld>
            <a:endParaRPr lang="de-DE"/>
          </a:p>
        </p:txBody>
      </p:sp>
      <p:sp>
        <p:nvSpPr>
          <p:cNvPr id="12" name="Rechteck 11">
            <a:extLst>
              <a:ext uri="{FF2B5EF4-FFF2-40B4-BE49-F238E27FC236}">
                <a16:creationId xmlns:a16="http://schemas.microsoft.com/office/drawing/2014/main" id="{32A98E5E-0348-40EF-AA83-C4B7128C7948}"/>
              </a:ext>
            </a:extLst>
          </p:cNvPr>
          <p:cNvSpPr/>
          <p:nvPr/>
        </p:nvSpPr>
        <p:spPr>
          <a:xfrm>
            <a:off x="3366868" y="3894583"/>
            <a:ext cx="1052478" cy="86029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9965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201559" y="2062575"/>
            <a:ext cx="6820251" cy="4000706"/>
          </a:xfrm>
          <a:prstGeom prst="rect">
            <a:avLst/>
          </a:prstGeom>
        </p:spPr>
      </p:pic>
      <p:sp>
        <p:nvSpPr>
          <p:cNvPr id="2" name="Titel 1">
            <a:extLst>
              <a:ext uri="{FF2B5EF4-FFF2-40B4-BE49-F238E27FC236}">
                <a16:creationId xmlns:a16="http://schemas.microsoft.com/office/drawing/2014/main" id="{0A49550C-5EB1-4A77-A3CD-3ECF3C11B25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0E42A3E6-A13F-4FA0-92E4-DA55FFF6D19D}"/>
              </a:ext>
            </a:extLst>
          </p:cNvPr>
          <p:cNvSpPr>
            <a:spLocks noGrp="1"/>
          </p:cNvSpPr>
          <p:nvPr>
            <p:ph idx="1"/>
          </p:nvPr>
        </p:nvSpPr>
        <p:spPr/>
        <p:txBody>
          <a:bodyPr/>
          <a:lstStyle/>
          <a:p>
            <a:r>
              <a:rPr lang="de-DE" dirty="0"/>
              <a:t>Flutter SDK Path: </a:t>
            </a:r>
            <a:r>
              <a:rPr lang="de-DE" dirty="0">
                <a:solidFill>
                  <a:schemeClr val="tx2"/>
                </a:solidFill>
                <a:latin typeface="Consolas" panose="020B0609020204030204" pitchFamily="49" charset="0"/>
              </a:rPr>
              <a:t>X:\flutter</a:t>
            </a:r>
          </a:p>
        </p:txBody>
      </p:sp>
      <p:sp>
        <p:nvSpPr>
          <p:cNvPr id="4" name="Datumsplatzhalter 3">
            <a:extLst>
              <a:ext uri="{FF2B5EF4-FFF2-40B4-BE49-F238E27FC236}">
                <a16:creationId xmlns:a16="http://schemas.microsoft.com/office/drawing/2014/main" id="{FE47D2B2-B7B2-4990-B994-205A3D84883D}"/>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20262332-6229-454E-B11F-3E162E581BA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D152F93E-6A32-4413-ACB0-3B9460675DD9}"/>
              </a:ext>
            </a:extLst>
          </p:cNvPr>
          <p:cNvSpPr>
            <a:spLocks noGrp="1"/>
          </p:cNvSpPr>
          <p:nvPr>
            <p:ph type="sldNum" sz="quarter" idx="12"/>
          </p:nvPr>
        </p:nvSpPr>
        <p:spPr/>
        <p:txBody>
          <a:bodyPr/>
          <a:lstStyle/>
          <a:p>
            <a:fld id="{3A1F27E2-D58A-4028-9FF2-B12D897F257E}" type="slidenum">
              <a:rPr lang="de-DE" smtClean="0"/>
              <a:t>34</a:t>
            </a:fld>
            <a:endParaRPr lang="de-DE"/>
          </a:p>
        </p:txBody>
      </p:sp>
      <p:sp>
        <p:nvSpPr>
          <p:cNvPr id="12" name="Rechteck 11">
            <a:extLst>
              <a:ext uri="{FF2B5EF4-FFF2-40B4-BE49-F238E27FC236}">
                <a16:creationId xmlns:a16="http://schemas.microsoft.com/office/drawing/2014/main" id="{05F195C1-A00F-4FF4-880D-24F37478CF8F}"/>
              </a:ext>
            </a:extLst>
          </p:cNvPr>
          <p:cNvSpPr/>
          <p:nvPr/>
        </p:nvSpPr>
        <p:spPr>
          <a:xfrm>
            <a:off x="4348553" y="2340232"/>
            <a:ext cx="889488" cy="41466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21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4933919" y="1517397"/>
            <a:ext cx="6182693" cy="4468165"/>
          </a:xfrm>
          <a:prstGeom prst="rect">
            <a:avLst/>
          </a:prstGeom>
        </p:spPr>
      </p:pic>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1" y="1520825"/>
            <a:ext cx="5000740" cy="4645025"/>
          </a:xfrm>
        </p:spPr>
        <p:txBody>
          <a:bodyPr/>
          <a:lstStyle/>
          <a:p>
            <a:r>
              <a:rPr lang="de-DE" dirty="0"/>
              <a:t>Projektname</a:t>
            </a:r>
          </a:p>
          <a:p>
            <a:pPr lvl="1"/>
            <a:r>
              <a:rPr lang="de-DE" dirty="0"/>
              <a:t>Nicht „</a:t>
            </a:r>
            <a:r>
              <a:rPr lang="de-DE" dirty="0" err="1"/>
              <a:t>test</a:t>
            </a:r>
            <a:r>
              <a:rPr lang="de-DE" dirty="0"/>
              <a:t>“</a:t>
            </a:r>
          </a:p>
          <a:p>
            <a:pPr lvl="1"/>
            <a:r>
              <a:rPr lang="de-DE" dirty="0"/>
              <a:t>Kleinbuchstaben</a:t>
            </a:r>
          </a:p>
          <a:p>
            <a:pPr lvl="1"/>
            <a:r>
              <a:rPr lang="de-DE" dirty="0"/>
              <a:t>Zahlen</a:t>
            </a:r>
          </a:p>
          <a:p>
            <a:pPr lvl="1"/>
            <a:r>
              <a:rPr lang="de-DE" dirty="0"/>
              <a:t>Unterstriche</a:t>
            </a:r>
          </a:p>
          <a:p>
            <a:pPr lvl="1"/>
            <a:r>
              <a:rPr lang="de-DE" dirty="0"/>
              <a:t>Keine Leerzeichen</a:t>
            </a:r>
          </a:p>
          <a:p>
            <a:r>
              <a:rPr lang="de-DE" dirty="0"/>
              <a:t>Android, iOS, Web</a:t>
            </a:r>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35</a:t>
            </a:fld>
            <a:endParaRPr lang="de-DE"/>
          </a:p>
        </p:txBody>
      </p:sp>
      <p:sp>
        <p:nvSpPr>
          <p:cNvPr id="9" name="Rechteck 8">
            <a:extLst>
              <a:ext uri="{FF2B5EF4-FFF2-40B4-BE49-F238E27FC236}">
                <a16:creationId xmlns:a16="http://schemas.microsoft.com/office/drawing/2014/main" id="{BD60D9F6-3309-4B0C-9F0B-20D4EAC30575}"/>
              </a:ext>
            </a:extLst>
          </p:cNvPr>
          <p:cNvSpPr/>
          <p:nvPr/>
        </p:nvSpPr>
        <p:spPr>
          <a:xfrm>
            <a:off x="5885885" y="1784317"/>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98BE879-4D75-4B24-922A-0A8B24DE0322}"/>
              </a:ext>
            </a:extLst>
          </p:cNvPr>
          <p:cNvSpPr/>
          <p:nvPr/>
        </p:nvSpPr>
        <p:spPr>
          <a:xfrm>
            <a:off x="5885885" y="3804775"/>
            <a:ext cx="3180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1E54B5A-68AE-427C-9AD4-7E7369A80FF0}"/>
              </a:ext>
            </a:extLst>
          </p:cNvPr>
          <p:cNvSpPr/>
          <p:nvPr/>
        </p:nvSpPr>
        <p:spPr>
          <a:xfrm>
            <a:off x="8789621" y="5596505"/>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2948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0" y="1520825"/>
            <a:ext cx="5873461" cy="4645025"/>
          </a:xfrm>
        </p:spPr>
        <p:txBody>
          <a:bodyPr/>
          <a:lstStyle/>
          <a:p>
            <a:r>
              <a:rPr lang="de-DE" dirty="0" err="1"/>
              <a:t>Markdown</a:t>
            </a:r>
            <a:r>
              <a:rPr lang="de-DE" dirty="0"/>
              <a:t> (.MD) </a:t>
            </a:r>
            <a:br>
              <a:rPr lang="de-DE" dirty="0"/>
            </a:br>
            <a:r>
              <a:rPr lang="de-DE" dirty="0"/>
              <a:t>= Text mit Formatierung</a:t>
            </a:r>
            <a:br>
              <a:rPr lang="de-DE" dirty="0"/>
            </a:br>
            <a:r>
              <a:rPr lang="de-DE" dirty="0"/>
              <a:t>≈ HTML</a:t>
            </a:r>
          </a:p>
          <a:p>
            <a:endParaRPr lang="de-DE" dirty="0"/>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12" name="Grafik 11">
            <a:extLst>
              <a:ext uri="{FF2B5EF4-FFF2-40B4-BE49-F238E27FC236}">
                <a16:creationId xmlns:a16="http://schemas.microsoft.com/office/drawing/2014/main" id="{93E75452-6C67-4A6B-A537-A50008381568}"/>
              </a:ext>
            </a:extLst>
          </p:cNvPr>
          <p:cNvPicPr>
            <a:picLocks noChangeAspect="1"/>
          </p:cNvPicPr>
          <p:nvPr/>
        </p:nvPicPr>
        <p:blipFill>
          <a:blip r:embed="rId3"/>
          <a:stretch>
            <a:fillRect/>
          </a:stretch>
        </p:blipFill>
        <p:spPr>
          <a:xfrm>
            <a:off x="6903920" y="3205160"/>
            <a:ext cx="4640551" cy="505029"/>
          </a:xfrm>
          <a:prstGeom prst="rect">
            <a:avLst/>
          </a:prstGeom>
        </p:spPr>
      </p:pic>
      <p:sp>
        <p:nvSpPr>
          <p:cNvPr id="9" name="Rechteck 8">
            <a:extLst>
              <a:ext uri="{FF2B5EF4-FFF2-40B4-BE49-F238E27FC236}">
                <a16:creationId xmlns:a16="http://schemas.microsoft.com/office/drawing/2014/main" id="{BD60D9F6-3309-4B0C-9F0B-20D4EAC30575}"/>
              </a:ext>
            </a:extLst>
          </p:cNvPr>
          <p:cNvSpPr/>
          <p:nvPr/>
        </p:nvSpPr>
        <p:spPr>
          <a:xfrm>
            <a:off x="9577575" y="3423233"/>
            <a:ext cx="96477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324AA184-F91C-4C18-B156-A50D2CC21BEB}"/>
              </a:ext>
            </a:extLst>
          </p:cNvPr>
          <p:cNvPicPr>
            <a:picLocks noChangeAspect="1"/>
          </p:cNvPicPr>
          <p:nvPr/>
        </p:nvPicPr>
        <p:blipFill>
          <a:blip r:embed="rId4"/>
          <a:stretch>
            <a:fillRect/>
          </a:stretch>
        </p:blipFill>
        <p:spPr>
          <a:xfrm>
            <a:off x="6914698" y="3992623"/>
            <a:ext cx="4640552" cy="1810947"/>
          </a:xfrm>
          <a:prstGeom prst="rect">
            <a:avLst/>
          </a:prstGeom>
        </p:spPr>
      </p:pic>
    </p:spTree>
    <p:extLst>
      <p:ext uri="{BB962C8B-B14F-4D97-AF65-F5344CB8AC3E}">
        <p14:creationId xmlns:p14="http://schemas.microsoft.com/office/powerpoint/2010/main" val="1892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0" y="1520825"/>
            <a:ext cx="5873461" cy="4645025"/>
          </a:xfrm>
        </p:spPr>
        <p:txBody>
          <a:bodyPr/>
          <a:lstStyle/>
          <a:p>
            <a:r>
              <a:rPr lang="de-DE" dirty="0"/>
              <a:t>Code Style</a:t>
            </a:r>
          </a:p>
          <a:p>
            <a:endParaRPr lang="de-DE" dirty="0"/>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37</a:t>
            </a:fld>
            <a:endParaRPr lang="de-DE"/>
          </a:p>
        </p:txBody>
      </p:sp>
      <p:pic>
        <p:nvPicPr>
          <p:cNvPr id="7" name="Grafik 6"/>
          <p:cNvPicPr>
            <a:picLocks noChangeAspect="1"/>
          </p:cNvPicPr>
          <p:nvPr/>
        </p:nvPicPr>
        <p:blipFill rotWithShape="1">
          <a:blip r:embed="rId3"/>
          <a:srcRect t="5615" r="866"/>
          <a:stretch/>
        </p:blipFill>
        <p:spPr>
          <a:xfrm>
            <a:off x="7017032" y="3277772"/>
            <a:ext cx="3468658" cy="733884"/>
          </a:xfrm>
          <a:prstGeom prst="rect">
            <a:avLst/>
          </a:prstGeom>
        </p:spPr>
      </p:pic>
      <p:sp>
        <p:nvSpPr>
          <p:cNvPr id="11" name="Rechteck 10">
            <a:extLst>
              <a:ext uri="{FF2B5EF4-FFF2-40B4-BE49-F238E27FC236}">
                <a16:creationId xmlns:a16="http://schemas.microsoft.com/office/drawing/2014/main" id="{BD60D9F6-3309-4B0C-9F0B-20D4EAC30575}"/>
              </a:ext>
            </a:extLst>
          </p:cNvPr>
          <p:cNvSpPr/>
          <p:nvPr/>
        </p:nvSpPr>
        <p:spPr>
          <a:xfrm>
            <a:off x="7301132" y="3743463"/>
            <a:ext cx="1195753" cy="26819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90200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EF420444-B9D9-449D-9F83-EDAC6443C9E0}"/>
              </a:ext>
            </a:extLst>
          </p:cNvPr>
          <p:cNvSpPr>
            <a:spLocks noGrp="1"/>
          </p:cNvSpPr>
          <p:nvPr>
            <p:ph idx="1"/>
          </p:nvPr>
        </p:nvSpPr>
        <p:spPr/>
        <p:txBody>
          <a:bodyPr/>
          <a:lstStyle/>
          <a:p>
            <a:r>
              <a:rPr lang="de-DE" dirty="0"/>
              <a:t>Einmal laufen lassen (Webbrowser-Version)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8" name="Grafik 7">
            <a:extLst>
              <a:ext uri="{FF2B5EF4-FFF2-40B4-BE49-F238E27FC236}">
                <a16:creationId xmlns:a16="http://schemas.microsoft.com/office/drawing/2014/main" id="{970E2186-F6EB-4ABD-B6EC-5618BDBA933F}"/>
              </a:ext>
            </a:extLst>
          </p:cNvPr>
          <p:cNvPicPr>
            <a:picLocks noChangeAspect="1"/>
          </p:cNvPicPr>
          <p:nvPr/>
        </p:nvPicPr>
        <p:blipFill>
          <a:blip r:embed="rId2"/>
          <a:stretch>
            <a:fillRect/>
          </a:stretch>
        </p:blipFill>
        <p:spPr>
          <a:xfrm>
            <a:off x="1167374" y="3174014"/>
            <a:ext cx="5450503" cy="2801482"/>
          </a:xfrm>
          <a:prstGeom prst="rect">
            <a:avLst/>
          </a:prstGeom>
        </p:spPr>
      </p:pic>
      <p:pic>
        <p:nvPicPr>
          <p:cNvPr id="10" name="Grafik 9">
            <a:extLst>
              <a:ext uri="{FF2B5EF4-FFF2-40B4-BE49-F238E27FC236}">
                <a16:creationId xmlns:a16="http://schemas.microsoft.com/office/drawing/2014/main" id="{269A59FE-E3B1-4A6F-A9B0-4FBA07CF8CD1}"/>
              </a:ext>
            </a:extLst>
          </p:cNvPr>
          <p:cNvPicPr>
            <a:picLocks noChangeAspect="1"/>
          </p:cNvPicPr>
          <p:nvPr/>
        </p:nvPicPr>
        <p:blipFill>
          <a:blip r:embed="rId3"/>
          <a:stretch>
            <a:fillRect/>
          </a:stretch>
        </p:blipFill>
        <p:spPr>
          <a:xfrm>
            <a:off x="1167373" y="2442532"/>
            <a:ext cx="5450503" cy="350476"/>
          </a:xfrm>
          <a:prstGeom prst="rect">
            <a:avLst/>
          </a:prstGeom>
        </p:spPr>
      </p:pic>
      <p:sp>
        <p:nvSpPr>
          <p:cNvPr id="11" name="Rechteck 10">
            <a:extLst>
              <a:ext uri="{FF2B5EF4-FFF2-40B4-BE49-F238E27FC236}">
                <a16:creationId xmlns:a16="http://schemas.microsoft.com/office/drawing/2014/main" id="{F645A135-C4B9-4B3A-B5F1-9E232362AB84}"/>
              </a:ext>
            </a:extLst>
          </p:cNvPr>
          <p:cNvSpPr/>
          <p:nvPr/>
        </p:nvSpPr>
        <p:spPr>
          <a:xfrm>
            <a:off x="1167372" y="2456535"/>
            <a:ext cx="1730063"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85560B81-A6BE-4DC9-B69C-4241C54B1911}"/>
              </a:ext>
            </a:extLst>
          </p:cNvPr>
          <p:cNvSpPr/>
          <p:nvPr/>
        </p:nvSpPr>
        <p:spPr>
          <a:xfrm>
            <a:off x="4365143" y="2463958"/>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8748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94D6467-A2E3-442F-A44E-F6D399AA5FF8}"/>
              </a:ext>
            </a:extLst>
          </p:cNvPr>
          <p:cNvSpPr>
            <a:spLocks noGrp="1"/>
          </p:cNvSpPr>
          <p:nvPr>
            <p:ph idx="1"/>
          </p:nvPr>
        </p:nvSpPr>
        <p:spPr/>
        <p:txBody>
          <a:bodyPr/>
          <a:lstStyle/>
          <a:p>
            <a:r>
              <a:rPr lang="de-DE" dirty="0"/>
              <a:t>In Android Studio: AVD Manager</a:t>
            </a:r>
          </a:p>
        </p:txBody>
      </p:sp>
      <p:sp>
        <p:nvSpPr>
          <p:cNvPr id="4" name="Datumsplatzhalter 3">
            <a:extLst>
              <a:ext uri="{FF2B5EF4-FFF2-40B4-BE49-F238E27FC236}">
                <a16:creationId xmlns:a16="http://schemas.microsoft.com/office/drawing/2014/main" id="{30FAF8C3-2F4B-4EF7-8353-40DFA0E6A115}"/>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2B2891-69AA-4D94-8CE7-8F34AF5F8119}"/>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9CE4F96-5708-48BE-AA3C-1663A45333F6}"/>
              </a:ext>
            </a:extLst>
          </p:cNvPr>
          <p:cNvPicPr>
            <a:picLocks noChangeAspect="1"/>
          </p:cNvPicPr>
          <p:nvPr/>
        </p:nvPicPr>
        <p:blipFill>
          <a:blip r:embed="rId3"/>
          <a:stretch>
            <a:fillRect/>
          </a:stretch>
        </p:blipFill>
        <p:spPr>
          <a:xfrm>
            <a:off x="1085451" y="2790964"/>
            <a:ext cx="5888830" cy="3374885"/>
          </a:xfrm>
          <a:prstGeom prst="rect">
            <a:avLst/>
          </a:prstGeom>
        </p:spPr>
      </p:pic>
      <p:pic>
        <p:nvPicPr>
          <p:cNvPr id="10" name="Grafik 9">
            <a:extLst>
              <a:ext uri="{FF2B5EF4-FFF2-40B4-BE49-F238E27FC236}">
                <a16:creationId xmlns:a16="http://schemas.microsoft.com/office/drawing/2014/main" id="{C30A7C00-821A-4FC0-BE2E-DFAC85E7D283}"/>
              </a:ext>
            </a:extLst>
          </p:cNvPr>
          <p:cNvPicPr>
            <a:picLocks noChangeAspect="1"/>
          </p:cNvPicPr>
          <p:nvPr/>
        </p:nvPicPr>
        <p:blipFill>
          <a:blip r:embed="rId4"/>
          <a:stretch>
            <a:fillRect/>
          </a:stretch>
        </p:blipFill>
        <p:spPr>
          <a:xfrm>
            <a:off x="1085451" y="1992267"/>
            <a:ext cx="5888830" cy="609846"/>
          </a:xfrm>
          <a:prstGeom prst="rect">
            <a:avLst/>
          </a:prstGeom>
        </p:spPr>
      </p:pic>
      <p:sp>
        <p:nvSpPr>
          <p:cNvPr id="11" name="Rechteck 10">
            <a:extLst>
              <a:ext uri="{FF2B5EF4-FFF2-40B4-BE49-F238E27FC236}">
                <a16:creationId xmlns:a16="http://schemas.microsoft.com/office/drawing/2014/main" id="{03762DDA-8FBA-49EA-BBE9-2AA78349EB16}"/>
              </a:ext>
            </a:extLst>
          </p:cNvPr>
          <p:cNvSpPr/>
          <p:nvPr/>
        </p:nvSpPr>
        <p:spPr>
          <a:xfrm>
            <a:off x="5879138" y="2228344"/>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42780FD6-E617-47E2-B961-3642793E1C8D}"/>
              </a:ext>
            </a:extLst>
          </p:cNvPr>
          <p:cNvSpPr/>
          <p:nvPr/>
        </p:nvSpPr>
        <p:spPr>
          <a:xfrm>
            <a:off x="3263456" y="4810551"/>
            <a:ext cx="1528881"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427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SDK</a:t>
            </a:r>
          </a:p>
        </p:txBody>
      </p:sp>
      <p:sp>
        <p:nvSpPr>
          <p:cNvPr id="5" name="Inhaltsplatzhalter 4"/>
          <p:cNvSpPr>
            <a:spLocks noGrp="1"/>
          </p:cNvSpPr>
          <p:nvPr>
            <p:ph idx="1"/>
          </p:nvPr>
        </p:nvSpPr>
        <p:spPr>
          <a:xfrm>
            <a:off x="838200" y="1520826"/>
            <a:ext cx="10893725" cy="3040158"/>
          </a:xfrm>
        </p:spPr>
        <p:txBody>
          <a:bodyPr/>
          <a:lstStyle/>
          <a:p>
            <a:r>
              <a:rPr lang="de-DE" dirty="0"/>
              <a:t>SDK = Software Development Kit</a:t>
            </a:r>
          </a:p>
          <a:p>
            <a:pPr lvl="1"/>
            <a:r>
              <a:rPr lang="de-DE" dirty="0"/>
              <a:t>Baukasten/Ausrüstung zur Software-Entwicklung</a:t>
            </a:r>
          </a:p>
          <a:p>
            <a:pPr lvl="1"/>
            <a:r>
              <a:rPr lang="de-DE" dirty="0"/>
              <a:t>Programmierwerkzeuge (</a:t>
            </a:r>
            <a:r>
              <a:rPr lang="de-DE" dirty="0" err="1"/>
              <a:t>Toolchain</a:t>
            </a:r>
            <a:r>
              <a:rPr lang="de-DE" dirty="0"/>
              <a:t> wie z.B. Compiler, Programmierumgebung)</a:t>
            </a:r>
          </a:p>
          <a:p>
            <a:pPr lvl="1"/>
            <a:r>
              <a:rPr lang="de-DE" dirty="0"/>
              <a:t>Programmbibliotheken (vorgefertigte Funktionen wie z.B. ein Framework)</a:t>
            </a:r>
          </a:p>
          <a:p>
            <a:r>
              <a:rPr lang="de-DE" dirty="0"/>
              <a:t>Abwandlungen</a:t>
            </a:r>
          </a:p>
          <a:p>
            <a:pPr lvl="1"/>
            <a:r>
              <a:rPr lang="de-DE" dirty="0"/>
              <a:t>WDK = Windows Development Kit (SDK von Microsoft für Windows)</a:t>
            </a:r>
          </a:p>
          <a:p>
            <a:pPr lvl="1"/>
            <a:r>
              <a:rPr lang="de-DE" dirty="0"/>
              <a:t>JDK = Java Development Kit (SDK von Oracle für Java)</a:t>
            </a:r>
          </a:p>
        </p:txBody>
      </p:sp>
      <p:sp>
        <p:nvSpPr>
          <p:cNvPr id="7" name="Datumsplatzhalter 6"/>
          <p:cNvSpPr>
            <a:spLocks noGrp="1"/>
          </p:cNvSpPr>
          <p:nvPr>
            <p:ph type="dt" sz="half" idx="10"/>
          </p:nvPr>
        </p:nvSpPr>
        <p:spPr/>
        <p:txBody>
          <a:bodyPr/>
          <a:lstStyle/>
          <a:p>
            <a:fld id="{D3F43C91-2841-4495-8685-AEB6BC46864F}" type="datetime1">
              <a:rPr lang="de-DE" smtClean="0"/>
              <a:t>05.10.2022</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3" name="Grafik 2">
            <a:extLst>
              <a:ext uri="{FF2B5EF4-FFF2-40B4-BE49-F238E27FC236}">
                <a16:creationId xmlns:a16="http://schemas.microsoft.com/office/drawing/2014/main" id="{86FBEC41-37A1-4089-8129-60A3F4053EB0}"/>
              </a:ext>
            </a:extLst>
          </p:cNvPr>
          <p:cNvPicPr>
            <a:picLocks noChangeAspect="1"/>
          </p:cNvPicPr>
          <p:nvPr/>
        </p:nvPicPr>
        <p:blipFill rotWithShape="1">
          <a:blip r:embed="rId3">
            <a:extLst>
              <a:ext uri="{28A0092B-C50C-407E-A947-70E740481C1C}">
                <a14:useLocalDpi xmlns:a14="http://schemas.microsoft.com/office/drawing/2010/main" val="0"/>
              </a:ext>
            </a:extLst>
          </a:blip>
          <a:srcRect t="37431" b="36922"/>
          <a:stretch/>
        </p:blipFill>
        <p:spPr>
          <a:xfrm>
            <a:off x="2633032" y="4715043"/>
            <a:ext cx="6096000" cy="781723"/>
          </a:xfrm>
          <a:prstGeom prst="rect">
            <a:avLst/>
          </a:prstGeom>
        </p:spPr>
      </p:pic>
      <p:sp>
        <p:nvSpPr>
          <p:cNvPr id="6" name="Textfeld 5">
            <a:extLst>
              <a:ext uri="{FF2B5EF4-FFF2-40B4-BE49-F238E27FC236}">
                <a16:creationId xmlns:a16="http://schemas.microsoft.com/office/drawing/2014/main" id="{3CD3E6B3-8050-4387-9964-57E263F2F3B4}"/>
              </a:ext>
            </a:extLst>
          </p:cNvPr>
          <p:cNvSpPr txBox="1"/>
          <p:nvPr/>
        </p:nvSpPr>
        <p:spPr>
          <a:xfrm>
            <a:off x="3027933" y="5650825"/>
            <a:ext cx="744884" cy="369332"/>
          </a:xfrm>
          <a:prstGeom prst="rect">
            <a:avLst/>
          </a:prstGeom>
          <a:noFill/>
        </p:spPr>
        <p:txBody>
          <a:bodyPr wrap="none" rtlCol="0">
            <a:spAutoFit/>
          </a:bodyPr>
          <a:lstStyle/>
          <a:p>
            <a:r>
              <a:rPr lang="de-DE" dirty="0"/>
              <a:t>Editor</a:t>
            </a:r>
          </a:p>
        </p:txBody>
      </p:sp>
      <p:sp>
        <p:nvSpPr>
          <p:cNvPr id="10" name="Textfeld 9">
            <a:extLst>
              <a:ext uri="{FF2B5EF4-FFF2-40B4-BE49-F238E27FC236}">
                <a16:creationId xmlns:a16="http://schemas.microsoft.com/office/drawing/2014/main" id="{A12B12FE-B084-4F79-ACB5-6348E82CDDF3}"/>
              </a:ext>
            </a:extLst>
          </p:cNvPr>
          <p:cNvSpPr txBox="1"/>
          <p:nvPr/>
        </p:nvSpPr>
        <p:spPr>
          <a:xfrm>
            <a:off x="3772817" y="5650825"/>
            <a:ext cx="1389483" cy="369332"/>
          </a:xfrm>
          <a:prstGeom prst="rect">
            <a:avLst/>
          </a:prstGeom>
          <a:noFill/>
        </p:spPr>
        <p:txBody>
          <a:bodyPr wrap="none" rtlCol="0">
            <a:spAutoFit/>
          </a:bodyPr>
          <a:lstStyle/>
          <a:p>
            <a:r>
              <a:rPr lang="de-DE" dirty="0"/>
              <a:t>Präprozessor</a:t>
            </a:r>
          </a:p>
        </p:txBody>
      </p:sp>
      <p:sp>
        <p:nvSpPr>
          <p:cNvPr id="11" name="Textfeld 10">
            <a:extLst>
              <a:ext uri="{FF2B5EF4-FFF2-40B4-BE49-F238E27FC236}">
                <a16:creationId xmlns:a16="http://schemas.microsoft.com/office/drawing/2014/main" id="{55E7A4EF-BD24-4371-82AF-255A3CAE0FB4}"/>
              </a:ext>
            </a:extLst>
          </p:cNvPr>
          <p:cNvSpPr txBox="1"/>
          <p:nvPr/>
        </p:nvSpPr>
        <p:spPr>
          <a:xfrm>
            <a:off x="5162300" y="5650825"/>
            <a:ext cx="1037463" cy="369332"/>
          </a:xfrm>
          <a:prstGeom prst="rect">
            <a:avLst/>
          </a:prstGeom>
          <a:noFill/>
        </p:spPr>
        <p:txBody>
          <a:bodyPr wrap="none" rtlCol="0">
            <a:spAutoFit/>
          </a:bodyPr>
          <a:lstStyle/>
          <a:p>
            <a:r>
              <a:rPr lang="de-DE" dirty="0"/>
              <a:t>Compiler</a:t>
            </a:r>
          </a:p>
        </p:txBody>
      </p:sp>
      <p:sp>
        <p:nvSpPr>
          <p:cNvPr id="12" name="Textfeld 11">
            <a:extLst>
              <a:ext uri="{FF2B5EF4-FFF2-40B4-BE49-F238E27FC236}">
                <a16:creationId xmlns:a16="http://schemas.microsoft.com/office/drawing/2014/main" id="{E4E87817-DDEB-4664-B0DF-DEA759380E1E}"/>
              </a:ext>
            </a:extLst>
          </p:cNvPr>
          <p:cNvSpPr txBox="1"/>
          <p:nvPr/>
        </p:nvSpPr>
        <p:spPr>
          <a:xfrm>
            <a:off x="6271398" y="5650825"/>
            <a:ext cx="749501" cy="369332"/>
          </a:xfrm>
          <a:prstGeom prst="rect">
            <a:avLst/>
          </a:prstGeom>
          <a:noFill/>
        </p:spPr>
        <p:txBody>
          <a:bodyPr wrap="none" rtlCol="0">
            <a:spAutoFit/>
          </a:bodyPr>
          <a:lstStyle/>
          <a:p>
            <a:r>
              <a:rPr lang="de-DE" dirty="0"/>
              <a:t>Linker</a:t>
            </a:r>
          </a:p>
        </p:txBody>
      </p:sp>
      <p:sp>
        <p:nvSpPr>
          <p:cNvPr id="13" name="Textfeld 12">
            <a:extLst>
              <a:ext uri="{FF2B5EF4-FFF2-40B4-BE49-F238E27FC236}">
                <a16:creationId xmlns:a16="http://schemas.microsoft.com/office/drawing/2014/main" id="{0BE72CEB-1296-4DAC-B415-DCEF8C4A93F0}"/>
              </a:ext>
            </a:extLst>
          </p:cNvPr>
          <p:cNvSpPr txBox="1"/>
          <p:nvPr/>
        </p:nvSpPr>
        <p:spPr>
          <a:xfrm>
            <a:off x="7092534" y="5650825"/>
            <a:ext cx="1100173" cy="369332"/>
          </a:xfrm>
          <a:prstGeom prst="rect">
            <a:avLst/>
          </a:prstGeom>
          <a:noFill/>
        </p:spPr>
        <p:txBody>
          <a:bodyPr wrap="none" rtlCol="0">
            <a:spAutoFit/>
          </a:bodyPr>
          <a:lstStyle/>
          <a:p>
            <a:r>
              <a:rPr lang="de-DE" dirty="0"/>
              <a:t>Debugger</a:t>
            </a:r>
          </a:p>
        </p:txBody>
      </p:sp>
      <p:sp>
        <p:nvSpPr>
          <p:cNvPr id="14" name="Textfeld 13">
            <a:extLst>
              <a:ext uri="{FF2B5EF4-FFF2-40B4-BE49-F238E27FC236}">
                <a16:creationId xmlns:a16="http://schemas.microsoft.com/office/drawing/2014/main" id="{E6CE0659-DB27-4CCC-9DBF-CCD7EEE235B9}"/>
              </a:ext>
            </a:extLst>
          </p:cNvPr>
          <p:cNvSpPr txBox="1"/>
          <p:nvPr/>
        </p:nvSpPr>
        <p:spPr>
          <a:xfrm>
            <a:off x="9020038" y="5152508"/>
            <a:ext cx="1077859" cy="369332"/>
          </a:xfrm>
          <a:prstGeom prst="rect">
            <a:avLst/>
          </a:prstGeom>
          <a:noFill/>
        </p:spPr>
        <p:txBody>
          <a:bodyPr wrap="none" rtlCol="0">
            <a:spAutoFit/>
          </a:bodyPr>
          <a:lstStyle/>
          <a:p>
            <a:r>
              <a:rPr lang="de-DE" dirty="0" err="1">
                <a:solidFill>
                  <a:schemeClr val="accent1"/>
                </a:solidFill>
              </a:rPr>
              <a:t>Toolchain</a:t>
            </a:r>
            <a:endParaRPr lang="de-DE" dirty="0">
              <a:solidFill>
                <a:schemeClr val="accent1"/>
              </a:solidFill>
            </a:endParaRPr>
          </a:p>
        </p:txBody>
      </p:sp>
    </p:spTree>
    <p:extLst>
      <p:ext uri="{BB962C8B-B14F-4D97-AF65-F5344CB8AC3E}">
        <p14:creationId xmlns:p14="http://schemas.microsoft.com/office/powerpoint/2010/main" val="2041278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94D6467-A2E3-442F-A44E-F6D399AA5FF8}"/>
              </a:ext>
            </a:extLst>
          </p:cNvPr>
          <p:cNvSpPr>
            <a:spLocks noGrp="1"/>
          </p:cNvSpPr>
          <p:nvPr>
            <p:ph idx="1"/>
          </p:nvPr>
        </p:nvSpPr>
        <p:spPr/>
        <p:txBody>
          <a:bodyPr/>
          <a:lstStyle/>
          <a:p>
            <a:r>
              <a:rPr lang="de-DE" dirty="0"/>
              <a:t>Suche nach Pixel, Pixel 4 auswählen (mit Play Store)</a:t>
            </a:r>
          </a:p>
        </p:txBody>
      </p:sp>
      <p:sp>
        <p:nvSpPr>
          <p:cNvPr id="4" name="Datumsplatzhalter 3">
            <a:extLst>
              <a:ext uri="{FF2B5EF4-FFF2-40B4-BE49-F238E27FC236}">
                <a16:creationId xmlns:a16="http://schemas.microsoft.com/office/drawing/2014/main" id="{30FAF8C3-2F4B-4EF7-8353-40DFA0E6A115}"/>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2B2891-69AA-4D94-8CE7-8F34AF5F8119}"/>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9" name="Grafik 8">
            <a:extLst>
              <a:ext uri="{FF2B5EF4-FFF2-40B4-BE49-F238E27FC236}">
                <a16:creationId xmlns:a16="http://schemas.microsoft.com/office/drawing/2014/main" id="{6759845D-3EAF-449C-BDFE-98B491E6DF76}"/>
              </a:ext>
            </a:extLst>
          </p:cNvPr>
          <p:cNvPicPr>
            <a:picLocks noChangeAspect="1"/>
          </p:cNvPicPr>
          <p:nvPr/>
        </p:nvPicPr>
        <p:blipFill>
          <a:blip r:embed="rId3"/>
          <a:stretch>
            <a:fillRect/>
          </a:stretch>
        </p:blipFill>
        <p:spPr>
          <a:xfrm>
            <a:off x="1141011" y="1978155"/>
            <a:ext cx="6603847" cy="4121643"/>
          </a:xfrm>
          <a:prstGeom prst="rect">
            <a:avLst/>
          </a:prstGeom>
        </p:spPr>
      </p:pic>
      <p:sp>
        <p:nvSpPr>
          <p:cNvPr id="13" name="Rechteck 12">
            <a:extLst>
              <a:ext uri="{FF2B5EF4-FFF2-40B4-BE49-F238E27FC236}">
                <a16:creationId xmlns:a16="http://schemas.microsoft.com/office/drawing/2014/main" id="{A3147154-E7CA-492E-896A-72964F85C065}"/>
              </a:ext>
            </a:extLst>
          </p:cNvPr>
          <p:cNvSpPr/>
          <p:nvPr/>
        </p:nvSpPr>
        <p:spPr>
          <a:xfrm>
            <a:off x="2016808" y="3253341"/>
            <a:ext cx="68232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349683F2-9D2D-4D4B-8684-EF599EC32FAD}"/>
              </a:ext>
            </a:extLst>
          </p:cNvPr>
          <p:cNvSpPr/>
          <p:nvPr/>
        </p:nvSpPr>
        <p:spPr>
          <a:xfrm>
            <a:off x="1961722" y="4259456"/>
            <a:ext cx="321620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69795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F454F3-4497-451A-AC54-789CCA2590C9}"/>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86853F22-14DF-4817-8443-4B52B8CC22AF}"/>
              </a:ext>
            </a:extLst>
          </p:cNvPr>
          <p:cNvSpPr>
            <a:spLocks noGrp="1"/>
          </p:cNvSpPr>
          <p:nvPr>
            <p:ph idx="1"/>
          </p:nvPr>
        </p:nvSpPr>
        <p:spPr>
          <a:xfrm>
            <a:off x="838200" y="1520825"/>
            <a:ext cx="11004933" cy="4645025"/>
          </a:xfrm>
        </p:spPr>
        <p:txBody>
          <a:bodyPr/>
          <a:lstStyle/>
          <a:p>
            <a:r>
              <a:rPr lang="de-DE" dirty="0"/>
              <a:t>Android Version aussuchen, evtl. gleiche Version wie auf Eurem Phone</a:t>
            </a:r>
          </a:p>
        </p:txBody>
      </p:sp>
      <p:sp>
        <p:nvSpPr>
          <p:cNvPr id="4" name="Datumsplatzhalter 3">
            <a:extLst>
              <a:ext uri="{FF2B5EF4-FFF2-40B4-BE49-F238E27FC236}">
                <a16:creationId xmlns:a16="http://schemas.microsoft.com/office/drawing/2014/main" id="{80EDBEE7-F95A-4152-9979-6A8847127CE3}"/>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B9438231-66E5-4D5F-BE6F-9468D9CB05D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3BEA64F-3A50-4353-B3BD-9C9392B1AF78}"/>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813CDD06-B5BD-49BD-AB1B-0033BEEF5DD0}"/>
              </a:ext>
            </a:extLst>
          </p:cNvPr>
          <p:cNvPicPr>
            <a:picLocks noChangeAspect="1"/>
          </p:cNvPicPr>
          <p:nvPr/>
        </p:nvPicPr>
        <p:blipFill>
          <a:blip r:embed="rId3"/>
          <a:stretch>
            <a:fillRect/>
          </a:stretch>
        </p:blipFill>
        <p:spPr>
          <a:xfrm>
            <a:off x="1178806" y="1946736"/>
            <a:ext cx="6764356" cy="4221822"/>
          </a:xfrm>
          <a:prstGeom prst="rect">
            <a:avLst/>
          </a:prstGeom>
        </p:spPr>
      </p:pic>
      <p:sp>
        <p:nvSpPr>
          <p:cNvPr id="9" name="Rechteck 8">
            <a:extLst>
              <a:ext uri="{FF2B5EF4-FFF2-40B4-BE49-F238E27FC236}">
                <a16:creationId xmlns:a16="http://schemas.microsoft.com/office/drawing/2014/main" id="{79276152-E2E5-4A9A-A037-92B89AD3EC4E}"/>
              </a:ext>
            </a:extLst>
          </p:cNvPr>
          <p:cNvSpPr/>
          <p:nvPr/>
        </p:nvSpPr>
        <p:spPr>
          <a:xfrm>
            <a:off x="1344779" y="4347591"/>
            <a:ext cx="3733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32027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B06ECF-1513-49AA-9F88-B06B02271295}"/>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78FDEB00-1B53-4BDA-8482-84D18CD32E31}"/>
              </a:ext>
            </a:extLst>
          </p:cNvPr>
          <p:cNvSpPr>
            <a:spLocks noGrp="1"/>
          </p:cNvSpPr>
          <p:nvPr>
            <p:ph idx="1"/>
          </p:nvPr>
        </p:nvSpPr>
        <p:spPr/>
        <p:txBody>
          <a:bodyPr/>
          <a:lstStyle/>
          <a:p>
            <a:r>
              <a:rPr lang="de-DE" dirty="0"/>
              <a:t>Warten, Finish</a:t>
            </a:r>
          </a:p>
        </p:txBody>
      </p:sp>
      <p:sp>
        <p:nvSpPr>
          <p:cNvPr id="4" name="Datumsplatzhalter 3">
            <a:extLst>
              <a:ext uri="{FF2B5EF4-FFF2-40B4-BE49-F238E27FC236}">
                <a16:creationId xmlns:a16="http://schemas.microsoft.com/office/drawing/2014/main" id="{749C8C97-BA0C-4DA9-88AC-BE1722F3E071}"/>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C8A8652E-68DB-4BE0-91A9-FCF6EA95856D}"/>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99D947A-0299-46F6-B833-DAB23DA60E8F}"/>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0E385604-59D7-4DEB-9C60-32646B4B499F}"/>
              </a:ext>
            </a:extLst>
          </p:cNvPr>
          <p:cNvPicPr>
            <a:picLocks noChangeAspect="1"/>
          </p:cNvPicPr>
          <p:nvPr/>
        </p:nvPicPr>
        <p:blipFill>
          <a:blip r:embed="rId2"/>
          <a:stretch>
            <a:fillRect/>
          </a:stretch>
        </p:blipFill>
        <p:spPr>
          <a:xfrm>
            <a:off x="838200" y="2219391"/>
            <a:ext cx="5408364" cy="3946459"/>
          </a:xfrm>
          <a:prstGeom prst="rect">
            <a:avLst/>
          </a:prstGeom>
        </p:spPr>
      </p:pic>
      <p:sp>
        <p:nvSpPr>
          <p:cNvPr id="9" name="Rechteck 8">
            <a:extLst>
              <a:ext uri="{FF2B5EF4-FFF2-40B4-BE49-F238E27FC236}">
                <a16:creationId xmlns:a16="http://schemas.microsoft.com/office/drawing/2014/main" id="{EEE995E0-A763-49AE-8B68-65D7FFE0DBC4}"/>
              </a:ext>
            </a:extLst>
          </p:cNvPr>
          <p:cNvSpPr/>
          <p:nvPr/>
        </p:nvSpPr>
        <p:spPr>
          <a:xfrm>
            <a:off x="5508434" y="5814533"/>
            <a:ext cx="73813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68199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BEC33B-94E9-44FF-8274-4B9A33CB9BE7}"/>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1BA17CF-99F6-4CED-9A83-2D038437896F}"/>
              </a:ext>
            </a:extLst>
          </p:cNvPr>
          <p:cNvSpPr>
            <a:spLocks noGrp="1"/>
          </p:cNvSpPr>
          <p:nvPr>
            <p:ph idx="1"/>
          </p:nvPr>
        </p:nvSpPr>
        <p:spPr/>
        <p:txBody>
          <a:bodyPr/>
          <a:lstStyle/>
          <a:p>
            <a:r>
              <a:rPr lang="de-DE" dirty="0"/>
              <a:t>Android Version selektieren</a:t>
            </a:r>
          </a:p>
        </p:txBody>
      </p:sp>
      <p:sp>
        <p:nvSpPr>
          <p:cNvPr id="4" name="Datumsplatzhalter 3">
            <a:extLst>
              <a:ext uri="{FF2B5EF4-FFF2-40B4-BE49-F238E27FC236}">
                <a16:creationId xmlns:a16="http://schemas.microsoft.com/office/drawing/2014/main" id="{2EADB003-E907-497A-A332-D95676EDE97B}"/>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4ADFBC2A-2B94-41EF-A7E5-67798723C6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694AD4A-76F5-4E5E-99D9-BB1DB239D465}"/>
              </a:ext>
            </a:extLst>
          </p:cNvPr>
          <p:cNvSpPr>
            <a:spLocks noGrp="1"/>
          </p:cNvSpPr>
          <p:nvPr>
            <p:ph type="sldNum" sz="quarter" idx="12"/>
          </p:nvPr>
        </p:nvSpPr>
        <p:spPr/>
        <p:txBody>
          <a:bodyPr/>
          <a:lstStyle/>
          <a:p>
            <a:fld id="{3A1F27E2-D58A-4028-9FF2-B12D897F257E}" type="slidenum">
              <a:rPr lang="de-DE" smtClean="0"/>
              <a:t>43</a:t>
            </a:fld>
            <a:endParaRPr lang="de-DE"/>
          </a:p>
        </p:txBody>
      </p:sp>
      <p:pic>
        <p:nvPicPr>
          <p:cNvPr id="8" name="Grafik 7">
            <a:extLst>
              <a:ext uri="{FF2B5EF4-FFF2-40B4-BE49-F238E27FC236}">
                <a16:creationId xmlns:a16="http://schemas.microsoft.com/office/drawing/2014/main" id="{41F1FEFA-CF75-4BC4-AF35-1F18060CCB9C}"/>
              </a:ext>
            </a:extLst>
          </p:cNvPr>
          <p:cNvPicPr>
            <a:picLocks noChangeAspect="1"/>
          </p:cNvPicPr>
          <p:nvPr/>
        </p:nvPicPr>
        <p:blipFill>
          <a:blip r:embed="rId2"/>
          <a:stretch>
            <a:fillRect/>
          </a:stretch>
        </p:blipFill>
        <p:spPr>
          <a:xfrm>
            <a:off x="838200" y="2051083"/>
            <a:ext cx="6592830" cy="4114767"/>
          </a:xfrm>
          <a:prstGeom prst="rect">
            <a:avLst/>
          </a:prstGeom>
        </p:spPr>
      </p:pic>
      <p:sp>
        <p:nvSpPr>
          <p:cNvPr id="9" name="Rechteck 8">
            <a:extLst>
              <a:ext uri="{FF2B5EF4-FFF2-40B4-BE49-F238E27FC236}">
                <a16:creationId xmlns:a16="http://schemas.microsoft.com/office/drawing/2014/main" id="{D0472EDB-F30E-4DA4-B0F4-FC9CAB6EF889}"/>
              </a:ext>
            </a:extLst>
          </p:cNvPr>
          <p:cNvSpPr/>
          <p:nvPr/>
        </p:nvSpPr>
        <p:spPr>
          <a:xfrm>
            <a:off x="5547730" y="581453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0416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22A451-64BF-476F-B587-9257A8C1FD0A}"/>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63CCB5D6-5F74-4559-83B8-730EC00B7EAB}"/>
              </a:ext>
            </a:extLst>
          </p:cNvPr>
          <p:cNvSpPr>
            <a:spLocks noGrp="1"/>
          </p:cNvSpPr>
          <p:nvPr>
            <p:ph idx="1"/>
          </p:nvPr>
        </p:nvSpPr>
        <p:spPr/>
        <p:txBody>
          <a:bodyPr/>
          <a:lstStyle/>
          <a:p>
            <a:r>
              <a:rPr lang="de-DE" dirty="0"/>
              <a:t>Ausrichtung wählen</a:t>
            </a:r>
          </a:p>
        </p:txBody>
      </p:sp>
      <p:sp>
        <p:nvSpPr>
          <p:cNvPr id="4" name="Datumsplatzhalter 3">
            <a:extLst>
              <a:ext uri="{FF2B5EF4-FFF2-40B4-BE49-F238E27FC236}">
                <a16:creationId xmlns:a16="http://schemas.microsoft.com/office/drawing/2014/main" id="{8525DD59-D41F-4AA6-B700-5B33F5E5E268}"/>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D5D2FE9C-F4D0-4E00-A71B-F5879C36922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B2A07C-28E6-4363-88DB-51E2410D266C}"/>
              </a:ext>
            </a:extLst>
          </p:cNvPr>
          <p:cNvSpPr>
            <a:spLocks noGrp="1"/>
          </p:cNvSpPr>
          <p:nvPr>
            <p:ph type="sldNum" sz="quarter" idx="12"/>
          </p:nvPr>
        </p:nvSpPr>
        <p:spPr/>
        <p:txBody>
          <a:bodyPr/>
          <a:lstStyle/>
          <a:p>
            <a:fld id="{3A1F27E2-D58A-4028-9FF2-B12D897F257E}" type="slidenum">
              <a:rPr lang="de-DE" smtClean="0"/>
              <a:t>44</a:t>
            </a:fld>
            <a:endParaRPr lang="de-DE"/>
          </a:p>
        </p:txBody>
      </p:sp>
      <p:pic>
        <p:nvPicPr>
          <p:cNvPr id="8" name="Grafik 7">
            <a:extLst>
              <a:ext uri="{FF2B5EF4-FFF2-40B4-BE49-F238E27FC236}">
                <a16:creationId xmlns:a16="http://schemas.microsoft.com/office/drawing/2014/main" id="{8BA1EAD2-0B65-492B-9263-E4417983ABB9}"/>
              </a:ext>
            </a:extLst>
          </p:cNvPr>
          <p:cNvPicPr>
            <a:picLocks noChangeAspect="1"/>
          </p:cNvPicPr>
          <p:nvPr/>
        </p:nvPicPr>
        <p:blipFill>
          <a:blip r:embed="rId2"/>
          <a:stretch>
            <a:fillRect/>
          </a:stretch>
        </p:blipFill>
        <p:spPr>
          <a:xfrm>
            <a:off x="843327" y="2039625"/>
            <a:ext cx="5160295" cy="4186544"/>
          </a:xfrm>
          <a:prstGeom prst="rect">
            <a:avLst/>
          </a:prstGeom>
        </p:spPr>
      </p:pic>
      <p:sp>
        <p:nvSpPr>
          <p:cNvPr id="9" name="Rechteck 8">
            <a:extLst>
              <a:ext uri="{FF2B5EF4-FFF2-40B4-BE49-F238E27FC236}">
                <a16:creationId xmlns:a16="http://schemas.microsoft.com/office/drawing/2014/main" id="{88C76C34-CAC4-4BD8-B936-D173168B5BFC}"/>
              </a:ext>
            </a:extLst>
          </p:cNvPr>
          <p:cNvSpPr/>
          <p:nvPr/>
        </p:nvSpPr>
        <p:spPr>
          <a:xfrm>
            <a:off x="5296014" y="591772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78444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2913F135-B601-4351-9038-4D1EABF29085}"/>
              </a:ext>
            </a:extLst>
          </p:cNvPr>
          <p:cNvSpPr>
            <a:spLocks noGrp="1"/>
          </p:cNvSpPr>
          <p:nvPr>
            <p:ph idx="1"/>
          </p:nvPr>
        </p:nvSpPr>
        <p:spPr/>
        <p:txBody>
          <a:bodyPr/>
          <a:lstStyle/>
          <a:p>
            <a:r>
              <a:rPr lang="de-DE" dirty="0"/>
              <a:t>Das emulierte Gerät ist jetzt verfügbar</a:t>
            </a:r>
          </a:p>
        </p:txBody>
      </p:sp>
      <p:sp>
        <p:nvSpPr>
          <p:cNvPr id="4" name="Datumsplatzhalter 3">
            <a:extLst>
              <a:ext uri="{FF2B5EF4-FFF2-40B4-BE49-F238E27FC236}">
                <a16:creationId xmlns:a16="http://schemas.microsoft.com/office/drawing/2014/main" id="{32193F0A-F504-41E3-BBBF-FAF230DD5913}"/>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E6910A8-6E1B-40DC-9A8B-FF74D1FD6C3C}"/>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55C25C56-E080-4F82-AEB0-C8E02E52C5D5}"/>
              </a:ext>
            </a:extLst>
          </p:cNvPr>
          <p:cNvPicPr>
            <a:picLocks noChangeAspect="1"/>
          </p:cNvPicPr>
          <p:nvPr/>
        </p:nvPicPr>
        <p:blipFill>
          <a:blip r:embed="rId2"/>
          <a:stretch>
            <a:fillRect/>
          </a:stretch>
        </p:blipFill>
        <p:spPr>
          <a:xfrm>
            <a:off x="838200" y="2223643"/>
            <a:ext cx="6517734" cy="3735310"/>
          </a:xfrm>
          <a:prstGeom prst="rect">
            <a:avLst/>
          </a:prstGeom>
        </p:spPr>
      </p:pic>
      <p:sp>
        <p:nvSpPr>
          <p:cNvPr id="9" name="Rechteck 8">
            <a:extLst>
              <a:ext uri="{FF2B5EF4-FFF2-40B4-BE49-F238E27FC236}">
                <a16:creationId xmlns:a16="http://schemas.microsoft.com/office/drawing/2014/main" id="{3299AFB2-B8B8-4C19-B0C0-50E338859774}"/>
              </a:ext>
            </a:extLst>
          </p:cNvPr>
          <p:cNvSpPr/>
          <p:nvPr/>
        </p:nvSpPr>
        <p:spPr>
          <a:xfrm>
            <a:off x="6964794" y="2191543"/>
            <a:ext cx="39114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4024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2913F135-B601-4351-9038-4D1EABF29085}"/>
              </a:ext>
            </a:extLst>
          </p:cNvPr>
          <p:cNvSpPr>
            <a:spLocks noGrp="1"/>
          </p:cNvSpPr>
          <p:nvPr>
            <p:ph idx="1"/>
          </p:nvPr>
        </p:nvSpPr>
        <p:spPr>
          <a:xfrm>
            <a:off x="838201" y="1520825"/>
            <a:ext cx="6111240" cy="4645025"/>
          </a:xfrm>
        </p:spPr>
        <p:txBody>
          <a:bodyPr/>
          <a:lstStyle/>
          <a:p>
            <a:r>
              <a:rPr lang="de-DE" dirty="0"/>
              <a:t>Liste der Geräte aktualisieren (Refresh)</a:t>
            </a:r>
          </a:p>
          <a:p>
            <a:r>
              <a:rPr lang="de-DE" dirty="0"/>
              <a:t>Gerät auswählen (hier: Pixel 4 API 26)</a:t>
            </a:r>
          </a:p>
          <a:p>
            <a:r>
              <a:rPr lang="de-DE" dirty="0"/>
              <a:t>Wenn der Emulator läuft: Android SDK … ist ausgewählt</a:t>
            </a:r>
          </a:p>
        </p:txBody>
      </p:sp>
      <p:sp>
        <p:nvSpPr>
          <p:cNvPr id="4" name="Datumsplatzhalter 3">
            <a:extLst>
              <a:ext uri="{FF2B5EF4-FFF2-40B4-BE49-F238E27FC236}">
                <a16:creationId xmlns:a16="http://schemas.microsoft.com/office/drawing/2014/main" id="{32193F0A-F504-41E3-BBBF-FAF230DD5913}"/>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E6910A8-6E1B-40DC-9A8B-FF74D1FD6C3C}"/>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10" name="Grafik 9">
            <a:extLst>
              <a:ext uri="{FF2B5EF4-FFF2-40B4-BE49-F238E27FC236}">
                <a16:creationId xmlns:a16="http://schemas.microsoft.com/office/drawing/2014/main" id="{5E0F97A0-73E6-4660-9F17-4876A90E3B8D}"/>
              </a:ext>
            </a:extLst>
          </p:cNvPr>
          <p:cNvPicPr>
            <a:picLocks noChangeAspect="1"/>
          </p:cNvPicPr>
          <p:nvPr/>
        </p:nvPicPr>
        <p:blipFill>
          <a:blip r:embed="rId2"/>
          <a:stretch>
            <a:fillRect/>
          </a:stretch>
        </p:blipFill>
        <p:spPr>
          <a:xfrm>
            <a:off x="1037243" y="3829843"/>
            <a:ext cx="4859714" cy="1753309"/>
          </a:xfrm>
          <a:prstGeom prst="rect">
            <a:avLst/>
          </a:prstGeom>
        </p:spPr>
      </p:pic>
      <p:sp>
        <p:nvSpPr>
          <p:cNvPr id="9" name="Rechteck 8">
            <a:extLst>
              <a:ext uri="{FF2B5EF4-FFF2-40B4-BE49-F238E27FC236}">
                <a16:creationId xmlns:a16="http://schemas.microsoft.com/office/drawing/2014/main" id="{3299AFB2-B8B8-4C19-B0C0-50E338859774}"/>
              </a:ext>
            </a:extLst>
          </p:cNvPr>
          <p:cNvSpPr/>
          <p:nvPr/>
        </p:nvSpPr>
        <p:spPr>
          <a:xfrm>
            <a:off x="1333614" y="5231835"/>
            <a:ext cx="70854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75005434-A059-4AEA-B2EC-7B2735A94F9C}"/>
              </a:ext>
            </a:extLst>
          </p:cNvPr>
          <p:cNvSpPr/>
          <p:nvPr/>
        </p:nvSpPr>
        <p:spPr>
          <a:xfrm>
            <a:off x="3002394" y="4948156"/>
            <a:ext cx="103620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B71BBD8E-75A4-4870-9D92-91EF1167BB28}"/>
              </a:ext>
            </a:extLst>
          </p:cNvPr>
          <p:cNvSpPr/>
          <p:nvPr/>
        </p:nvSpPr>
        <p:spPr>
          <a:xfrm>
            <a:off x="5563582" y="3910097"/>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72C6601B-51C8-436C-88C9-B067BD5D3005}"/>
              </a:ext>
            </a:extLst>
          </p:cNvPr>
          <p:cNvPicPr>
            <a:picLocks noChangeAspect="1"/>
          </p:cNvPicPr>
          <p:nvPr/>
        </p:nvPicPr>
        <p:blipFill>
          <a:blip r:embed="rId3"/>
          <a:stretch>
            <a:fillRect/>
          </a:stretch>
        </p:blipFill>
        <p:spPr>
          <a:xfrm>
            <a:off x="8137257" y="1820658"/>
            <a:ext cx="2104698" cy="3947160"/>
          </a:xfrm>
          <a:prstGeom prst="rect">
            <a:avLst/>
          </a:prstGeom>
        </p:spPr>
      </p:pic>
      <p:sp>
        <p:nvSpPr>
          <p:cNvPr id="15" name="Textfeld 14">
            <a:extLst>
              <a:ext uri="{FF2B5EF4-FFF2-40B4-BE49-F238E27FC236}">
                <a16:creationId xmlns:a16="http://schemas.microsoft.com/office/drawing/2014/main" id="{5941C7F5-7A09-48BB-87E6-A9F6EB96DBE3}"/>
              </a:ext>
            </a:extLst>
          </p:cNvPr>
          <p:cNvSpPr txBox="1"/>
          <p:nvPr/>
        </p:nvSpPr>
        <p:spPr>
          <a:xfrm>
            <a:off x="1508190" y="5583152"/>
            <a:ext cx="359394" cy="369332"/>
          </a:xfrm>
          <a:prstGeom prst="rect">
            <a:avLst/>
          </a:prstGeom>
          <a:noFill/>
        </p:spPr>
        <p:txBody>
          <a:bodyPr wrap="none" rtlCol="0">
            <a:spAutoFit/>
          </a:bodyPr>
          <a:lstStyle/>
          <a:p>
            <a:r>
              <a:rPr lang="de-DE" dirty="0">
                <a:solidFill>
                  <a:schemeClr val="accent1"/>
                </a:solidFill>
              </a:rPr>
              <a:t>1.</a:t>
            </a:r>
          </a:p>
        </p:txBody>
      </p:sp>
      <p:sp>
        <p:nvSpPr>
          <p:cNvPr id="16" name="Textfeld 15">
            <a:extLst>
              <a:ext uri="{FF2B5EF4-FFF2-40B4-BE49-F238E27FC236}">
                <a16:creationId xmlns:a16="http://schemas.microsoft.com/office/drawing/2014/main" id="{C03CDD47-E9C8-4E06-B500-FBC2A56EA321}"/>
              </a:ext>
            </a:extLst>
          </p:cNvPr>
          <p:cNvSpPr txBox="1"/>
          <p:nvPr/>
        </p:nvSpPr>
        <p:spPr>
          <a:xfrm>
            <a:off x="3363546" y="5222827"/>
            <a:ext cx="359394" cy="369332"/>
          </a:xfrm>
          <a:prstGeom prst="rect">
            <a:avLst/>
          </a:prstGeom>
          <a:noFill/>
        </p:spPr>
        <p:txBody>
          <a:bodyPr wrap="none" rtlCol="0">
            <a:spAutoFit/>
          </a:bodyPr>
          <a:lstStyle/>
          <a:p>
            <a:r>
              <a:rPr lang="de-DE" dirty="0">
                <a:solidFill>
                  <a:schemeClr val="accent1"/>
                </a:solidFill>
              </a:rPr>
              <a:t>2.</a:t>
            </a:r>
          </a:p>
        </p:txBody>
      </p:sp>
      <p:sp>
        <p:nvSpPr>
          <p:cNvPr id="17" name="Textfeld 16">
            <a:extLst>
              <a:ext uri="{FF2B5EF4-FFF2-40B4-BE49-F238E27FC236}">
                <a16:creationId xmlns:a16="http://schemas.microsoft.com/office/drawing/2014/main" id="{204C307E-416F-498B-AE6E-D28662960977}"/>
              </a:ext>
            </a:extLst>
          </p:cNvPr>
          <p:cNvSpPr txBox="1"/>
          <p:nvPr/>
        </p:nvSpPr>
        <p:spPr>
          <a:xfrm>
            <a:off x="5563582" y="4256570"/>
            <a:ext cx="359394" cy="369332"/>
          </a:xfrm>
          <a:prstGeom prst="rect">
            <a:avLst/>
          </a:prstGeom>
          <a:noFill/>
        </p:spPr>
        <p:txBody>
          <a:bodyPr wrap="none" rtlCol="0">
            <a:spAutoFit/>
          </a:bodyPr>
          <a:lstStyle/>
          <a:p>
            <a:r>
              <a:rPr lang="de-DE" dirty="0">
                <a:solidFill>
                  <a:schemeClr val="accent1"/>
                </a:solidFill>
              </a:rPr>
              <a:t>3.</a:t>
            </a:r>
          </a:p>
        </p:txBody>
      </p:sp>
      <p:sp>
        <p:nvSpPr>
          <p:cNvPr id="18" name="Rechteck 17">
            <a:extLst>
              <a:ext uri="{FF2B5EF4-FFF2-40B4-BE49-F238E27FC236}">
                <a16:creationId xmlns:a16="http://schemas.microsoft.com/office/drawing/2014/main" id="{90DC0F51-266D-42A5-9CCD-54BF331636BF}"/>
              </a:ext>
            </a:extLst>
          </p:cNvPr>
          <p:cNvSpPr/>
          <p:nvPr/>
        </p:nvSpPr>
        <p:spPr>
          <a:xfrm>
            <a:off x="9954300" y="1820658"/>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DF6EA910-19EA-49FA-AAB9-3B5B3BC1CAD5}"/>
              </a:ext>
            </a:extLst>
          </p:cNvPr>
          <p:cNvSpPr txBox="1"/>
          <p:nvPr/>
        </p:nvSpPr>
        <p:spPr>
          <a:xfrm>
            <a:off x="10286881" y="1820658"/>
            <a:ext cx="359394" cy="369332"/>
          </a:xfrm>
          <a:prstGeom prst="rect">
            <a:avLst/>
          </a:prstGeom>
          <a:noFill/>
        </p:spPr>
        <p:txBody>
          <a:bodyPr wrap="none" rtlCol="0">
            <a:spAutoFit/>
          </a:bodyPr>
          <a:lstStyle/>
          <a:p>
            <a:r>
              <a:rPr lang="de-DE" dirty="0">
                <a:solidFill>
                  <a:schemeClr val="accent1"/>
                </a:solidFill>
              </a:rPr>
              <a:t>4.</a:t>
            </a:r>
          </a:p>
        </p:txBody>
      </p:sp>
      <p:sp>
        <p:nvSpPr>
          <p:cNvPr id="20" name="Textfeld 19">
            <a:extLst>
              <a:ext uri="{FF2B5EF4-FFF2-40B4-BE49-F238E27FC236}">
                <a16:creationId xmlns:a16="http://schemas.microsoft.com/office/drawing/2014/main" id="{0A6EF321-A884-4ADA-91F7-BC1F6EC855AA}"/>
              </a:ext>
            </a:extLst>
          </p:cNvPr>
          <p:cNvSpPr txBox="1"/>
          <p:nvPr/>
        </p:nvSpPr>
        <p:spPr>
          <a:xfrm>
            <a:off x="10286881" y="2189990"/>
            <a:ext cx="1589218" cy="646331"/>
          </a:xfrm>
          <a:prstGeom prst="rect">
            <a:avLst/>
          </a:prstGeom>
          <a:noFill/>
        </p:spPr>
        <p:txBody>
          <a:bodyPr wrap="none" rtlCol="0">
            <a:spAutoFit/>
          </a:bodyPr>
          <a:lstStyle/>
          <a:p>
            <a:r>
              <a:rPr lang="de-DE" dirty="0"/>
              <a:t>falls Bildschirm</a:t>
            </a:r>
          </a:p>
          <a:p>
            <a:r>
              <a:rPr lang="de-DE" dirty="0"/>
              <a:t>Schwarz bleibt</a:t>
            </a:r>
          </a:p>
        </p:txBody>
      </p:sp>
    </p:spTree>
    <p:extLst>
      <p:ext uri="{BB962C8B-B14F-4D97-AF65-F5344CB8AC3E}">
        <p14:creationId xmlns:p14="http://schemas.microsoft.com/office/powerpoint/2010/main" val="1867385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75B289-7CB6-4F77-A9BE-2DD7573CA67A}"/>
              </a:ext>
            </a:extLst>
          </p:cNvPr>
          <p:cNvSpPr>
            <a:spLocks noGrp="1"/>
          </p:cNvSpPr>
          <p:nvPr>
            <p:ph type="title"/>
          </p:nvPr>
        </p:nvSpPr>
        <p:spPr/>
        <p:txBody>
          <a:bodyPr/>
          <a:lstStyle/>
          <a:p>
            <a:r>
              <a:rPr lang="de-DE" dirty="0"/>
              <a:t>Virtuelles Gerät anlegen (offline)</a:t>
            </a:r>
          </a:p>
        </p:txBody>
      </p:sp>
      <p:sp>
        <p:nvSpPr>
          <p:cNvPr id="3" name="Inhaltsplatzhalter 2">
            <a:extLst>
              <a:ext uri="{FF2B5EF4-FFF2-40B4-BE49-F238E27FC236}">
                <a16:creationId xmlns:a16="http://schemas.microsoft.com/office/drawing/2014/main" id="{561B6C4E-B3BA-4ACF-9628-23EA18DDE36D}"/>
              </a:ext>
            </a:extLst>
          </p:cNvPr>
          <p:cNvSpPr>
            <a:spLocks noGrp="1"/>
          </p:cNvSpPr>
          <p:nvPr>
            <p:ph idx="1"/>
          </p:nvPr>
        </p:nvSpPr>
        <p:spPr/>
        <p:txBody>
          <a:bodyPr/>
          <a:lstStyle/>
          <a:p>
            <a:endParaRPr lang="de-DE"/>
          </a:p>
        </p:txBody>
      </p:sp>
      <p:sp>
        <p:nvSpPr>
          <p:cNvPr id="4" name="Datumsplatzhalter 3">
            <a:extLst>
              <a:ext uri="{FF2B5EF4-FFF2-40B4-BE49-F238E27FC236}">
                <a16:creationId xmlns:a16="http://schemas.microsoft.com/office/drawing/2014/main" id="{426139B0-D4F3-4F19-AA56-9FA59B918BE4}"/>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365CD957-E03C-4D38-AFFB-323A1554F4D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2FA0442F-79CD-403C-8A0E-F33F7ABFE99B}"/>
              </a:ext>
            </a:extLst>
          </p:cNvPr>
          <p:cNvSpPr>
            <a:spLocks noGrp="1"/>
          </p:cNvSpPr>
          <p:nvPr>
            <p:ph type="sldNum" sz="quarter" idx="12"/>
          </p:nvPr>
        </p:nvSpPr>
        <p:spPr/>
        <p:txBody>
          <a:bodyPr/>
          <a:lstStyle/>
          <a:p>
            <a:fld id="{3A1F27E2-D58A-4028-9FF2-B12D897F257E}" type="slidenum">
              <a:rPr lang="de-DE" smtClean="0"/>
              <a:t>47</a:t>
            </a:fld>
            <a:endParaRPr lang="de-DE"/>
          </a:p>
        </p:txBody>
      </p:sp>
    </p:spTree>
    <p:extLst>
      <p:ext uri="{BB962C8B-B14F-4D97-AF65-F5344CB8AC3E}">
        <p14:creationId xmlns:p14="http://schemas.microsoft.com/office/powerpoint/2010/main" val="3534220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b="23672"/>
          <a:stretch/>
        </p:blipFill>
        <p:spPr>
          <a:xfrm>
            <a:off x="952120" y="2123945"/>
            <a:ext cx="8707695" cy="3911095"/>
          </a:xfrm>
          <a:prstGeom prst="rect">
            <a:avLst/>
          </a:prstGeom>
        </p:spPr>
      </p:pic>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3" name="Inhaltsplatzhalter 2">
            <a:extLst>
              <a:ext uri="{FF2B5EF4-FFF2-40B4-BE49-F238E27FC236}">
                <a16:creationId xmlns:a16="http://schemas.microsoft.com/office/drawing/2014/main" id="{EF420444-B9D9-449D-9F83-EDAC6443C9E0}"/>
              </a:ext>
            </a:extLst>
          </p:cNvPr>
          <p:cNvSpPr>
            <a:spLocks noGrp="1"/>
          </p:cNvSpPr>
          <p:nvPr>
            <p:ph idx="1"/>
          </p:nvPr>
        </p:nvSpPr>
        <p:spPr/>
        <p:txBody>
          <a:bodyPr/>
          <a:lstStyle/>
          <a:p>
            <a:r>
              <a:rPr lang="de-DE" dirty="0"/>
              <a:t>Gerät editieren</a:t>
            </a:r>
          </a:p>
          <a:p>
            <a:pPr marL="0" indent="0">
              <a:buNone/>
            </a:pPr>
            <a:endParaRPr lang="de-DE" dirty="0"/>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48</a:t>
            </a:fld>
            <a:endParaRPr lang="de-DE"/>
          </a:p>
        </p:txBody>
      </p:sp>
      <p:sp>
        <p:nvSpPr>
          <p:cNvPr id="14" name="Rechteck 13">
            <a:extLst>
              <a:ext uri="{FF2B5EF4-FFF2-40B4-BE49-F238E27FC236}">
                <a16:creationId xmlns:a16="http://schemas.microsoft.com/office/drawing/2014/main" id="{85560B81-A6BE-4DC9-B69C-4241C54B1911}"/>
              </a:ext>
            </a:extLst>
          </p:cNvPr>
          <p:cNvSpPr/>
          <p:nvPr/>
        </p:nvSpPr>
        <p:spPr>
          <a:xfrm>
            <a:off x="8843359" y="3843337"/>
            <a:ext cx="352224"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5977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49</a:t>
            </a:fld>
            <a:endParaRPr lang="de-DE"/>
          </a:p>
        </p:txBody>
      </p:sp>
      <p:pic>
        <p:nvPicPr>
          <p:cNvPr id="7" name="Grafik 6"/>
          <p:cNvPicPr>
            <a:picLocks noChangeAspect="1"/>
          </p:cNvPicPr>
          <p:nvPr/>
        </p:nvPicPr>
        <p:blipFill>
          <a:blip r:embed="rId3"/>
          <a:stretch>
            <a:fillRect/>
          </a:stretch>
        </p:blipFill>
        <p:spPr>
          <a:xfrm>
            <a:off x="897010" y="1543037"/>
            <a:ext cx="7107508" cy="4610659"/>
          </a:xfrm>
          <a:prstGeom prst="rect">
            <a:avLst/>
          </a:prstGeom>
        </p:spPr>
      </p:pic>
      <p:sp>
        <p:nvSpPr>
          <p:cNvPr id="10" name="Rechteck 9">
            <a:extLst>
              <a:ext uri="{FF2B5EF4-FFF2-40B4-BE49-F238E27FC236}">
                <a16:creationId xmlns:a16="http://schemas.microsoft.com/office/drawing/2014/main" id="{85560B81-A6BE-4DC9-B69C-4241C54B1911}"/>
              </a:ext>
            </a:extLst>
          </p:cNvPr>
          <p:cNvSpPr/>
          <p:nvPr/>
        </p:nvSpPr>
        <p:spPr>
          <a:xfrm>
            <a:off x="1019732" y="5029712"/>
            <a:ext cx="128268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8839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2B46A86D-EEA7-41F7-944E-90169476D210}"/>
              </a:ext>
            </a:extLst>
          </p:cNvPr>
          <p:cNvPicPr>
            <a:picLocks noChangeAspect="1"/>
          </p:cNvPicPr>
          <p:nvPr/>
        </p:nvPicPr>
        <p:blipFill>
          <a:blip r:embed="rId3"/>
          <a:stretch>
            <a:fillRect/>
          </a:stretch>
        </p:blipFill>
        <p:spPr>
          <a:xfrm>
            <a:off x="1173479" y="3834598"/>
            <a:ext cx="4558186" cy="2339992"/>
          </a:xfrm>
          <a:prstGeom prst="rect">
            <a:avLst/>
          </a:prstGeom>
        </p:spPr>
      </p:pic>
      <p:sp>
        <p:nvSpPr>
          <p:cNvPr id="2" name="Titel 1">
            <a:extLst>
              <a:ext uri="{FF2B5EF4-FFF2-40B4-BE49-F238E27FC236}">
                <a16:creationId xmlns:a16="http://schemas.microsoft.com/office/drawing/2014/main" id="{3D06AC85-31DB-46E1-85F8-8923FA1CEB1B}"/>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1BB1FAFF-BD9C-4662-B9FB-A392A294B4B2}"/>
              </a:ext>
            </a:extLst>
          </p:cNvPr>
          <p:cNvSpPr>
            <a:spLocks noGrp="1"/>
          </p:cNvSpPr>
          <p:nvPr>
            <p:ph idx="1"/>
          </p:nvPr>
        </p:nvSpPr>
        <p:spPr>
          <a:xfrm>
            <a:off x="838200" y="1520826"/>
            <a:ext cx="10514013" cy="2322512"/>
          </a:xfrm>
        </p:spPr>
        <p:txBody>
          <a:bodyPr/>
          <a:lstStyle/>
          <a:p>
            <a:r>
              <a:rPr lang="de-DE" dirty="0"/>
              <a:t>JDK von Oracle: kostenpflichtig</a:t>
            </a:r>
          </a:p>
          <a:p>
            <a:r>
              <a:rPr lang="de-DE" dirty="0"/>
              <a:t>Alternative: Amazon </a:t>
            </a:r>
            <a:r>
              <a:rPr lang="de-DE" dirty="0" err="1"/>
              <a:t>Corretto</a:t>
            </a:r>
            <a:endParaRPr lang="de-DE" dirty="0"/>
          </a:p>
          <a:p>
            <a:pPr lvl="1"/>
            <a:r>
              <a:rPr lang="de-DE" dirty="0"/>
              <a:t>Google Suche: Amazon </a:t>
            </a:r>
            <a:r>
              <a:rPr lang="de-DE" dirty="0" err="1"/>
              <a:t>Corretto</a:t>
            </a:r>
            <a:endParaRPr lang="de-DE" dirty="0"/>
          </a:p>
          <a:p>
            <a:pPr lvl="1"/>
            <a:r>
              <a:rPr lang="de-DE" dirty="0">
                <a:hlinkClick r:id="rId4"/>
              </a:rPr>
              <a:t>https://aws.amazon.com/de/corretto/</a:t>
            </a:r>
            <a:endParaRPr lang="de-DE" dirty="0"/>
          </a:p>
          <a:p>
            <a:pPr lvl="1"/>
            <a:r>
              <a:rPr lang="de-DE" dirty="0"/>
              <a:t>Leider unübersichtliche Seite</a:t>
            </a:r>
          </a:p>
        </p:txBody>
      </p:sp>
      <p:sp>
        <p:nvSpPr>
          <p:cNvPr id="4" name="Datumsplatzhalter 3">
            <a:extLst>
              <a:ext uri="{FF2B5EF4-FFF2-40B4-BE49-F238E27FC236}">
                <a16:creationId xmlns:a16="http://schemas.microsoft.com/office/drawing/2014/main" id="{C37515A2-6923-4204-96D7-4F86D5B29C4A}"/>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A727A03D-FEEC-4A08-8782-CD5AB534433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5135177D-A485-4CA0-837E-DEF719D98F6F}"/>
              </a:ext>
            </a:extLst>
          </p:cNvPr>
          <p:cNvSpPr>
            <a:spLocks noGrp="1"/>
          </p:cNvSpPr>
          <p:nvPr>
            <p:ph type="sldNum" sz="quarter" idx="12"/>
          </p:nvPr>
        </p:nvSpPr>
        <p:spPr/>
        <p:txBody>
          <a:bodyPr/>
          <a:lstStyle/>
          <a:p>
            <a:fld id="{3A1F27E2-D58A-4028-9FF2-B12D897F257E}" type="slidenum">
              <a:rPr lang="de-DE" smtClean="0"/>
              <a:t>5</a:t>
            </a:fld>
            <a:endParaRPr lang="de-DE"/>
          </a:p>
        </p:txBody>
      </p:sp>
      <p:sp>
        <p:nvSpPr>
          <p:cNvPr id="9" name="Rechteck 8">
            <a:extLst>
              <a:ext uri="{FF2B5EF4-FFF2-40B4-BE49-F238E27FC236}">
                <a16:creationId xmlns:a16="http://schemas.microsoft.com/office/drawing/2014/main" id="{DAB80900-F1F5-469B-BE24-B625BB3CA31F}"/>
              </a:ext>
            </a:extLst>
          </p:cNvPr>
          <p:cNvSpPr/>
          <p:nvPr/>
        </p:nvSpPr>
        <p:spPr>
          <a:xfrm>
            <a:off x="2534967" y="4580307"/>
            <a:ext cx="436833" cy="2812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394505C-D33A-4D34-A580-6FB766C94B6B}"/>
              </a:ext>
            </a:extLst>
          </p:cNvPr>
          <p:cNvSpPr/>
          <p:nvPr/>
        </p:nvSpPr>
        <p:spPr>
          <a:xfrm>
            <a:off x="3244872" y="4580307"/>
            <a:ext cx="685623" cy="60891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819711E-1774-4D86-B4E4-490B5E53FB22}"/>
              </a:ext>
            </a:extLst>
          </p:cNvPr>
          <p:cNvSpPr txBox="1"/>
          <p:nvPr/>
        </p:nvSpPr>
        <p:spPr>
          <a:xfrm>
            <a:off x="6066944" y="4424985"/>
            <a:ext cx="3321679" cy="646331"/>
          </a:xfrm>
          <a:prstGeom prst="rect">
            <a:avLst/>
          </a:prstGeom>
          <a:noFill/>
        </p:spPr>
        <p:txBody>
          <a:bodyPr wrap="none" rtlCol="0">
            <a:spAutoFit/>
          </a:bodyPr>
          <a:lstStyle/>
          <a:p>
            <a:r>
              <a:rPr lang="de-DE" dirty="0"/>
              <a:t>Windows x64 in der ersten Spalte</a:t>
            </a:r>
          </a:p>
          <a:p>
            <a:r>
              <a:rPr lang="de-DE" dirty="0"/>
              <a:t>…</a:t>
            </a:r>
            <a:r>
              <a:rPr lang="de-DE" dirty="0" err="1"/>
              <a:t>msi</a:t>
            </a:r>
            <a:r>
              <a:rPr lang="de-DE" dirty="0"/>
              <a:t> in der zweiten Spalte</a:t>
            </a:r>
          </a:p>
        </p:txBody>
      </p:sp>
      <p:cxnSp>
        <p:nvCxnSpPr>
          <p:cNvPr id="13" name="Gerade Verbindung mit Pfeil 12">
            <a:extLst>
              <a:ext uri="{FF2B5EF4-FFF2-40B4-BE49-F238E27FC236}">
                <a16:creationId xmlns:a16="http://schemas.microsoft.com/office/drawing/2014/main" id="{D825E028-E7EA-41D4-8B7E-D6C1C96426A7}"/>
              </a:ext>
            </a:extLst>
          </p:cNvPr>
          <p:cNvCxnSpPr>
            <a:cxnSpLocks/>
          </p:cNvCxnSpPr>
          <p:nvPr/>
        </p:nvCxnSpPr>
        <p:spPr>
          <a:xfrm flipH="1" flipV="1">
            <a:off x="4292444" y="5001894"/>
            <a:ext cx="1888255" cy="422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feld 13">
            <a:extLst>
              <a:ext uri="{FF2B5EF4-FFF2-40B4-BE49-F238E27FC236}">
                <a16:creationId xmlns:a16="http://schemas.microsoft.com/office/drawing/2014/main" id="{80E27F0A-E3B4-4B37-B859-078BC36041AE}"/>
              </a:ext>
            </a:extLst>
          </p:cNvPr>
          <p:cNvSpPr txBox="1"/>
          <p:nvPr/>
        </p:nvSpPr>
        <p:spPr>
          <a:xfrm>
            <a:off x="6172030" y="5206063"/>
            <a:ext cx="1311641" cy="369332"/>
          </a:xfrm>
          <a:prstGeom prst="rect">
            <a:avLst/>
          </a:prstGeom>
          <a:noFill/>
        </p:spPr>
        <p:txBody>
          <a:bodyPr wrap="none" rtlCol="0">
            <a:spAutoFit/>
          </a:bodyPr>
          <a:lstStyle/>
          <a:p>
            <a:r>
              <a:rPr lang="de-DE" dirty="0"/>
              <a:t>Scrollbalken</a:t>
            </a:r>
          </a:p>
        </p:txBody>
      </p:sp>
      <p:cxnSp>
        <p:nvCxnSpPr>
          <p:cNvPr id="15" name="Gerade Verbindung mit Pfeil 14">
            <a:extLst>
              <a:ext uri="{FF2B5EF4-FFF2-40B4-BE49-F238E27FC236}">
                <a16:creationId xmlns:a16="http://schemas.microsoft.com/office/drawing/2014/main" id="{1DBD54D6-D34F-45E3-85C4-6D580B9A0753}"/>
              </a:ext>
            </a:extLst>
          </p:cNvPr>
          <p:cNvCxnSpPr>
            <a:cxnSpLocks/>
          </p:cNvCxnSpPr>
          <p:nvPr/>
        </p:nvCxnSpPr>
        <p:spPr>
          <a:xfrm flipH="1">
            <a:off x="4075452" y="4751511"/>
            <a:ext cx="20205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177D5350-8D1C-428D-84C3-0DBA64B1CE4A}"/>
              </a:ext>
            </a:extLst>
          </p:cNvPr>
          <p:cNvCxnSpPr>
            <a:cxnSpLocks/>
          </p:cNvCxnSpPr>
          <p:nvPr/>
        </p:nvCxnSpPr>
        <p:spPr>
          <a:xfrm flipH="1" flipV="1">
            <a:off x="4654394" y="5294726"/>
            <a:ext cx="1517636" cy="372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Gerade Verbindung mit Pfeil 24">
            <a:extLst>
              <a:ext uri="{FF2B5EF4-FFF2-40B4-BE49-F238E27FC236}">
                <a16:creationId xmlns:a16="http://schemas.microsoft.com/office/drawing/2014/main" id="{3C19137C-B336-4B6F-97E7-44B3CC0505B9}"/>
              </a:ext>
            </a:extLst>
          </p:cNvPr>
          <p:cNvCxnSpPr>
            <a:cxnSpLocks/>
          </p:cNvCxnSpPr>
          <p:nvPr/>
        </p:nvCxnSpPr>
        <p:spPr>
          <a:xfrm flipH="1" flipV="1">
            <a:off x="3374131" y="5601192"/>
            <a:ext cx="2797899" cy="287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feld 28">
            <a:extLst>
              <a:ext uri="{FF2B5EF4-FFF2-40B4-BE49-F238E27FC236}">
                <a16:creationId xmlns:a16="http://schemas.microsoft.com/office/drawing/2014/main" id="{5E1B3BB4-1407-48C1-98E3-27FA191AF0D9}"/>
              </a:ext>
            </a:extLst>
          </p:cNvPr>
          <p:cNvSpPr txBox="1"/>
          <p:nvPr/>
        </p:nvSpPr>
        <p:spPr>
          <a:xfrm>
            <a:off x="6180699" y="5475045"/>
            <a:ext cx="1311641" cy="369332"/>
          </a:xfrm>
          <a:prstGeom prst="rect">
            <a:avLst/>
          </a:prstGeom>
          <a:noFill/>
        </p:spPr>
        <p:txBody>
          <a:bodyPr wrap="none" rtlCol="0">
            <a:spAutoFit/>
          </a:bodyPr>
          <a:lstStyle/>
          <a:p>
            <a:r>
              <a:rPr lang="de-DE" dirty="0"/>
              <a:t>Scrollbalken</a:t>
            </a:r>
          </a:p>
        </p:txBody>
      </p:sp>
      <p:sp>
        <p:nvSpPr>
          <p:cNvPr id="30" name="Textfeld 29">
            <a:extLst>
              <a:ext uri="{FF2B5EF4-FFF2-40B4-BE49-F238E27FC236}">
                <a16:creationId xmlns:a16="http://schemas.microsoft.com/office/drawing/2014/main" id="{F7919C57-3380-4BBB-A895-4481B9BDBA93}"/>
              </a:ext>
            </a:extLst>
          </p:cNvPr>
          <p:cNvSpPr txBox="1"/>
          <p:nvPr/>
        </p:nvSpPr>
        <p:spPr>
          <a:xfrm>
            <a:off x="6172030" y="5751892"/>
            <a:ext cx="1311641" cy="369332"/>
          </a:xfrm>
          <a:prstGeom prst="rect">
            <a:avLst/>
          </a:prstGeom>
          <a:noFill/>
        </p:spPr>
        <p:txBody>
          <a:bodyPr wrap="none" rtlCol="0">
            <a:spAutoFit/>
          </a:bodyPr>
          <a:lstStyle/>
          <a:p>
            <a:r>
              <a:rPr lang="de-DE" dirty="0"/>
              <a:t>Scrollbalken</a:t>
            </a:r>
          </a:p>
        </p:txBody>
      </p:sp>
    </p:spTree>
    <p:extLst>
      <p:ext uri="{BB962C8B-B14F-4D97-AF65-F5344CB8AC3E}">
        <p14:creationId xmlns:p14="http://schemas.microsoft.com/office/powerpoint/2010/main" val="4118440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7365"/>
          <a:stretch/>
        </p:blipFill>
        <p:spPr>
          <a:xfrm>
            <a:off x="4595445" y="1551061"/>
            <a:ext cx="7212037" cy="4333923"/>
          </a:xfrm>
          <a:prstGeom prst="rect">
            <a:avLst/>
          </a:prstGeom>
        </p:spPr>
      </p:pic>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50</a:t>
            </a:fld>
            <a:endParaRPr lang="de-DE"/>
          </a:p>
        </p:txBody>
      </p:sp>
      <p:sp>
        <p:nvSpPr>
          <p:cNvPr id="10" name="Rechteck 9">
            <a:extLst>
              <a:ext uri="{FF2B5EF4-FFF2-40B4-BE49-F238E27FC236}">
                <a16:creationId xmlns:a16="http://schemas.microsoft.com/office/drawing/2014/main" id="{85560B81-A6BE-4DC9-B69C-4241C54B1911}"/>
              </a:ext>
            </a:extLst>
          </p:cNvPr>
          <p:cNvSpPr/>
          <p:nvPr/>
        </p:nvSpPr>
        <p:spPr>
          <a:xfrm>
            <a:off x="6342519" y="3658744"/>
            <a:ext cx="1408777" cy="31082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haltsplatzhalter 2">
            <a:extLst>
              <a:ext uri="{FF2B5EF4-FFF2-40B4-BE49-F238E27FC236}">
                <a16:creationId xmlns:a16="http://schemas.microsoft.com/office/drawing/2014/main" id="{EF420444-B9D9-449D-9F83-EDAC6443C9E0}"/>
              </a:ext>
            </a:extLst>
          </p:cNvPr>
          <p:cNvSpPr>
            <a:spLocks noGrp="1"/>
          </p:cNvSpPr>
          <p:nvPr>
            <p:ph idx="1"/>
          </p:nvPr>
        </p:nvSpPr>
        <p:spPr>
          <a:xfrm>
            <a:off x="838200" y="1520825"/>
            <a:ext cx="10514013" cy="4645025"/>
          </a:xfrm>
        </p:spPr>
        <p:txBody>
          <a:bodyPr/>
          <a:lstStyle/>
          <a:p>
            <a:r>
              <a:rPr lang="de-DE" dirty="0"/>
              <a:t>Internal Storage:</a:t>
            </a:r>
          </a:p>
          <a:p>
            <a:pPr lvl="1"/>
            <a:r>
              <a:rPr lang="de-DE" dirty="0"/>
              <a:t>Auf 2000 MB setzen</a:t>
            </a:r>
          </a:p>
          <a:p>
            <a:pPr marL="0" indent="0">
              <a:buNone/>
            </a:pPr>
            <a:endParaRPr lang="de-DE" dirty="0"/>
          </a:p>
        </p:txBody>
      </p:sp>
    </p:spTree>
    <p:extLst>
      <p:ext uri="{BB962C8B-B14F-4D97-AF65-F5344CB8AC3E}">
        <p14:creationId xmlns:p14="http://schemas.microsoft.com/office/powerpoint/2010/main" val="847284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51</a:t>
            </a:fld>
            <a:endParaRPr lang="de-DE"/>
          </a:p>
        </p:txBody>
      </p:sp>
      <p:sp>
        <p:nvSpPr>
          <p:cNvPr id="10" name="Rechteck 9">
            <a:extLst>
              <a:ext uri="{FF2B5EF4-FFF2-40B4-BE49-F238E27FC236}">
                <a16:creationId xmlns:a16="http://schemas.microsoft.com/office/drawing/2014/main" id="{85560B81-A6BE-4DC9-B69C-4241C54B1911}"/>
              </a:ext>
            </a:extLst>
          </p:cNvPr>
          <p:cNvSpPr/>
          <p:nvPr/>
        </p:nvSpPr>
        <p:spPr>
          <a:xfrm>
            <a:off x="6342519" y="3658744"/>
            <a:ext cx="1408777" cy="31082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haltsplatzhalter 2">
            <a:extLst>
              <a:ext uri="{FF2B5EF4-FFF2-40B4-BE49-F238E27FC236}">
                <a16:creationId xmlns:a16="http://schemas.microsoft.com/office/drawing/2014/main" id="{EF420444-B9D9-449D-9F83-EDAC6443C9E0}"/>
              </a:ext>
            </a:extLst>
          </p:cNvPr>
          <p:cNvSpPr>
            <a:spLocks noGrp="1"/>
          </p:cNvSpPr>
          <p:nvPr>
            <p:ph idx="1"/>
          </p:nvPr>
        </p:nvSpPr>
        <p:spPr>
          <a:xfrm>
            <a:off x="838200" y="1520825"/>
            <a:ext cx="10514013" cy="4645025"/>
          </a:xfrm>
        </p:spPr>
        <p:txBody>
          <a:bodyPr/>
          <a:lstStyle/>
          <a:p>
            <a:r>
              <a:rPr lang="de-DE" dirty="0"/>
              <a:t>Virtual Device Starten</a:t>
            </a:r>
          </a:p>
          <a:p>
            <a:pPr marL="0" indent="0">
              <a:buNone/>
            </a:pPr>
            <a:endParaRPr lang="de-DE" dirty="0"/>
          </a:p>
        </p:txBody>
      </p:sp>
      <p:pic>
        <p:nvPicPr>
          <p:cNvPr id="7" name="Grafik 6"/>
          <p:cNvPicPr>
            <a:picLocks noChangeAspect="1"/>
          </p:cNvPicPr>
          <p:nvPr/>
        </p:nvPicPr>
        <p:blipFill>
          <a:blip r:embed="rId3"/>
          <a:stretch>
            <a:fillRect/>
          </a:stretch>
        </p:blipFill>
        <p:spPr>
          <a:xfrm>
            <a:off x="838200" y="2484593"/>
            <a:ext cx="8541189" cy="2470277"/>
          </a:xfrm>
          <a:prstGeom prst="rect">
            <a:avLst/>
          </a:prstGeom>
        </p:spPr>
      </p:pic>
      <p:sp>
        <p:nvSpPr>
          <p:cNvPr id="11" name="Rechteck 10">
            <a:extLst>
              <a:ext uri="{FF2B5EF4-FFF2-40B4-BE49-F238E27FC236}">
                <a16:creationId xmlns:a16="http://schemas.microsoft.com/office/drawing/2014/main" id="{85560B81-A6BE-4DC9-B69C-4241C54B1911}"/>
              </a:ext>
            </a:extLst>
          </p:cNvPr>
          <p:cNvSpPr/>
          <p:nvPr/>
        </p:nvSpPr>
        <p:spPr>
          <a:xfrm>
            <a:off x="8009542" y="4162836"/>
            <a:ext cx="327910" cy="362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25111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52</a:t>
            </a:fld>
            <a:endParaRPr lang="de-DE"/>
          </a:p>
        </p:txBody>
      </p:sp>
      <p:sp>
        <p:nvSpPr>
          <p:cNvPr id="9" name="Inhaltsplatzhalter 2">
            <a:extLst>
              <a:ext uri="{FF2B5EF4-FFF2-40B4-BE49-F238E27FC236}">
                <a16:creationId xmlns:a16="http://schemas.microsoft.com/office/drawing/2014/main" id="{EF420444-B9D9-449D-9F83-EDAC6443C9E0}"/>
              </a:ext>
            </a:extLst>
          </p:cNvPr>
          <p:cNvSpPr>
            <a:spLocks noGrp="1"/>
          </p:cNvSpPr>
          <p:nvPr>
            <p:ph idx="1"/>
          </p:nvPr>
        </p:nvSpPr>
        <p:spPr>
          <a:xfrm>
            <a:off x="838200" y="1520825"/>
            <a:ext cx="10514013" cy="4645025"/>
          </a:xfrm>
        </p:spPr>
        <p:txBody>
          <a:bodyPr/>
          <a:lstStyle/>
          <a:p>
            <a:r>
              <a:rPr lang="de-DE" dirty="0"/>
              <a:t>Gerät auswählen und App starten</a:t>
            </a:r>
          </a:p>
          <a:p>
            <a:pPr marL="0" indent="0">
              <a:buNone/>
            </a:pPr>
            <a:endParaRPr lang="de-DE" dirty="0"/>
          </a:p>
        </p:txBody>
      </p:sp>
      <p:pic>
        <p:nvPicPr>
          <p:cNvPr id="8" name="Grafik 7"/>
          <p:cNvPicPr>
            <a:picLocks noChangeAspect="1"/>
          </p:cNvPicPr>
          <p:nvPr/>
        </p:nvPicPr>
        <p:blipFill>
          <a:blip r:embed="rId3"/>
          <a:stretch>
            <a:fillRect/>
          </a:stretch>
        </p:blipFill>
        <p:spPr>
          <a:xfrm>
            <a:off x="838200" y="2195976"/>
            <a:ext cx="8649145" cy="3816546"/>
          </a:xfrm>
          <a:prstGeom prst="rect">
            <a:avLst/>
          </a:prstGeom>
        </p:spPr>
      </p:pic>
      <p:sp>
        <p:nvSpPr>
          <p:cNvPr id="13" name="Rechteck 12">
            <a:extLst>
              <a:ext uri="{FF2B5EF4-FFF2-40B4-BE49-F238E27FC236}">
                <a16:creationId xmlns:a16="http://schemas.microsoft.com/office/drawing/2014/main" id="{85560B81-A6BE-4DC9-B69C-4241C54B1911}"/>
              </a:ext>
            </a:extLst>
          </p:cNvPr>
          <p:cNvSpPr/>
          <p:nvPr/>
        </p:nvSpPr>
        <p:spPr>
          <a:xfrm>
            <a:off x="6095206" y="2423132"/>
            <a:ext cx="327910" cy="362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85560B81-A6BE-4DC9-B69C-4241C54B1911}"/>
              </a:ext>
            </a:extLst>
          </p:cNvPr>
          <p:cNvSpPr/>
          <p:nvPr/>
        </p:nvSpPr>
        <p:spPr>
          <a:xfrm>
            <a:off x="999142" y="2423131"/>
            <a:ext cx="2245805" cy="362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432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7" name="Grafik 6"/>
          <p:cNvPicPr>
            <a:picLocks noChangeAspect="1"/>
          </p:cNvPicPr>
          <p:nvPr/>
        </p:nvPicPr>
        <p:blipFill>
          <a:blip r:embed="rId2"/>
          <a:stretch>
            <a:fillRect/>
          </a:stretch>
        </p:blipFill>
        <p:spPr>
          <a:xfrm>
            <a:off x="838200" y="1593691"/>
            <a:ext cx="6275363" cy="4474563"/>
          </a:xfrm>
          <a:prstGeom prst="rect">
            <a:avLst/>
          </a:prstGeom>
        </p:spPr>
      </p:pic>
      <p:pic>
        <p:nvPicPr>
          <p:cNvPr id="12" name="Grafik 11">
            <a:extLst>
              <a:ext uri="{FF2B5EF4-FFF2-40B4-BE49-F238E27FC236}">
                <a16:creationId xmlns:a16="http://schemas.microsoft.com/office/drawing/2014/main" id="{A5F50C68-E92F-4D6E-A707-71EBD7DA5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2886" y="2601672"/>
            <a:ext cx="1021354" cy="1044566"/>
          </a:xfrm>
          <a:prstGeom prst="rect">
            <a:avLst/>
          </a:prstGeom>
        </p:spPr>
      </p:pic>
    </p:spTree>
    <p:extLst>
      <p:ext uri="{BB962C8B-B14F-4D97-AF65-F5344CB8AC3E}">
        <p14:creationId xmlns:p14="http://schemas.microsoft.com/office/powerpoint/2010/main" val="968336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p:txBody>
          <a:bodyPr/>
          <a:lstStyle/>
          <a:p>
            <a:r>
              <a:rPr lang="de-DE" dirty="0"/>
              <a:t>Das erstmalige Einrichten einer Entwicklungsumgebung kann aufwändig sein</a:t>
            </a:r>
          </a:p>
          <a:p>
            <a:endParaRPr lang="de-DE" dirty="0"/>
          </a:p>
          <a:p>
            <a:r>
              <a:rPr lang="de-DE" dirty="0"/>
              <a:t>Zum Programmieren braucht man eher einen ordentlichen PC</a:t>
            </a:r>
          </a:p>
          <a:p>
            <a:pPr lvl="1"/>
            <a:r>
              <a:rPr lang="de-DE" dirty="0"/>
              <a:t>Genug Speicherplatz</a:t>
            </a:r>
          </a:p>
          <a:p>
            <a:pPr lvl="1"/>
            <a:r>
              <a:rPr lang="de-DE" dirty="0"/>
              <a:t>Genug Rechenleistung</a:t>
            </a:r>
          </a:p>
          <a:p>
            <a:pPr lvl="1"/>
            <a:endParaRPr lang="de-DE" dirty="0"/>
          </a:p>
          <a:p>
            <a:r>
              <a:rPr lang="de-DE" dirty="0"/>
              <a:t>Wir haben alles soweit vorbereitet, dass wir jetzt mit dem Programmieren loslegen und die Sprache Dart erlernen können.</a:t>
            </a:r>
          </a:p>
        </p:txBody>
      </p:sp>
      <p:sp>
        <p:nvSpPr>
          <p:cNvPr id="2" name="Datumsplatzhalter 1"/>
          <p:cNvSpPr>
            <a:spLocks noGrp="1"/>
          </p:cNvSpPr>
          <p:nvPr>
            <p:ph type="dt" sz="half" idx="10"/>
          </p:nvPr>
        </p:nvSpPr>
        <p:spPr/>
        <p:txBody>
          <a:bodyPr/>
          <a:lstStyle/>
          <a:p>
            <a:fld id="{89ACDE42-010D-4487-A37F-627E4B397EF3}"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spTree>
    <p:extLst>
      <p:ext uri="{BB962C8B-B14F-4D97-AF65-F5344CB8AC3E}">
        <p14:creationId xmlns:p14="http://schemas.microsoft.com/office/powerpoint/2010/main" val="2637983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spTree>
    <p:extLst>
      <p:ext uri="{BB962C8B-B14F-4D97-AF65-F5344CB8AC3E}">
        <p14:creationId xmlns:p14="http://schemas.microsoft.com/office/powerpoint/2010/main" val="326950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Entwicklungsumgebung</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 </a:t>
            </a:r>
            <a:r>
              <a:rPr lang="de-DE" sz="2200" dirty="0" err="1"/>
              <a:t>Runtime</a:t>
            </a:r>
            <a:r>
              <a:rPr lang="de-DE" sz="2200" dirty="0"/>
              <a:t> / Debugger</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330851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77F54-A15D-4D49-99D2-2AFBBB4A4B1C}"/>
              </a:ext>
            </a:extLst>
          </p:cNvPr>
          <p:cNvSpPr>
            <a:spLocks noGrp="1"/>
          </p:cNvSpPr>
          <p:nvPr>
            <p:ph type="title"/>
          </p:nvPr>
        </p:nvSpPr>
        <p:spPr/>
        <p:txBody>
          <a:bodyPr/>
          <a:lstStyle/>
          <a:p>
            <a:r>
              <a:rPr lang="de-DE" dirty="0"/>
              <a:t>Entwicklungsumgebung</a:t>
            </a:r>
          </a:p>
        </p:txBody>
      </p:sp>
      <p:sp>
        <p:nvSpPr>
          <p:cNvPr id="3" name="Inhaltsplatzhalter 2">
            <a:extLst>
              <a:ext uri="{FF2B5EF4-FFF2-40B4-BE49-F238E27FC236}">
                <a16:creationId xmlns:a16="http://schemas.microsoft.com/office/drawing/2014/main" id="{CDA2709E-C78F-4900-A00A-10C3ED2F1445}"/>
              </a:ext>
            </a:extLst>
          </p:cNvPr>
          <p:cNvSpPr>
            <a:spLocks noGrp="1"/>
          </p:cNvSpPr>
          <p:nvPr>
            <p:ph idx="1"/>
          </p:nvPr>
        </p:nvSpPr>
        <p:spPr>
          <a:xfrm>
            <a:off x="838200" y="1520825"/>
            <a:ext cx="10514013" cy="955675"/>
          </a:xfrm>
        </p:spPr>
        <p:txBody>
          <a:bodyPr>
            <a:normAutofit lnSpcReduction="10000"/>
          </a:bodyPr>
          <a:lstStyle/>
          <a:p>
            <a:pPr marL="0" indent="0">
              <a:buNone/>
            </a:pPr>
            <a:r>
              <a:rPr lang="de-DE" dirty="0"/>
              <a:t>Mal schnell Dart online programmieren?</a:t>
            </a:r>
          </a:p>
          <a:p>
            <a:pPr marL="0" indent="0">
              <a:buNone/>
            </a:pPr>
            <a:r>
              <a:rPr lang="de-DE" dirty="0">
                <a:hlinkClick r:id="rId3"/>
              </a:rPr>
              <a:t>https://dartpad.dev</a:t>
            </a:r>
            <a:r>
              <a:rPr lang="de-DE" dirty="0"/>
              <a:t> </a:t>
            </a:r>
          </a:p>
        </p:txBody>
      </p:sp>
      <p:sp>
        <p:nvSpPr>
          <p:cNvPr id="4" name="Datumsplatzhalter 3">
            <a:extLst>
              <a:ext uri="{FF2B5EF4-FFF2-40B4-BE49-F238E27FC236}">
                <a16:creationId xmlns:a16="http://schemas.microsoft.com/office/drawing/2014/main" id="{8D6E21C6-1DA7-4D5C-B6A4-D980BE9EE166}"/>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0CB95E1F-43AC-4F09-AB0C-462123C12AA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95FE5647-CCB4-4657-86BD-109B8BBE038A}"/>
              </a:ext>
            </a:extLst>
          </p:cNvPr>
          <p:cNvSpPr>
            <a:spLocks noGrp="1"/>
          </p:cNvSpPr>
          <p:nvPr>
            <p:ph type="sldNum" sz="quarter" idx="12"/>
          </p:nvPr>
        </p:nvSpPr>
        <p:spPr/>
        <p:txBody>
          <a:bodyPr/>
          <a:lstStyle/>
          <a:p>
            <a:fld id="{3A1F27E2-D58A-4028-9FF2-B12D897F257E}" type="slidenum">
              <a:rPr lang="de-DE" smtClean="0"/>
              <a:t>7</a:t>
            </a:fld>
            <a:endParaRPr lang="de-DE"/>
          </a:p>
        </p:txBody>
      </p:sp>
      <p:pic>
        <p:nvPicPr>
          <p:cNvPr id="8" name="Grafik 7">
            <a:extLst>
              <a:ext uri="{FF2B5EF4-FFF2-40B4-BE49-F238E27FC236}">
                <a16:creationId xmlns:a16="http://schemas.microsoft.com/office/drawing/2014/main" id="{E33148F4-C6A0-4900-A3C4-DEF5A7AF8B36}"/>
              </a:ext>
            </a:extLst>
          </p:cNvPr>
          <p:cNvPicPr>
            <a:picLocks noChangeAspect="1"/>
          </p:cNvPicPr>
          <p:nvPr/>
        </p:nvPicPr>
        <p:blipFill>
          <a:blip r:embed="rId4"/>
          <a:stretch>
            <a:fillRect/>
          </a:stretch>
        </p:blipFill>
        <p:spPr>
          <a:xfrm>
            <a:off x="924511" y="2585398"/>
            <a:ext cx="8577629" cy="3326552"/>
          </a:xfrm>
          <a:prstGeom prst="rect">
            <a:avLst/>
          </a:prstGeom>
        </p:spPr>
      </p:pic>
    </p:spTree>
    <p:extLst>
      <p:ext uri="{BB962C8B-B14F-4D97-AF65-F5344CB8AC3E}">
        <p14:creationId xmlns:p14="http://schemas.microsoft.com/office/powerpoint/2010/main" val="275166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Studio</a:t>
            </a:r>
          </a:p>
        </p:txBody>
      </p:sp>
      <p:sp>
        <p:nvSpPr>
          <p:cNvPr id="5" name="Inhaltsplatzhalter 4"/>
          <p:cNvSpPr>
            <a:spLocks noGrp="1"/>
          </p:cNvSpPr>
          <p:nvPr>
            <p:ph idx="1"/>
          </p:nvPr>
        </p:nvSpPr>
        <p:spPr/>
        <p:txBody>
          <a:bodyPr/>
          <a:lstStyle/>
          <a:p>
            <a:r>
              <a:rPr lang="de-DE" dirty="0"/>
              <a:t>Android Studio = IDE für Android</a:t>
            </a:r>
          </a:p>
          <a:p>
            <a:pPr lvl="1"/>
            <a:r>
              <a:rPr lang="de-DE" dirty="0"/>
              <a:t>Über den Paketmanager: SDK installieren</a:t>
            </a:r>
          </a:p>
          <a:p>
            <a:r>
              <a:rPr lang="de-DE" dirty="0"/>
              <a:t>Bereitgestellt von Google</a:t>
            </a:r>
          </a:p>
          <a:p>
            <a:r>
              <a:rPr lang="de-DE" dirty="0"/>
              <a:t>Entwickelt zusammen mit der Firma </a:t>
            </a:r>
            <a:r>
              <a:rPr lang="de-DE" dirty="0" err="1"/>
              <a:t>JetBrains</a:t>
            </a:r>
            <a:endParaRPr lang="de-DE" dirty="0"/>
          </a:p>
          <a:p>
            <a:pPr lvl="1"/>
            <a:r>
              <a:rPr lang="de-DE" dirty="0" err="1"/>
              <a:t>PyCharm</a:t>
            </a:r>
            <a:r>
              <a:rPr lang="de-DE" dirty="0"/>
              <a:t> (Python)</a:t>
            </a:r>
          </a:p>
          <a:p>
            <a:pPr lvl="1"/>
            <a:r>
              <a:rPr lang="de-DE" dirty="0"/>
              <a:t>IDEA (Java)</a:t>
            </a:r>
          </a:p>
          <a:p>
            <a:pPr lvl="1"/>
            <a:r>
              <a:rPr lang="de-DE" dirty="0" err="1"/>
              <a:t>CLion</a:t>
            </a:r>
            <a:r>
              <a:rPr lang="de-DE" dirty="0"/>
              <a:t> (C++)</a:t>
            </a:r>
          </a:p>
          <a:p>
            <a:pPr lvl="1"/>
            <a:r>
              <a:rPr lang="de-DE" dirty="0"/>
              <a:t>Rider (C#)</a:t>
            </a:r>
          </a:p>
          <a:p>
            <a:pPr lvl="1"/>
            <a:r>
              <a:rPr lang="de-DE" dirty="0" err="1"/>
              <a:t>Webstorm</a:t>
            </a:r>
            <a:r>
              <a:rPr lang="de-DE" dirty="0"/>
              <a:t>, </a:t>
            </a:r>
            <a:r>
              <a:rPr lang="de-DE" dirty="0" err="1"/>
              <a:t>PHPStorm</a:t>
            </a:r>
            <a:r>
              <a:rPr lang="de-DE" dirty="0"/>
              <a:t> (Webentwicklung)</a:t>
            </a:r>
            <a:endParaRPr lang="de-DE" dirty="0">
              <a:hlinkClick r:id="rId3"/>
            </a:endParaRPr>
          </a:p>
          <a:p>
            <a:r>
              <a:rPr lang="de-DE" dirty="0">
                <a:hlinkClick r:id="rId3"/>
              </a:rPr>
              <a:t>https://developer.android.com/studio</a:t>
            </a:r>
            <a:r>
              <a:rPr lang="de-DE" dirty="0"/>
              <a:t> </a:t>
            </a:r>
          </a:p>
        </p:txBody>
      </p:sp>
      <p:sp>
        <p:nvSpPr>
          <p:cNvPr id="7" name="Datumsplatzhalter 6"/>
          <p:cNvSpPr>
            <a:spLocks noGrp="1"/>
          </p:cNvSpPr>
          <p:nvPr>
            <p:ph type="dt" sz="half" idx="10"/>
          </p:nvPr>
        </p:nvSpPr>
        <p:spPr/>
        <p:txBody>
          <a:bodyPr/>
          <a:lstStyle/>
          <a:p>
            <a:fld id="{0989FCA3-C01A-4FEF-9059-6150E2C6978D}" type="datetime1">
              <a:rPr lang="de-DE" smtClean="0"/>
              <a:t>05.10.2022</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8</a:t>
            </a:fld>
            <a:endParaRPr lang="de-DE"/>
          </a:p>
        </p:txBody>
      </p:sp>
      <p:pic>
        <p:nvPicPr>
          <p:cNvPr id="3" name="Grafik 2">
            <a:extLst>
              <a:ext uri="{FF2B5EF4-FFF2-40B4-BE49-F238E27FC236}">
                <a16:creationId xmlns:a16="http://schemas.microsoft.com/office/drawing/2014/main" id="{CBA3456D-5B5D-4C32-93E1-55B0F0E4940F}"/>
              </a:ext>
            </a:extLst>
          </p:cNvPr>
          <p:cNvPicPr>
            <a:picLocks noChangeAspect="1"/>
          </p:cNvPicPr>
          <p:nvPr/>
        </p:nvPicPr>
        <p:blipFill>
          <a:blip r:embed="rId4"/>
          <a:stretch>
            <a:fillRect/>
          </a:stretch>
        </p:blipFill>
        <p:spPr>
          <a:xfrm>
            <a:off x="7895487" y="1852946"/>
            <a:ext cx="3363685" cy="1191106"/>
          </a:xfrm>
          <a:prstGeom prst="rect">
            <a:avLst/>
          </a:prstGeom>
        </p:spPr>
      </p:pic>
      <p:pic>
        <p:nvPicPr>
          <p:cNvPr id="10" name="Grafik 9">
            <a:extLst>
              <a:ext uri="{FF2B5EF4-FFF2-40B4-BE49-F238E27FC236}">
                <a16:creationId xmlns:a16="http://schemas.microsoft.com/office/drawing/2014/main" id="{14E8D3ED-5FA6-4B04-A5F6-1AE4B83421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5645" y="3813949"/>
            <a:ext cx="1560045" cy="1691089"/>
          </a:xfrm>
          <a:prstGeom prst="rect">
            <a:avLst/>
          </a:prstGeom>
        </p:spPr>
      </p:pic>
    </p:spTree>
    <p:extLst>
      <p:ext uri="{BB962C8B-B14F-4D97-AF65-F5344CB8AC3E}">
        <p14:creationId xmlns:p14="http://schemas.microsoft.com/office/powerpoint/2010/main" val="2818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10D8D-89C8-4ABC-986F-874A74340C7C}"/>
              </a:ext>
            </a:extLst>
          </p:cNvPr>
          <p:cNvSpPr>
            <a:spLocks noGrp="1"/>
          </p:cNvSpPr>
          <p:nvPr>
            <p:ph type="title"/>
          </p:nvPr>
        </p:nvSpPr>
        <p:spPr/>
        <p:txBody>
          <a:bodyPr/>
          <a:lstStyle/>
          <a:p>
            <a:r>
              <a:rPr lang="de-DE" dirty="0"/>
              <a:t>Flutter</a:t>
            </a:r>
          </a:p>
        </p:txBody>
      </p:sp>
      <p:sp>
        <p:nvSpPr>
          <p:cNvPr id="3" name="Inhaltsplatzhalter 2">
            <a:extLst>
              <a:ext uri="{FF2B5EF4-FFF2-40B4-BE49-F238E27FC236}">
                <a16:creationId xmlns:a16="http://schemas.microsoft.com/office/drawing/2014/main" id="{F9BB43DC-282D-4E27-8BF1-4C3C10E36909}"/>
              </a:ext>
            </a:extLst>
          </p:cNvPr>
          <p:cNvSpPr>
            <a:spLocks noGrp="1"/>
          </p:cNvSpPr>
          <p:nvPr>
            <p:ph idx="1"/>
          </p:nvPr>
        </p:nvSpPr>
        <p:spPr/>
        <p:txBody>
          <a:bodyPr/>
          <a:lstStyle/>
          <a:p>
            <a:r>
              <a:rPr lang="de-DE" dirty="0"/>
              <a:t>Flutter beschreibt sich selbst folgendermaßen:</a:t>
            </a:r>
          </a:p>
          <a:p>
            <a:endParaRPr lang="de-DE" dirty="0"/>
          </a:p>
          <a:p>
            <a:endParaRPr lang="de-DE" dirty="0"/>
          </a:p>
          <a:p>
            <a:endParaRPr lang="de-DE" dirty="0"/>
          </a:p>
          <a:p>
            <a:r>
              <a:rPr lang="de-DE" dirty="0"/>
              <a:t>Plattformunabhängig = für Android und iOS geeignet,</a:t>
            </a:r>
            <a:br>
              <a:rPr lang="de-DE" dirty="0"/>
            </a:br>
            <a:r>
              <a:rPr lang="de-DE" dirty="0"/>
              <a:t>neuerdings auch als Webanwendung für PCs</a:t>
            </a:r>
          </a:p>
          <a:p>
            <a:r>
              <a:rPr lang="de-DE" dirty="0"/>
              <a:t>Kostenlos und Open Source</a:t>
            </a:r>
          </a:p>
          <a:p>
            <a:r>
              <a:rPr lang="de-DE" dirty="0"/>
              <a:t>Programmiersprache: Dart</a:t>
            </a:r>
          </a:p>
        </p:txBody>
      </p:sp>
      <p:sp>
        <p:nvSpPr>
          <p:cNvPr id="4" name="Datumsplatzhalter 3">
            <a:extLst>
              <a:ext uri="{FF2B5EF4-FFF2-40B4-BE49-F238E27FC236}">
                <a16:creationId xmlns:a16="http://schemas.microsoft.com/office/drawing/2014/main" id="{848A1A9E-248E-4E1E-AEA6-E3EAB45FE11F}"/>
              </a:ext>
            </a:extLst>
          </p:cNvPr>
          <p:cNvSpPr>
            <a:spLocks noGrp="1"/>
          </p:cNvSpPr>
          <p:nvPr>
            <p:ph type="dt" sz="half" idx="10"/>
          </p:nvPr>
        </p:nvSpPr>
        <p:spPr/>
        <p:txBody>
          <a:bodyPr/>
          <a:lstStyle/>
          <a:p>
            <a:fld id="{DAFA5E08-56C4-4D00-93E8-8E8047A8DE89}" type="datetime1">
              <a:rPr lang="de-DE" smtClean="0"/>
              <a:t>05.10.2022</a:t>
            </a:fld>
            <a:endParaRPr lang="de-DE"/>
          </a:p>
        </p:txBody>
      </p:sp>
      <p:sp>
        <p:nvSpPr>
          <p:cNvPr id="5" name="Fußzeilenplatzhalter 4">
            <a:extLst>
              <a:ext uri="{FF2B5EF4-FFF2-40B4-BE49-F238E27FC236}">
                <a16:creationId xmlns:a16="http://schemas.microsoft.com/office/drawing/2014/main" id="{48499E36-0E7A-47EF-BB8C-2886CED1A8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8777733-978E-49A7-9F79-1C8AF1BB3846}"/>
              </a:ext>
            </a:extLst>
          </p:cNvPr>
          <p:cNvSpPr>
            <a:spLocks noGrp="1"/>
          </p:cNvSpPr>
          <p:nvPr>
            <p:ph type="sldNum" sz="quarter" idx="12"/>
          </p:nvPr>
        </p:nvSpPr>
        <p:spPr/>
        <p:txBody>
          <a:bodyPr/>
          <a:lstStyle/>
          <a:p>
            <a:fld id="{3A1F27E2-D58A-4028-9FF2-B12D897F257E}" type="slidenum">
              <a:rPr lang="de-DE" smtClean="0"/>
              <a:t>9</a:t>
            </a:fld>
            <a:endParaRPr lang="de-DE"/>
          </a:p>
        </p:txBody>
      </p:sp>
      <p:sp>
        <p:nvSpPr>
          <p:cNvPr id="7" name="Textfeld 6">
            <a:extLst>
              <a:ext uri="{FF2B5EF4-FFF2-40B4-BE49-F238E27FC236}">
                <a16:creationId xmlns:a16="http://schemas.microsoft.com/office/drawing/2014/main" id="{2DD32699-6BDF-4158-8D25-687621C41E3D}"/>
              </a:ext>
            </a:extLst>
          </p:cNvPr>
          <p:cNvSpPr txBox="1"/>
          <p:nvPr/>
        </p:nvSpPr>
        <p:spPr>
          <a:xfrm>
            <a:off x="1124441" y="2203373"/>
            <a:ext cx="6245844" cy="923330"/>
          </a:xfrm>
          <a:prstGeom prst="rect">
            <a:avLst/>
          </a:prstGeom>
          <a:solidFill>
            <a:srgbClr val="FFFFCC"/>
          </a:solidFill>
          <a:ln>
            <a:solidFill>
              <a:schemeClr val="tx1"/>
            </a:solidFill>
          </a:ln>
        </p:spPr>
        <p:txBody>
          <a:bodyPr wrap="square" rtlCol="0">
            <a:spAutoFit/>
          </a:bodyPr>
          <a:lstStyle/>
          <a:p>
            <a:pPr algn="ctr"/>
            <a:br>
              <a:rPr lang="de-DE" dirty="0"/>
            </a:br>
            <a:r>
              <a:rPr lang="de-DE" dirty="0" err="1"/>
              <a:t>Build</a:t>
            </a:r>
            <a:r>
              <a:rPr lang="de-DE" dirty="0"/>
              <a:t> </a:t>
            </a:r>
            <a:r>
              <a:rPr lang="de-DE" dirty="0" err="1"/>
              <a:t>beautiful</a:t>
            </a:r>
            <a:r>
              <a:rPr lang="de-DE" dirty="0"/>
              <a:t> native </a:t>
            </a:r>
            <a:r>
              <a:rPr lang="de-DE" dirty="0" err="1"/>
              <a:t>apps</a:t>
            </a:r>
            <a:r>
              <a:rPr lang="de-DE" dirty="0"/>
              <a:t> in </a:t>
            </a:r>
            <a:r>
              <a:rPr lang="de-DE" dirty="0" err="1"/>
              <a:t>record</a:t>
            </a:r>
            <a:r>
              <a:rPr lang="de-DE" dirty="0"/>
              <a:t> time</a:t>
            </a:r>
          </a:p>
          <a:p>
            <a:endParaRPr lang="de-DE" dirty="0"/>
          </a:p>
        </p:txBody>
      </p:sp>
      <p:pic>
        <p:nvPicPr>
          <p:cNvPr id="9" name="Grafik 8">
            <a:extLst>
              <a:ext uri="{FF2B5EF4-FFF2-40B4-BE49-F238E27FC236}">
                <a16:creationId xmlns:a16="http://schemas.microsoft.com/office/drawing/2014/main" id="{AEC4CA29-FFCB-4EB8-9306-D1F74E39B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8946" y="2133601"/>
            <a:ext cx="3479508" cy="993102"/>
          </a:xfrm>
          <a:prstGeom prst="rect">
            <a:avLst/>
          </a:prstGeom>
        </p:spPr>
      </p:pic>
    </p:spTree>
    <p:extLst>
      <p:ext uri="{BB962C8B-B14F-4D97-AF65-F5344CB8AC3E}">
        <p14:creationId xmlns:p14="http://schemas.microsoft.com/office/powerpoint/2010/main" val="1580799512"/>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89F9A699-8D82-415A-9A4A-88A24A77257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07AF9A81-013C-4FC2-8BF9-B5EEE4E2CFCD}"/>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1987</Words>
  <Application>Microsoft Office PowerPoint</Application>
  <PresentationFormat>Widescreen</PresentationFormat>
  <Paragraphs>483</Paragraphs>
  <Slides>55</Slides>
  <Notes>33</Notes>
  <HiddenSlides>13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u2400</vt:lpstr>
      <vt:lpstr>Arial</vt:lpstr>
      <vt:lpstr>Calibri</vt:lpstr>
      <vt:lpstr>Consolas</vt:lpstr>
      <vt:lpstr>Titel</vt:lpstr>
      <vt:lpstr>Inhalt</vt:lpstr>
      <vt:lpstr>Android Studio</vt:lpstr>
      <vt:lpstr>Agenda</vt:lpstr>
      <vt:lpstr>Fragen</vt:lpstr>
      <vt:lpstr>Android SDK</vt:lpstr>
      <vt:lpstr>Amazon Corretto</vt:lpstr>
      <vt:lpstr>Entwicklungsumgebung</vt:lpstr>
      <vt:lpstr>Entwicklungsumgebung</vt:lpstr>
      <vt:lpstr>Android Studio</vt:lpstr>
      <vt:lpstr>Flutter</vt:lpstr>
      <vt:lpstr>Installation</vt:lpstr>
      <vt:lpstr>Installation</vt:lpstr>
      <vt:lpstr>Amazon Corretto</vt:lpstr>
      <vt:lpstr>Amazon Corretto Installation</vt:lpstr>
      <vt:lpstr>Android Studio Installation</vt:lpstr>
      <vt:lpstr>Android Studio: Erster Start</vt:lpstr>
      <vt:lpstr>Android Studio: Erster Start</vt:lpstr>
      <vt:lpstr>Android Studio: Erster Start</vt:lpstr>
      <vt:lpstr>Android Studio: Erster Start</vt:lpstr>
      <vt:lpstr>Android Studio: Erster Start</vt:lpstr>
      <vt:lpstr>Android Studio: Erster Start</vt:lpstr>
      <vt:lpstr>Android Studio: Erster Start</vt:lpstr>
      <vt:lpstr>Android Studio und Flutter verbinden</vt:lpstr>
      <vt:lpstr>Android Studio und Flutter verbinden</vt:lpstr>
      <vt:lpstr>Android Studio und Flutter verbinden</vt:lpstr>
      <vt:lpstr>Android Studio mit dem SDK verbinden</vt:lpstr>
      <vt:lpstr>Android Studio mit dem SDK verbinden</vt:lpstr>
      <vt:lpstr>Flutter Installation</vt:lpstr>
      <vt:lpstr>Flutter Installation</vt:lpstr>
      <vt:lpstr>Flutter Installation</vt:lpstr>
      <vt:lpstr>Flutter Installation</vt:lpstr>
      <vt:lpstr>Flutter und Android Studio verbinden</vt:lpstr>
      <vt:lpstr>Flutter Probleme beheben</vt:lpstr>
      <vt:lpstr>Demo-App ausprobieren</vt:lpstr>
      <vt:lpstr>Demo-App ausprobieren</vt:lpstr>
      <vt:lpstr>Demo-App ausprobieren</vt:lpstr>
      <vt:lpstr>Demo-App ausprobieren</vt:lpstr>
      <vt:lpstr>Demo-App ausprobieren</vt:lpstr>
      <vt:lpstr>Demo-App ausprobieren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 (offline)</vt:lpstr>
      <vt:lpstr>Virtuelles Gerät Speicher erweitern</vt:lpstr>
      <vt:lpstr>Virtuelles Gerät Speicher erweitern</vt:lpstr>
      <vt:lpstr>Virtuelles Gerät Speicher erweitern</vt:lpstr>
      <vt:lpstr>Virtuelles Gerät Speicher erweitern</vt:lpstr>
      <vt:lpstr>Virtuelles Gerät Speicher erweitern</vt:lpstr>
      <vt:lpstr>Virtuelles Gerät Speicher erweitern</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Thomas Weller</dc:creator>
  <cp:lastModifiedBy>Thomas Weller</cp:lastModifiedBy>
  <cp:revision>49</cp:revision>
  <dcterms:created xsi:type="dcterms:W3CDTF">2021-09-06T07:11:40Z</dcterms:created>
  <dcterms:modified xsi:type="dcterms:W3CDTF">2022-10-05T11:38:02Z</dcterms:modified>
</cp:coreProperties>
</file>