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85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3" r:id="rId5"/>
    <p:sldId id="259" r:id="rId6"/>
    <p:sldId id="282" r:id="rId7"/>
    <p:sldId id="265" r:id="rId8"/>
    <p:sldId id="281" r:id="rId9"/>
    <p:sldId id="262" r:id="rId10"/>
    <p:sldId id="268" r:id="rId11"/>
    <p:sldId id="267" r:id="rId12"/>
    <p:sldId id="261" r:id="rId13"/>
    <p:sldId id="269" r:id="rId14"/>
    <p:sldId id="286" r:id="rId15"/>
    <p:sldId id="270" r:id="rId16"/>
    <p:sldId id="271" r:id="rId17"/>
    <p:sldId id="273" r:id="rId18"/>
    <p:sldId id="272" r:id="rId19"/>
    <p:sldId id="276" r:id="rId20"/>
  </p:sldIdLst>
  <p:sldSz cx="12192000" cy="6858000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A247A9B-00FC-4BD3-817D-A24924CDD700}">
          <p14:sldIdLst>
            <p14:sldId id="256"/>
            <p14:sldId id="257"/>
          </p14:sldIdLst>
        </p14:section>
        <p14:section name="Mitutoyo allgemein" id="{26D813C9-2F45-401A-BD0E-E7684355B527}">
          <p14:sldIdLst>
            <p14:sldId id="263"/>
            <p14:sldId id="259"/>
            <p14:sldId id="282"/>
            <p14:sldId id="265"/>
            <p14:sldId id="281"/>
            <p14:sldId id="262"/>
            <p14:sldId id="268"/>
            <p14:sldId id="267"/>
          </p14:sldIdLst>
        </p14:section>
        <p14:section name="Mitutoyo CTL" id="{F66C7CBF-51CA-445D-9A31-9A6438A90C70}">
          <p14:sldIdLst>
            <p14:sldId id="261"/>
            <p14:sldId id="269"/>
            <p14:sldId id="286"/>
            <p14:sldId id="270"/>
          </p14:sldIdLst>
        </p14:section>
        <p14:section name="DHBW Studium" id="{DD7887FF-B65B-4998-B5A6-68D130B47D46}">
          <p14:sldIdLst>
            <p14:sldId id="271"/>
            <p14:sldId id="273"/>
            <p14:sldId id="272"/>
          </p14:sldIdLst>
        </p14:section>
        <p14:section name="Schluss" id="{B0C44721-27EC-4DC1-BA15-4F1701B2F95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1F"/>
    <a:srgbClr val="BFC6E0"/>
    <a:srgbClr val="004990"/>
    <a:srgbClr val="0066FF"/>
    <a:srgbClr val="3366FF"/>
    <a:srgbClr val="FDFA77"/>
    <a:srgbClr val="6600FF"/>
    <a:srgbClr val="FD1503"/>
    <a:srgbClr val="EA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73648" autoAdjust="0"/>
  </p:normalViewPr>
  <p:slideViewPr>
    <p:cSldViewPr snapToGrid="0">
      <p:cViewPr varScale="1">
        <p:scale>
          <a:sx n="116" d="100"/>
          <a:sy n="116" d="100"/>
        </p:scale>
        <p:origin x="16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090"/>
            <a:ext cx="2945659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9090"/>
            <a:ext cx="2945659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E93260-85BF-4359-9DBB-2FD000BB70B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040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79768" y="330627"/>
            <a:ext cx="2265891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330626"/>
            <a:ext cx="2267465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9768" y="1072896"/>
            <a:ext cx="5443797" cy="3062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546"/>
            <a:ext cx="5438140" cy="446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79768" y="9197992"/>
            <a:ext cx="2945659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202666"/>
            <a:ext cx="2267465" cy="4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A1740-5BD8-4584-8E34-F6F6BF61C056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481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</a:t>
            </a:r>
            <a:r>
              <a:rPr lang="de-DE" baseline="0" dirty="0"/>
              <a:t> gegenseitig vorstellen.</a:t>
            </a:r>
          </a:p>
          <a:p>
            <a:r>
              <a:rPr lang="de-DE" b="1" baseline="0" dirty="0"/>
              <a:t>Frage</a:t>
            </a:r>
            <a:r>
              <a:rPr lang="de-DE" baseline="0" dirty="0"/>
              <a:t>: Kennt jemand den Namen Mitutoyo?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7176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R&amp;D -&gt; </a:t>
            </a:r>
            <a:r>
              <a:rPr lang="en-US" dirty="0" err="1"/>
              <a:t>Forschung</a:t>
            </a:r>
            <a:r>
              <a:rPr lang="en-US" baseline="0" dirty="0"/>
              <a:t> und </a:t>
            </a:r>
            <a:r>
              <a:rPr lang="en-US" baseline="0" dirty="0" err="1"/>
              <a:t>Entwicklung</a:t>
            </a:r>
            <a:endParaRPr lang="en-US" baseline="0" dirty="0"/>
          </a:p>
          <a:p>
            <a:r>
              <a:rPr lang="en-US" baseline="0" dirty="0"/>
              <a:t>Production -&gt; </a:t>
            </a:r>
            <a:r>
              <a:rPr lang="en-US" baseline="0" dirty="0" err="1"/>
              <a:t>Produktion</a:t>
            </a:r>
            <a:endParaRPr lang="en-US" baseline="0" dirty="0"/>
          </a:p>
          <a:p>
            <a:r>
              <a:rPr lang="en-US" baseline="0" dirty="0"/>
              <a:t>Sales &amp; Services -&gt; </a:t>
            </a:r>
            <a:r>
              <a:rPr lang="en-US" baseline="0" dirty="0" err="1"/>
              <a:t>Verkauf</a:t>
            </a:r>
            <a:r>
              <a:rPr lang="en-US" baseline="0" dirty="0"/>
              <a:t> und Service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M³ Solution Center -&gt; </a:t>
            </a:r>
            <a:r>
              <a:rPr lang="en-US" baseline="0" dirty="0" err="1"/>
              <a:t>Verkauf</a:t>
            </a:r>
            <a:r>
              <a:rPr lang="en-US" baseline="0" dirty="0"/>
              <a:t> und Service </a:t>
            </a:r>
            <a:r>
              <a:rPr lang="en-US" baseline="0" dirty="0" err="1"/>
              <a:t>mit</a:t>
            </a:r>
            <a:r>
              <a:rPr lang="en-US" baseline="0" dirty="0"/>
              <a:t> Showroom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Mitutoyo</a:t>
            </a:r>
            <a:r>
              <a:rPr lang="en-US" baseline="0" dirty="0"/>
              <a:t> Metrology Institute -&gt; </a:t>
            </a:r>
            <a:r>
              <a:rPr lang="en-US" baseline="0" dirty="0" err="1"/>
              <a:t>Forschung</a:t>
            </a: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Accredited Calibration Laboratory -&gt; </a:t>
            </a:r>
            <a:r>
              <a:rPr lang="en-US" baseline="0" dirty="0" err="1"/>
              <a:t>Kalibrierlabor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Mitarbeiter</a:t>
            </a:r>
            <a:r>
              <a:rPr lang="en-US" dirty="0"/>
              <a:t> </a:t>
            </a:r>
            <a:r>
              <a:rPr lang="en-US" dirty="0" err="1"/>
              <a:t>weltweit</a:t>
            </a:r>
            <a:r>
              <a:rPr lang="en-US" dirty="0"/>
              <a:t>:</a:t>
            </a:r>
            <a:r>
              <a:rPr lang="en-US" baseline="0" dirty="0"/>
              <a:t> &gt;5000</a:t>
            </a:r>
          </a:p>
          <a:p>
            <a:r>
              <a:rPr lang="en-US" baseline="0" dirty="0"/>
              <a:t>Knapp die </a:t>
            </a:r>
            <a:r>
              <a:rPr lang="en-US" baseline="0" dirty="0" err="1"/>
              <a:t>hälfte</a:t>
            </a:r>
            <a:r>
              <a:rPr lang="en-US" baseline="0" dirty="0"/>
              <a:t> </a:t>
            </a:r>
            <a:r>
              <a:rPr lang="en-US" baseline="0" dirty="0" err="1"/>
              <a:t>arbeitet</a:t>
            </a:r>
            <a:r>
              <a:rPr lang="en-US" baseline="0" dirty="0"/>
              <a:t> </a:t>
            </a:r>
            <a:r>
              <a:rPr lang="en-US" baseline="0" dirty="0" err="1"/>
              <a:t>ausserhalb</a:t>
            </a:r>
            <a:r>
              <a:rPr lang="en-US" baseline="0" dirty="0"/>
              <a:t> Japans</a:t>
            </a:r>
          </a:p>
          <a:p>
            <a:endParaRPr lang="en-US" baseline="0" dirty="0"/>
          </a:p>
          <a:p>
            <a:r>
              <a:rPr lang="en-US" baseline="0" dirty="0"/>
              <a:t>In Deutschland – </a:t>
            </a:r>
            <a:r>
              <a:rPr lang="en-US" baseline="0" dirty="0" err="1"/>
              <a:t>Zentrale</a:t>
            </a:r>
            <a:r>
              <a:rPr lang="en-US" baseline="0" dirty="0"/>
              <a:t> in Neuss, M3 Solution Center in Hamburg, Berlin, Eisenach, </a:t>
            </a:r>
            <a:r>
              <a:rPr lang="en-US" baseline="0" dirty="0" err="1"/>
              <a:t>Leonberg</a:t>
            </a:r>
            <a:r>
              <a:rPr lang="en-US" baseline="0" dirty="0"/>
              <a:t> und Ingolstadt</a:t>
            </a:r>
          </a:p>
          <a:p>
            <a:endParaRPr lang="en-US" baseline="0" dirty="0"/>
          </a:p>
          <a:p>
            <a:r>
              <a:rPr lang="en-US" baseline="0" dirty="0"/>
              <a:t>CTLG in </a:t>
            </a:r>
            <a:r>
              <a:rPr lang="en-US" baseline="0" dirty="0" err="1"/>
              <a:t>Oberndorf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12529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71299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MCOSMOS – diese Software wurde bei uns entwickelt!</a:t>
            </a:r>
          </a:p>
          <a:p>
            <a:r>
              <a:rPr lang="de-DE" dirty="0"/>
              <a:t>Screenshot 1: </a:t>
            </a:r>
            <a:r>
              <a:rPr lang="de-DE" dirty="0" err="1"/>
              <a:t>Geopak</a:t>
            </a:r>
            <a:r>
              <a:rPr lang="de-DE" dirty="0"/>
              <a:t>, Software zur manuellen Erstellung von Messabläufen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2904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Screenshot 2: Cat1000, Software zur automatisierten Erstellung von Messabläufen mit Hilfe eines CAD Modells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6162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Diese Software wurde von uns entwickelt!</a:t>
            </a:r>
          </a:p>
          <a:p>
            <a:r>
              <a:rPr lang="de-DE" dirty="0"/>
              <a:t>Auf Prospekte verweisen</a:t>
            </a:r>
          </a:p>
          <a:p>
            <a:endParaRPr lang="de-DE" dirty="0"/>
          </a:p>
          <a:p>
            <a:r>
              <a:rPr lang="de-DE" b="1" dirty="0"/>
              <a:t>Produkterklärung:</a:t>
            </a:r>
          </a:p>
          <a:p>
            <a:r>
              <a:rPr lang="de-DE" baseline="0" dirty="0"/>
              <a:t>Verschiedene Dinge die vorher der Messtechniker entscheiden und händisch programmieren musste, wird jetzt automatisch vom MiCAT </a:t>
            </a:r>
            <a:r>
              <a:rPr lang="de-DE" baseline="0" dirty="0" err="1"/>
              <a:t>Planner</a:t>
            </a:r>
            <a:r>
              <a:rPr lang="de-DE" baseline="0" dirty="0"/>
              <a:t> erledigt. Und dies mit einem Knopfdruck.</a:t>
            </a:r>
          </a:p>
          <a:p>
            <a:r>
              <a:rPr lang="de-DE" baseline="0" dirty="0"/>
              <a:t>Dazu gehören, kollisionsfreie </a:t>
            </a:r>
            <a:r>
              <a:rPr lang="de-DE" baseline="0" dirty="0" err="1"/>
              <a:t>Verfahrwege</a:t>
            </a:r>
            <a:r>
              <a:rPr lang="de-DE" baseline="0" dirty="0"/>
              <a:t> um und innerhalb des Werkstücks, optimale </a:t>
            </a:r>
            <a:r>
              <a:rPr lang="de-DE" baseline="0" dirty="0" err="1"/>
              <a:t>Tasterauswahl</a:t>
            </a:r>
            <a:r>
              <a:rPr lang="de-DE" baseline="0" dirty="0"/>
              <a:t>, Optimierungen bezüglich der Laufzeit des erstellten Programms. Simulation des Programms zur Vorabkontrolle.</a:t>
            </a:r>
          </a:p>
          <a:p>
            <a:r>
              <a:rPr lang="de-DE" baseline="0" dirty="0"/>
              <a:t>Hiermit ist eine Maschinenferne Erstellung von Messprogrammen möglich, die es vorher so nicht gab.</a:t>
            </a:r>
          </a:p>
          <a:p>
            <a:endParaRPr lang="de-DE" baseline="0" dirty="0"/>
          </a:p>
          <a:p>
            <a:r>
              <a:rPr lang="de-DE" baseline="0" dirty="0"/>
              <a:t>Diese Software stellt aktuell das non plus Ultra in der Messprogramm Automatisierung dar.</a:t>
            </a:r>
          </a:p>
          <a:p>
            <a:endParaRPr lang="de-DE" baseline="0" dirty="0"/>
          </a:p>
          <a:p>
            <a:r>
              <a:rPr lang="de-DE" b="1" baseline="0" dirty="0"/>
              <a:t>Zeigen: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Man</a:t>
            </a:r>
            <a:r>
              <a:rPr lang="de-DE" baseline="0" dirty="0"/>
              <a:t> sieht hier in der CAD Ansicht das KMG und das aufgespannte Werkstück, sowie die Wechselracks, in denen verschiedene Taster stecken.</a:t>
            </a:r>
          </a:p>
          <a:p>
            <a:endParaRPr lang="de-DE" baseline="0" dirty="0"/>
          </a:p>
          <a:p>
            <a:endParaRPr lang="de-DE" dirty="0"/>
          </a:p>
          <a:p>
            <a:r>
              <a:rPr lang="de-DE" b="1" dirty="0"/>
              <a:t>Videoerklärung:</a:t>
            </a:r>
          </a:p>
          <a:p>
            <a:endParaRPr lang="de-DE" baseline="0" dirty="0"/>
          </a:p>
          <a:p>
            <a:r>
              <a:rPr lang="de-DE" dirty="0"/>
              <a:t>Die</a:t>
            </a:r>
            <a:r>
              <a:rPr lang="de-DE" baseline="0" dirty="0"/>
              <a:t> Software generiert durch die vorhandene CAD-</a:t>
            </a:r>
            <a:r>
              <a:rPr lang="de-DE" baseline="0" dirty="0" err="1"/>
              <a:t>Werkstücksdatei</a:t>
            </a:r>
            <a:r>
              <a:rPr lang="de-DE" baseline="0" dirty="0"/>
              <a:t> mit ihren Informationen zu Bohrungen, Flächen, Nuten, etc… und der ausgewählten Maschine, die ebenfalls als CAD-Modell vorliegt – ein Messprogramm.</a:t>
            </a:r>
          </a:p>
          <a:p>
            <a:endParaRPr lang="de-DE" baseline="0" dirty="0"/>
          </a:p>
          <a:p>
            <a:r>
              <a:rPr lang="de-DE" baseline="0" dirty="0"/>
              <a:t>Bei der Auswahl der Taster wird das gesamte Werkstück untersucht und abhängig von den zu Messenden Elementen eine optimale Toolauswahl getroffen.</a:t>
            </a:r>
            <a:endParaRPr lang="de-DE" dirty="0"/>
          </a:p>
          <a:p>
            <a:endParaRPr lang="de-DE" baseline="0" dirty="0"/>
          </a:p>
          <a:p>
            <a:r>
              <a:rPr lang="de-DE" baseline="0" dirty="0"/>
              <a:t>Das entstandene Messprogramm wird automatisch auf einen möglichst schnellen Durchlauf optimiert. Dazu gehören eine effiziente Auswahl der Taster sowie eine kollisionsfreie </a:t>
            </a:r>
            <a:r>
              <a:rPr lang="de-DE" baseline="0" dirty="0" err="1"/>
              <a:t>Fahrwegsoptimierung</a:t>
            </a:r>
            <a:r>
              <a:rPr lang="de-DE" baseline="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984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Während der Präsenzphase an der DHBW in Stuttgart wird von Mitutoyo eine Wohnung gestellt. Das spart viel Zeit</a:t>
            </a:r>
            <a:r>
              <a:rPr lang="de-DE" baseline="0" dirty="0"/>
              <a:t> im Vergleich zu einer Bahn- oder Autofahrt, so dass mehr Zeit für das Studium übrig bleibt.</a:t>
            </a:r>
          </a:p>
          <a:p>
            <a:endParaRPr lang="de-DE" baseline="0" dirty="0"/>
          </a:p>
          <a:p>
            <a:r>
              <a:rPr lang="de-DE" baseline="0" dirty="0"/>
              <a:t>Aktueller Student Henrik Hauser aus Geislingen bei Balingen. Hat am </a:t>
            </a:r>
            <a:r>
              <a:rPr lang="de-DE" baseline="0" dirty="0" err="1"/>
              <a:t>Balinger</a:t>
            </a:r>
            <a:r>
              <a:rPr lang="de-DE" baseline="0" dirty="0"/>
              <a:t> Gymnasium sein Abitur gemacht.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3008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Informationstechnik</a:t>
            </a:r>
            <a:r>
              <a:rPr lang="de-DE" baseline="0" dirty="0"/>
              <a:t> verbindet Software mit Hardware. </a:t>
            </a:r>
          </a:p>
          <a:p>
            <a:r>
              <a:rPr lang="de-DE" baseline="0" dirty="0"/>
              <a:t>Durch diese beiden Schwerpunkte hat die Ausbildung eine hohe Bandbreite.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62768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9291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18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7310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Sagen,</a:t>
            </a:r>
            <a:r>
              <a:rPr lang="de-DE" baseline="0" dirty="0"/>
              <a:t> dass Schüler gut auspassen sollen, da am Ende Fragen gestellt werden und es etwas zu gewinnen gibt.</a:t>
            </a:r>
          </a:p>
          <a:p>
            <a:endParaRPr lang="de-DE" baseline="0" dirty="0"/>
          </a:p>
          <a:p>
            <a:r>
              <a:rPr lang="de-DE" baseline="0" dirty="0"/>
              <a:t>Gewinne gleich zeigen…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>
                <a:solidFill>
                  <a:srgbClr val="000000"/>
                </a:solidFill>
              </a:rPr>
              <a:pPr/>
              <a:t>2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5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Mitutoyo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Japanische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Firma.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Gegründet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1934 in Kawasaki.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Kawasaki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befindet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der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nähe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Tokio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zeigen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Japan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schmeckt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haben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japanische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Süssigkeiten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de-DE" dirty="0"/>
              <a:t>Wer Lust</a:t>
            </a:r>
            <a:r>
              <a:rPr lang="de-DE" baseline="0" dirty="0"/>
              <a:t> (oder eher den Mut hat), kann die hier nachher probieren.</a:t>
            </a:r>
          </a:p>
          <a:p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09574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Motto: Sind,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schon</a:t>
            </a:r>
            <a:r>
              <a:rPr lang="en-US" baseline="0" dirty="0"/>
              <a:t> </a:t>
            </a:r>
            <a:r>
              <a:rPr lang="en-US" baseline="0" dirty="0" err="1"/>
              <a:t>gehört</a:t>
            </a:r>
            <a:r>
              <a:rPr lang="en-US" baseline="0" dirty="0"/>
              <a:t>, </a:t>
            </a:r>
            <a:r>
              <a:rPr lang="en-US" baseline="0" dirty="0" err="1"/>
              <a:t>auch</a:t>
            </a:r>
            <a:r>
              <a:rPr lang="en-US" baseline="0" dirty="0"/>
              <a:t> 3 </a:t>
            </a:r>
            <a:r>
              <a:rPr lang="en-US" baseline="0" dirty="0" err="1"/>
              <a:t>Elemente</a:t>
            </a:r>
            <a:r>
              <a:rPr lang="en-US" baseline="0" dirty="0"/>
              <a:t>…. </a:t>
            </a:r>
            <a:r>
              <a:rPr lang="en-US" baseline="0" dirty="0" err="1"/>
              <a:t>Gute</a:t>
            </a:r>
            <a:r>
              <a:rPr lang="en-US" baseline="0" dirty="0"/>
              <a:t> </a:t>
            </a:r>
            <a:r>
              <a:rPr lang="en-US" baseline="0" dirty="0" err="1"/>
              <a:t>Umgebung</a:t>
            </a:r>
            <a:r>
              <a:rPr lang="en-US" baseline="0" dirty="0"/>
              <a:t>, </a:t>
            </a:r>
            <a:r>
              <a:rPr lang="en-US" baseline="0" dirty="0" err="1"/>
              <a:t>Gute</a:t>
            </a:r>
            <a:r>
              <a:rPr lang="en-US" baseline="0" dirty="0"/>
              <a:t> Menschen, </a:t>
            </a:r>
            <a:r>
              <a:rPr lang="en-US" baseline="0" dirty="0" err="1"/>
              <a:t>Gute</a:t>
            </a:r>
            <a:r>
              <a:rPr lang="en-US" baseline="0" dirty="0"/>
              <a:t> </a:t>
            </a:r>
            <a:r>
              <a:rPr lang="en-US" baseline="0" dirty="0" err="1"/>
              <a:t>Technik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>
                <a:solidFill>
                  <a:srgbClr val="000000"/>
                </a:solidFill>
              </a:rPr>
              <a:pPr/>
              <a:t>4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8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Bild zeigt unser neues Firmengebäude in Oberndorf auf dem Lindenhof.</a:t>
            </a:r>
          </a:p>
          <a:p>
            <a:r>
              <a:rPr lang="de-DE" dirty="0"/>
              <a:t>Es wurde 2015 nach unseren Wünschen neu gebaut, nachdem wir zuvor an mehreren Stellen in Oberndorf untergebracht waren.</a:t>
            </a:r>
          </a:p>
          <a:p>
            <a:r>
              <a:rPr lang="de-DE" dirty="0"/>
              <a:t>Das Gebäude berücksichtigt viele Wünsche:</a:t>
            </a:r>
          </a:p>
          <a:p>
            <a:pPr marL="171450" indent="-171450">
              <a:buFontTx/>
              <a:buChar char="-"/>
            </a:pPr>
            <a:r>
              <a:rPr lang="de-DE" dirty="0"/>
              <a:t>Helle Innenräume, gute Ausleuchtung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Klimatisierung, insbesondere im </a:t>
            </a:r>
            <a:r>
              <a:rPr lang="de-DE" dirty="0" err="1"/>
              <a:t>Messraum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Kein Großraumbüro, wegen der Geräuschkulisse</a:t>
            </a:r>
          </a:p>
          <a:p>
            <a:pPr marL="171450" indent="-171450">
              <a:buFontTx/>
              <a:buChar char="-"/>
            </a:pPr>
            <a:r>
              <a:rPr lang="de-DE" dirty="0"/>
              <a:t>Trotzdem die Vorteile eines Großraumbüros durch Glaswände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5087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83597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Mitarbeiter</a:t>
            </a:r>
            <a:r>
              <a:rPr lang="en-US" dirty="0"/>
              <a:t> des CTL </a:t>
            </a:r>
            <a:r>
              <a:rPr lang="en-US" dirty="0" err="1"/>
              <a:t>schreiben</a:t>
            </a:r>
            <a:r>
              <a:rPr lang="en-US" dirty="0"/>
              <a:t> Software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Koordinatenmessgeräte</a:t>
            </a:r>
            <a:r>
              <a:rPr lang="en-US" dirty="0"/>
              <a:t>.</a:t>
            </a: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programmieren</a:t>
            </a:r>
            <a:r>
              <a:rPr lang="en-US" dirty="0"/>
              <a:t> in C++ und C# und </a:t>
            </a:r>
            <a:r>
              <a:rPr lang="en-US" dirty="0" err="1"/>
              <a:t>verwenden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Microsoft Visual Studio,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Resharper</a:t>
            </a:r>
            <a:r>
              <a:rPr lang="en-US" dirty="0"/>
              <a:t>, TFS und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professionelle</a:t>
            </a:r>
            <a:r>
              <a:rPr lang="en-US" dirty="0"/>
              <a:t> </a:t>
            </a:r>
            <a:r>
              <a:rPr lang="en-US" dirty="0" err="1"/>
              <a:t>Entwicklungstools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3067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Erstes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Produkt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waren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Bügelmessschrauben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Model der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ersten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Fabrik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1934.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Jahre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Entwicklungszeit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Qualitätsanforderungen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waren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“Gut,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Günstig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Langlebig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– Die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Weltbeste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Bügelmessschraube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17 von 100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Bügelmessschrauben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erreichten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dieses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Qualitätsziel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wurden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für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Verkauf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freigegeben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4332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Handmessgeräte</a:t>
            </a:r>
          </a:p>
          <a:p>
            <a:r>
              <a:rPr lang="de-DE" baseline="0" dirty="0"/>
              <a:t>Linearmaßstäbe</a:t>
            </a:r>
            <a:endParaRPr lang="de-DE" dirty="0"/>
          </a:p>
          <a:p>
            <a:r>
              <a:rPr lang="de-DE" dirty="0"/>
              <a:t>Härte-Prüfgeräte</a:t>
            </a:r>
          </a:p>
          <a:p>
            <a:r>
              <a:rPr lang="de-DE" dirty="0"/>
              <a:t>Sensorsysteme</a:t>
            </a:r>
          </a:p>
          <a:p>
            <a:r>
              <a:rPr lang="de-DE" dirty="0"/>
              <a:t>Optische Messgeräte</a:t>
            </a:r>
          </a:p>
          <a:p>
            <a:r>
              <a:rPr lang="de-DE" dirty="0"/>
              <a:t>Form-Messgeräte</a:t>
            </a:r>
          </a:p>
          <a:p>
            <a:r>
              <a:rPr lang="de-DE" dirty="0"/>
              <a:t>Bildverarbeitungs-Messgeräte</a:t>
            </a:r>
          </a:p>
          <a:p>
            <a:r>
              <a:rPr lang="de-DE" dirty="0"/>
              <a:t>Koordinaten-Messgeräte</a:t>
            </a:r>
          </a:p>
          <a:p>
            <a:endParaRPr lang="de-DE" dirty="0"/>
          </a:p>
          <a:p>
            <a:r>
              <a:rPr lang="de-DE" dirty="0"/>
              <a:t>-&gt; Software…</a:t>
            </a:r>
          </a:p>
          <a:p>
            <a:endParaRPr lang="de-DE" dirty="0"/>
          </a:p>
          <a:p>
            <a:r>
              <a:rPr lang="de-DE" dirty="0"/>
              <a:t>Über 9000 Produkte… Schauen Sie in unseren Katalog…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1740-5BD8-4584-8E34-F6F6BF61C056}" type="slidenum">
              <a:rPr lang="en-US" altLang="de-DE" smtClean="0"/>
              <a:pPr/>
              <a:t>9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6847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1799B-B899-47B8-92A8-5243EA1C43ED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5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079C9-FA1C-4E7E-A76C-1B5690D6AE1E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C216F-1E98-44EE-9407-6ED0DB8BCBE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0D627-793B-44F8-B966-3081CF943B4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4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3551F-F99B-43FD-A6ED-85636062B962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4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C83BD7-B094-41E8-9CB6-5D8566AAE30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5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33D0E-CB26-4A71-A116-DDE4B6543734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5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CD531-54F1-4786-B0D6-870CA836D4B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84B5B-B27E-40A3-9DCD-426A9488EC3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FF7A5-8892-401C-96C0-4A99B6584CD8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7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015A2-BD98-4A08-9DD1-038966A0D98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0B8011-25D9-4ED6-9D3D-48FC26EC9CAC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orient="horz" pos="2659">
          <p15:clr>
            <a:srgbClr val="F26B43"/>
          </p15:clr>
        </p15:guide>
        <p15:guide id="6" pos="715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EB432-788F-4DAB-BA39-67EE76D9079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14.02.2023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Versionskontrolle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7E2-D58A-4028-9FF2-B12D897F257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958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pos="3795">
          <p15:clr>
            <a:srgbClr val="F26B43"/>
          </p15:clr>
        </p15:guide>
        <p15:guide id="7" pos="3885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MiCAT-SimulationSwissBlock.mp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Firmenpräsentation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CB9308B-D018-4B26-8AE0-0E4749537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C5845-BABA-41BF-9024-37B59AC90DB6}" type="datetime1">
              <a:rPr lang="de-DE" smtClean="0"/>
              <a:t>14.02.2023</a:t>
            </a:fld>
            <a:endParaRPr lang="en-GB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B9D6-9EF0-4387-BB89-A7C0E5F6D833}" type="slidenum">
              <a:rPr lang="en-GB" altLang="de-DE" smtClean="0"/>
              <a:pPr/>
              <a:t>1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94347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Standorte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DA0220-2B54-4935-A74B-AA5817F7DBEB}" type="datetime1">
              <a:rPr lang="de-DE" smtClean="0"/>
              <a:t>14.02.2023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26C5-62F6-4BF0-963C-EF019685E5D8}" type="slidenum">
              <a:rPr lang="en-GB" altLang="de-DE" smtClean="0"/>
              <a:pPr/>
              <a:t>10</a:t>
            </a:fld>
            <a:endParaRPr lang="en-GB" alt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9727" y="1512734"/>
            <a:ext cx="8090957" cy="46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5A619D-A8A7-22E2-2F5C-3A332FC2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0"/>
          <a:stretch/>
        </p:blipFill>
        <p:spPr>
          <a:xfrm>
            <a:off x="6821648" y="3065391"/>
            <a:ext cx="4701971" cy="27810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CTL </a:t>
            </a:r>
            <a:r>
              <a:rPr lang="en-US" dirty="0" err="1"/>
              <a:t>Oberndorf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de-DE" dirty="0"/>
              <a:t>seit mehr als 30 Jahren</a:t>
            </a:r>
          </a:p>
          <a:p>
            <a:pPr marL="285750" lvl="1"/>
            <a:r>
              <a:rPr lang="de-DE"/>
              <a:t>56 </a:t>
            </a:r>
            <a:r>
              <a:rPr lang="de-DE" dirty="0"/>
              <a:t>Mitarbeiter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18536-27F8-417B-BE79-3F9ABBC34DA7}" type="datetime1">
              <a:rPr lang="de-DE" smtClean="0"/>
              <a:t>14.02.2023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26C5-62F6-4BF0-963C-EF019685E5D8}" type="slidenum">
              <a:rPr lang="en-GB" altLang="de-DE" smtClean="0"/>
              <a:pPr/>
              <a:t>11</a:t>
            </a:fld>
            <a:endParaRPr lang="en-GB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065391"/>
            <a:ext cx="5819338" cy="27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7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MCOSMOS - </a:t>
            </a:r>
            <a:r>
              <a:rPr lang="en-US" dirty="0" err="1"/>
              <a:t>GeoPAK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868B8-E4CD-45A8-9832-9AEBB32F9D89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12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9AE8B-EA2C-413F-9E2B-48BB5591E6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1663414"/>
            <a:ext cx="7943335" cy="42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MCOSMOS - CAT1000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868B8-E4CD-45A8-9832-9AEBB32F9D89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13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E41278-E826-4E3E-AF33-AB6B1C0D20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1461948"/>
            <a:ext cx="7943335" cy="46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5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MiCAT Planner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D60D1E-C210-4FE1-B063-61DB4F44F8BF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14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4" name="Grafik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59023"/>
            <a:ext cx="7852832" cy="45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DHBW: </a:t>
            </a:r>
            <a:r>
              <a:rPr lang="en-US" dirty="0" err="1"/>
              <a:t>Infos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Studiengang: Informatik</a:t>
            </a:r>
          </a:p>
          <a:p>
            <a:pPr lvl="1"/>
            <a:r>
              <a:rPr lang="de-DE" dirty="0"/>
              <a:t>Dauer: 3 Jahre</a:t>
            </a:r>
          </a:p>
          <a:p>
            <a:pPr lvl="2"/>
            <a:r>
              <a:rPr lang="de-DE" dirty="0"/>
              <a:t>50% in DHBW, 50% in Firma </a:t>
            </a:r>
          </a:p>
          <a:p>
            <a:pPr lvl="2"/>
            <a:r>
              <a:rPr lang="de-DE" dirty="0"/>
              <a:t>3-Monats-Blöcke</a:t>
            </a:r>
          </a:p>
          <a:p>
            <a:endParaRPr lang="de-DE" dirty="0"/>
          </a:p>
          <a:p>
            <a:r>
              <a:rPr lang="de-DE" dirty="0"/>
              <a:t>Zusammenarbeit mit DHBW in Stuttgart</a:t>
            </a:r>
          </a:p>
          <a:p>
            <a:pPr lvl="1"/>
            <a:r>
              <a:rPr lang="de-DE" dirty="0"/>
              <a:t>Wohnung in Stuttgart</a:t>
            </a:r>
          </a:p>
          <a:p>
            <a:pPr lvl="1"/>
            <a:r>
              <a:rPr lang="de-DE" dirty="0"/>
              <a:t>Fahrtkostenzuschuss</a:t>
            </a:r>
            <a:endParaRPr lang="de-DE" sz="2800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8ECD1-0056-44F0-A40B-34E199E4ED08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15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0435" y="4210432"/>
            <a:ext cx="5169385" cy="12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Informationstechnik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Studiengang: Informatik</a:t>
            </a:r>
          </a:p>
          <a:p>
            <a:r>
              <a:rPr lang="de-DE" dirty="0"/>
              <a:t>Studienrichtung: Informationstechnik</a:t>
            </a:r>
          </a:p>
          <a:p>
            <a:pPr lvl="1"/>
            <a:r>
              <a:rPr lang="de-DE" dirty="0"/>
              <a:t>Inhalt = IT + Technik</a:t>
            </a:r>
          </a:p>
          <a:p>
            <a:r>
              <a:rPr lang="de-DE" dirty="0"/>
              <a:t>Schwerpunkt</a:t>
            </a:r>
          </a:p>
          <a:p>
            <a:pPr lvl="1"/>
            <a:r>
              <a:rPr lang="de-DE" dirty="0"/>
              <a:t>Software und Hardware im Zusammenspiel</a:t>
            </a:r>
          </a:p>
          <a:p>
            <a:r>
              <a:rPr lang="de-DE" dirty="0"/>
              <a:t>Abschluss</a:t>
            </a:r>
          </a:p>
          <a:p>
            <a:pPr lvl="1"/>
            <a:r>
              <a:rPr lang="de-DE" dirty="0"/>
              <a:t>Bachelor </a:t>
            </a:r>
            <a:r>
              <a:rPr lang="de-DE" dirty="0" err="1"/>
              <a:t>of</a:t>
            </a:r>
            <a:r>
              <a:rPr lang="de-DE" dirty="0"/>
              <a:t> Science</a:t>
            </a:r>
          </a:p>
          <a:p>
            <a:pPr marL="342900" lvl="1" indent="-342900">
              <a:buBlip>
                <a:blip r:embed="rId3"/>
              </a:buBlip>
            </a:pPr>
            <a:endParaRPr lang="de-DE" sz="3200" dirty="0"/>
          </a:p>
          <a:p>
            <a:endParaRPr lang="de-DE" sz="2800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C65AB-BECF-4705-809A-98457C6EFD2D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16</a:t>
            </a:fld>
            <a:endParaRPr lang="en-GB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1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3600" dirty="0"/>
              <a:t>DHBW-Studium: 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verbindet Theorie und Praxis</a:t>
            </a:r>
          </a:p>
          <a:p>
            <a:pPr lvl="1"/>
            <a:r>
              <a:rPr lang="de-DE" dirty="0"/>
              <a:t>Grundlagen in DHBW</a:t>
            </a:r>
          </a:p>
          <a:p>
            <a:pPr lvl="1"/>
            <a:r>
              <a:rPr lang="de-DE" dirty="0"/>
              <a:t>reales Arbeiten in Projekten in Firma</a:t>
            </a:r>
          </a:p>
          <a:p>
            <a:r>
              <a:rPr lang="de-DE" dirty="0"/>
              <a:t>Ausbildungsvergütung</a:t>
            </a:r>
          </a:p>
          <a:p>
            <a:pPr lvl="1"/>
            <a:r>
              <a:rPr lang="de-DE" dirty="0"/>
              <a:t>Finanzierung des Studiums gesichert</a:t>
            </a:r>
          </a:p>
          <a:p>
            <a:pPr lvl="1"/>
            <a:r>
              <a:rPr lang="de-DE" dirty="0"/>
              <a:t>wird auch gezahlt, wenn Student in DHBW</a:t>
            </a:r>
          </a:p>
          <a:p>
            <a:r>
              <a:rPr lang="de-DE" dirty="0"/>
              <a:t>Zukunftssicher</a:t>
            </a:r>
          </a:p>
          <a:p>
            <a:pPr lvl="1"/>
            <a:r>
              <a:rPr lang="de-DE" dirty="0"/>
              <a:t>gute Chancen nach dem Studium übernommen zu werden</a:t>
            </a:r>
          </a:p>
          <a:p>
            <a:pPr marL="342900" lvl="1" indent="-342900">
              <a:buBlip>
                <a:blip r:embed="rId3"/>
              </a:buBlip>
            </a:pPr>
            <a:endParaRPr lang="de-DE" sz="3200" dirty="0"/>
          </a:p>
          <a:p>
            <a:endParaRPr lang="de-DE" sz="2800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3681B-7D03-4710-A1C2-C8C8D44B1A5F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17</a:t>
            </a:fld>
            <a:endParaRPr lang="en-GB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4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C866F1-3701-4A90-A9EC-5AD7876C805A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2C71-1124-4999-ADF7-B65F87244C20}" type="slidenum">
              <a:rPr lang="en-GB" altLang="de-DE" smtClean="0">
                <a:solidFill>
                  <a:srgbClr val="000000"/>
                </a:solidFill>
              </a:rPr>
              <a:pPr/>
              <a:t>18</a:t>
            </a:fld>
            <a:endParaRPr lang="en-GB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Mitutoyo</a:t>
            </a:r>
            <a:r>
              <a:rPr lang="de-DE" dirty="0"/>
              <a:t> allgemein</a:t>
            </a:r>
          </a:p>
          <a:p>
            <a:r>
              <a:rPr lang="de-DE" dirty="0"/>
              <a:t>Mitutoyo CTL</a:t>
            </a:r>
          </a:p>
          <a:p>
            <a:r>
              <a:rPr lang="de-DE" dirty="0"/>
              <a:t>Ausbildung im CTL</a:t>
            </a:r>
          </a:p>
          <a:p>
            <a:r>
              <a:rPr lang="de-DE" dirty="0"/>
              <a:t>DHBW-Studium</a:t>
            </a:r>
          </a:p>
          <a:p>
            <a:pPr lvl="1"/>
            <a:r>
              <a:rPr lang="de-DE" dirty="0"/>
              <a:t>Allgemeines</a:t>
            </a:r>
          </a:p>
          <a:p>
            <a:pPr lvl="1"/>
            <a:r>
              <a:rPr lang="de-DE" dirty="0"/>
              <a:t>DHBW Stuttgart</a:t>
            </a:r>
          </a:p>
          <a:p>
            <a:pPr lvl="1"/>
            <a:r>
              <a:rPr lang="de-DE" dirty="0"/>
              <a:t>Studiengang</a:t>
            </a:r>
          </a:p>
          <a:p>
            <a:r>
              <a:rPr lang="de-DE" dirty="0"/>
              <a:t>Studium – ganz praktisch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1B5CA-A9DB-4660-AE72-DAE738BFA27E}" type="datetime1">
              <a:rPr lang="de-DE" smtClean="0"/>
              <a:t>14.02.2023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/>
              <a:pPr/>
              <a:t>2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57288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Zentrale</a:t>
            </a:r>
            <a:r>
              <a:rPr lang="en-US" dirty="0"/>
              <a:t> in Japan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327" y="1520825"/>
            <a:ext cx="7529759" cy="4645025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63A456-23E7-480F-98EB-4043594A9217}" type="datetime1">
              <a:rPr lang="de-DE" smtClean="0"/>
              <a:t>14.02.2023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26C5-62F6-4BF0-963C-EF019685E5D8}" type="slidenum">
              <a:rPr lang="en-GB" altLang="de-DE" smtClean="0"/>
              <a:pPr/>
              <a:t>3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5111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97" b="21731"/>
          <a:stretch/>
        </p:blipFill>
        <p:spPr>
          <a:xfrm>
            <a:off x="9104731" y="2747046"/>
            <a:ext cx="1579743" cy="16433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Der Name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5706306" cy="4645025"/>
          </a:xfrm>
        </p:spPr>
        <p:txBody>
          <a:bodyPr/>
          <a:lstStyle/>
          <a:p>
            <a:r>
              <a:rPr lang="en-US" dirty="0"/>
              <a:t>Mitutoyo:</a:t>
            </a:r>
            <a:r>
              <a:rPr lang="ja-JP" altLang="de-DE" dirty="0"/>
              <a:t>ミツトヨ</a:t>
            </a:r>
            <a:endParaRPr lang="en-US" dirty="0"/>
          </a:p>
          <a:p>
            <a:pPr lvl="1"/>
            <a:r>
              <a:rPr lang="en-US" dirty="0" err="1"/>
              <a:t>Mitu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Mitsu</a:t>
            </a:r>
            <a:r>
              <a:rPr lang="en-US" dirty="0"/>
              <a:t> = </a:t>
            </a:r>
            <a:r>
              <a:rPr lang="en-US" dirty="0" err="1"/>
              <a:t>drei</a:t>
            </a:r>
            <a:endParaRPr lang="en-US" dirty="0"/>
          </a:p>
          <a:p>
            <a:pPr lvl="2"/>
            <a:r>
              <a:rPr lang="en-US" dirty="0"/>
              <a:t>s. Mitsubishi =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Diamanten</a:t>
            </a:r>
            <a:endParaRPr lang="en-US" dirty="0"/>
          </a:p>
          <a:p>
            <a:pPr lvl="1"/>
            <a:r>
              <a:rPr lang="en-US" dirty="0"/>
              <a:t>Toyo = </a:t>
            </a:r>
            <a:r>
              <a:rPr lang="en-US" dirty="0" err="1"/>
              <a:t>reichlich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Fülle</a:t>
            </a:r>
            <a:r>
              <a:rPr lang="en-US" dirty="0"/>
              <a:t> der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Motto</a:t>
            </a:r>
          </a:p>
          <a:p>
            <a:pPr lvl="1"/>
            <a:r>
              <a:rPr lang="en-US" i="1" dirty="0" err="1"/>
              <a:t>Gute</a:t>
            </a:r>
            <a:r>
              <a:rPr lang="en-US" i="1" dirty="0"/>
              <a:t> </a:t>
            </a:r>
            <a:r>
              <a:rPr lang="en-US" i="1" dirty="0" err="1"/>
              <a:t>Umgebung</a:t>
            </a:r>
            <a:r>
              <a:rPr lang="en-US" i="1" dirty="0"/>
              <a:t>,</a:t>
            </a:r>
          </a:p>
          <a:p>
            <a:pPr lvl="1"/>
            <a:r>
              <a:rPr lang="en-US" i="1" dirty="0" err="1"/>
              <a:t>Gute</a:t>
            </a:r>
            <a:r>
              <a:rPr lang="en-US" i="1" dirty="0"/>
              <a:t> Menschen,</a:t>
            </a:r>
          </a:p>
          <a:p>
            <a:pPr lvl="1"/>
            <a:r>
              <a:rPr lang="en-US" i="1" dirty="0" err="1"/>
              <a:t>Gute</a:t>
            </a:r>
            <a:r>
              <a:rPr lang="en-US" i="1" dirty="0"/>
              <a:t> </a:t>
            </a:r>
            <a:r>
              <a:rPr lang="en-US" i="1" dirty="0" err="1"/>
              <a:t>Technik</a:t>
            </a:r>
            <a:r>
              <a:rPr lang="en-US" i="1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85B4F-1D2A-4202-9BB3-10087D9C23F1}" type="datetime1">
              <a:rPr lang="de-DE" smtClean="0"/>
              <a:t>14.02.2023</a:t>
            </a:fld>
            <a:endParaRPr lang="en-GB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/>
              <a:pPr/>
              <a:t>4</a:t>
            </a:fld>
            <a:endParaRPr lang="en-GB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343" y="2747046"/>
            <a:ext cx="1868600" cy="159635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B638963-2637-4AFC-9CC9-861BF82B7C32}"/>
              </a:ext>
            </a:extLst>
          </p:cNvPr>
          <p:cNvSpPr txBox="1"/>
          <p:nvPr/>
        </p:nvSpPr>
        <p:spPr>
          <a:xfrm>
            <a:off x="6920349" y="438840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Mitsubishi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BFA8A7-BAAA-42E2-8BEC-0C82B2854980}"/>
              </a:ext>
            </a:extLst>
          </p:cNvPr>
          <p:cNvSpPr txBox="1"/>
          <p:nvPr/>
        </p:nvSpPr>
        <p:spPr>
          <a:xfrm>
            <a:off x="9366252" y="43884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Mitutoyo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1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2083D3-5F97-4A45-93C9-CAEC7A9C5F13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5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2767" y="1574628"/>
            <a:ext cx="8104878" cy="45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2064"/>
            <a:ext cx="5839778" cy="33535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Menschen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90695-1CA6-43A7-841A-C62B975AFD89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6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3387" y="2173904"/>
            <a:ext cx="5838826" cy="35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85" y="1839597"/>
            <a:ext cx="3854964" cy="41119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Technik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Koordinatenmessgeräte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413A9-22BA-4009-A66C-7ED566E77821}" type="datetime1">
              <a:rPr lang="de-DE" smtClean="0">
                <a:solidFill>
                  <a:srgbClr val="000000"/>
                </a:solidFill>
              </a:rPr>
              <a:t>14.02.2023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Mitutoyo Firmenvorstellung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7CB6-2453-498B-AEA2-7C6BCD862094}" type="slidenum">
              <a:rPr lang="en-GB" altLang="de-DE" smtClean="0">
                <a:solidFill>
                  <a:srgbClr val="000000"/>
                </a:solidFill>
              </a:rPr>
              <a:pPr/>
              <a:t>7</a:t>
            </a:fld>
            <a:endParaRPr lang="en-GB" altLang="de-DE">
              <a:solidFill>
                <a:srgbClr val="00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077" y="2228238"/>
            <a:ext cx="5725136" cy="34994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F899D2C-6821-430D-BE86-97EAD1B2C6D0}"/>
              </a:ext>
            </a:extLst>
          </p:cNvPr>
          <p:cNvSpPr txBox="1"/>
          <p:nvPr/>
        </p:nvSpPr>
        <p:spPr>
          <a:xfrm>
            <a:off x="934658" y="5895916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Mitutoyo CNC </a:t>
            </a:r>
            <a:r>
              <a:rPr lang="en-US" dirty="0" err="1"/>
              <a:t>Koordinatenmessgerät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73021A-E89D-4A30-906E-B007900809BF}"/>
              </a:ext>
            </a:extLst>
          </p:cNvPr>
          <p:cNvSpPr txBox="1"/>
          <p:nvPr/>
        </p:nvSpPr>
        <p:spPr>
          <a:xfrm>
            <a:off x="6573447" y="5891084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Entwicklungsumgebung</a:t>
            </a:r>
            <a:r>
              <a:rPr lang="en-US" dirty="0"/>
              <a:t> von Microsoft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32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/>
              <a:t>Messschraube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6B4BA-4510-4256-AA11-D7AEAC39683B}" type="datetime1">
              <a:rPr lang="de-DE" smtClean="0"/>
              <a:t>14.02.2023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26C5-62F6-4BF0-963C-EF019685E5D8}" type="slidenum">
              <a:rPr lang="en-GB" altLang="de-DE" smtClean="0"/>
              <a:pPr/>
              <a:t>8</a:t>
            </a:fld>
            <a:endParaRPr lang="en-GB" alt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1774507" y="1572412"/>
            <a:ext cx="8641397" cy="4521213"/>
            <a:chOff x="1367368" y="1660515"/>
            <a:chExt cx="7546050" cy="394812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468" y="1660515"/>
              <a:ext cx="4171950" cy="2790825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67368" y="2672137"/>
              <a:ext cx="3683635" cy="2074597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20018" y="4144312"/>
              <a:ext cx="4171950" cy="1464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8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5383" y="3191371"/>
            <a:ext cx="2602505" cy="28826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Produkte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FF227-9711-4428-8003-57F46CE23FD9}" type="datetime1">
              <a:rPr lang="de-DE" smtClean="0"/>
              <a:t>14.02.2023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Mitutoyo Firmenvorstellung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26C5-62F6-4BF0-963C-EF019685E5D8}" type="slidenum">
              <a:rPr lang="en-GB" altLang="de-DE" smtClean="0"/>
              <a:pPr/>
              <a:t>9</a:t>
            </a:fld>
            <a:endParaRPr lang="en-GB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094" y="1449544"/>
            <a:ext cx="3409950" cy="105727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0838" y="3117312"/>
            <a:ext cx="1663854" cy="271470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9746" y="2672762"/>
            <a:ext cx="2581067" cy="9483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" y="4128367"/>
            <a:ext cx="1067512" cy="196833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702" y="3735042"/>
            <a:ext cx="3037574" cy="252958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776" y="2934323"/>
            <a:ext cx="1856095" cy="85819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310" y="1978181"/>
            <a:ext cx="2060217" cy="263373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8639" y="1504670"/>
            <a:ext cx="2444023" cy="12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7052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MCOSMOS</Template>
  <TotalTime>0</TotalTime>
  <Words>924</Words>
  <Application>Microsoft Office PowerPoint</Application>
  <PresentationFormat>Widescreen</PresentationFormat>
  <Paragraphs>226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Titel</vt:lpstr>
      <vt:lpstr>Inhalt</vt:lpstr>
      <vt:lpstr>Firmenpräsentation</vt:lpstr>
      <vt:lpstr>Agenda</vt:lpstr>
      <vt:lpstr>Zentrale in Japan</vt:lpstr>
      <vt:lpstr>Der Name</vt:lpstr>
      <vt:lpstr>Gute Umgebung</vt:lpstr>
      <vt:lpstr>Gute Menschen</vt:lpstr>
      <vt:lpstr>Gute Technik</vt:lpstr>
      <vt:lpstr>Erste Messschraube</vt:lpstr>
      <vt:lpstr>Produkte</vt:lpstr>
      <vt:lpstr>Standorte</vt:lpstr>
      <vt:lpstr>CTL Oberndorf</vt:lpstr>
      <vt:lpstr>MCOSMOS - GeoPAK</vt:lpstr>
      <vt:lpstr>MCOSMOS - CAT1000</vt:lpstr>
      <vt:lpstr>MiCAT Planner</vt:lpstr>
      <vt:lpstr>DHBW: Infos</vt:lpstr>
      <vt:lpstr>Informationstechnik</vt:lpstr>
      <vt:lpstr>DHBW-Studium: Vorteile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Stein</dc:creator>
  <cp:lastModifiedBy>Thomas Weller</cp:lastModifiedBy>
  <cp:revision>178</cp:revision>
  <cp:lastPrinted>2016-02-12T14:23:11Z</cp:lastPrinted>
  <dcterms:created xsi:type="dcterms:W3CDTF">2015-04-07T08:27:23Z</dcterms:created>
  <dcterms:modified xsi:type="dcterms:W3CDTF">2023-02-14T15:49:59Z</dcterms:modified>
</cp:coreProperties>
</file>