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03"/>
  </p:notesMasterIdLst>
  <p:handoutMasterIdLst>
    <p:handoutMasterId r:id="rId104"/>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48" r:id="rId62"/>
    <p:sldId id="349" r:id="rId63"/>
    <p:sldId id="350" r:id="rId64"/>
    <p:sldId id="351" r:id="rId65"/>
    <p:sldId id="319" r:id="rId66"/>
    <p:sldId id="320" r:id="rId67"/>
    <p:sldId id="325" r:id="rId68"/>
    <p:sldId id="321" r:id="rId69"/>
    <p:sldId id="322" r:id="rId70"/>
    <p:sldId id="323" r:id="rId71"/>
    <p:sldId id="324" r:id="rId72"/>
    <p:sldId id="347" r:id="rId73"/>
    <p:sldId id="352" r:id="rId74"/>
    <p:sldId id="353" r:id="rId75"/>
    <p:sldId id="354" r:id="rId76"/>
    <p:sldId id="355" r:id="rId77"/>
    <p:sldId id="356" r:id="rId78"/>
    <p:sldId id="326" r:id="rId79"/>
    <p:sldId id="327" r:id="rId80"/>
    <p:sldId id="328" r:id="rId81"/>
    <p:sldId id="330" r:id="rId82"/>
    <p:sldId id="331" r:id="rId83"/>
    <p:sldId id="332" r:id="rId84"/>
    <p:sldId id="333" r:id="rId85"/>
    <p:sldId id="334" r:id="rId86"/>
    <p:sldId id="335" r:id="rId87"/>
    <p:sldId id="336" r:id="rId88"/>
    <p:sldId id="268" r:id="rId89"/>
    <p:sldId id="337" r:id="rId90"/>
    <p:sldId id="338" r:id="rId91"/>
    <p:sldId id="339" r:id="rId92"/>
    <p:sldId id="340" r:id="rId93"/>
    <p:sldId id="341" r:id="rId94"/>
    <p:sldId id="342" r:id="rId95"/>
    <p:sldId id="343" r:id="rId96"/>
    <p:sldId id="344" r:id="rId97"/>
    <p:sldId id="345" r:id="rId98"/>
    <p:sldId id="346" r:id="rId99"/>
    <p:sldId id="258" r:id="rId100"/>
    <p:sldId id="329" r:id="rId101"/>
    <p:sldId id="259" r:id="rId10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Scope" id="{8F3F1E60-E1CC-4021-8E8B-E3BDB34CA3D8}">
          <p14:sldIdLst>
            <p14:sldId id="348"/>
            <p14:sldId id="349"/>
            <p14:sldId id="350"/>
            <p14:sldId id="351"/>
          </p14:sldIdLst>
        </p14:section>
        <p14:section name="Callbacks" id="{D2154E31-B219-4E25-97DB-5D53D10C44ED}">
          <p14:sldIdLst>
            <p14:sldId id="319"/>
            <p14:sldId id="320"/>
            <p14:sldId id="325"/>
            <p14:sldId id="321"/>
            <p14:sldId id="322"/>
            <p14:sldId id="323"/>
            <p14:sldId id="324"/>
          </p14:sldIdLst>
        </p14:section>
        <p14:section name="Lambdas" id="{76D72FA9-169C-4513-9244-C6C9B595BF6E}">
          <p14:sldIdLst>
            <p14:sldId id="347"/>
            <p14:sldId id="352"/>
            <p14:sldId id="353"/>
            <p14:sldId id="354"/>
            <p14:sldId id="355"/>
            <p14:sldId id="356"/>
          </p14:sldIdLst>
        </p14:section>
        <p14:section name="Async/Await" id="{F00BADB3-CEE5-4594-895D-E5F0B75FD60F}">
          <p14:sldIdLst>
            <p14:sldId id="326"/>
            <p14:sldId id="327"/>
            <p14:sldId id="328"/>
          </p14:sldIdLst>
        </p14:section>
        <p14:section name="Objekte" id="{16F5A491-3E83-4F2C-958E-5EB88EFC1324}">
          <p14:sldIdLst>
            <p14:sldId id="330"/>
            <p14:sldId id="331"/>
            <p14:sldId id="332"/>
            <p14:sldId id="333"/>
            <p14:sldId id="334"/>
            <p14:sldId id="335"/>
            <p14:sldId id="336"/>
            <p14:sldId id="268"/>
          </p14:sldIdLst>
        </p14:section>
        <p14:section name="Klassen" id="{A7C5A08A-AB46-4C7A-A44D-9C1D426B7001}">
          <p14:sldIdLst>
            <p14:sldId id="337"/>
            <p14:sldId id="338"/>
            <p14:sldId id="339"/>
          </p14:sldIdLst>
        </p14:section>
        <p14:section name="Objekte und Klassen in Dart" id="{AD1E84B0-C33D-4832-BC63-5A064363CD87}">
          <p14:sldIdLst>
            <p14:sldId id="340"/>
            <p14:sldId id="341"/>
            <p14:sldId id="342"/>
          </p14:sldIdLst>
        </p14:section>
        <p14:section name="Abschnitt ohne Titel" id="{187258E5-CE14-4A28-B9A9-7141DFAA6D82}">
          <p14:sldIdLst>
            <p14:sldId id="343"/>
            <p14:sldId id="344"/>
            <p14:sldId id="345"/>
            <p14:sldId id="346"/>
          </p14:sldIdLst>
        </p14:section>
        <p14:section name="Zusammenfassung" id="{3935168F-CA97-4DBE-AA4D-CD6487E81BA7}">
          <p14:sldIdLst>
            <p14:sldId id="258"/>
            <p14:sldId id="329"/>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90"/>
    <a:srgbClr val="F47836"/>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339" autoAdjust="0"/>
  </p:normalViewPr>
  <p:slideViewPr>
    <p:cSldViewPr snapToGrid="0">
      <p:cViewPr varScale="1">
        <p:scale>
          <a:sx n="88" d="100"/>
          <a:sy n="88" d="100"/>
        </p:scale>
        <p:origin x="1278"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15.03.2023</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15.03.2023</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a:t>
            </a:r>
            <a:r>
              <a:rPr lang="de-DE"/>
              <a:t>ist exklusive</a:t>
            </a:r>
            <a:r>
              <a:rPr lang="de-DE" dirty="0"/>
              <a:t>.</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a:p>
            <a:endParaRPr lang="de-DE" dirty="0"/>
          </a:p>
          <a:p>
            <a:r>
              <a:rPr lang="de-DE" dirty="0"/>
              <a:t>Die geschweifte Klammer kann unter Umständen auch weggelassen werden. Es ist aber sicherer, wenn man sie hinschreibt.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mathematische Operatoren ≤ und ≥ können wir so nicht einfach hinschreiben. Wir trennen sie auf in zwei Zeichen &lt;= und &gt;=.</a:t>
            </a:r>
          </a:p>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270375" cy="2401888"/>
          </a:xfrm>
        </p:spPr>
      </p:sp>
      <p:sp>
        <p:nvSpPr>
          <p:cNvPr id="3" name="Notes Placeholder 2"/>
          <p:cNvSpPr>
            <a:spLocks noGrp="1"/>
          </p:cNvSpPr>
          <p:nvPr>
            <p:ph type="body" idx="1"/>
          </p:nvPr>
        </p:nvSpPr>
        <p:spPr/>
        <p:txBody>
          <a:bodyPr/>
          <a:lstStyle/>
          <a:p>
            <a:r>
              <a:rPr lang="de-DE"/>
              <a:t>Lösung: 252</a:t>
            </a:r>
          </a:p>
        </p:txBody>
      </p:sp>
      <p:sp>
        <p:nvSpPr>
          <p:cNvPr id="4" name="Slide Number Placeholder 3"/>
          <p:cNvSpPr>
            <a:spLocks noGrp="1"/>
          </p:cNvSpPr>
          <p:nvPr>
            <p:ph type="sldNum" sz="quarter" idx="5"/>
          </p:nvPr>
        </p:nvSpPr>
        <p:spPr/>
        <p:txBody>
          <a:bodyPr/>
          <a:lstStyle/>
          <a:p>
            <a:fld id="{927DBD90-B360-417B-B4B3-F05A4AFC1996}" type="slidenum">
              <a:rPr lang="de-DE" smtClean="0"/>
              <a:pPr/>
              <a:t>37</a:t>
            </a:fld>
            <a:endParaRPr lang="de-DE"/>
          </a:p>
        </p:txBody>
      </p:sp>
    </p:spTree>
    <p:extLst>
      <p:ext uri="{BB962C8B-B14F-4D97-AF65-F5344CB8AC3E}">
        <p14:creationId xmlns:p14="http://schemas.microsoft.com/office/powerpoint/2010/main" val="3483794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Datum ist die Einzahl von Daten.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Quizfrage: Um was für Zahlen handelt es sich hier?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sind die ersten Primzahlen.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Quizfrage: um was für Zahlen handelt es sich hier?</a:t>
            </a:r>
          </a:p>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Engl. </a:t>
            </a:r>
            <a:r>
              <a:rPr lang="de-DE" dirty="0" err="1"/>
              <a:t>Scope</a:t>
            </a:r>
            <a:r>
              <a:rPr lang="de-DE" dirty="0"/>
              <a:t> = Umfang, Handlungsspielraum, Reichweite, Gültigkeitsbereich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60</a:t>
            </a:fld>
            <a:endParaRPr lang="de-DE"/>
          </a:p>
        </p:txBody>
      </p:sp>
    </p:spTree>
    <p:extLst>
      <p:ext uri="{BB962C8B-B14F-4D97-AF65-F5344CB8AC3E}">
        <p14:creationId xmlns:p14="http://schemas.microsoft.com/office/powerpoint/2010/main" val="2573383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beim Zoll ("Haben Sie etwas zu deklarieren"): Deklaration = Abgabe einer Erklärung.</a:t>
            </a:r>
          </a:p>
          <a:p>
            <a:r>
              <a:rPr lang="de-DE" dirty="0"/>
              <a:t>Erklärung, dass eine Variable existiert.</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20396108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5407356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24113448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67</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68</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Lösung:</a:t>
            </a:r>
            <a:r>
              <a:rPr lang="de-DE" baseline="0" dirty="0"/>
              <a:t> 376.9</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69</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Lösung</a:t>
            </a:r>
            <a:endParaRPr lang="de-DE" baseline="0" dirty="0"/>
          </a:p>
          <a:p>
            <a:r>
              <a:rPr lang="de-DE" baseline="0" dirty="0"/>
              <a:t>Kein Rabatt -&gt;	376.9</a:t>
            </a:r>
          </a:p>
          <a:p>
            <a:r>
              <a:rPr lang="de-DE" baseline="0" dirty="0"/>
              <a:t>2% Skonto -&gt;	369.75999</a:t>
            </a:r>
          </a:p>
          <a:p>
            <a:r>
              <a:rPr lang="de-DE" baseline="0" dirty="0"/>
              <a:t>VW:</a:t>
            </a:r>
          </a:p>
          <a:p>
            <a:r>
              <a:rPr lang="de-DE" baseline="0" dirty="0"/>
              <a:t> - netto=300 -&gt; 362.61999</a:t>
            </a:r>
          </a:p>
          <a:p>
            <a:r>
              <a:rPr lang="de-DE" baseline="0" dirty="0"/>
              <a:t> - netto=10000 -&gt; 11205.9</a:t>
            </a:r>
          </a:p>
        </p:txBody>
      </p:sp>
      <p:sp>
        <p:nvSpPr>
          <p:cNvPr id="4" name="Foliennummernplatzhalter 3"/>
          <p:cNvSpPr>
            <a:spLocks noGrp="1"/>
          </p:cNvSpPr>
          <p:nvPr>
            <p:ph type="sldNum" sz="quarter" idx="5"/>
          </p:nvPr>
        </p:nvSpPr>
        <p:spPr/>
        <p:txBody>
          <a:bodyPr/>
          <a:lstStyle/>
          <a:p>
            <a:fld id="{927DBD90-B360-417B-B4B3-F05A4AFC1996}" type="slidenum">
              <a:rPr lang="de-DE" smtClean="0"/>
              <a:pPr/>
              <a:t>70</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 an die Teilnehmer: was wäre eine Lösung?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71</a:t>
            </a:fld>
            <a:endParaRPr lang="de-DE"/>
          </a:p>
        </p:txBody>
      </p:sp>
    </p:spTree>
    <p:extLst>
      <p:ext uri="{BB962C8B-B14F-4D97-AF65-F5344CB8AC3E}">
        <p14:creationId xmlns:p14="http://schemas.microsoft.com/office/powerpoint/2010/main" val="17756106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72</a:t>
            </a:fld>
            <a:endParaRPr lang="de-DE"/>
          </a:p>
        </p:txBody>
      </p:sp>
    </p:spTree>
    <p:extLst>
      <p:ext uri="{BB962C8B-B14F-4D97-AF65-F5344CB8AC3E}">
        <p14:creationId xmlns:p14="http://schemas.microsoft.com/office/powerpoint/2010/main" val="7481854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73</a:t>
            </a:fld>
            <a:endParaRPr lang="de-DE"/>
          </a:p>
        </p:txBody>
      </p:sp>
    </p:spTree>
    <p:extLst>
      <p:ext uri="{BB962C8B-B14F-4D97-AF65-F5344CB8AC3E}">
        <p14:creationId xmlns:p14="http://schemas.microsoft.com/office/powerpoint/2010/main" val="12443365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der Funktion müssen wir den Rückgabewert angeben (hier: </a:t>
            </a:r>
            <a:r>
              <a:rPr lang="de-DE" dirty="0" err="1"/>
              <a:t>int</a:t>
            </a:r>
            <a:r>
              <a:rPr lang="de-DE" dirty="0"/>
              <a:t>), beim Lambda nicht (</a:t>
            </a:r>
            <a:r>
              <a:rPr lang="de-DE" dirty="0" err="1"/>
              <a:t>var</a:t>
            </a:r>
            <a:r>
              <a:rPr lang="de-DE" dirty="0"/>
              <a:t> ist der Typ der Variable, nicht der Rückgabetyp der Funktion).</a:t>
            </a:r>
          </a:p>
          <a:p>
            <a:r>
              <a:rPr lang="de-DE" dirty="0"/>
              <a:t>Beim Lambda brauchen wir einen Stichpunkt (grün), um die Zuweisung (auch grün) abzuschließen. Bei der Funktion brauchen wir keinen Strichpunkt am Ende. Das Ende der Funktion ist die geschweifte Klammer.</a:t>
            </a:r>
          </a:p>
          <a:p>
            <a:r>
              <a:rPr lang="de-DE" dirty="0"/>
              <a:t>Beim Verwenden des Lambdas setzen wir Klammern wie bei einem Funktionsaufruf (lila).</a:t>
            </a:r>
          </a:p>
          <a:p>
            <a:endParaRPr lang="de-DE" dirty="0"/>
          </a:p>
          <a:p>
            <a:r>
              <a:rPr lang="de-DE" dirty="0"/>
              <a:t>Bis jetzt haben wir noch nichts gewonnen. Das Lambda verhält sich genau wie eine Funktion.</a:t>
            </a:r>
          </a:p>
          <a:p>
            <a:r>
              <a:rPr lang="de-DE" dirty="0"/>
              <a:t>Wir wollten ja ein Problem lösen, nämlich den Zugriff auf lokale Variablen.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74</a:t>
            </a:fld>
            <a:endParaRPr lang="de-DE"/>
          </a:p>
        </p:txBody>
      </p:sp>
    </p:spTree>
    <p:extLst>
      <p:ext uri="{BB962C8B-B14F-4D97-AF65-F5344CB8AC3E}">
        <p14:creationId xmlns:p14="http://schemas.microsoft.com/office/powerpoint/2010/main" val="4878436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schöne ist nun, dass wir innerhalb des Lambdas auf lokale Variablen zugreifen können, die außerhalb der Funktion definiert sind.</a:t>
            </a:r>
          </a:p>
        </p:txBody>
      </p:sp>
      <p:sp>
        <p:nvSpPr>
          <p:cNvPr id="4" name="Foliennummernplatzhalter 3"/>
          <p:cNvSpPr>
            <a:spLocks noGrp="1"/>
          </p:cNvSpPr>
          <p:nvPr>
            <p:ph type="sldNum" sz="quarter" idx="5"/>
          </p:nvPr>
        </p:nvSpPr>
        <p:spPr/>
        <p:txBody>
          <a:bodyPr/>
          <a:lstStyle/>
          <a:p>
            <a:fld id="{927DBD90-B360-417B-B4B3-F05A4AFC1996}" type="slidenum">
              <a:rPr lang="de-DE" smtClean="0"/>
              <a:pPr/>
              <a:t>75</a:t>
            </a:fld>
            <a:endParaRPr lang="de-DE"/>
          </a:p>
        </p:txBody>
      </p:sp>
    </p:spTree>
    <p:extLst>
      <p:ext uri="{BB962C8B-B14F-4D97-AF65-F5344CB8AC3E}">
        <p14:creationId xmlns:p14="http://schemas.microsoft.com/office/powerpoint/2010/main" val="41793386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werden beim Programmieren unserer Flutter App über ein weiteres Konzept stolpern, um das wir nicht herumkommen.</a:t>
            </a:r>
          </a:p>
          <a:p>
            <a:r>
              <a:rPr lang="de-DE" dirty="0"/>
              <a:t>Es handelt sich hierbei um ein sehr fortgeschrittenes Konzept, das einiges an Überlegung erfordert.</a:t>
            </a:r>
          </a:p>
          <a:p>
            <a:r>
              <a:rPr lang="de-DE" dirty="0"/>
              <a:t>Wir werden es nicht ausführlich behandeln und die stattdessen die Wartezeiten in Kauf nehmen.</a:t>
            </a:r>
          </a:p>
          <a:p>
            <a:endParaRPr lang="de-DE" dirty="0"/>
          </a:p>
          <a:p>
            <a:r>
              <a:rPr lang="de-DE" dirty="0"/>
              <a:t>Aufgaben, bei denen es eine längere Wartezeit gibt, können im Hintergrund ausgeführt werden. </a:t>
            </a:r>
          </a:p>
          <a:p>
            <a:r>
              <a:rPr lang="de-DE" dirty="0"/>
              <a:t>Das hat den Vorteil, dass während der Wartezeit noch etwas anderes berechnet werden kann.</a:t>
            </a:r>
          </a:p>
          <a:p>
            <a:r>
              <a:rPr lang="de-DE" dirty="0"/>
              <a:t>Insgesamt kann das die Ausführungszeit deutlich beschleunigen, wie im Bild zu sehen.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77</a:t>
            </a:fld>
            <a:endParaRPr lang="de-DE"/>
          </a:p>
        </p:txBody>
      </p:sp>
    </p:spTree>
    <p:extLst>
      <p:ext uri="{BB962C8B-B14F-4D97-AF65-F5344CB8AC3E}">
        <p14:creationId xmlns:p14="http://schemas.microsoft.com/office/powerpoint/2010/main" val="168940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78</a:t>
            </a:fld>
            <a:endParaRPr lang="de-DE"/>
          </a:p>
        </p:txBody>
      </p:sp>
    </p:spTree>
    <p:extLst>
      <p:ext uri="{BB962C8B-B14F-4D97-AF65-F5344CB8AC3E}">
        <p14:creationId xmlns:p14="http://schemas.microsoft.com/office/powerpoint/2010/main" val="33299606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Fazit: Wundert Euch nicht, wenn ab und zu </a:t>
            </a:r>
            <a:r>
              <a:rPr lang="de-DE" dirty="0" err="1"/>
              <a:t>async</a:t>
            </a:r>
            <a:r>
              <a:rPr lang="de-DE" dirty="0"/>
              <a:t> oder </a:t>
            </a:r>
            <a:r>
              <a:rPr lang="de-DE" dirty="0" err="1"/>
              <a:t>await</a:t>
            </a:r>
            <a:r>
              <a:rPr lang="de-DE" dirty="0"/>
              <a:t> steht oder es benötigt wird. Es hat mit Optimierungen zu tun, die uns im BOGY noch nicht interessieren. Das ist definitiv etwas, was man im Studium lernen kann.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79</a:t>
            </a:fld>
            <a:endParaRPr lang="de-DE"/>
          </a:p>
        </p:txBody>
      </p:sp>
    </p:spTree>
    <p:extLst>
      <p:ext uri="{BB962C8B-B14F-4D97-AF65-F5344CB8AC3E}">
        <p14:creationId xmlns:p14="http://schemas.microsoft.com/office/powerpoint/2010/main" val="26559340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das Konzept eines Objekts auf den Computer übertragen möchten, müssen wir nur ein paar Begriffe austauschen.</a:t>
            </a:r>
          </a:p>
          <a:p>
            <a:r>
              <a:rPr lang="de-DE" dirty="0"/>
              <a:t>Anstelle von Atomen bestehen Objekte im Computer aus Ladungen, also aus Elektronen, die irgendwo</a:t>
            </a:r>
            <a:r>
              <a:rPr lang="de-DE" baseline="0" dirty="0"/>
              <a:t> hingeschoben wurden.</a:t>
            </a:r>
          </a:p>
          <a:p>
            <a:r>
              <a:rPr lang="de-DE" baseline="0" dirty="0"/>
              <a:t>Die Position im Computer nennt sich Speicheradresse und der Speicherort ist nicht der 3D Raum, sondern der Arbeitsspeicher (RAM, </a:t>
            </a:r>
            <a:r>
              <a:rPr lang="de-DE" baseline="0" dirty="0" err="1"/>
              <a:t>random</a:t>
            </a:r>
            <a:r>
              <a:rPr lang="de-DE" baseline="0" dirty="0"/>
              <a:t> </a:t>
            </a:r>
            <a:r>
              <a:rPr lang="de-DE" baseline="0" dirty="0" err="1"/>
              <a:t>access</a:t>
            </a:r>
            <a:r>
              <a:rPr lang="de-DE" baseline="0" dirty="0"/>
              <a:t> </a:t>
            </a:r>
            <a:r>
              <a:rPr lang="de-DE" baseline="0" dirty="0" err="1"/>
              <a:t>memory</a:t>
            </a:r>
            <a:r>
              <a:rPr lang="de-DE" baseline="0" dirty="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82</a:t>
            </a:fld>
            <a:endParaRPr lang="de-DE"/>
          </a:p>
        </p:txBody>
      </p:sp>
    </p:spTree>
    <p:extLst>
      <p:ext uri="{BB962C8B-B14F-4D97-AF65-F5344CB8AC3E}">
        <p14:creationId xmlns:p14="http://schemas.microsoft.com/office/powerpoint/2010/main" val="4005259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Unterscheidung zwischen demselben</a:t>
            </a:r>
            <a:r>
              <a:rPr lang="de-DE" baseline="0" dirty="0"/>
              <a:t> Baum und einem gleichen Baum ist deshalb so wichtig, weil sich Änderungen ggf. nur auf einen Beobachter auswirken.</a:t>
            </a:r>
          </a:p>
          <a:p>
            <a:r>
              <a:rPr lang="de-DE" baseline="0" dirty="0"/>
              <a:t>Falls man das Original noch benötigt und eine Kopie verändern möchte, muss sich der Programmierer darum kümmern, dass die Kopie erstellt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87</a:t>
            </a:fld>
            <a:endParaRPr lang="de-DE"/>
          </a:p>
        </p:txBody>
      </p:sp>
    </p:spTree>
    <p:extLst>
      <p:ext uri="{BB962C8B-B14F-4D97-AF65-F5344CB8AC3E}">
        <p14:creationId xmlns:p14="http://schemas.microsoft.com/office/powerpoint/2010/main" val="23073639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Beispiel</a:t>
            </a:r>
            <a:r>
              <a:rPr lang="de-DE" baseline="0" dirty="0"/>
              <a:t> des Objekts „Holztisch“ haben wir zuvor schon kennengelernt.</a:t>
            </a:r>
          </a:p>
          <a:p>
            <a:r>
              <a:rPr lang="de-DE" baseline="0" dirty="0"/>
              <a:t>Die Klasse „Tisch“ liefert die Definition aller möglichen Tische. Sie beschreibt in allgemeiner Form, wie ein Tisch aussieht, ohne konkrete Angaben zu einem bestimmten Tisch zu machen.</a:t>
            </a:r>
          </a:p>
          <a:p>
            <a:endParaRPr lang="de-DE" baseline="0" dirty="0"/>
          </a:p>
          <a:p>
            <a:r>
              <a:rPr lang="de-DE" baseline="0" dirty="0"/>
              <a:t>Ein anderes Beispiel:</a:t>
            </a:r>
          </a:p>
          <a:p>
            <a:r>
              <a:rPr lang="de-DE" baseline="0" dirty="0"/>
              <a:t>Klasse „Hund“:</a:t>
            </a:r>
          </a:p>
          <a:p>
            <a:pPr marL="171450" indent="-171450">
              <a:buFontTx/>
              <a:buChar char="-"/>
            </a:pPr>
            <a:r>
              <a:rPr lang="de-DE" baseline="0" dirty="0"/>
              <a:t>Name des Hundes</a:t>
            </a:r>
          </a:p>
          <a:p>
            <a:pPr marL="171450" indent="-171450">
              <a:buFontTx/>
              <a:buChar char="-"/>
            </a:pPr>
            <a:r>
              <a:rPr lang="de-DE" baseline="0" dirty="0"/>
              <a:t>Geburtsdatum</a:t>
            </a:r>
          </a:p>
          <a:p>
            <a:pPr marL="171450" indent="-171450">
              <a:buFontTx/>
              <a:buChar char="-"/>
            </a:pPr>
            <a:r>
              <a:rPr lang="de-DE" baseline="0" dirty="0"/>
              <a:t>Fellfarbe</a:t>
            </a:r>
          </a:p>
          <a:p>
            <a:pPr marL="171450" indent="-171450">
              <a:buFontTx/>
              <a:buChar char="-"/>
            </a:pPr>
            <a:r>
              <a:rPr lang="de-DE" baseline="0" dirty="0"/>
              <a:t>Eigentümer</a:t>
            </a:r>
          </a:p>
          <a:p>
            <a:pPr marL="0" indent="0">
              <a:buFontTx/>
              <a:buNone/>
            </a:pPr>
            <a:r>
              <a:rPr lang="de-DE" baseline="0" dirty="0"/>
              <a:t>Objekt „Hund meiner Nachbarin“:</a:t>
            </a:r>
          </a:p>
          <a:p>
            <a:pPr marL="171450" indent="-171450">
              <a:buFontTx/>
              <a:buChar char="-"/>
            </a:pPr>
            <a:r>
              <a:rPr lang="de-DE" baseline="0" dirty="0"/>
              <a:t>Name des Hundes: Jenny</a:t>
            </a:r>
          </a:p>
          <a:p>
            <a:pPr marL="171450" indent="-171450">
              <a:buFontTx/>
              <a:buChar char="-"/>
            </a:pPr>
            <a:r>
              <a:rPr lang="de-DE" baseline="0" dirty="0"/>
              <a:t>Geburtsdatum: 3.6.2017</a:t>
            </a:r>
          </a:p>
          <a:p>
            <a:pPr marL="171450" indent="-171450">
              <a:buFontTx/>
              <a:buChar char="-"/>
            </a:pPr>
            <a:r>
              <a:rPr lang="de-DE" baseline="0" dirty="0"/>
              <a:t>Fellfarbe: schwarz</a:t>
            </a:r>
          </a:p>
          <a:p>
            <a:pPr marL="171450" indent="-171450">
              <a:buFontTx/>
              <a:buChar char="-"/>
            </a:pPr>
            <a:r>
              <a:rPr lang="de-DE" baseline="0" dirty="0"/>
              <a:t>Eigentümer: Andrea G.</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88</a:t>
            </a:fld>
            <a:endParaRPr lang="de-DE"/>
          </a:p>
        </p:txBody>
      </p:sp>
    </p:spTree>
    <p:extLst>
      <p:ext uri="{BB962C8B-B14F-4D97-AF65-F5344CB8AC3E}">
        <p14:creationId xmlns:p14="http://schemas.microsoft.com/office/powerpoint/2010/main" val="41068624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171450" indent="-171450">
              <a:buFontTx/>
              <a:buChar char="-"/>
            </a:pPr>
            <a:r>
              <a:rPr lang="de-DE" dirty="0"/>
              <a:t>Objekte („der Hund meiner Nachbarin“) werden klein</a:t>
            </a:r>
            <a:r>
              <a:rPr lang="de-DE" baseline="0" dirty="0"/>
              <a:t> geschrieben, obwohl es sich um Substantive handelt.</a:t>
            </a:r>
          </a:p>
          <a:p>
            <a:pPr marL="0" indent="0">
              <a:buFontTx/>
              <a:buNone/>
            </a:pPr>
            <a:r>
              <a:rPr lang="de-DE" baseline="0" dirty="0"/>
              <a:t>Beispiel: </a:t>
            </a:r>
            <a:r>
              <a:rPr lang="de-DE" baseline="0" dirty="0" err="1"/>
              <a:t>jenny</a:t>
            </a:r>
            <a:r>
              <a:rPr lang="de-DE" baseline="0" dirty="0"/>
              <a:t> = Hund(„Jenny“, „3.6.2017“, „schwarz“, „Andrea G.“)</a:t>
            </a:r>
          </a:p>
          <a:p>
            <a:pPr marL="0" indent="0">
              <a:buFontTx/>
              <a:buNone/>
            </a:pPr>
            <a:endParaRPr lang="de-DE" baseline="0" dirty="0"/>
          </a:p>
          <a:p>
            <a:r>
              <a:rPr lang="de-DE" baseline="0" dirty="0"/>
              <a:t>Ebenso Eigenschaften („Farbe des Hundes“), obwohl es sich auch um Substantive handelt.</a:t>
            </a:r>
          </a:p>
          <a:p>
            <a:r>
              <a:rPr lang="de-DE" baseline="0" dirty="0"/>
              <a:t>Beispiel: </a:t>
            </a:r>
            <a:r>
              <a:rPr lang="de-DE" baseline="0" dirty="0" err="1"/>
              <a:t>jenny.farbe</a:t>
            </a:r>
            <a:r>
              <a:rPr lang="de-DE" baseline="0" dirty="0"/>
              <a:t>=„schwarz“</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91</a:t>
            </a:fld>
            <a:endParaRPr lang="de-DE"/>
          </a:p>
        </p:txBody>
      </p:sp>
    </p:spTree>
    <p:extLst>
      <p:ext uri="{BB962C8B-B14F-4D97-AF65-F5344CB8AC3E}">
        <p14:creationId xmlns:p14="http://schemas.microsoft.com/office/powerpoint/2010/main" val="25227003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Operationen (auch: Funktionen, Methoden),</a:t>
            </a:r>
            <a:r>
              <a:rPr lang="de-DE" baseline="0" dirty="0"/>
              <a:t> die spezifisch für eine Klasse oder ein Objekt sind, </a:t>
            </a:r>
            <a:r>
              <a:rPr lang="de-DE" dirty="0"/>
              <a:t>werden der Klasse untergeordnet,</a:t>
            </a:r>
            <a:r>
              <a:rPr lang="de-DE" baseline="0" dirty="0"/>
              <a:t> d.h. eingerückt.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92</a:t>
            </a:fld>
            <a:endParaRPr lang="de-DE"/>
          </a:p>
        </p:txBody>
      </p:sp>
    </p:spTree>
    <p:extLst>
      <p:ext uri="{BB962C8B-B14F-4D97-AF65-F5344CB8AC3E}">
        <p14:creationId xmlns:p14="http://schemas.microsoft.com/office/powerpoint/2010/main" val="19895829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93</a:t>
            </a:fld>
            <a:endParaRPr lang="de-DE"/>
          </a:p>
        </p:txBody>
      </p:sp>
    </p:spTree>
    <p:extLst>
      <p:ext uri="{BB962C8B-B14F-4D97-AF65-F5344CB8AC3E}">
        <p14:creationId xmlns:p14="http://schemas.microsoft.com/office/powerpoint/2010/main" val="1390006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Objekte müssen nicht extra gelöscht werden wie in anderen Programmiersprachen. Es basiert auf </a:t>
            </a:r>
            <a:r>
              <a:rPr lang="de-DE" dirty="0" err="1"/>
              <a:t>Garbage</a:t>
            </a:r>
            <a:r>
              <a:rPr lang="de-DE" dirty="0"/>
              <a:t> Collection.</a:t>
            </a:r>
          </a:p>
        </p:txBody>
      </p:sp>
      <p:sp>
        <p:nvSpPr>
          <p:cNvPr id="4" name="Foliennummernplatzhalter 3"/>
          <p:cNvSpPr>
            <a:spLocks noGrp="1"/>
          </p:cNvSpPr>
          <p:nvPr>
            <p:ph type="sldNum" sz="quarter" idx="5"/>
          </p:nvPr>
        </p:nvSpPr>
        <p:spPr/>
        <p:txBody>
          <a:bodyPr/>
          <a:lstStyle/>
          <a:p>
            <a:fld id="{927DBD90-B360-417B-B4B3-F05A4AFC1996}" type="slidenum">
              <a:rPr lang="de-DE" smtClean="0"/>
              <a:pPr/>
              <a:t>94</a:t>
            </a:fld>
            <a:endParaRPr lang="de-DE"/>
          </a:p>
        </p:txBody>
      </p:sp>
    </p:spTree>
    <p:extLst>
      <p:ext uri="{BB962C8B-B14F-4D97-AF65-F5344CB8AC3E}">
        <p14:creationId xmlns:p14="http://schemas.microsoft.com/office/powerpoint/2010/main" val="6430040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95</a:t>
            </a:fld>
            <a:endParaRPr lang="de-DE"/>
          </a:p>
        </p:txBody>
      </p:sp>
    </p:spTree>
    <p:extLst>
      <p:ext uri="{BB962C8B-B14F-4D97-AF65-F5344CB8AC3E}">
        <p14:creationId xmlns:p14="http://schemas.microsoft.com/office/powerpoint/2010/main" val="1955609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96</a:t>
            </a:fld>
            <a:endParaRPr lang="de-DE"/>
          </a:p>
        </p:txBody>
      </p:sp>
    </p:spTree>
    <p:extLst>
      <p:ext uri="{BB962C8B-B14F-4D97-AF65-F5344CB8AC3E}">
        <p14:creationId xmlns:p14="http://schemas.microsoft.com/office/powerpoint/2010/main" val="38963923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100</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4E6DF7AA-8899-480A-AE8B-97B651237939}" type="datetime1">
              <a:rPr lang="de-DE" smtClean="0"/>
              <a:t>15.03.2023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1082C62-1968-4D03-BE49-CB116A4D6814}" type="datetime1">
              <a:rPr lang="de-DE" smtClean="0"/>
              <a:t>15.03.2023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C0E04462-FF80-4281-98D0-2AB88E65DA84}" type="datetime1">
              <a:rPr lang="de-DE" smtClean="0"/>
              <a:t>15.03.2023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1FAA5A7F-2A4E-40D6-9FFE-960B13817A2C}" type="datetime1">
              <a:rPr lang="de-DE" smtClean="0"/>
              <a:t>15.03.2023</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82DDC3E-10C9-4B92-B2FB-A8167FB6AB1D}" type="datetime1">
              <a:rPr lang="de-DE" smtClean="0"/>
              <a:t>15.03.2023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159FE7A-07D2-4D3F-9855-29B7F3DF1D43}" type="datetime1">
              <a:rPr lang="de-DE" smtClean="0"/>
              <a:t>15.03.2023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7CF1A54B-9CB9-49D3-BA48-5A7ECDBA0943}" type="datetime1">
              <a:rPr lang="de-DE" smtClean="0"/>
              <a:t>15.03.2023</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621DBFA-780B-465A-97B9-CC4792E01430}"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13ADA68E-BD65-4999-8C0B-CC0F110C2BD3}" type="datetime1">
              <a:rPr lang="de-DE" smtClean="0"/>
              <a:t>15.03.2023</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B55C80-8AAA-4242-8442-4A53184707C3}" type="datetime1">
              <a:rPr lang="de-DE" smtClean="0"/>
              <a:t>15.03.2023</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485BB24-7FA9-422A-BF70-F9FA49C1D9F8}" type="datetime1">
              <a:rPr lang="de-DE" smtClean="0"/>
              <a:t>15.03.2023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3CD93E9C-CF59-4162-A977-F7642EDBB23A}" type="datetime1">
              <a:rPr lang="de-DE" smtClean="0"/>
              <a:t>15.03.2023</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6FE8A2CE-6D32-4716-A090-EDD7EE0B4140}" type="datetime1">
              <a:rPr lang="de-DE" smtClean="0"/>
              <a:t>15.03.2023</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5.png"/></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7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94.svg"/><Relationship Id="rId5" Type="http://schemas.openxmlformats.org/officeDocument/2006/relationships/image" Target="../media/image93.png"/><Relationship Id="rId4" Type="http://schemas.openxmlformats.org/officeDocument/2006/relationships/image" Target="../media/image92.sv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2.png"/><Relationship Id="rId4" Type="http://schemas.openxmlformats.org/officeDocument/2006/relationships/image" Target="../media/image101.jpg"/></Relationships>
</file>

<file path=ppt/slides/_rels/slide85.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6.xml.rels><?xml version="1.0" encoding="UTF-8" standalone="yes"?>
<Relationships xmlns="http://schemas.openxmlformats.org/package/2006/relationships"><Relationship Id="rId3" Type="http://schemas.openxmlformats.org/officeDocument/2006/relationships/image" Target="../media/image101.jp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0.png"/><Relationship Id="rId4" Type="http://schemas.openxmlformats.org/officeDocument/2006/relationships/image" Target="../media/image102.png"/></Relationships>
</file>

<file path=ppt/slides/_rels/slide87.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4.png"/><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image" Target="../media/image98.jpg"/><Relationship Id="rId5" Type="http://schemas.openxmlformats.org/officeDocument/2006/relationships/image" Target="../media/image97.jpg"/><Relationship Id="rId4" Type="http://schemas.openxmlformats.org/officeDocument/2006/relationships/image" Target="../media/image10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05.jp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603113A9-B1ED-4EC0-A094-9858FCF2D0C8}" type="datetime1">
              <a:rPr lang="de-DE" smtClean="0"/>
              <a:t>15.03.2023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4664C08-255D-43EF-A97B-FABF96999946}" type="datetime1">
              <a:rPr lang="de-DE" smtClean="0"/>
              <a:t>15.03.2023</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3F431DAA-9B38-40B6-A989-743F7941179E}"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100</a:t>
            </a:fld>
            <a:endParaRPr lang="de-DE"/>
          </a:p>
        </p:txBody>
      </p:sp>
    </p:spTree>
    <p:extLst>
      <p:ext uri="{BB962C8B-B14F-4D97-AF65-F5344CB8AC3E}">
        <p14:creationId xmlns:p14="http://schemas.microsoft.com/office/powerpoint/2010/main" val="30291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a:p>
            <a:endParaRPr lang="de-DE" dirty="0"/>
          </a:p>
          <a:p>
            <a:endParaRPr lang="de-DE" dirty="0"/>
          </a:p>
          <a:p>
            <a:endParaRPr lang="de-DE" dirty="0"/>
          </a:p>
          <a:p>
            <a:r>
              <a:rPr lang="de-DE" dirty="0"/>
              <a:t>Zip-Datei entpacken</a:t>
            </a:r>
          </a:p>
          <a:p>
            <a:r>
              <a:rPr lang="de-DE" dirty="0">
                <a:latin typeface="Consolas" panose="020B0609020204030204" pitchFamily="49" charset="0"/>
              </a:rPr>
              <a:t>de_neu.dic</a:t>
            </a:r>
            <a:r>
              <a:rPr lang="de-DE" dirty="0"/>
              <a:t> nach X:\flutter verschieben</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90FC750D-92E1-43D8-A4A2-8761C4AC9C9C}" type="datetime1">
              <a:rPr lang="de-DE" smtClean="0"/>
              <a:t>15.03.2023</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7B86D56-690E-44D4-B025-B41069787D15}" type="datetime1">
              <a:rPr lang="de-DE" smtClean="0"/>
              <a:t>15.03.2023</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2" name="Picture 11">
            <a:extLst>
              <a:ext uri="{FF2B5EF4-FFF2-40B4-BE49-F238E27FC236}">
                <a16:creationId xmlns:a16="http://schemas.microsoft.com/office/drawing/2014/main" id="{DA126E7B-1956-52E4-88C9-A89FCE71B43D}"/>
              </a:ext>
            </a:extLst>
          </p:cNvPr>
          <p:cNvPicPr>
            <a:picLocks noChangeAspect="1"/>
          </p:cNvPicPr>
          <p:nvPr/>
        </p:nvPicPr>
        <p:blipFill>
          <a:blip r:embed="rId2"/>
          <a:stretch>
            <a:fillRect/>
          </a:stretch>
        </p:blipFill>
        <p:spPr>
          <a:xfrm>
            <a:off x="1180447" y="3121425"/>
            <a:ext cx="4788940"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739028" y="4049788"/>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252C698B-F0B1-44D7-8F7D-9D6299D534F0}" type="datetime1">
              <a:rPr lang="de-DE" smtClean="0"/>
              <a:t>15.03.2023</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A952138C-0142-4C6B-A620-863AA96BBBE1}" type="datetime1">
              <a:rPr lang="de-DE" smtClean="0"/>
              <a:t>15.03.2023</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127E464-1A99-4532-A297-E1D7378D9E61}" type="datetime1">
              <a:rPr lang="de-DE" smtClean="0"/>
              <a:t>15.03.2023</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77B5C711-A7A8-40A0-AEA6-3F77D4628817}" type="datetime1">
              <a:rPr lang="de-DE" smtClean="0"/>
              <a:t>15.03.2023</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27A2010A-1149-4F23-80A2-1B4570F18F3A}" type="datetime1">
              <a:rPr lang="de-DE" smtClean="0"/>
              <a:t>15.03.2023</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B70EBCA3-FB0B-48D9-A2E5-56DBD5624AFE}" type="datetime1">
              <a:rPr lang="de-DE" smtClean="0"/>
              <a:t>15.03.2023</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AEBEB04-CBF0-4835-872C-2565D4E2EBF1}" type="datetime1">
              <a:rPr lang="de-DE" smtClean="0"/>
              <a:t>15.03.2023</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lnSpcReduction="10000"/>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a:p>
            <a:pPr lvl="1"/>
            <a:r>
              <a:rPr lang="de-DE" dirty="0" err="1"/>
              <a:t>Map</a:t>
            </a:r>
            <a:endParaRPr lang="de-DE" dirty="0"/>
          </a:p>
        </p:txBody>
      </p:sp>
      <p:sp>
        <p:nvSpPr>
          <p:cNvPr id="6" name="Datumsplatzhalter 5"/>
          <p:cNvSpPr>
            <a:spLocks noGrp="1"/>
          </p:cNvSpPr>
          <p:nvPr>
            <p:ph type="dt" sz="half" idx="10"/>
          </p:nvPr>
        </p:nvSpPr>
        <p:spPr/>
        <p:txBody>
          <a:bodyPr/>
          <a:lstStyle/>
          <a:p>
            <a:fld id="{92A047F3-1820-4570-AC17-C8DA167C5F14}" type="datetime1">
              <a:rPr lang="de-DE" smtClean="0"/>
              <a:t>15.03.2023</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Methoden</a:t>
            </a:r>
          </a:p>
          <a:p>
            <a:pPr lvl="1"/>
            <a:r>
              <a:rPr lang="de-DE" dirty="0"/>
              <a:t>Funktionen</a:t>
            </a:r>
          </a:p>
          <a:p>
            <a:pPr lvl="1"/>
            <a:r>
              <a:rPr lang="de-DE" dirty="0" err="1"/>
              <a:t>Named</a:t>
            </a:r>
            <a:r>
              <a:rPr lang="de-DE" dirty="0"/>
              <a:t> Arguments</a:t>
            </a:r>
          </a:p>
          <a:p>
            <a:pPr lvl="1"/>
            <a:r>
              <a:rPr lang="de-DE" dirty="0" err="1"/>
              <a:t>Scope</a:t>
            </a:r>
            <a:endParaRPr lang="de-DE" dirty="0"/>
          </a:p>
          <a:p>
            <a:pPr lvl="1"/>
            <a:r>
              <a:rPr lang="de-DE" dirty="0" err="1"/>
              <a:t>Callbacks</a:t>
            </a:r>
            <a:endParaRPr lang="de-DE" dirty="0"/>
          </a:p>
          <a:p>
            <a:pPr lvl="1"/>
            <a:r>
              <a:rPr lang="de-DE" dirty="0"/>
              <a:t>Lambdas</a:t>
            </a:r>
          </a:p>
          <a:p>
            <a:pPr lvl="1"/>
            <a:r>
              <a:rPr lang="de-DE" dirty="0"/>
              <a:t>Objekte und Klassen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8F663D0B-A90A-4472-ADF1-2D4D5E0E002A}" type="datetime1">
              <a:rPr lang="de-DE" smtClean="0"/>
              <a:t>15.03.2023</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59577B53-2C7E-4EC5-B9C8-6C04D3456AA1}" type="datetime1">
              <a:rPr lang="de-DE" smtClean="0"/>
              <a:t>15.03.2023</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3460205-A5AE-420E-9AB9-04AA7C4205FA}" type="datetime1">
              <a:rPr lang="de-DE" smtClean="0"/>
              <a:t>15.03.2023</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C81998FD-B568-4E47-AA9F-CE36B3FEB5BA}" type="datetime1">
              <a:rPr lang="de-DE" smtClean="0"/>
              <a:t>15.03.2023</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0A4F56F1-7827-4042-A276-DAF40AC0B000}" type="datetime1">
              <a:rPr lang="de-DE" smtClean="0"/>
              <a:t>15.03.2023</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DAB02174-66FA-41E9-A997-DF7D3619438B}" type="datetime1">
              <a:rPr lang="de-DE" smtClean="0"/>
              <a:t>15.03.2023</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BDFFDF87-2C7B-4FBB-B7F3-0EB8FC88FA6F}" type="datetime1">
              <a:rPr lang="de-DE" smtClean="0"/>
              <a:t>15.03.2023</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4AEAFF43-79D1-488F-88E5-AECF0C52E4F6}" type="datetime1">
              <a:rPr lang="de-DE" smtClean="0"/>
              <a:t>15.03.2023</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W</a:t>
            </a:r>
            <a:r>
              <a:rPr lang="de-DE" b="1" dirty="0"/>
              <a:t>XY</a:t>
            </a:r>
            <a:r>
              <a:rPr lang="de-DE" dirty="0"/>
              <a:t>Z </a:t>
            </a:r>
            <a:r>
              <a:rPr lang="de-DE" dirty="0">
                <a:sym typeface="Wingdings" panose="05000000000000000000" pitchFamily="2" charset="2"/>
              </a:rPr>
              <a:t> XY  (XY)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F3624D99-4580-4939-A184-6854C4D65CB3}" type="datetime1">
              <a:rPr lang="de-DE" smtClean="0"/>
              <a:t>15.03.2023</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642CBE49-AABD-4678-8D76-A8610D6E4D30}" type="datetime1">
              <a:rPr lang="de-DE" smtClean="0"/>
              <a:t>15.03.2023</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8" name="Picture 7">
            <a:extLst>
              <a:ext uri="{FF2B5EF4-FFF2-40B4-BE49-F238E27FC236}">
                <a16:creationId xmlns:a16="http://schemas.microsoft.com/office/drawing/2014/main" id="{BF6CB45E-1DD9-0C1A-9CEA-2F97DC49A048}"/>
              </a:ext>
            </a:extLst>
          </p:cNvPr>
          <p:cNvPicPr>
            <a:picLocks noChangeAspect="1"/>
          </p:cNvPicPr>
          <p:nvPr/>
        </p:nvPicPr>
        <p:blipFill>
          <a:blip r:embed="rId2"/>
          <a:stretch>
            <a:fillRect/>
          </a:stretch>
        </p:blipFill>
        <p:spPr>
          <a:xfrm>
            <a:off x="4937898" y="2122539"/>
            <a:ext cx="6687483" cy="3523578"/>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2E581C20-4FEA-4BDB-99ED-7F7C03D2ECE0}" type="datetime1">
              <a:rPr lang="de-DE" smtClean="0"/>
              <a:t>15.03.2023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9C5032AF-412C-4954-8799-22E9C987B64F}" type="datetime1">
              <a:rPr lang="de-DE" smtClean="0"/>
              <a:t>15.03.2023</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F2FEDD9D-5594-473A-899D-C0AD9514F726}" type="datetime1">
              <a:rPr lang="de-DE" smtClean="0"/>
              <a:t>15.03.2023</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5C3B550-B314-4EBE-B643-25AC9427FA8B}" type="datetime1">
              <a:rPr lang="de-DE" smtClean="0"/>
              <a:t>15.03.2023</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767B626B-00B4-4CEC-8206-7F4851B03FEF}" type="datetime1">
              <a:rPr lang="de-DE" smtClean="0"/>
              <a:t>15.03.2023</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102EEC64-5E38-4CDE-986C-4F454B58738A}" type="datetime1">
              <a:rPr lang="de-DE" smtClean="0"/>
              <a:t>15.03.2023</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 ≤ b ≥ 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8B9E1184-3E8E-4927-B70E-FCD133F545CF}" type="datetime1">
              <a:rPr lang="de-DE" smtClean="0"/>
              <a:t>15.03.2023</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72285A9-CAD1-4F8C-A320-59D4C92876C5}" type="datetime1">
              <a:rPr lang="de-DE" smtClean="0"/>
              <a:t>15.03.2023</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2F8DC1E6-2D30-4DE7-9C9D-5217FE18022E}" type="datetime1">
              <a:rPr lang="de-DE" smtClean="0"/>
              <a:t>15.03.2023</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893F816E-7DC2-4064-87AA-D097DF435DB9}" type="datetime1">
              <a:rPr lang="de-DE" smtClean="0"/>
              <a:t>15.03.2023</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637BE197-E414-48F3-B656-784E07538695}" type="datetime1">
              <a:rPr lang="de-DE" smtClean="0"/>
              <a:t>15.03.2023</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AC9925A1-4637-41D7-AEAC-8AA9FDFB7140}" type="datetime1">
              <a:rPr lang="de-DE" smtClean="0"/>
              <a:t>15.03.2023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BC048919-3C08-48F6-A0CD-915EC777362A}" type="datetime1">
              <a:rPr lang="de-DE" smtClean="0"/>
              <a:t>15.03.2023</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94C91350-6869-4C72-8675-ECEAAAF05F8D}" type="datetime1">
              <a:rPr lang="de-DE" smtClean="0"/>
              <a:t>15.03.2023</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 = </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ACA1733B-6687-4EEA-9A6B-2EF228C82457}" type="datetime1">
              <a:rPr lang="de-DE" smtClean="0"/>
              <a:t>15.03.2023</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2BBD85E3-27A5-4125-9DB2-C537C85BBE8A}" type="datetime1">
              <a:rPr lang="de-DE" smtClean="0"/>
              <a:t>15.03.2023</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115AC75E-72B2-486D-BEF5-A13F9B218F2F}" type="datetime1">
              <a:rPr lang="de-DE" smtClean="0"/>
              <a:t>15.03.2023</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a:t>
            </a:r>
            <a:r>
              <a:rPr lang="de-DE" b="1" dirty="0">
                <a:solidFill>
                  <a:schemeClr val="accent1">
                    <a:lumMod val="75000"/>
                  </a:schemeClr>
                </a:solidFill>
              </a:rPr>
              <a:t>=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ECF4B1-F230-4767-9D40-08A350DFB7D7}" type="datetime1">
              <a:rPr lang="de-DE" smtClean="0"/>
              <a:t>15.03.2023</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map</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DFEB386C-A89C-4E71-8C7A-EB57A1CCB74F}" type="datetime1">
              <a:rPr lang="de-DE" smtClean="0"/>
              <a:t>15.03.2023</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3A6C6BD-3868-452A-A2BD-92328FD8B4E8}" type="datetime1">
              <a:rPr lang="de-DE" smtClean="0"/>
              <a:t>15.03.2023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B60FD287-29C3-4567-A3C8-1214880B52D5}" type="datetime1">
              <a:rPr lang="de-DE" smtClean="0"/>
              <a:t>15.03.2023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172E1AE1-643D-418C-ACE4-F2637FAE5286}" type="datetime1">
              <a:rPr lang="de-DE" smtClean="0"/>
              <a:t>15.03.2023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C74E5831-6EC7-46CD-950B-539BB31CC002}" type="datetime1">
              <a:rPr lang="de-DE" smtClean="0"/>
              <a:t>15.03.2023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0C2E1D0D-BBB0-4269-8DC7-C28B8DA8D26F}" type="datetime1">
              <a:rPr lang="de-DE" smtClean="0"/>
              <a:t>15.03.2023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09B9FD4-6125-48DF-AAFB-8A90591F704C}" type="datetime1">
              <a:rPr lang="de-DE" smtClean="0"/>
              <a:t>15.03.2023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E005D36-C238-4437-9368-75EE1209248D}" type="datetime1">
              <a:rPr lang="de-DE" smtClean="0"/>
              <a:t>15.03.2023</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21A4D148-919D-4643-B21F-50F1B7EF8BA2}" type="datetime1">
              <a:rPr lang="de-DE" smtClean="0"/>
              <a:t>15.03.2023</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A3D84A41-9102-4FAF-BB9B-7AD126A78344}" type="datetime1">
              <a:rPr lang="de-DE" smtClean="0"/>
              <a:t>15.03.2023</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81CA66B2-419B-4A00-B550-DA1493185108}" type="datetime1">
              <a:rPr lang="de-DE" smtClean="0"/>
              <a:t>15.03.2023</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74AF400-B2B3-4498-869C-65158B84F62E}" type="datetime1">
              <a:rPr lang="de-DE" smtClean="0"/>
              <a:t>15.03.2023</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ECFBCB7-6E51-47D1-88C0-70C111ACD504}" type="datetime1">
              <a:rPr lang="de-DE" smtClean="0"/>
              <a:t>15.03.2023</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284F0D45-833B-4CA2-95DA-AFDB6EDAE49B}" type="datetime1">
              <a:rPr lang="de-DE" smtClean="0"/>
              <a:t>15.03.2023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F8D4647A-5A37-41ED-945E-4016D17F713F}" type="datetime1">
              <a:rPr lang="de-DE" smtClean="0"/>
              <a:t>15.03.2023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040A1E27-A9C0-4EC9-BE62-C00CB62B7D24}" type="datetime1">
              <a:rPr lang="de-DE" smtClean="0"/>
              <a:t>15.03.2023</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 Lebensdauer einer Variable</a:t>
            </a:r>
          </a:p>
          <a:p>
            <a:r>
              <a:rPr lang="de-DE" dirty="0"/>
              <a:t>Typisch: zwischen zugehörigen geschweiften Klammern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15.03.2023</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60</a:t>
            </a:fld>
            <a:endParaRPr lang="de-DE"/>
          </a:p>
        </p:txBody>
      </p:sp>
      <p:pic>
        <p:nvPicPr>
          <p:cNvPr id="8" name="Grafik 7">
            <a:extLst>
              <a:ext uri="{FF2B5EF4-FFF2-40B4-BE49-F238E27FC236}">
                <a16:creationId xmlns:a16="http://schemas.microsoft.com/office/drawing/2014/main" id="{0393E4BE-5A48-49DA-9B3C-9677C473E3CF}"/>
              </a:ext>
            </a:extLst>
          </p:cNvPr>
          <p:cNvPicPr>
            <a:picLocks noChangeAspect="1"/>
          </p:cNvPicPr>
          <p:nvPr/>
        </p:nvPicPr>
        <p:blipFill>
          <a:blip r:embed="rId3"/>
          <a:stretch>
            <a:fillRect/>
          </a:stretch>
        </p:blipFill>
        <p:spPr>
          <a:xfrm>
            <a:off x="1198817" y="2598666"/>
            <a:ext cx="5671883" cy="3532632"/>
          </a:xfrm>
          <a:prstGeom prst="rect">
            <a:avLst/>
          </a:prstGeom>
        </p:spPr>
      </p:pic>
      <p:grpSp>
        <p:nvGrpSpPr>
          <p:cNvPr id="17" name="Gruppieren 16">
            <a:extLst>
              <a:ext uri="{FF2B5EF4-FFF2-40B4-BE49-F238E27FC236}">
                <a16:creationId xmlns:a16="http://schemas.microsoft.com/office/drawing/2014/main" id="{7498EBB2-D134-42EB-85FD-78643D87F0E6}"/>
              </a:ext>
            </a:extLst>
          </p:cNvPr>
          <p:cNvGrpSpPr/>
          <p:nvPr/>
        </p:nvGrpSpPr>
        <p:grpSpPr>
          <a:xfrm>
            <a:off x="2603090" y="2986551"/>
            <a:ext cx="7506585" cy="3001294"/>
            <a:chOff x="2603090" y="2986551"/>
            <a:chExt cx="7506585" cy="3001294"/>
          </a:xfrm>
        </p:grpSpPr>
        <p:sp>
          <p:nvSpPr>
            <p:cNvPr id="9" name="Eckige Klammer rechts 8">
              <a:extLst>
                <a:ext uri="{FF2B5EF4-FFF2-40B4-BE49-F238E27FC236}">
                  <a16:creationId xmlns:a16="http://schemas.microsoft.com/office/drawing/2014/main" id="{85942148-6D79-4F17-BE12-2EF624177CAD}"/>
                </a:ext>
              </a:extLst>
            </p:cNvPr>
            <p:cNvSpPr/>
            <p:nvPr/>
          </p:nvSpPr>
          <p:spPr>
            <a:xfrm>
              <a:off x="2603091" y="4063181"/>
              <a:ext cx="5567516" cy="884903"/>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Eckige Klammer rechts 9">
              <a:extLst>
                <a:ext uri="{FF2B5EF4-FFF2-40B4-BE49-F238E27FC236}">
                  <a16:creationId xmlns:a16="http://schemas.microsoft.com/office/drawing/2014/main" id="{B7CD2271-F063-4DFB-BB6C-048B78EBAF9A}"/>
                </a:ext>
              </a:extLst>
            </p:cNvPr>
            <p:cNvSpPr/>
            <p:nvPr/>
          </p:nvSpPr>
          <p:spPr>
            <a:xfrm>
              <a:off x="2603090" y="3524866"/>
              <a:ext cx="6422924" cy="1946786"/>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Eckige Klammer rechts 10">
              <a:extLst>
                <a:ext uri="{FF2B5EF4-FFF2-40B4-BE49-F238E27FC236}">
                  <a16:creationId xmlns:a16="http://schemas.microsoft.com/office/drawing/2014/main" id="{A5F94718-BA06-4F54-A79C-73A9462A7C5E}"/>
                </a:ext>
              </a:extLst>
            </p:cNvPr>
            <p:cNvSpPr/>
            <p:nvPr/>
          </p:nvSpPr>
          <p:spPr>
            <a:xfrm>
              <a:off x="3333134" y="2986551"/>
              <a:ext cx="6776541" cy="300129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a:extLst>
                <a:ext uri="{FF2B5EF4-FFF2-40B4-BE49-F238E27FC236}">
                  <a16:creationId xmlns:a16="http://schemas.microsoft.com/office/drawing/2014/main" id="{E3511069-36FB-48B1-8268-5D565ADC2CBA}"/>
                </a:ext>
              </a:extLst>
            </p:cNvPr>
            <p:cNvSpPr txBox="1"/>
            <p:nvPr/>
          </p:nvSpPr>
          <p:spPr>
            <a:xfrm rot="16200000">
              <a:off x="7613241" y="4347844"/>
              <a:ext cx="745397" cy="369332"/>
            </a:xfrm>
            <a:prstGeom prst="rect">
              <a:avLst/>
            </a:prstGeom>
            <a:noFill/>
          </p:spPr>
          <p:txBody>
            <a:bodyPr wrap="none" rtlCol="0">
              <a:spAutoFit/>
            </a:bodyPr>
            <a:lstStyle/>
            <a:p>
              <a:r>
                <a:rPr lang="de-DE" dirty="0" err="1"/>
                <a:t>Scope</a:t>
              </a:r>
              <a:endParaRPr lang="de-DE" dirty="0"/>
            </a:p>
          </p:txBody>
        </p:sp>
        <p:sp>
          <p:nvSpPr>
            <p:cNvPr id="13" name="Textfeld 12">
              <a:extLst>
                <a:ext uri="{FF2B5EF4-FFF2-40B4-BE49-F238E27FC236}">
                  <a16:creationId xmlns:a16="http://schemas.microsoft.com/office/drawing/2014/main" id="{F65DC8D2-AB3C-40C7-8B92-EEDCC083EC28}"/>
                </a:ext>
              </a:extLst>
            </p:cNvPr>
            <p:cNvSpPr txBox="1"/>
            <p:nvPr/>
          </p:nvSpPr>
          <p:spPr>
            <a:xfrm rot="16200000">
              <a:off x="8468649" y="4353307"/>
              <a:ext cx="745397" cy="369332"/>
            </a:xfrm>
            <a:prstGeom prst="rect">
              <a:avLst/>
            </a:prstGeom>
            <a:noFill/>
          </p:spPr>
          <p:txBody>
            <a:bodyPr wrap="none" rtlCol="0">
              <a:spAutoFit/>
            </a:bodyPr>
            <a:lstStyle/>
            <a:p>
              <a:r>
                <a:rPr lang="de-DE" dirty="0" err="1"/>
                <a:t>Scope</a:t>
              </a:r>
              <a:endParaRPr lang="de-DE" dirty="0"/>
            </a:p>
          </p:txBody>
        </p:sp>
        <p:sp>
          <p:nvSpPr>
            <p:cNvPr id="14" name="Textfeld 13">
              <a:extLst>
                <a:ext uri="{FF2B5EF4-FFF2-40B4-BE49-F238E27FC236}">
                  <a16:creationId xmlns:a16="http://schemas.microsoft.com/office/drawing/2014/main" id="{40967607-3752-4FA2-BFFA-3BABD2FF03BB}"/>
                </a:ext>
              </a:extLst>
            </p:cNvPr>
            <p:cNvSpPr txBox="1"/>
            <p:nvPr/>
          </p:nvSpPr>
          <p:spPr>
            <a:xfrm rot="16200000">
              <a:off x="9515784" y="4362051"/>
              <a:ext cx="745397" cy="369332"/>
            </a:xfrm>
            <a:prstGeom prst="rect">
              <a:avLst/>
            </a:prstGeom>
            <a:noFill/>
          </p:spPr>
          <p:txBody>
            <a:bodyPr wrap="none" rtlCol="0">
              <a:spAutoFit/>
            </a:bodyPr>
            <a:lstStyle/>
            <a:p>
              <a:r>
                <a:rPr lang="de-DE" dirty="0" err="1"/>
                <a:t>Scope</a:t>
              </a:r>
              <a:endParaRPr lang="de-DE" dirty="0"/>
            </a:p>
          </p:txBody>
        </p:sp>
      </p:grpSp>
      <p:grpSp>
        <p:nvGrpSpPr>
          <p:cNvPr id="18" name="Gruppieren 17">
            <a:extLst>
              <a:ext uri="{FF2B5EF4-FFF2-40B4-BE49-F238E27FC236}">
                <a16:creationId xmlns:a16="http://schemas.microsoft.com/office/drawing/2014/main" id="{DD5F1084-8908-4B31-BCD0-A65AF6D5B9AC}"/>
              </a:ext>
            </a:extLst>
          </p:cNvPr>
          <p:cNvGrpSpPr/>
          <p:nvPr/>
        </p:nvGrpSpPr>
        <p:grpSpPr>
          <a:xfrm>
            <a:off x="2676791" y="5029200"/>
            <a:ext cx="1401137"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Textfeld 18">
            <a:extLst>
              <a:ext uri="{FF2B5EF4-FFF2-40B4-BE49-F238E27FC236}">
                <a16:creationId xmlns:a16="http://schemas.microsoft.com/office/drawing/2014/main" id="{58AB717C-4F10-4D2F-925F-2310C38ACA97}"/>
              </a:ext>
            </a:extLst>
          </p:cNvPr>
          <p:cNvSpPr txBox="1"/>
          <p:nvPr/>
        </p:nvSpPr>
        <p:spPr>
          <a:xfrm>
            <a:off x="6266582" y="4646595"/>
            <a:ext cx="1694310" cy="369332"/>
          </a:xfrm>
          <a:prstGeom prst="rect">
            <a:avLst/>
          </a:prstGeom>
          <a:noFill/>
        </p:spPr>
        <p:txBody>
          <a:bodyPr wrap="none" rtlCol="0">
            <a:spAutoFit/>
          </a:bodyPr>
          <a:lstStyle/>
          <a:p>
            <a:r>
              <a:rPr lang="de-DE" i="1" dirty="0"/>
              <a:t>innen</a:t>
            </a:r>
            <a:r>
              <a:rPr lang="de-DE" dirty="0"/>
              <a:t> stirbt hier</a:t>
            </a:r>
          </a:p>
        </p:txBody>
      </p:sp>
      <p:sp>
        <p:nvSpPr>
          <p:cNvPr id="20" name="Textfeld 19">
            <a:extLst>
              <a:ext uri="{FF2B5EF4-FFF2-40B4-BE49-F238E27FC236}">
                <a16:creationId xmlns:a16="http://schemas.microsoft.com/office/drawing/2014/main" id="{0115C24D-92EA-422C-8955-D5977AC3E5B8}"/>
              </a:ext>
            </a:extLst>
          </p:cNvPr>
          <p:cNvSpPr txBox="1"/>
          <p:nvPr/>
        </p:nvSpPr>
        <p:spPr>
          <a:xfrm>
            <a:off x="7231317" y="5151303"/>
            <a:ext cx="1651414" cy="369332"/>
          </a:xfrm>
          <a:prstGeom prst="rect">
            <a:avLst/>
          </a:prstGeom>
          <a:noFill/>
        </p:spPr>
        <p:txBody>
          <a:bodyPr wrap="none" rtlCol="0">
            <a:spAutoFit/>
          </a:bodyPr>
          <a:lstStyle/>
          <a:p>
            <a:r>
              <a:rPr lang="de-DE" i="1" dirty="0" err="1"/>
              <a:t>mitte</a:t>
            </a:r>
            <a:r>
              <a:rPr lang="de-DE" dirty="0"/>
              <a:t> stirbt hier</a:t>
            </a:r>
          </a:p>
        </p:txBody>
      </p:sp>
      <p:sp>
        <p:nvSpPr>
          <p:cNvPr id="21" name="Textfeld 20">
            <a:extLst>
              <a:ext uri="{FF2B5EF4-FFF2-40B4-BE49-F238E27FC236}">
                <a16:creationId xmlns:a16="http://schemas.microsoft.com/office/drawing/2014/main" id="{D3AFDBE5-F403-4C55-9BFE-8D18474923A8}"/>
              </a:ext>
            </a:extLst>
          </p:cNvPr>
          <p:cNvSpPr txBox="1"/>
          <p:nvPr/>
        </p:nvSpPr>
        <p:spPr>
          <a:xfrm>
            <a:off x="8170606" y="5687161"/>
            <a:ext cx="1801712" cy="369332"/>
          </a:xfrm>
          <a:prstGeom prst="rect">
            <a:avLst/>
          </a:prstGeom>
          <a:noFill/>
        </p:spPr>
        <p:txBody>
          <a:bodyPr wrap="none" rtlCol="0">
            <a:spAutoFit/>
          </a:bodyPr>
          <a:lstStyle/>
          <a:p>
            <a:r>
              <a:rPr lang="de-DE" i="1" dirty="0" err="1"/>
              <a:t>aussen</a:t>
            </a:r>
            <a:r>
              <a:rPr lang="de-DE" dirty="0"/>
              <a:t> stirbt hier</a:t>
            </a:r>
          </a:p>
        </p:txBody>
      </p:sp>
    </p:spTree>
    <p:extLst>
      <p:ext uri="{BB962C8B-B14F-4D97-AF65-F5344CB8AC3E}">
        <p14:creationId xmlns:p14="http://schemas.microsoft.com/office/powerpoint/2010/main" val="39312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26CFD76-CD44-4F97-A6B1-EA70D4DEC675}"/>
              </a:ext>
            </a:extLst>
          </p:cNvPr>
          <p:cNvPicPr>
            <a:picLocks noChangeAspect="1"/>
          </p:cNvPicPr>
          <p:nvPr/>
        </p:nvPicPr>
        <p:blipFill>
          <a:blip r:embed="rId3"/>
          <a:stretch>
            <a:fillRect/>
          </a:stretch>
        </p:blipFill>
        <p:spPr>
          <a:xfrm>
            <a:off x="1212293" y="2509132"/>
            <a:ext cx="5043747" cy="3656717"/>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bezieht sich auf die Deklaration,</a:t>
            </a:r>
            <a:br>
              <a:rPr lang="de-DE" dirty="0"/>
            </a:br>
            <a:r>
              <a:rPr lang="de-DE" dirty="0"/>
              <a:t>nicht auf die Zuweisung eines Werts</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15.03.2023</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61</a:t>
            </a:fld>
            <a:endParaRPr lang="de-DE"/>
          </a:p>
        </p:txBody>
      </p:sp>
      <p:grpSp>
        <p:nvGrpSpPr>
          <p:cNvPr id="18" name="Gruppieren 17">
            <a:extLst>
              <a:ext uri="{FF2B5EF4-FFF2-40B4-BE49-F238E27FC236}">
                <a16:creationId xmlns:a16="http://schemas.microsoft.com/office/drawing/2014/main" id="{DD5F1084-8908-4B31-BCD0-A65AF6D5B9AC}"/>
              </a:ext>
            </a:extLst>
          </p:cNvPr>
          <p:cNvGrpSpPr/>
          <p:nvPr/>
        </p:nvGrpSpPr>
        <p:grpSpPr>
          <a:xfrm>
            <a:off x="2514559" y="5145218"/>
            <a:ext cx="1305273"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0" name="Textfeld 19">
            <a:extLst>
              <a:ext uri="{FF2B5EF4-FFF2-40B4-BE49-F238E27FC236}">
                <a16:creationId xmlns:a16="http://schemas.microsoft.com/office/drawing/2014/main" id="{DC4E2E7C-AE4D-42EE-8D68-B440DE1F6F9A}"/>
              </a:ext>
            </a:extLst>
          </p:cNvPr>
          <p:cNvSpPr txBox="1"/>
          <p:nvPr/>
        </p:nvSpPr>
        <p:spPr>
          <a:xfrm>
            <a:off x="3707227" y="3324057"/>
            <a:ext cx="1557991" cy="369332"/>
          </a:xfrm>
          <a:prstGeom prst="rect">
            <a:avLst/>
          </a:prstGeom>
          <a:noFill/>
        </p:spPr>
        <p:txBody>
          <a:bodyPr wrap="none" rtlCol="0">
            <a:spAutoFit/>
          </a:bodyPr>
          <a:lstStyle/>
          <a:p>
            <a:r>
              <a:rPr lang="de-DE" dirty="0"/>
              <a:t>Deklarationen</a:t>
            </a:r>
          </a:p>
        </p:txBody>
      </p:sp>
      <p:sp>
        <p:nvSpPr>
          <p:cNvPr id="21" name="Pfeil: nach rechts 20">
            <a:extLst>
              <a:ext uri="{FF2B5EF4-FFF2-40B4-BE49-F238E27FC236}">
                <a16:creationId xmlns:a16="http://schemas.microsoft.com/office/drawing/2014/main" id="{F21FD22C-33C1-4D88-BC70-144AB5799ACC}"/>
              </a:ext>
            </a:extLst>
          </p:cNvPr>
          <p:cNvSpPr/>
          <p:nvPr/>
        </p:nvSpPr>
        <p:spPr>
          <a:xfrm flipH="1">
            <a:off x="3486013" y="3395131"/>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922AEE35-7109-41B0-9A55-B0695467139F}"/>
              </a:ext>
            </a:extLst>
          </p:cNvPr>
          <p:cNvSpPr txBox="1"/>
          <p:nvPr/>
        </p:nvSpPr>
        <p:spPr>
          <a:xfrm>
            <a:off x="3707227" y="4391305"/>
            <a:ext cx="1187697" cy="369332"/>
          </a:xfrm>
          <a:prstGeom prst="rect">
            <a:avLst/>
          </a:prstGeom>
          <a:noFill/>
        </p:spPr>
        <p:txBody>
          <a:bodyPr wrap="none" rtlCol="0">
            <a:spAutoFit/>
          </a:bodyPr>
          <a:lstStyle/>
          <a:p>
            <a:r>
              <a:rPr lang="de-DE" dirty="0"/>
              <a:t>Zuweisung</a:t>
            </a:r>
          </a:p>
        </p:txBody>
      </p:sp>
      <p:sp>
        <p:nvSpPr>
          <p:cNvPr id="23" name="Pfeil: nach rechts 22">
            <a:extLst>
              <a:ext uri="{FF2B5EF4-FFF2-40B4-BE49-F238E27FC236}">
                <a16:creationId xmlns:a16="http://schemas.microsoft.com/office/drawing/2014/main" id="{12EC27D8-4A5B-43D4-A144-BAA5930C1147}"/>
              </a:ext>
            </a:extLst>
          </p:cNvPr>
          <p:cNvSpPr/>
          <p:nvPr/>
        </p:nvSpPr>
        <p:spPr>
          <a:xfrm flipH="1">
            <a:off x="3486013" y="446237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CE91AB2-9846-40C5-8415-D8D0B5361AB7}"/>
              </a:ext>
            </a:extLst>
          </p:cNvPr>
          <p:cNvSpPr txBox="1"/>
          <p:nvPr/>
        </p:nvSpPr>
        <p:spPr>
          <a:xfrm>
            <a:off x="3707227" y="2938199"/>
            <a:ext cx="2492092" cy="369332"/>
          </a:xfrm>
          <a:prstGeom prst="rect">
            <a:avLst/>
          </a:prstGeom>
          <a:noFill/>
        </p:spPr>
        <p:txBody>
          <a:bodyPr wrap="none" rtlCol="0">
            <a:spAutoFit/>
          </a:bodyPr>
          <a:lstStyle/>
          <a:p>
            <a:r>
              <a:rPr lang="de-DE" dirty="0"/>
              <a:t>Deklaration + Zuweisung</a:t>
            </a:r>
          </a:p>
        </p:txBody>
      </p:sp>
      <p:sp>
        <p:nvSpPr>
          <p:cNvPr id="25" name="Pfeil: nach rechts 24">
            <a:extLst>
              <a:ext uri="{FF2B5EF4-FFF2-40B4-BE49-F238E27FC236}">
                <a16:creationId xmlns:a16="http://schemas.microsoft.com/office/drawing/2014/main" id="{8EB16FE3-6B72-4DCB-8709-1BBAA50CA486}"/>
              </a:ext>
            </a:extLst>
          </p:cNvPr>
          <p:cNvSpPr/>
          <p:nvPr/>
        </p:nvSpPr>
        <p:spPr>
          <a:xfrm flipH="1">
            <a:off x="3486013" y="3009273"/>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121137-9FBF-4047-8E37-97EC575ABD54}"/>
              </a:ext>
            </a:extLst>
          </p:cNvPr>
          <p:cNvSpPr txBox="1"/>
          <p:nvPr/>
        </p:nvSpPr>
        <p:spPr>
          <a:xfrm>
            <a:off x="3707227" y="3933716"/>
            <a:ext cx="1187697" cy="369332"/>
          </a:xfrm>
          <a:prstGeom prst="rect">
            <a:avLst/>
          </a:prstGeom>
          <a:noFill/>
        </p:spPr>
        <p:txBody>
          <a:bodyPr wrap="none" rtlCol="0">
            <a:spAutoFit/>
          </a:bodyPr>
          <a:lstStyle/>
          <a:p>
            <a:r>
              <a:rPr lang="de-DE" dirty="0"/>
              <a:t>Zuweisung</a:t>
            </a:r>
          </a:p>
        </p:txBody>
      </p:sp>
      <p:sp>
        <p:nvSpPr>
          <p:cNvPr id="27" name="Pfeil: nach rechts 26">
            <a:extLst>
              <a:ext uri="{FF2B5EF4-FFF2-40B4-BE49-F238E27FC236}">
                <a16:creationId xmlns:a16="http://schemas.microsoft.com/office/drawing/2014/main" id="{9F0E41CA-399B-4CE2-A60C-25DDDD4DFC00}"/>
              </a:ext>
            </a:extLst>
          </p:cNvPr>
          <p:cNvSpPr/>
          <p:nvPr/>
        </p:nvSpPr>
        <p:spPr>
          <a:xfrm flipH="1">
            <a:off x="3486013" y="4004790"/>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367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B77D49C7-AF9A-4A10-B7B2-B894644E50D5}"/>
              </a:ext>
            </a:extLst>
          </p:cNvPr>
          <p:cNvPicPr>
            <a:picLocks noChangeAspect="1"/>
          </p:cNvPicPr>
          <p:nvPr/>
        </p:nvPicPr>
        <p:blipFill>
          <a:blip r:embed="rId3"/>
          <a:stretch>
            <a:fillRect/>
          </a:stretch>
        </p:blipFill>
        <p:spPr>
          <a:xfrm>
            <a:off x="1212294" y="2509131"/>
            <a:ext cx="5023370" cy="3656718"/>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a:xfrm>
            <a:off x="838200" y="1520826"/>
            <a:ext cx="9271475" cy="999686"/>
          </a:xfrm>
        </p:spPr>
        <p:txBody>
          <a:bodyPr>
            <a:normAutofit fontScale="70000" lnSpcReduction="20000"/>
          </a:bodyPr>
          <a:lstStyle/>
          <a:p>
            <a:r>
              <a:rPr lang="de-DE" dirty="0"/>
              <a:t>Shadowing = Abschattung / Verstecken</a:t>
            </a:r>
          </a:p>
          <a:p>
            <a:r>
              <a:rPr lang="de-DE" dirty="0"/>
              <a:t>Neue Variable mit gleichem Namen in anderem </a:t>
            </a:r>
            <a:r>
              <a:rPr lang="de-DE" dirty="0" err="1"/>
              <a:t>Scope</a:t>
            </a:r>
            <a:endParaRPr lang="de-DE" dirty="0"/>
          </a:p>
          <a:p>
            <a:r>
              <a:rPr lang="de-DE" dirty="0"/>
              <a:t>Empfehlung: bleiben lassen / anderen Namen ausdenken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15.03.2023</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62</a:t>
            </a:fld>
            <a:endParaRPr lang="de-DE"/>
          </a:p>
        </p:txBody>
      </p:sp>
      <p:sp>
        <p:nvSpPr>
          <p:cNvPr id="22" name="Textfeld 21">
            <a:extLst>
              <a:ext uri="{FF2B5EF4-FFF2-40B4-BE49-F238E27FC236}">
                <a16:creationId xmlns:a16="http://schemas.microsoft.com/office/drawing/2014/main" id="{098A4878-AE1C-40FF-9C82-FA9531BE6E0C}"/>
              </a:ext>
            </a:extLst>
          </p:cNvPr>
          <p:cNvSpPr txBox="1"/>
          <p:nvPr/>
        </p:nvSpPr>
        <p:spPr>
          <a:xfrm>
            <a:off x="3235278" y="3429000"/>
            <a:ext cx="1267848" cy="369332"/>
          </a:xfrm>
          <a:prstGeom prst="rect">
            <a:avLst/>
          </a:prstGeom>
          <a:noFill/>
        </p:spPr>
        <p:txBody>
          <a:bodyPr wrap="none" rtlCol="0">
            <a:spAutoFit/>
          </a:bodyPr>
          <a:lstStyle/>
          <a:p>
            <a:r>
              <a:rPr lang="de-DE" dirty="0"/>
              <a:t>Deklaration</a:t>
            </a:r>
          </a:p>
        </p:txBody>
      </p:sp>
      <p:sp>
        <p:nvSpPr>
          <p:cNvPr id="23" name="Pfeil: nach rechts 22">
            <a:extLst>
              <a:ext uri="{FF2B5EF4-FFF2-40B4-BE49-F238E27FC236}">
                <a16:creationId xmlns:a16="http://schemas.microsoft.com/office/drawing/2014/main" id="{770DB957-040E-4B21-8A1A-0EDBD062BC3E}"/>
              </a:ext>
            </a:extLst>
          </p:cNvPr>
          <p:cNvSpPr/>
          <p:nvPr/>
        </p:nvSpPr>
        <p:spPr>
          <a:xfrm flipH="1">
            <a:off x="3014064" y="3500074"/>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4022E6D-6664-4393-BAB3-360A4E068D34}"/>
              </a:ext>
            </a:extLst>
          </p:cNvPr>
          <p:cNvSpPr txBox="1"/>
          <p:nvPr/>
        </p:nvSpPr>
        <p:spPr>
          <a:xfrm>
            <a:off x="3999736" y="4401575"/>
            <a:ext cx="1795235" cy="369332"/>
          </a:xfrm>
          <a:prstGeom prst="rect">
            <a:avLst/>
          </a:prstGeom>
          <a:noFill/>
        </p:spPr>
        <p:txBody>
          <a:bodyPr wrap="none" rtlCol="0">
            <a:spAutoFit/>
          </a:bodyPr>
          <a:lstStyle/>
          <a:p>
            <a:r>
              <a:rPr lang="de-DE" dirty="0"/>
              <a:t>neue Deklaration</a:t>
            </a:r>
          </a:p>
        </p:txBody>
      </p:sp>
      <p:sp>
        <p:nvSpPr>
          <p:cNvPr id="25" name="Pfeil: nach rechts 24">
            <a:extLst>
              <a:ext uri="{FF2B5EF4-FFF2-40B4-BE49-F238E27FC236}">
                <a16:creationId xmlns:a16="http://schemas.microsoft.com/office/drawing/2014/main" id="{B3DF267B-AAA4-4448-857F-99CEE0F7D6FC}"/>
              </a:ext>
            </a:extLst>
          </p:cNvPr>
          <p:cNvSpPr/>
          <p:nvPr/>
        </p:nvSpPr>
        <p:spPr>
          <a:xfrm flipH="1">
            <a:off x="3778522" y="447264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ckige Klammer rechts 26">
            <a:extLst>
              <a:ext uri="{FF2B5EF4-FFF2-40B4-BE49-F238E27FC236}">
                <a16:creationId xmlns:a16="http://schemas.microsoft.com/office/drawing/2014/main" id="{42677765-F5E6-4279-B48F-0AF484E536A2}"/>
              </a:ext>
            </a:extLst>
          </p:cNvPr>
          <p:cNvSpPr/>
          <p:nvPr/>
        </p:nvSpPr>
        <p:spPr>
          <a:xfrm>
            <a:off x="2551471" y="4328455"/>
            <a:ext cx="7241458" cy="745399"/>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u="sng"/>
          </a:p>
        </p:txBody>
      </p:sp>
      <p:sp>
        <p:nvSpPr>
          <p:cNvPr id="30" name="Textfeld 29">
            <a:extLst>
              <a:ext uri="{FF2B5EF4-FFF2-40B4-BE49-F238E27FC236}">
                <a16:creationId xmlns:a16="http://schemas.microsoft.com/office/drawing/2014/main" id="{B59CC268-6919-48B1-B23F-3997DC2A2737}"/>
              </a:ext>
            </a:extLst>
          </p:cNvPr>
          <p:cNvSpPr txBox="1"/>
          <p:nvPr/>
        </p:nvSpPr>
        <p:spPr>
          <a:xfrm rot="16200000">
            <a:off x="9235565" y="4528888"/>
            <a:ext cx="745397" cy="369332"/>
          </a:xfrm>
          <a:prstGeom prst="rect">
            <a:avLst/>
          </a:prstGeom>
          <a:noFill/>
        </p:spPr>
        <p:txBody>
          <a:bodyPr wrap="none" rtlCol="0">
            <a:spAutoFit/>
          </a:bodyPr>
          <a:lstStyle/>
          <a:p>
            <a:r>
              <a:rPr lang="de-DE" dirty="0" err="1"/>
              <a:t>Scope</a:t>
            </a:r>
            <a:endParaRPr lang="de-DE" dirty="0"/>
          </a:p>
        </p:txBody>
      </p:sp>
      <p:sp>
        <p:nvSpPr>
          <p:cNvPr id="33" name="Textfeld 32">
            <a:extLst>
              <a:ext uri="{FF2B5EF4-FFF2-40B4-BE49-F238E27FC236}">
                <a16:creationId xmlns:a16="http://schemas.microsoft.com/office/drawing/2014/main" id="{4D6236EA-8FD5-49DF-A32F-8438EF3C8AAF}"/>
              </a:ext>
            </a:extLst>
          </p:cNvPr>
          <p:cNvSpPr txBox="1"/>
          <p:nvPr/>
        </p:nvSpPr>
        <p:spPr>
          <a:xfrm>
            <a:off x="7113570" y="4713555"/>
            <a:ext cx="1694310" cy="369332"/>
          </a:xfrm>
          <a:prstGeom prst="rect">
            <a:avLst/>
          </a:prstGeom>
          <a:noFill/>
        </p:spPr>
        <p:txBody>
          <a:bodyPr wrap="none" rtlCol="0">
            <a:spAutoFit/>
          </a:bodyPr>
          <a:lstStyle/>
          <a:p>
            <a:r>
              <a:rPr lang="de-DE" i="1" dirty="0"/>
              <a:t>innen</a:t>
            </a:r>
            <a:r>
              <a:rPr lang="de-DE" dirty="0"/>
              <a:t> stirbt hier</a:t>
            </a:r>
          </a:p>
        </p:txBody>
      </p:sp>
      <p:sp>
        <p:nvSpPr>
          <p:cNvPr id="34" name="Textfeld 33">
            <a:extLst>
              <a:ext uri="{FF2B5EF4-FFF2-40B4-BE49-F238E27FC236}">
                <a16:creationId xmlns:a16="http://schemas.microsoft.com/office/drawing/2014/main" id="{5E06C81E-4EC7-492B-97C2-47EB1BCAF785}"/>
              </a:ext>
            </a:extLst>
          </p:cNvPr>
          <p:cNvSpPr txBox="1"/>
          <p:nvPr/>
        </p:nvSpPr>
        <p:spPr>
          <a:xfrm>
            <a:off x="7138737" y="5061337"/>
            <a:ext cx="1643976" cy="369332"/>
          </a:xfrm>
          <a:prstGeom prst="rect">
            <a:avLst/>
          </a:prstGeom>
          <a:noFill/>
        </p:spPr>
        <p:txBody>
          <a:bodyPr wrap="none" rtlCol="0">
            <a:spAutoFit/>
          </a:bodyPr>
          <a:lstStyle/>
          <a:p>
            <a:r>
              <a:rPr lang="de-DE" i="1" dirty="0"/>
              <a:t>innen </a:t>
            </a:r>
            <a:r>
              <a:rPr lang="de-DE" dirty="0"/>
              <a:t>lebt noch</a:t>
            </a:r>
          </a:p>
        </p:txBody>
      </p:sp>
      <p:grpSp>
        <p:nvGrpSpPr>
          <p:cNvPr id="37" name="Gruppieren 36">
            <a:extLst>
              <a:ext uri="{FF2B5EF4-FFF2-40B4-BE49-F238E27FC236}">
                <a16:creationId xmlns:a16="http://schemas.microsoft.com/office/drawing/2014/main" id="{A26B2382-A515-4F48-87B2-019C244298AD}"/>
              </a:ext>
            </a:extLst>
          </p:cNvPr>
          <p:cNvGrpSpPr/>
          <p:nvPr/>
        </p:nvGrpSpPr>
        <p:grpSpPr>
          <a:xfrm>
            <a:off x="6799006" y="4699833"/>
            <a:ext cx="2286000" cy="1116776"/>
            <a:chOff x="6799006" y="4699833"/>
            <a:chExt cx="2286000" cy="1116776"/>
          </a:xfrm>
        </p:grpSpPr>
        <p:sp>
          <p:nvSpPr>
            <p:cNvPr id="35" name="Parallelogramm 34">
              <a:extLst>
                <a:ext uri="{FF2B5EF4-FFF2-40B4-BE49-F238E27FC236}">
                  <a16:creationId xmlns:a16="http://schemas.microsoft.com/office/drawing/2014/main" id="{F3071B48-FB53-4378-A3AE-674A0B2EF7A7}"/>
                </a:ext>
              </a:extLst>
            </p:cNvPr>
            <p:cNvSpPr/>
            <p:nvPr/>
          </p:nvSpPr>
          <p:spPr>
            <a:xfrm>
              <a:off x="6799006" y="4699833"/>
              <a:ext cx="2286000" cy="745398"/>
            </a:xfrm>
            <a:prstGeom prst="parallelogram">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CACF5EC9-82B6-405A-8422-D9CD5BC7D6FD}"/>
                </a:ext>
              </a:extLst>
            </p:cNvPr>
            <p:cNvSpPr txBox="1"/>
            <p:nvPr/>
          </p:nvSpPr>
          <p:spPr>
            <a:xfrm>
              <a:off x="7132067" y="5447277"/>
              <a:ext cx="1395126" cy="369332"/>
            </a:xfrm>
            <a:prstGeom prst="rect">
              <a:avLst/>
            </a:prstGeom>
            <a:noFill/>
          </p:spPr>
          <p:txBody>
            <a:bodyPr wrap="none" rtlCol="0">
              <a:spAutoFit/>
            </a:bodyPr>
            <a:lstStyle/>
            <a:p>
              <a:r>
                <a:rPr lang="de-DE" dirty="0" err="1">
                  <a:solidFill>
                    <a:srgbClr val="FF0000"/>
                  </a:solidFill>
                </a:rPr>
                <a:t>What</a:t>
              </a:r>
              <a:r>
                <a:rPr lang="de-DE" dirty="0">
                  <a:solidFill>
                    <a:srgbClr val="FF0000"/>
                  </a:solidFill>
                </a:rPr>
                <a:t>? </a:t>
              </a:r>
              <a:r>
                <a:rPr lang="de-DE" dirty="0" err="1">
                  <a:solidFill>
                    <a:srgbClr val="FF0000"/>
                  </a:solidFill>
                </a:rPr>
                <a:t>How</a:t>
              </a:r>
              <a:r>
                <a:rPr lang="de-DE" dirty="0">
                  <a:solidFill>
                    <a:srgbClr val="FF0000"/>
                  </a:solidFill>
                </a:rPr>
                <a:t>?</a:t>
              </a:r>
            </a:p>
          </p:txBody>
        </p:sp>
      </p:grpSp>
    </p:spTree>
    <p:extLst>
      <p:ext uri="{BB962C8B-B14F-4D97-AF65-F5344CB8AC3E}">
        <p14:creationId xmlns:p14="http://schemas.microsoft.com/office/powerpoint/2010/main" val="26767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7" name="Inhaltsplatzhalter 6">
            <a:extLst>
              <a:ext uri="{FF2B5EF4-FFF2-40B4-BE49-F238E27FC236}">
                <a16:creationId xmlns:a16="http://schemas.microsoft.com/office/drawing/2014/main" id="{323E6C02-12DD-43B2-BBE6-6B618DCBF6FC}"/>
              </a:ext>
            </a:extLst>
          </p:cNvPr>
          <p:cNvSpPr>
            <a:spLocks noGrp="1"/>
          </p:cNvSpPr>
          <p:nvPr>
            <p:ph idx="1"/>
          </p:nvPr>
        </p:nvSpPr>
        <p:spPr/>
        <p:txBody>
          <a:bodyPr/>
          <a:lstStyle/>
          <a:p>
            <a:r>
              <a:rPr lang="de-DE" dirty="0"/>
              <a:t>Viele Programmiersprachen erlauben Shadowing</a:t>
            </a:r>
          </a:p>
          <a:p>
            <a:r>
              <a:rPr lang="de-DE" dirty="0"/>
              <a:t>z.B. C++</a:t>
            </a:r>
          </a:p>
          <a:p>
            <a:endParaRPr lang="de-DE" dirty="0"/>
          </a:p>
          <a:p>
            <a:endParaRPr lang="de-DE" dirty="0"/>
          </a:p>
          <a:p>
            <a:endParaRPr lang="de-DE" dirty="0"/>
          </a:p>
          <a:p>
            <a:r>
              <a:rPr lang="de-DE" dirty="0"/>
              <a:t>Andere Programmiersprachen lassen Shadowing nicht zu</a:t>
            </a:r>
          </a:p>
          <a:p>
            <a:r>
              <a:rPr lang="de-DE" dirty="0"/>
              <a:t>z.B. C#</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15.03.2023</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10" name="Grafik 9">
            <a:extLst>
              <a:ext uri="{FF2B5EF4-FFF2-40B4-BE49-F238E27FC236}">
                <a16:creationId xmlns:a16="http://schemas.microsoft.com/office/drawing/2014/main" id="{54C0B3A8-1E06-41AF-B9C8-A23D1B8CC0CF}"/>
              </a:ext>
            </a:extLst>
          </p:cNvPr>
          <p:cNvPicPr>
            <a:picLocks noChangeAspect="1"/>
          </p:cNvPicPr>
          <p:nvPr/>
        </p:nvPicPr>
        <p:blipFill>
          <a:blip r:embed="rId3"/>
          <a:stretch>
            <a:fillRect/>
          </a:stretch>
        </p:blipFill>
        <p:spPr>
          <a:xfrm>
            <a:off x="2684593" y="4556002"/>
            <a:ext cx="5553754" cy="1659592"/>
          </a:xfrm>
          <a:prstGeom prst="rect">
            <a:avLst/>
          </a:prstGeom>
        </p:spPr>
      </p:pic>
      <p:pic>
        <p:nvPicPr>
          <p:cNvPr id="12" name="Grafik 11">
            <a:extLst>
              <a:ext uri="{FF2B5EF4-FFF2-40B4-BE49-F238E27FC236}">
                <a16:creationId xmlns:a16="http://schemas.microsoft.com/office/drawing/2014/main" id="{DC66754E-C60C-41B1-AD80-410B96AD9162}"/>
              </a:ext>
            </a:extLst>
          </p:cNvPr>
          <p:cNvPicPr>
            <a:picLocks noChangeAspect="1"/>
          </p:cNvPicPr>
          <p:nvPr/>
        </p:nvPicPr>
        <p:blipFill>
          <a:blip r:embed="rId4"/>
          <a:stretch>
            <a:fillRect/>
          </a:stretch>
        </p:blipFill>
        <p:spPr>
          <a:xfrm>
            <a:off x="2684593" y="2099592"/>
            <a:ext cx="2123382" cy="1840773"/>
          </a:xfrm>
          <a:prstGeom prst="rect">
            <a:avLst/>
          </a:prstGeom>
        </p:spPr>
      </p:pic>
    </p:spTree>
    <p:extLst>
      <p:ext uri="{BB962C8B-B14F-4D97-AF65-F5344CB8AC3E}">
        <p14:creationId xmlns:p14="http://schemas.microsoft.com/office/powerpoint/2010/main" val="1826812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BC1A8AC8-5070-4C02-8E82-DE4FD3F8497A}" type="datetime1">
              <a:rPr lang="de-DE" smtClean="0"/>
              <a:t>15.03.2023</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64</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AF1CB7BF-E60D-47C9-99CD-43B03711F834}" type="datetime1">
              <a:rPr lang="de-DE" smtClean="0"/>
              <a:t>15.03.2023</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65</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B9053FEB-F038-4EB7-B9DC-77977117EA33}" type="datetime1">
              <a:rPr lang="de-DE" smtClean="0"/>
              <a:t>15.03.2023</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0B399FA5-2F01-416C-865E-705C1E0C03C8}" type="datetime1">
              <a:rPr lang="de-DE" smtClean="0"/>
              <a:t>15.03.2023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67</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7CFAA5B-8ED2-4D87-B5CD-876772B506EB}" type="datetime1">
              <a:rPr lang="de-DE" smtClean="0"/>
              <a:t>15.03.2023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68</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706CFF74-9D82-4823-AFE2-CBE8D2D808FC}" type="datetime1">
              <a:rPr lang="de-DE" smtClean="0"/>
              <a:t>15.03.2023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69</a:t>
            </a:fld>
            <a:endParaRPr lang="de-DE"/>
          </a:p>
        </p:txBody>
      </p:sp>
    </p:spTree>
    <p:extLst>
      <p:ext uri="{BB962C8B-B14F-4D97-AF65-F5344CB8AC3E}">
        <p14:creationId xmlns:p14="http://schemas.microsoft.com/office/powerpoint/2010/main" val="217597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5C03BAA7-20D5-4E1B-8CB5-A2ED8F9EFD7F}" type="datetime1">
              <a:rPr lang="de-DE" smtClean="0"/>
              <a:t>15.03.2023</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F7C2B1F-6E2C-496E-BFF9-7CD4B274FE9C}" type="datetime1">
              <a:rPr lang="de-DE" smtClean="0"/>
              <a:t>15.03.2023</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dirty="0"/>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70</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7FCAFDC7-B029-4A9A-9758-09162716B8E3}"/>
              </a:ext>
            </a:extLst>
          </p:cNvPr>
          <p:cNvPicPr>
            <a:picLocks noChangeAspect="1"/>
          </p:cNvPicPr>
          <p:nvPr/>
        </p:nvPicPr>
        <p:blipFill>
          <a:blip r:embed="rId3"/>
          <a:stretch>
            <a:fillRect/>
          </a:stretch>
        </p:blipFill>
        <p:spPr>
          <a:xfrm>
            <a:off x="838201" y="2045014"/>
            <a:ext cx="7308822" cy="4068191"/>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Ungeschickt bei </a:t>
            </a:r>
            <a:r>
              <a:rPr lang="de-DE" dirty="0" err="1"/>
              <a:t>Callbacks</a:t>
            </a:r>
            <a:r>
              <a:rPr lang="de-DE" dirty="0"/>
              <a:t>: kein Zugriff auf lokale Variablen</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15.03.2023</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71</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677594" y="2293724"/>
            <a:ext cx="1699787"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3377381" y="2181217"/>
            <a:ext cx="6312241" cy="369332"/>
          </a:xfrm>
          <a:prstGeom prst="rect">
            <a:avLst/>
          </a:prstGeom>
          <a:noFill/>
        </p:spPr>
        <p:txBody>
          <a:bodyPr wrap="none" rtlCol="0">
            <a:spAutoFit/>
          </a:bodyPr>
          <a:lstStyle/>
          <a:p>
            <a:r>
              <a:rPr lang="de-DE" dirty="0">
                <a:solidFill>
                  <a:schemeClr val="accent1"/>
                </a:solidFill>
              </a:rPr>
              <a:t>Hier will ich vielleicht festlegen, wie viel Skonto jemand bekommt</a:t>
            </a:r>
          </a:p>
        </p:txBody>
      </p:sp>
      <p:sp>
        <p:nvSpPr>
          <p:cNvPr id="11" name="Rechteck 10">
            <a:extLst>
              <a:ext uri="{FF2B5EF4-FFF2-40B4-BE49-F238E27FC236}">
                <a16:creationId xmlns:a16="http://schemas.microsoft.com/office/drawing/2014/main" id="{2184E5DB-3550-43CC-B8F7-8AFCC84D47EF}"/>
              </a:ext>
            </a:extLst>
          </p:cNvPr>
          <p:cNvSpPr/>
          <p:nvPr/>
        </p:nvSpPr>
        <p:spPr>
          <a:xfrm>
            <a:off x="3511310" y="3576193"/>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646344" y="3818619"/>
            <a:ext cx="3025765" cy="369332"/>
          </a:xfrm>
          <a:prstGeom prst="rect">
            <a:avLst/>
          </a:prstGeom>
          <a:noFill/>
        </p:spPr>
        <p:txBody>
          <a:bodyPr wrap="none" rtlCol="0">
            <a:spAutoFit/>
          </a:bodyPr>
          <a:lstStyle/>
          <a:p>
            <a:r>
              <a:rPr lang="de-DE" dirty="0">
                <a:solidFill>
                  <a:schemeClr val="accent1"/>
                </a:solidFill>
              </a:rPr>
              <a:t>Hier lebt die Variable gar nicht</a:t>
            </a:r>
          </a:p>
        </p:txBody>
      </p:sp>
      <p:pic>
        <p:nvPicPr>
          <p:cNvPr id="16" name="Grafik 15">
            <a:extLst>
              <a:ext uri="{FF2B5EF4-FFF2-40B4-BE49-F238E27FC236}">
                <a16:creationId xmlns:a16="http://schemas.microsoft.com/office/drawing/2014/main" id="{CE8F5E76-5DCC-4012-9EAB-6721FB15554C}"/>
              </a:ext>
            </a:extLst>
          </p:cNvPr>
          <p:cNvPicPr>
            <a:picLocks noChangeAspect="1"/>
          </p:cNvPicPr>
          <p:nvPr/>
        </p:nvPicPr>
        <p:blipFill>
          <a:blip r:embed="rId4"/>
          <a:stretch>
            <a:fillRect/>
          </a:stretch>
        </p:blipFill>
        <p:spPr>
          <a:xfrm rot="469261">
            <a:off x="10115511" y="3884754"/>
            <a:ext cx="1665941" cy="1970517"/>
          </a:xfrm>
          <a:prstGeom prst="rect">
            <a:avLst/>
          </a:prstGeom>
        </p:spPr>
      </p:pic>
    </p:spTree>
    <p:extLst>
      <p:ext uri="{BB962C8B-B14F-4D97-AF65-F5344CB8AC3E}">
        <p14:creationId xmlns:p14="http://schemas.microsoft.com/office/powerpoint/2010/main" val="4950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2387DD2E-D1EA-4568-9FB2-2CC52BFA91D3}"/>
              </a:ext>
            </a:extLst>
          </p:cNvPr>
          <p:cNvPicPr>
            <a:picLocks noChangeAspect="1"/>
          </p:cNvPicPr>
          <p:nvPr/>
        </p:nvPicPr>
        <p:blipFill>
          <a:blip r:embed="rId3"/>
          <a:stretch>
            <a:fillRect/>
          </a:stretch>
        </p:blipFill>
        <p:spPr>
          <a:xfrm>
            <a:off x="838198" y="1992369"/>
            <a:ext cx="7062184" cy="4120836"/>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über </a:t>
            </a:r>
            <a:r>
              <a:rPr lang="de-DE" dirty="0" err="1"/>
              <a:t>Scope</a:t>
            </a: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15.03.2023</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72</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3" y="1992369"/>
            <a:ext cx="135320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2802194" y="1936115"/>
            <a:ext cx="1673407" cy="369332"/>
          </a:xfrm>
          <a:prstGeom prst="rect">
            <a:avLst/>
          </a:prstGeom>
          <a:noFill/>
        </p:spPr>
        <p:txBody>
          <a:bodyPr wrap="none" rtlCol="0">
            <a:spAutoFit/>
          </a:bodyPr>
          <a:lstStyle/>
          <a:p>
            <a:r>
              <a:rPr lang="de-DE" dirty="0" err="1">
                <a:solidFill>
                  <a:schemeClr val="accent1"/>
                </a:solidFill>
              </a:rPr>
              <a:t>Scope</a:t>
            </a:r>
            <a:r>
              <a:rPr lang="de-DE" dirty="0">
                <a:solidFill>
                  <a:schemeClr val="accent1"/>
                </a:solidFill>
              </a:rPr>
              <a:t> erweitert</a:t>
            </a:r>
          </a:p>
        </p:txBody>
      </p:sp>
      <p:sp>
        <p:nvSpPr>
          <p:cNvPr id="11" name="Rechteck 10">
            <a:extLst>
              <a:ext uri="{FF2B5EF4-FFF2-40B4-BE49-F238E27FC236}">
                <a16:creationId xmlns:a16="http://schemas.microsoft.com/office/drawing/2014/main" id="{2184E5DB-3550-43CC-B8F7-8AFCC84D47EF}"/>
              </a:ext>
            </a:extLst>
          </p:cNvPr>
          <p:cNvSpPr/>
          <p:nvPr/>
        </p:nvSpPr>
        <p:spPr>
          <a:xfrm>
            <a:off x="3400698" y="3690206"/>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400698" y="3922038"/>
            <a:ext cx="1833515" cy="369332"/>
          </a:xfrm>
          <a:prstGeom prst="rect">
            <a:avLst/>
          </a:prstGeom>
          <a:noFill/>
        </p:spPr>
        <p:txBody>
          <a:bodyPr wrap="none" rtlCol="0">
            <a:spAutoFit/>
          </a:bodyPr>
          <a:lstStyle/>
          <a:p>
            <a:r>
              <a:rPr lang="de-DE" dirty="0">
                <a:solidFill>
                  <a:schemeClr val="accent1"/>
                </a:solidFill>
              </a:rPr>
              <a:t>Variable lebt jetzt</a:t>
            </a:r>
          </a:p>
        </p:txBody>
      </p:sp>
    </p:spTree>
    <p:extLst>
      <p:ext uri="{BB962C8B-B14F-4D97-AF65-F5344CB8AC3E}">
        <p14:creationId xmlns:p14="http://schemas.microsoft.com/office/powerpoint/2010/main" val="1565534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0537923-0EF0-4506-8DA0-AC6DB66B679D}"/>
              </a:ext>
            </a:extLst>
          </p:cNvPr>
          <p:cNvPicPr>
            <a:picLocks noChangeAspect="1"/>
          </p:cNvPicPr>
          <p:nvPr/>
        </p:nvPicPr>
        <p:blipFill rotWithShape="1">
          <a:blip r:embed="rId3"/>
          <a:srcRect t="-1" b="-1277"/>
          <a:stretch/>
        </p:blipFill>
        <p:spPr>
          <a:xfrm>
            <a:off x="841273" y="1992368"/>
            <a:ext cx="5471650" cy="4173482"/>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Neues Problem: parallele Ausführung</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15.03.2023</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73</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4" y="2322696"/>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2184E5DB-3550-43CC-B8F7-8AFCC84D47EF}"/>
              </a:ext>
            </a:extLst>
          </p:cNvPr>
          <p:cNvSpPr/>
          <p:nvPr/>
        </p:nvSpPr>
        <p:spPr>
          <a:xfrm>
            <a:off x="2802195" y="4219209"/>
            <a:ext cx="648928"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2736119" y="4424718"/>
            <a:ext cx="3515129" cy="369332"/>
          </a:xfrm>
          <a:prstGeom prst="rect">
            <a:avLst/>
          </a:prstGeom>
          <a:noFill/>
        </p:spPr>
        <p:txBody>
          <a:bodyPr wrap="none" rtlCol="0">
            <a:spAutoFit/>
          </a:bodyPr>
          <a:lstStyle/>
          <a:p>
            <a:r>
              <a:rPr lang="de-DE" dirty="0">
                <a:solidFill>
                  <a:schemeClr val="accent1"/>
                </a:solidFill>
              </a:rPr>
              <a:t>Mit welchem Wert wird gerechnet?</a:t>
            </a:r>
          </a:p>
        </p:txBody>
      </p:sp>
      <p:sp>
        <p:nvSpPr>
          <p:cNvPr id="16" name="Rechteck 15">
            <a:extLst>
              <a:ext uri="{FF2B5EF4-FFF2-40B4-BE49-F238E27FC236}">
                <a16:creationId xmlns:a16="http://schemas.microsoft.com/office/drawing/2014/main" id="{670DB967-24B7-4FC4-9478-346292A4390E}"/>
              </a:ext>
            </a:extLst>
          </p:cNvPr>
          <p:cNvSpPr/>
          <p:nvPr/>
        </p:nvSpPr>
        <p:spPr>
          <a:xfrm>
            <a:off x="1448994" y="3278465"/>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CA17B334-ADE0-45AF-9A64-306AA57E82E9}"/>
              </a:ext>
            </a:extLst>
          </p:cNvPr>
          <p:cNvSpPr txBox="1"/>
          <p:nvPr/>
        </p:nvSpPr>
        <p:spPr>
          <a:xfrm>
            <a:off x="1694151" y="2917006"/>
            <a:ext cx="2865015" cy="276999"/>
          </a:xfrm>
          <a:prstGeom prst="rect">
            <a:avLst/>
          </a:prstGeom>
          <a:noFill/>
        </p:spPr>
        <p:txBody>
          <a:bodyPr wrap="none" rtlCol="0">
            <a:spAutoFit/>
          </a:bodyPr>
          <a:lstStyle/>
          <a:p>
            <a:r>
              <a:rPr lang="de-DE" sz="1200" dirty="0">
                <a:solidFill>
                  <a:schemeClr val="accent1"/>
                </a:solidFill>
              </a:rPr>
              <a:t>Annahme: main2() wird parallel ausgeführt</a:t>
            </a:r>
          </a:p>
        </p:txBody>
      </p:sp>
    </p:spTree>
    <p:extLst>
      <p:ext uri="{BB962C8B-B14F-4D97-AF65-F5344CB8AC3E}">
        <p14:creationId xmlns:p14="http://schemas.microsoft.com/office/powerpoint/2010/main" val="19273339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Lambda-Ausdrücke (kurz: Lambdas)</a:t>
            </a:r>
          </a:p>
          <a:p>
            <a:r>
              <a:rPr lang="de-DE" dirty="0"/>
              <a:t>Lambda = Funktion als Variable = anonyme Funktion</a:t>
            </a:r>
          </a:p>
          <a:p>
            <a:pPr marL="0" indent="0">
              <a:buNone/>
            </a:pP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15.03.2023</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74</a:t>
            </a:fld>
            <a:endParaRPr lang="de-DE"/>
          </a:p>
        </p:txBody>
      </p:sp>
      <p:pic>
        <p:nvPicPr>
          <p:cNvPr id="13" name="Grafik 12">
            <a:extLst>
              <a:ext uri="{FF2B5EF4-FFF2-40B4-BE49-F238E27FC236}">
                <a16:creationId xmlns:a16="http://schemas.microsoft.com/office/drawing/2014/main" id="{D8FBCAF4-0FE8-4B94-A458-87A4989BDC03}"/>
              </a:ext>
            </a:extLst>
          </p:cNvPr>
          <p:cNvPicPr>
            <a:picLocks noChangeAspect="1"/>
          </p:cNvPicPr>
          <p:nvPr/>
        </p:nvPicPr>
        <p:blipFill>
          <a:blip r:embed="rId3"/>
          <a:stretch>
            <a:fillRect/>
          </a:stretch>
        </p:blipFill>
        <p:spPr>
          <a:xfrm>
            <a:off x="838200" y="2786348"/>
            <a:ext cx="3344814" cy="3106749"/>
          </a:xfrm>
          <a:prstGeom prst="rect">
            <a:avLst/>
          </a:prstGeom>
        </p:spPr>
      </p:pic>
      <p:sp>
        <p:nvSpPr>
          <p:cNvPr id="15" name="Textfeld 14">
            <a:extLst>
              <a:ext uri="{FF2B5EF4-FFF2-40B4-BE49-F238E27FC236}">
                <a16:creationId xmlns:a16="http://schemas.microsoft.com/office/drawing/2014/main" id="{5BE01268-44FC-465E-9A78-23325CCAA2CB}"/>
              </a:ext>
            </a:extLst>
          </p:cNvPr>
          <p:cNvSpPr txBox="1"/>
          <p:nvPr/>
        </p:nvSpPr>
        <p:spPr>
          <a:xfrm>
            <a:off x="5167423" y="3634073"/>
            <a:ext cx="606256" cy="1107996"/>
          </a:xfrm>
          <a:prstGeom prst="rect">
            <a:avLst/>
          </a:prstGeom>
          <a:noFill/>
        </p:spPr>
        <p:txBody>
          <a:bodyPr wrap="none" rtlCol="0">
            <a:spAutoFit/>
          </a:bodyPr>
          <a:lstStyle/>
          <a:p>
            <a:r>
              <a:rPr lang="de-DE" sz="6600" dirty="0"/>
              <a:t>=</a:t>
            </a:r>
          </a:p>
        </p:txBody>
      </p:sp>
      <p:pic>
        <p:nvPicPr>
          <p:cNvPr id="19" name="Grafik 18">
            <a:extLst>
              <a:ext uri="{FF2B5EF4-FFF2-40B4-BE49-F238E27FC236}">
                <a16:creationId xmlns:a16="http://schemas.microsoft.com/office/drawing/2014/main" id="{1C9FA99D-B033-490F-AB79-63079C57E371}"/>
              </a:ext>
            </a:extLst>
          </p:cNvPr>
          <p:cNvPicPr>
            <a:picLocks noChangeAspect="1"/>
          </p:cNvPicPr>
          <p:nvPr/>
        </p:nvPicPr>
        <p:blipFill>
          <a:blip r:embed="rId4"/>
          <a:stretch>
            <a:fillRect/>
          </a:stretch>
        </p:blipFill>
        <p:spPr>
          <a:xfrm>
            <a:off x="6095206" y="2786348"/>
            <a:ext cx="3697380" cy="2644257"/>
          </a:xfrm>
          <a:prstGeom prst="rect">
            <a:avLst/>
          </a:prstGeom>
        </p:spPr>
      </p:pic>
      <p:sp>
        <p:nvSpPr>
          <p:cNvPr id="29" name="Freihandform: Form 28">
            <a:extLst>
              <a:ext uri="{FF2B5EF4-FFF2-40B4-BE49-F238E27FC236}">
                <a16:creationId xmlns:a16="http://schemas.microsoft.com/office/drawing/2014/main" id="{5549DC0F-E845-4310-8633-F1BB44AAC8EE}"/>
              </a:ext>
            </a:extLst>
          </p:cNvPr>
          <p:cNvSpPr/>
          <p:nvPr/>
        </p:nvSpPr>
        <p:spPr>
          <a:xfrm>
            <a:off x="6528391" y="3166241"/>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0" name="Freihandform: Form 29">
            <a:extLst>
              <a:ext uri="{FF2B5EF4-FFF2-40B4-BE49-F238E27FC236}">
                <a16:creationId xmlns:a16="http://schemas.microsoft.com/office/drawing/2014/main" id="{6E86AAFC-4CCC-48E0-897F-CC2D16928D68}"/>
              </a:ext>
            </a:extLst>
          </p:cNvPr>
          <p:cNvSpPr/>
          <p:nvPr/>
        </p:nvSpPr>
        <p:spPr>
          <a:xfrm>
            <a:off x="918816" y="4770024"/>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1" name="Rechteck 30">
            <a:extLst>
              <a:ext uri="{FF2B5EF4-FFF2-40B4-BE49-F238E27FC236}">
                <a16:creationId xmlns:a16="http://schemas.microsoft.com/office/drawing/2014/main" id="{39D99A01-F515-44BE-AD1A-CD04130933B6}"/>
              </a:ext>
            </a:extLst>
          </p:cNvPr>
          <p:cNvSpPr/>
          <p:nvPr/>
        </p:nvSpPr>
        <p:spPr>
          <a:xfrm>
            <a:off x="1552353" y="4770024"/>
            <a:ext cx="1201479"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C9DFEEE8-DAC4-48FA-A4B6-EC1B34F73772}"/>
              </a:ext>
            </a:extLst>
          </p:cNvPr>
          <p:cNvSpPr/>
          <p:nvPr/>
        </p:nvSpPr>
        <p:spPr>
          <a:xfrm>
            <a:off x="7137413" y="31662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3D44B594-762D-498A-A65F-CB5255EC47D3}"/>
              </a:ext>
            </a:extLst>
          </p:cNvPr>
          <p:cNvSpPr txBox="1"/>
          <p:nvPr/>
        </p:nvSpPr>
        <p:spPr>
          <a:xfrm>
            <a:off x="2146431" y="5672695"/>
            <a:ext cx="2036583" cy="369332"/>
          </a:xfrm>
          <a:prstGeom prst="rect">
            <a:avLst/>
          </a:prstGeom>
          <a:noFill/>
        </p:spPr>
        <p:txBody>
          <a:bodyPr wrap="none" rtlCol="0">
            <a:spAutoFit/>
          </a:bodyPr>
          <a:lstStyle/>
          <a:p>
            <a:r>
              <a:rPr lang="de-DE" dirty="0"/>
              <a:t>"normale" Funktion</a:t>
            </a:r>
          </a:p>
        </p:txBody>
      </p:sp>
      <p:sp>
        <p:nvSpPr>
          <p:cNvPr id="34" name="Textfeld 33">
            <a:extLst>
              <a:ext uri="{FF2B5EF4-FFF2-40B4-BE49-F238E27FC236}">
                <a16:creationId xmlns:a16="http://schemas.microsoft.com/office/drawing/2014/main" id="{84A2F6A4-EBA3-4992-A2EB-DE0AC1DAD0BE}"/>
              </a:ext>
            </a:extLst>
          </p:cNvPr>
          <p:cNvSpPr txBox="1"/>
          <p:nvPr/>
        </p:nvSpPr>
        <p:spPr>
          <a:xfrm>
            <a:off x="6343384" y="5539177"/>
            <a:ext cx="4164923" cy="369332"/>
          </a:xfrm>
          <a:prstGeom prst="rect">
            <a:avLst/>
          </a:prstGeom>
          <a:noFill/>
        </p:spPr>
        <p:txBody>
          <a:bodyPr wrap="none" rtlCol="0">
            <a:spAutoFit/>
          </a:bodyPr>
          <a:lstStyle/>
          <a:p>
            <a:r>
              <a:rPr lang="de-DE" dirty="0"/>
              <a:t>Zuweisung einer Funktion an eine Variable</a:t>
            </a:r>
          </a:p>
        </p:txBody>
      </p:sp>
      <p:sp>
        <p:nvSpPr>
          <p:cNvPr id="35" name="Rechteck 34">
            <a:extLst>
              <a:ext uri="{FF2B5EF4-FFF2-40B4-BE49-F238E27FC236}">
                <a16:creationId xmlns:a16="http://schemas.microsoft.com/office/drawing/2014/main" id="{09E4B30E-8D94-4236-8F6F-DBEBDAB4D35A}"/>
              </a:ext>
            </a:extLst>
          </p:cNvPr>
          <p:cNvSpPr/>
          <p:nvPr/>
        </p:nvSpPr>
        <p:spPr>
          <a:xfrm>
            <a:off x="8115300" y="3166241"/>
            <a:ext cx="257175" cy="333604"/>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684146F0-7051-47A7-97C5-DCB4A48A8A99}"/>
              </a:ext>
            </a:extLst>
          </p:cNvPr>
          <p:cNvSpPr/>
          <p:nvPr/>
        </p:nvSpPr>
        <p:spPr>
          <a:xfrm>
            <a:off x="6769088" y="3937766"/>
            <a:ext cx="174638" cy="277712"/>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11F4094A-AFF5-4CDB-9B06-2D0C2FA80997}"/>
              </a:ext>
            </a:extLst>
          </p:cNvPr>
          <p:cNvSpPr/>
          <p:nvPr/>
        </p:nvSpPr>
        <p:spPr>
          <a:xfrm>
            <a:off x="8562976" y="4280666"/>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700DD6FC-BE91-495E-8CAA-9FB34169BAFB}"/>
              </a:ext>
            </a:extLst>
          </p:cNvPr>
          <p:cNvSpPr/>
          <p:nvPr/>
        </p:nvSpPr>
        <p:spPr>
          <a:xfrm>
            <a:off x="8820151" y="4271141"/>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42891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FBA44-F278-4A4B-B66C-29A9C0A45E9F}"/>
              </a:ext>
            </a:extLst>
          </p:cNvPr>
          <p:cNvSpPr>
            <a:spLocks noGrp="1"/>
          </p:cNvSpPr>
          <p:nvPr>
            <p:ph type="title"/>
          </p:nvPr>
        </p:nvSpPr>
        <p:spPr/>
        <p:txBody>
          <a:bodyPr/>
          <a:lstStyle/>
          <a:p>
            <a:r>
              <a:rPr lang="de-DE" dirty="0"/>
              <a:t>Dart - Lambdas</a:t>
            </a:r>
          </a:p>
        </p:txBody>
      </p:sp>
      <p:sp>
        <p:nvSpPr>
          <p:cNvPr id="4" name="Datumsplatzhalter 3">
            <a:extLst>
              <a:ext uri="{FF2B5EF4-FFF2-40B4-BE49-F238E27FC236}">
                <a16:creationId xmlns:a16="http://schemas.microsoft.com/office/drawing/2014/main" id="{02CC89AB-3905-4A5B-88C4-4FD333ECD4B8}"/>
              </a:ext>
            </a:extLst>
          </p:cNvPr>
          <p:cNvSpPr>
            <a:spLocks noGrp="1"/>
          </p:cNvSpPr>
          <p:nvPr>
            <p:ph type="dt" sz="half" idx="10"/>
          </p:nvPr>
        </p:nvSpPr>
        <p:spPr/>
        <p:txBody>
          <a:bodyPr/>
          <a:lstStyle/>
          <a:p>
            <a:fld id="{8159FE7A-07D2-4D3F-9855-29B7F3DF1D43}" type="datetime1">
              <a:rPr lang="de-DE" smtClean="0"/>
              <a:t>15.03.2023</a:t>
            </a:fld>
            <a:endParaRPr lang="de-DE"/>
          </a:p>
        </p:txBody>
      </p:sp>
      <p:sp>
        <p:nvSpPr>
          <p:cNvPr id="5" name="Fußzeilenplatzhalter 4">
            <a:extLst>
              <a:ext uri="{FF2B5EF4-FFF2-40B4-BE49-F238E27FC236}">
                <a16:creationId xmlns:a16="http://schemas.microsoft.com/office/drawing/2014/main" id="{7173D78B-6B80-4206-8EF9-36054C301E4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D4BF87-D581-44DD-9F82-CA60B5DA5A5D}"/>
              </a:ext>
            </a:extLst>
          </p:cNvPr>
          <p:cNvSpPr>
            <a:spLocks noGrp="1"/>
          </p:cNvSpPr>
          <p:nvPr>
            <p:ph type="sldNum" sz="quarter" idx="12"/>
          </p:nvPr>
        </p:nvSpPr>
        <p:spPr/>
        <p:txBody>
          <a:bodyPr/>
          <a:lstStyle/>
          <a:p>
            <a:fld id="{3A1F27E2-D58A-4028-9FF2-B12D897F257E}" type="slidenum">
              <a:rPr lang="de-DE" smtClean="0"/>
              <a:t>75</a:t>
            </a:fld>
            <a:endParaRPr lang="de-DE"/>
          </a:p>
        </p:txBody>
      </p:sp>
      <p:pic>
        <p:nvPicPr>
          <p:cNvPr id="8" name="Grafik 7">
            <a:extLst>
              <a:ext uri="{FF2B5EF4-FFF2-40B4-BE49-F238E27FC236}">
                <a16:creationId xmlns:a16="http://schemas.microsoft.com/office/drawing/2014/main" id="{B9ABE3A9-F358-4FAF-85C3-37806DCF66CF}"/>
              </a:ext>
            </a:extLst>
          </p:cNvPr>
          <p:cNvPicPr>
            <a:picLocks noChangeAspect="1"/>
          </p:cNvPicPr>
          <p:nvPr/>
        </p:nvPicPr>
        <p:blipFill>
          <a:blip r:embed="rId3"/>
          <a:stretch>
            <a:fillRect/>
          </a:stretch>
        </p:blipFill>
        <p:spPr>
          <a:xfrm>
            <a:off x="838200" y="2190249"/>
            <a:ext cx="5374056" cy="3610476"/>
          </a:xfrm>
          <a:prstGeom prst="rect">
            <a:avLst/>
          </a:prstGeom>
        </p:spPr>
      </p:pic>
      <p:sp>
        <p:nvSpPr>
          <p:cNvPr id="9" name="Rechteck 8">
            <a:extLst>
              <a:ext uri="{FF2B5EF4-FFF2-40B4-BE49-F238E27FC236}">
                <a16:creationId xmlns:a16="http://schemas.microsoft.com/office/drawing/2014/main" id="{70434E77-E12D-4764-9501-009481836046}"/>
              </a:ext>
            </a:extLst>
          </p:cNvPr>
          <p:cNvSpPr/>
          <p:nvPr/>
        </p:nvSpPr>
        <p:spPr>
          <a:xfrm>
            <a:off x="2969609" y="26709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EBFE1F3-3752-49B9-BA5F-27F2029D2303}"/>
              </a:ext>
            </a:extLst>
          </p:cNvPr>
          <p:cNvSpPr/>
          <p:nvPr/>
        </p:nvSpPr>
        <p:spPr>
          <a:xfrm>
            <a:off x="3760184" y="35853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25221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C97C1-91C9-4C6D-98AB-2DDA99ECD871}"/>
              </a:ext>
            </a:extLst>
          </p:cNvPr>
          <p:cNvSpPr>
            <a:spLocks noGrp="1"/>
          </p:cNvSpPr>
          <p:nvPr>
            <p:ph type="title"/>
          </p:nvPr>
        </p:nvSpPr>
        <p:spPr/>
        <p:txBody>
          <a:bodyPr/>
          <a:lstStyle/>
          <a:p>
            <a:r>
              <a:rPr lang="de-DE" dirty="0"/>
              <a:t>Dart - Lambdas</a:t>
            </a:r>
          </a:p>
        </p:txBody>
      </p:sp>
      <p:sp>
        <p:nvSpPr>
          <p:cNvPr id="11" name="Inhaltsplatzhalter 10">
            <a:extLst>
              <a:ext uri="{FF2B5EF4-FFF2-40B4-BE49-F238E27FC236}">
                <a16:creationId xmlns:a16="http://schemas.microsoft.com/office/drawing/2014/main" id="{991E0FBB-A601-4147-AE59-FD4F72726DD7}"/>
              </a:ext>
            </a:extLst>
          </p:cNvPr>
          <p:cNvSpPr>
            <a:spLocks noGrp="1"/>
          </p:cNvSpPr>
          <p:nvPr>
            <p:ph idx="1"/>
          </p:nvPr>
        </p:nvSpPr>
        <p:spPr/>
        <p:txBody>
          <a:bodyPr/>
          <a:lstStyle/>
          <a:p>
            <a:r>
              <a:rPr lang="de-DE" dirty="0" err="1"/>
              <a:t>Finally</a:t>
            </a:r>
            <a:r>
              <a:rPr lang="de-DE" dirty="0"/>
              <a:t>…</a:t>
            </a:r>
          </a:p>
        </p:txBody>
      </p:sp>
      <p:sp>
        <p:nvSpPr>
          <p:cNvPr id="4" name="Datumsplatzhalter 3">
            <a:extLst>
              <a:ext uri="{FF2B5EF4-FFF2-40B4-BE49-F238E27FC236}">
                <a16:creationId xmlns:a16="http://schemas.microsoft.com/office/drawing/2014/main" id="{9CA3E089-985D-482B-91AE-5E838935A374}"/>
              </a:ext>
            </a:extLst>
          </p:cNvPr>
          <p:cNvSpPr>
            <a:spLocks noGrp="1"/>
          </p:cNvSpPr>
          <p:nvPr>
            <p:ph type="dt" sz="half" idx="10"/>
          </p:nvPr>
        </p:nvSpPr>
        <p:spPr/>
        <p:txBody>
          <a:bodyPr/>
          <a:lstStyle/>
          <a:p>
            <a:fld id="{8159FE7A-07D2-4D3F-9855-29B7F3DF1D43}" type="datetime1">
              <a:rPr lang="de-DE" smtClean="0"/>
              <a:t>15.03.2023</a:t>
            </a:fld>
            <a:endParaRPr lang="de-DE"/>
          </a:p>
        </p:txBody>
      </p:sp>
      <p:sp>
        <p:nvSpPr>
          <p:cNvPr id="5" name="Fußzeilenplatzhalter 4">
            <a:extLst>
              <a:ext uri="{FF2B5EF4-FFF2-40B4-BE49-F238E27FC236}">
                <a16:creationId xmlns:a16="http://schemas.microsoft.com/office/drawing/2014/main" id="{6C699D81-2E59-437E-B020-F725F5447A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13A4E99-866C-4160-9AA5-F42C4E2DBFDC}"/>
              </a:ext>
            </a:extLst>
          </p:cNvPr>
          <p:cNvSpPr>
            <a:spLocks noGrp="1"/>
          </p:cNvSpPr>
          <p:nvPr>
            <p:ph type="sldNum" sz="quarter" idx="12"/>
          </p:nvPr>
        </p:nvSpPr>
        <p:spPr/>
        <p:txBody>
          <a:bodyPr/>
          <a:lstStyle/>
          <a:p>
            <a:fld id="{3A1F27E2-D58A-4028-9FF2-B12D897F257E}" type="slidenum">
              <a:rPr lang="de-DE" smtClean="0"/>
              <a:t>76</a:t>
            </a:fld>
            <a:endParaRPr lang="de-DE"/>
          </a:p>
        </p:txBody>
      </p:sp>
      <p:pic>
        <p:nvPicPr>
          <p:cNvPr id="8" name="Grafik 7">
            <a:extLst>
              <a:ext uri="{FF2B5EF4-FFF2-40B4-BE49-F238E27FC236}">
                <a16:creationId xmlns:a16="http://schemas.microsoft.com/office/drawing/2014/main" id="{EE17C094-0EE6-4ED0-BC9E-6C452073F63A}"/>
              </a:ext>
            </a:extLst>
          </p:cNvPr>
          <p:cNvPicPr>
            <a:picLocks noChangeAspect="1"/>
          </p:cNvPicPr>
          <p:nvPr/>
        </p:nvPicPr>
        <p:blipFill>
          <a:blip r:embed="rId2"/>
          <a:stretch>
            <a:fillRect/>
          </a:stretch>
        </p:blipFill>
        <p:spPr>
          <a:xfrm>
            <a:off x="838200" y="2138354"/>
            <a:ext cx="7562850" cy="3913196"/>
          </a:xfrm>
          <a:prstGeom prst="rect">
            <a:avLst/>
          </a:prstGeom>
        </p:spPr>
      </p:pic>
      <p:sp>
        <p:nvSpPr>
          <p:cNvPr id="9" name="Rechteck 8">
            <a:extLst>
              <a:ext uri="{FF2B5EF4-FFF2-40B4-BE49-F238E27FC236}">
                <a16:creationId xmlns:a16="http://schemas.microsoft.com/office/drawing/2014/main" id="{552FDEA9-7C50-41BD-9DDE-CA92ABEAD73E}"/>
              </a:ext>
            </a:extLst>
          </p:cNvPr>
          <p:cNvSpPr/>
          <p:nvPr/>
        </p:nvSpPr>
        <p:spPr>
          <a:xfrm>
            <a:off x="2083784" y="236219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4DF6FF1-9F9F-4C5C-BB2F-1D8350BCDE0A}"/>
              </a:ext>
            </a:extLst>
          </p:cNvPr>
          <p:cNvSpPr/>
          <p:nvPr/>
        </p:nvSpPr>
        <p:spPr>
          <a:xfrm>
            <a:off x="3807809" y="287654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7032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Aufgaben im Hintergrund parallel erledigen lassen</a:t>
            </a: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B1DC90A9-3629-4532-90FF-C4E33F6085C7}" type="datetime1">
              <a:rPr lang="de-DE" smtClean="0"/>
              <a:t>15.03.2023</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77</a:t>
            </a:fld>
            <a:endParaRPr lang="de-DE"/>
          </a:p>
        </p:txBody>
      </p:sp>
      <p:sp>
        <p:nvSpPr>
          <p:cNvPr id="11" name="Textfeld 10">
            <a:extLst>
              <a:ext uri="{FF2B5EF4-FFF2-40B4-BE49-F238E27FC236}">
                <a16:creationId xmlns:a16="http://schemas.microsoft.com/office/drawing/2014/main" id="{4EBB7491-F7D4-4620-ACD9-D7B6A795B399}"/>
              </a:ext>
            </a:extLst>
          </p:cNvPr>
          <p:cNvSpPr txBox="1"/>
          <p:nvPr/>
        </p:nvSpPr>
        <p:spPr>
          <a:xfrm>
            <a:off x="1613748" y="5981184"/>
            <a:ext cx="806118" cy="369332"/>
          </a:xfrm>
          <a:prstGeom prst="rect">
            <a:avLst/>
          </a:prstGeom>
          <a:noFill/>
        </p:spPr>
        <p:txBody>
          <a:bodyPr wrap="none" rtlCol="0">
            <a:spAutoFit/>
          </a:bodyPr>
          <a:lstStyle/>
          <a:p>
            <a:r>
              <a:rPr lang="de-DE" dirty="0"/>
              <a:t>vorher</a:t>
            </a:r>
          </a:p>
        </p:txBody>
      </p:sp>
      <p:sp>
        <p:nvSpPr>
          <p:cNvPr id="12" name="Textfeld 11">
            <a:extLst>
              <a:ext uri="{FF2B5EF4-FFF2-40B4-BE49-F238E27FC236}">
                <a16:creationId xmlns:a16="http://schemas.microsoft.com/office/drawing/2014/main" id="{25D56BCD-2EC9-4C0F-A277-FAA0EE54C580}"/>
              </a:ext>
            </a:extLst>
          </p:cNvPr>
          <p:cNvSpPr txBox="1"/>
          <p:nvPr/>
        </p:nvSpPr>
        <p:spPr>
          <a:xfrm>
            <a:off x="4574350" y="5981184"/>
            <a:ext cx="954107" cy="369332"/>
          </a:xfrm>
          <a:prstGeom prst="rect">
            <a:avLst/>
          </a:prstGeom>
          <a:noFill/>
        </p:spPr>
        <p:txBody>
          <a:bodyPr wrap="none" rtlCol="0">
            <a:spAutoFit/>
          </a:bodyPr>
          <a:lstStyle/>
          <a:p>
            <a:r>
              <a:rPr lang="de-DE" dirty="0"/>
              <a:t>nachher</a:t>
            </a:r>
          </a:p>
        </p:txBody>
      </p:sp>
      <p:pic>
        <p:nvPicPr>
          <p:cNvPr id="14" name="Grafik 13">
            <a:extLst>
              <a:ext uri="{FF2B5EF4-FFF2-40B4-BE49-F238E27FC236}">
                <a16:creationId xmlns:a16="http://schemas.microsoft.com/office/drawing/2014/main" id="{CE43E59F-C973-48B4-B21B-53C197D8C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1224" y="2254102"/>
            <a:ext cx="1540358" cy="2626096"/>
          </a:xfrm>
          <a:prstGeom prst="rect">
            <a:avLst/>
          </a:prstGeom>
        </p:spPr>
      </p:pic>
      <p:pic>
        <p:nvPicPr>
          <p:cNvPr id="16" name="Grafik 15">
            <a:extLst>
              <a:ext uri="{FF2B5EF4-FFF2-40B4-BE49-F238E27FC236}">
                <a16:creationId xmlns:a16="http://schemas.microsoft.com/office/drawing/2014/main" id="{9E96570D-5971-4E8E-BF0C-87D9A8233F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1593" y="2254102"/>
            <a:ext cx="950428" cy="3645048"/>
          </a:xfrm>
          <a:prstGeom prst="rect">
            <a:avLst/>
          </a:prstGeom>
        </p:spPr>
      </p:pic>
      <p:sp>
        <p:nvSpPr>
          <p:cNvPr id="17" name="Geschweifte Klammer rechts 16">
            <a:extLst>
              <a:ext uri="{FF2B5EF4-FFF2-40B4-BE49-F238E27FC236}">
                <a16:creationId xmlns:a16="http://schemas.microsoft.com/office/drawing/2014/main" id="{51E54860-886F-418A-9FD5-778ACDDC9369}"/>
              </a:ext>
            </a:extLst>
          </p:cNvPr>
          <p:cNvSpPr/>
          <p:nvPr/>
        </p:nvSpPr>
        <p:spPr>
          <a:xfrm>
            <a:off x="5821582" y="4976037"/>
            <a:ext cx="119308" cy="923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a:extLst>
              <a:ext uri="{FF2B5EF4-FFF2-40B4-BE49-F238E27FC236}">
                <a16:creationId xmlns:a16="http://schemas.microsoft.com/office/drawing/2014/main" id="{40DFF340-AD5F-46A9-AA6A-2D7A60E6518C}"/>
              </a:ext>
            </a:extLst>
          </p:cNvPr>
          <p:cNvSpPr txBox="1"/>
          <p:nvPr/>
        </p:nvSpPr>
        <p:spPr>
          <a:xfrm>
            <a:off x="6113935" y="5252927"/>
            <a:ext cx="1691617" cy="369332"/>
          </a:xfrm>
          <a:prstGeom prst="rect">
            <a:avLst/>
          </a:prstGeom>
          <a:noFill/>
        </p:spPr>
        <p:txBody>
          <a:bodyPr wrap="none" rtlCol="0">
            <a:spAutoFit/>
          </a:bodyPr>
          <a:lstStyle/>
          <a:p>
            <a:r>
              <a:rPr lang="de-DE" dirty="0"/>
              <a:t>eingesparte Zeit</a:t>
            </a:r>
          </a:p>
        </p:txBody>
      </p:sp>
    </p:spTree>
    <p:extLst>
      <p:ext uri="{BB962C8B-B14F-4D97-AF65-F5344CB8AC3E}">
        <p14:creationId xmlns:p14="http://schemas.microsoft.com/office/powerpoint/2010/main" val="4146490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Eine Funktion, die mit Pausen im Hintergrund ausgeführt werden kann, ist mit </a:t>
            </a:r>
            <a:r>
              <a:rPr lang="de-DE" sz="2400" b="1" dirty="0" err="1">
                <a:solidFill>
                  <a:schemeClr val="accent1">
                    <a:lumMod val="75000"/>
                  </a:schemeClr>
                </a:solidFill>
              </a:rPr>
              <a:t>async</a:t>
            </a:r>
            <a:r>
              <a:rPr lang="de-DE" dirty="0"/>
              <a:t> versehen.</a:t>
            </a:r>
          </a:p>
          <a:p>
            <a:r>
              <a:rPr lang="de-DE" dirty="0"/>
              <a:t>Um von einer </a:t>
            </a:r>
            <a:r>
              <a:rPr lang="de-DE" sz="2400" b="1" dirty="0" err="1">
                <a:solidFill>
                  <a:schemeClr val="accent1">
                    <a:lumMod val="75000"/>
                  </a:schemeClr>
                </a:solidFill>
              </a:rPr>
              <a:t>async</a:t>
            </a:r>
            <a:r>
              <a:rPr lang="de-DE" dirty="0"/>
              <a:t> Funktion ein Ergebnis zu bekommen, muss auf das Ergebnis mit </a:t>
            </a:r>
            <a:r>
              <a:rPr lang="de-DE" sz="2400" b="1" dirty="0" err="1">
                <a:solidFill>
                  <a:schemeClr val="accent1">
                    <a:lumMod val="75000"/>
                  </a:schemeClr>
                </a:solidFill>
              </a:rPr>
              <a:t>await</a:t>
            </a:r>
            <a:r>
              <a:rPr lang="de-DE" dirty="0"/>
              <a:t> gewartet werden.</a:t>
            </a:r>
          </a:p>
          <a:p>
            <a:endParaRPr lang="de-DE" dirty="0"/>
          </a:p>
          <a:p>
            <a:r>
              <a:rPr lang="de-DE" dirty="0"/>
              <a:t>"Normale" Funktionen: </a:t>
            </a:r>
            <a:r>
              <a:rPr lang="de-DE" sz="2400" b="1" dirty="0" err="1">
                <a:solidFill>
                  <a:schemeClr val="accent1">
                    <a:lumMod val="75000"/>
                  </a:schemeClr>
                </a:solidFill>
              </a:rPr>
              <a:t>var</a:t>
            </a:r>
            <a:r>
              <a:rPr lang="de-DE" dirty="0"/>
              <a:t> </a:t>
            </a:r>
            <a:r>
              <a:rPr lang="de-DE" sz="2400" b="1" i="1" dirty="0" err="1">
                <a:solidFill>
                  <a:schemeClr val="tx2"/>
                </a:solidFill>
              </a:rPr>
              <a:t>ergebnis</a:t>
            </a:r>
            <a:r>
              <a:rPr lang="de-DE" dirty="0"/>
              <a:t> </a:t>
            </a:r>
            <a:r>
              <a:rPr lang="de-DE" sz="2400" b="1" dirty="0">
                <a:solidFill>
                  <a:schemeClr val="accent1">
                    <a:lumMod val="75000"/>
                  </a:schemeClr>
                </a:solidFill>
              </a:rPr>
              <a:t>=</a:t>
            </a:r>
            <a:r>
              <a:rPr lang="de-DE" dirty="0"/>
              <a:t> </a:t>
            </a:r>
            <a:r>
              <a:rPr lang="de-DE" sz="2400" b="1" i="1" dirty="0" err="1">
                <a:solidFill>
                  <a:schemeClr val="tx2"/>
                </a:solidFill>
              </a:rPr>
              <a:t>funktion</a:t>
            </a:r>
            <a:r>
              <a:rPr lang="de-DE" sz="2400" b="1" dirty="0">
                <a:solidFill>
                  <a:schemeClr val="accent1">
                    <a:lumMod val="75000"/>
                  </a:schemeClr>
                </a:solidFill>
              </a:rPr>
              <a:t>();</a:t>
            </a:r>
          </a:p>
          <a:p>
            <a:r>
              <a:rPr lang="de-DE" dirty="0"/>
              <a:t>Hintergrund-Funktionen:  </a:t>
            </a:r>
            <a:r>
              <a:rPr lang="de-DE" sz="2400" b="1" dirty="0" err="1">
                <a:solidFill>
                  <a:schemeClr val="accent1">
                    <a:lumMod val="75000"/>
                  </a:schemeClr>
                </a:solidFill>
              </a:rPr>
              <a:t>var</a:t>
            </a:r>
            <a:r>
              <a:rPr lang="de-DE" sz="2400" dirty="0"/>
              <a:t> </a:t>
            </a:r>
            <a:r>
              <a:rPr lang="de-DE" sz="2400" b="1" i="1" dirty="0" err="1">
                <a:solidFill>
                  <a:schemeClr val="tx2"/>
                </a:solidFill>
              </a:rPr>
              <a:t>ergebnis</a:t>
            </a:r>
            <a:r>
              <a:rPr lang="de-DE" sz="2400" dirty="0"/>
              <a:t> </a:t>
            </a:r>
            <a:r>
              <a:rPr lang="de-DE" sz="2400" b="1" dirty="0">
                <a:solidFill>
                  <a:schemeClr val="accent1">
                    <a:lumMod val="75000"/>
                  </a:schemeClr>
                </a:solidFill>
              </a:rPr>
              <a:t>= </a:t>
            </a:r>
            <a:r>
              <a:rPr lang="de-DE" sz="2400" b="1" dirty="0" err="1">
                <a:solidFill>
                  <a:schemeClr val="accent1">
                    <a:lumMod val="75000"/>
                  </a:schemeClr>
                </a:solidFill>
              </a:rPr>
              <a:t>await</a:t>
            </a:r>
            <a:r>
              <a:rPr lang="de-DE" sz="2400" dirty="0"/>
              <a:t> </a:t>
            </a:r>
            <a:r>
              <a:rPr lang="de-DE" sz="2400" b="1" i="1" dirty="0" err="1">
                <a:solidFill>
                  <a:schemeClr val="tx2"/>
                </a:solidFill>
              </a:rPr>
              <a:t>funktion</a:t>
            </a:r>
            <a:r>
              <a:rPr lang="de-DE" sz="2400" b="1" dirty="0">
                <a:solidFill>
                  <a:schemeClr val="accent1">
                    <a:lumMod val="75000"/>
                  </a:schemeClr>
                </a:solidFill>
              </a:rPr>
              <a:t>();</a:t>
            </a:r>
          </a:p>
          <a:p>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23613DF9-A7E5-45FC-950B-BCC0B949EAE8}" type="datetime1">
              <a:rPr lang="de-DE" smtClean="0"/>
              <a:t>15.03.2023</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78</a:t>
            </a:fld>
            <a:endParaRPr lang="de-DE"/>
          </a:p>
        </p:txBody>
      </p:sp>
    </p:spTree>
    <p:extLst>
      <p:ext uri="{BB962C8B-B14F-4D97-AF65-F5344CB8AC3E}">
        <p14:creationId xmlns:p14="http://schemas.microsoft.com/office/powerpoint/2010/main" val="30667163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7E7F732-9760-44D7-B5FD-A51930B8E130}"/>
              </a:ext>
            </a:extLst>
          </p:cNvPr>
          <p:cNvPicPr>
            <a:picLocks noChangeAspect="1"/>
          </p:cNvPicPr>
          <p:nvPr/>
        </p:nvPicPr>
        <p:blipFill>
          <a:blip r:embed="rId3"/>
          <a:stretch>
            <a:fillRect/>
          </a:stretch>
        </p:blipFill>
        <p:spPr>
          <a:xfrm>
            <a:off x="838200" y="1520825"/>
            <a:ext cx="7927917" cy="4645025"/>
          </a:xfrm>
          <a:prstGeom prst="rect">
            <a:avLst/>
          </a:prstGeom>
        </p:spPr>
      </p:pic>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52EDD6C4-E3A8-4042-BB5D-CDA1A571A185}" type="datetime1">
              <a:rPr lang="de-DE" smtClean="0"/>
              <a:t>15.03.2023</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79</a:t>
            </a:fld>
            <a:endParaRPr lang="de-DE"/>
          </a:p>
        </p:txBody>
      </p:sp>
      <p:sp>
        <p:nvSpPr>
          <p:cNvPr id="8" name="Geschweifte Klammer rechts 7">
            <a:extLst>
              <a:ext uri="{FF2B5EF4-FFF2-40B4-BE49-F238E27FC236}">
                <a16:creationId xmlns:a16="http://schemas.microsoft.com/office/drawing/2014/main" id="{7F789E79-0918-445A-89B2-E262E94A3154}"/>
              </a:ext>
            </a:extLst>
          </p:cNvPr>
          <p:cNvSpPr/>
          <p:nvPr/>
        </p:nvSpPr>
        <p:spPr>
          <a:xfrm>
            <a:off x="4899693" y="1532347"/>
            <a:ext cx="276447" cy="8715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6FDBEC44-77E0-4590-A68A-767B033C420A}"/>
              </a:ext>
            </a:extLst>
          </p:cNvPr>
          <p:cNvSpPr txBox="1"/>
          <p:nvPr/>
        </p:nvSpPr>
        <p:spPr>
          <a:xfrm>
            <a:off x="5271832" y="1828804"/>
            <a:ext cx="1648336" cy="369332"/>
          </a:xfrm>
          <a:prstGeom prst="rect">
            <a:avLst/>
          </a:prstGeom>
          <a:noFill/>
        </p:spPr>
        <p:txBody>
          <a:bodyPr wrap="none" rtlCol="0">
            <a:spAutoFit/>
          </a:bodyPr>
          <a:lstStyle/>
          <a:p>
            <a:r>
              <a:rPr lang="de-DE" dirty="0"/>
              <a:t>Kennt ihr schon</a:t>
            </a:r>
          </a:p>
        </p:txBody>
      </p:sp>
      <p:sp>
        <p:nvSpPr>
          <p:cNvPr id="10" name="Geschweifte Klammer rechts 9">
            <a:extLst>
              <a:ext uri="{FF2B5EF4-FFF2-40B4-BE49-F238E27FC236}">
                <a16:creationId xmlns:a16="http://schemas.microsoft.com/office/drawing/2014/main" id="{19163675-78DE-4AC1-ADCE-BA4EE3E88531}"/>
              </a:ext>
            </a:extLst>
          </p:cNvPr>
          <p:cNvSpPr/>
          <p:nvPr/>
        </p:nvSpPr>
        <p:spPr>
          <a:xfrm>
            <a:off x="7432447" y="2611169"/>
            <a:ext cx="276447" cy="173823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05422856-4C8D-407D-B4D8-BA8E7A749F0E}"/>
              </a:ext>
            </a:extLst>
          </p:cNvPr>
          <p:cNvSpPr txBox="1"/>
          <p:nvPr/>
        </p:nvSpPr>
        <p:spPr>
          <a:xfrm>
            <a:off x="7708894" y="3295622"/>
            <a:ext cx="2778453" cy="369332"/>
          </a:xfrm>
          <a:prstGeom prst="rect">
            <a:avLst/>
          </a:prstGeom>
          <a:noFill/>
        </p:spPr>
        <p:txBody>
          <a:bodyPr wrap="none" rtlCol="0">
            <a:spAutoFit/>
          </a:bodyPr>
          <a:lstStyle/>
          <a:p>
            <a:r>
              <a:rPr lang="de-DE" dirty="0"/>
              <a:t>Kommt aus einer Bibliothek</a:t>
            </a:r>
          </a:p>
        </p:txBody>
      </p:sp>
      <p:sp>
        <p:nvSpPr>
          <p:cNvPr id="12" name="Rechteck 11">
            <a:extLst>
              <a:ext uri="{FF2B5EF4-FFF2-40B4-BE49-F238E27FC236}">
                <a16:creationId xmlns:a16="http://schemas.microsoft.com/office/drawing/2014/main" id="{19DCDAD3-BF78-43E2-8231-06ED59F6CB3D}"/>
              </a:ext>
            </a:extLst>
          </p:cNvPr>
          <p:cNvSpPr/>
          <p:nvPr/>
        </p:nvSpPr>
        <p:spPr>
          <a:xfrm>
            <a:off x="2349796" y="5167053"/>
            <a:ext cx="1935125" cy="29771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389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DDF7F67B-F411-40A4-BFC4-67CF6BB150A8}" type="datetime1">
              <a:rPr lang="de-DE" smtClean="0"/>
              <a:t>15.03.2023</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lstStyle/>
          <a:p>
            <a:r>
              <a:rPr lang="de-DE" dirty="0"/>
              <a:t>Paradigma Objektorientierung (OO)</a:t>
            </a:r>
          </a:p>
          <a:p>
            <a:pPr lvl="1"/>
            <a:r>
              <a:rPr lang="de-DE" dirty="0"/>
              <a:t>Philosophie: "Alles ist ein Ding"</a:t>
            </a:r>
          </a:p>
          <a:p>
            <a:r>
              <a:rPr lang="de-DE" dirty="0"/>
              <a:t>Objekte sind "Gegenstände" mit konkreten Eigenschaften</a:t>
            </a:r>
          </a:p>
          <a:p>
            <a:pPr lvl="1"/>
            <a:r>
              <a:rPr lang="de-DE" dirty="0"/>
              <a:t>Beispiel: </a:t>
            </a:r>
            <a:br>
              <a:rPr lang="de-DE" dirty="0"/>
            </a:br>
            <a:r>
              <a:rPr lang="de-DE" dirty="0"/>
              <a:t>der Tisch mit 4 Beinen und hölzerner Tischplatte, </a:t>
            </a:r>
            <a:br>
              <a:rPr lang="de-DE" dirty="0"/>
            </a:br>
            <a:r>
              <a:rPr lang="de-DE" dirty="0"/>
              <a:t>der bei Fritz im Büro steht,</a:t>
            </a:r>
            <a:br>
              <a:rPr lang="de-DE" dirty="0"/>
            </a:br>
            <a:r>
              <a:rPr lang="de-DE" dirty="0"/>
              <a:t>am 12.5.2015 eingekauft wurde,</a:t>
            </a:r>
            <a:br>
              <a:rPr lang="de-DE" dirty="0"/>
            </a:br>
            <a:r>
              <a:rPr lang="de-DE" dirty="0"/>
              <a:t>die Bestellnummer EAM 90061554 hat</a:t>
            </a:r>
            <a:br>
              <a:rPr lang="de-DE" dirty="0"/>
            </a:br>
            <a:r>
              <a:rPr lang="de-DE" dirty="0"/>
              <a:t>und an der hinteren linken Ecke beschädigt ist</a:t>
            </a:r>
          </a:p>
          <a:p>
            <a:r>
              <a:rPr lang="de-DE" dirty="0"/>
              <a:t>Objekte werden auch </a:t>
            </a:r>
            <a:r>
              <a:rPr lang="de-DE" i="1" dirty="0"/>
              <a:t>Instanzen</a:t>
            </a:r>
            <a:r>
              <a:rPr lang="de-DE" dirty="0"/>
              <a:t> genannt</a:t>
            </a:r>
          </a:p>
        </p:txBody>
      </p:sp>
      <p:sp>
        <p:nvSpPr>
          <p:cNvPr id="2" name="Datumsplatzhalter 1"/>
          <p:cNvSpPr>
            <a:spLocks noGrp="1"/>
          </p:cNvSpPr>
          <p:nvPr>
            <p:ph type="dt" sz="half" idx="10"/>
          </p:nvPr>
        </p:nvSpPr>
        <p:spPr/>
        <p:txBody>
          <a:bodyPr/>
          <a:lstStyle/>
          <a:p>
            <a:fld id="{0A4B30BD-3EA6-4E11-8FCF-965C309E549A}"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80</a:t>
            </a:fld>
            <a:endParaRPr lang="de-DE"/>
          </a:p>
        </p:txBody>
      </p:sp>
    </p:spTree>
    <p:extLst>
      <p:ext uri="{BB962C8B-B14F-4D97-AF65-F5344CB8AC3E}">
        <p14:creationId xmlns:p14="http://schemas.microsoft.com/office/powerpoint/2010/main" val="157059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sp>
        <p:nvSpPr>
          <p:cNvPr id="2" name="Datumsplatzhalter 1"/>
          <p:cNvSpPr>
            <a:spLocks noGrp="1"/>
          </p:cNvSpPr>
          <p:nvPr>
            <p:ph type="dt" sz="half" idx="10"/>
          </p:nvPr>
        </p:nvSpPr>
        <p:spPr/>
        <p:txBody>
          <a:bodyPr/>
          <a:lstStyle/>
          <a:p>
            <a:fld id="{DC040C72-25B9-466A-8F50-EBEC34934428}"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81</a:t>
            </a:fld>
            <a:endParaRPr lang="de-DE"/>
          </a:p>
        </p:txBody>
      </p:sp>
    </p:spTree>
    <p:extLst>
      <p:ext uri="{BB962C8B-B14F-4D97-AF65-F5344CB8AC3E}">
        <p14:creationId xmlns:p14="http://schemas.microsoft.com/office/powerpoint/2010/main" val="19335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cxnSp>
        <p:nvCxnSpPr>
          <p:cNvPr id="4" name="Gerader Verbinder 3"/>
          <p:cNvCxnSpPr/>
          <p:nvPr/>
        </p:nvCxnSpPr>
        <p:spPr>
          <a:xfrm flipV="1">
            <a:off x="4717316" y="3885022"/>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4426094" y="5085470"/>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V="1">
            <a:off x="5383389" y="5465497"/>
            <a:ext cx="82809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V="1">
            <a:off x="3837784" y="5430703"/>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992055" y="3510174"/>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1" name="Textfeld 10"/>
          <p:cNvSpPr txBox="1"/>
          <p:nvPr/>
        </p:nvSpPr>
        <p:spPr>
          <a:xfrm>
            <a:off x="5554464" y="4983845"/>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2" name="Textfeld 11"/>
          <p:cNvSpPr txBox="1"/>
          <p:nvPr/>
        </p:nvSpPr>
        <p:spPr>
          <a:xfrm>
            <a:off x="5424576" y="5790742"/>
            <a:ext cx="745717"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RAM</a:t>
            </a:r>
          </a:p>
        </p:txBody>
      </p:sp>
      <p:sp>
        <p:nvSpPr>
          <p:cNvPr id="13" name="Textfeld 12"/>
          <p:cNvSpPr txBox="1"/>
          <p:nvPr/>
        </p:nvSpPr>
        <p:spPr>
          <a:xfrm>
            <a:off x="3853349" y="5790743"/>
            <a:ext cx="1112805"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Adresse</a:t>
            </a:r>
          </a:p>
        </p:txBody>
      </p:sp>
      <p:sp>
        <p:nvSpPr>
          <p:cNvPr id="2" name="Datumsplatzhalter 1"/>
          <p:cNvSpPr>
            <a:spLocks noGrp="1"/>
          </p:cNvSpPr>
          <p:nvPr>
            <p:ph type="dt" sz="half" idx="10"/>
          </p:nvPr>
        </p:nvSpPr>
        <p:spPr/>
        <p:txBody>
          <a:bodyPr/>
          <a:lstStyle/>
          <a:p>
            <a:fld id="{D285A436-1444-4657-AC1F-E488FE3B222B}"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14" name="Foliennummernplatzhalter 13"/>
          <p:cNvSpPr>
            <a:spLocks noGrp="1"/>
          </p:cNvSpPr>
          <p:nvPr>
            <p:ph type="sldNum" sz="quarter" idx="12"/>
          </p:nvPr>
        </p:nvSpPr>
        <p:spPr/>
        <p:txBody>
          <a:bodyPr/>
          <a:lstStyle/>
          <a:p>
            <a:fld id="{3A1F27E2-D58A-4028-9FF2-B12D897F257E}" type="slidenum">
              <a:rPr lang="de-DE" smtClean="0"/>
              <a:t>82</a:t>
            </a:fld>
            <a:endParaRPr lang="de-DE"/>
          </a:p>
        </p:txBody>
      </p:sp>
    </p:spTree>
    <p:extLst>
      <p:ext uri="{BB962C8B-B14F-4D97-AF65-F5344CB8AC3E}">
        <p14:creationId xmlns:p14="http://schemas.microsoft.com/office/powerpoint/2010/main" val="1656752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4703908"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4293097"/>
            <a:ext cx="1224136" cy="169746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496" y="4088683"/>
            <a:ext cx="1544960" cy="2106295"/>
          </a:xfrm>
          <a:prstGeom prst="rect">
            <a:avLst/>
          </a:prstGeom>
        </p:spPr>
      </p:pic>
      <p:cxnSp>
        <p:nvCxnSpPr>
          <p:cNvPr id="11" name="Gerade Verbindung mit Pfeil 10"/>
          <p:cNvCxnSpPr/>
          <p:nvPr/>
        </p:nvCxnSpPr>
        <p:spPr>
          <a:xfrm flipV="1">
            <a:off x="4223792" y="3645024"/>
            <a:ext cx="1080120" cy="11396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16080" y="3645024"/>
            <a:ext cx="1584176" cy="10209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354561" y="4346847"/>
            <a:ext cx="1736373" cy="369332"/>
          </a:xfrm>
          <a:prstGeom prst="rect">
            <a:avLst/>
          </a:prstGeom>
          <a:noFill/>
        </p:spPr>
        <p:txBody>
          <a:bodyPr wrap="none" rtlCol="0">
            <a:spAutoFit/>
          </a:bodyPr>
          <a:lstStyle/>
          <a:p>
            <a:r>
              <a:rPr lang="de-DE" dirty="0"/>
              <a:t>derselbe Baum</a:t>
            </a:r>
          </a:p>
        </p:txBody>
      </p:sp>
      <p:sp>
        <p:nvSpPr>
          <p:cNvPr id="2" name="Datumsplatzhalter 1"/>
          <p:cNvSpPr>
            <a:spLocks noGrp="1"/>
          </p:cNvSpPr>
          <p:nvPr>
            <p:ph type="dt" sz="half" idx="10"/>
          </p:nvPr>
        </p:nvSpPr>
        <p:spPr/>
        <p:txBody>
          <a:bodyPr/>
          <a:lstStyle/>
          <a:p>
            <a:fld id="{93D272A3-5ACD-4745-88C6-1454260DA419}"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83</a:t>
            </a:fld>
            <a:endParaRPr lang="de-DE"/>
          </a:p>
        </p:txBody>
      </p:sp>
    </p:spTree>
    <p:extLst>
      <p:ext uri="{BB962C8B-B14F-4D97-AF65-F5344CB8AC3E}">
        <p14:creationId xmlns:p14="http://schemas.microsoft.com/office/powerpoint/2010/main" val="2982119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a:extLst>
              <a:ext uri="{FF2B5EF4-FFF2-40B4-BE49-F238E27FC236}">
                <a16:creationId xmlns:a16="http://schemas.microsoft.com/office/drawing/2014/main" id="{784A4F60-72AE-477E-8ABD-5531155E5D2E}"/>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38" name="Grafik 37">
            <a:extLst>
              <a:ext uri="{FF2B5EF4-FFF2-40B4-BE49-F238E27FC236}">
                <a16:creationId xmlns:a16="http://schemas.microsoft.com/office/drawing/2014/main" id="{4F004455-FD20-4F8A-A42A-D902CEB86D0F}"/>
              </a:ext>
            </a:extLst>
          </p:cNvPr>
          <p:cNvPicPr>
            <a:picLocks noChangeAspect="1"/>
          </p:cNvPicPr>
          <p:nvPr/>
        </p:nvPicPr>
        <p:blipFill>
          <a:blip r:embed="rId3"/>
          <a:stretch>
            <a:fillRect/>
          </a:stretch>
        </p:blipFill>
        <p:spPr>
          <a:xfrm>
            <a:off x="7245212" y="4436757"/>
            <a:ext cx="2073794" cy="1359097"/>
          </a:xfrm>
          <a:prstGeom prst="rect">
            <a:avLst/>
          </a:prstGeom>
        </p:spPr>
      </p:pic>
      <p:pic>
        <p:nvPicPr>
          <p:cNvPr id="15" name="Grafik 1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278761" y="4225152"/>
            <a:ext cx="1838965" cy="369332"/>
          </a:xfrm>
          <a:prstGeom prst="rect">
            <a:avLst/>
          </a:prstGeom>
          <a:noFill/>
        </p:spPr>
        <p:txBody>
          <a:bodyPr wrap="none" rtlCol="0">
            <a:spAutoFit/>
          </a:bodyPr>
          <a:lstStyle/>
          <a:p>
            <a:r>
              <a:rPr lang="de-DE" dirty="0"/>
              <a:t>dasselbe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5709990" y="2779592"/>
            <a:ext cx="2274178" cy="1651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1" name="Grafik 30"/>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01189" y="2536851"/>
            <a:ext cx="394449" cy="448921"/>
          </a:xfrm>
          <a:prstGeom prst="rect">
            <a:avLst/>
          </a:prstGeom>
        </p:spPr>
      </p:pic>
      <p:pic>
        <p:nvPicPr>
          <p:cNvPr id="32" name="Grafik 3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64937" y="2048102"/>
            <a:ext cx="394449" cy="448921"/>
          </a:xfrm>
          <a:prstGeom prst="rect">
            <a:avLst/>
          </a:prstGeom>
        </p:spPr>
      </p:pic>
      <p:pic>
        <p:nvPicPr>
          <p:cNvPr id="33" name="Grafik 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33928" y="3004473"/>
            <a:ext cx="394449" cy="448921"/>
          </a:xfrm>
          <a:prstGeom prst="rect">
            <a:avLst/>
          </a:prstGeom>
        </p:spPr>
      </p:pic>
      <p:pic>
        <p:nvPicPr>
          <p:cNvPr id="34" name="Grafik 33"/>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sp>
        <p:nvSpPr>
          <p:cNvPr id="2" name="Datumsplatzhalter 1"/>
          <p:cNvSpPr>
            <a:spLocks noGrp="1"/>
          </p:cNvSpPr>
          <p:nvPr>
            <p:ph type="dt" sz="half" idx="10"/>
          </p:nvPr>
        </p:nvSpPr>
        <p:spPr/>
        <p:txBody>
          <a:bodyPr/>
          <a:lstStyle/>
          <a:p>
            <a:fld id="{40518CB0-8C60-4E9D-9D73-72C22CA560A6}"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84</a:t>
            </a:fld>
            <a:endParaRPr lang="de-DE"/>
          </a:p>
        </p:txBody>
      </p:sp>
    </p:spTree>
    <p:extLst>
      <p:ext uri="{BB962C8B-B14F-4D97-AF65-F5344CB8AC3E}">
        <p14:creationId xmlns:p14="http://schemas.microsoft.com/office/powerpoint/2010/main" val="347292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6215733"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312" y="4293097"/>
            <a:ext cx="1224136" cy="1697469"/>
          </a:xfrm>
          <a:prstGeom prst="rect">
            <a:avLst/>
          </a:prstGeom>
        </p:spPr>
      </p:pic>
      <p:cxnSp>
        <p:nvCxnSpPr>
          <p:cNvPr id="13" name="Gerade Verbindung mit Pfeil 12"/>
          <p:cNvCxnSpPr/>
          <p:nvPr/>
        </p:nvCxnSpPr>
        <p:spPr>
          <a:xfrm flipH="1" flipV="1">
            <a:off x="8112224" y="3668487"/>
            <a:ext cx="1080120" cy="678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192807" y="4481263"/>
            <a:ext cx="2031325" cy="369332"/>
          </a:xfrm>
          <a:prstGeom prst="rect">
            <a:avLst/>
          </a:prstGeom>
          <a:noFill/>
        </p:spPr>
        <p:txBody>
          <a:bodyPr wrap="none" rtlCol="0">
            <a:spAutoFit/>
          </a:bodyPr>
          <a:lstStyle/>
          <a:p>
            <a:r>
              <a:rPr lang="de-DE" dirty="0"/>
              <a:t>ein gleicher Baum</a:t>
            </a:r>
          </a:p>
        </p:txBody>
      </p:sp>
      <p:pic>
        <p:nvPicPr>
          <p:cNvPr id="10" name="Grafik 9"/>
          <p:cNvPicPr>
            <a:picLocks noChangeAspect="1"/>
          </p:cNvPicPr>
          <p:nvPr/>
        </p:nvPicPr>
        <p:blipFill>
          <a:blip r:embed="rId2"/>
          <a:stretch>
            <a:fillRect/>
          </a:stretch>
        </p:blipFill>
        <p:spPr>
          <a:xfrm>
            <a:off x="3416571" y="1810450"/>
            <a:ext cx="2705478" cy="2200582"/>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159" y="4088683"/>
            <a:ext cx="1544960" cy="2106295"/>
          </a:xfrm>
          <a:prstGeom prst="rect">
            <a:avLst/>
          </a:prstGeom>
        </p:spPr>
      </p:pic>
      <p:cxnSp>
        <p:nvCxnSpPr>
          <p:cNvPr id="14" name="Gerade Verbindung mit Pfeil 13"/>
          <p:cNvCxnSpPr/>
          <p:nvPr/>
        </p:nvCxnSpPr>
        <p:spPr>
          <a:xfrm flipV="1">
            <a:off x="2948898" y="3751855"/>
            <a:ext cx="1071949" cy="836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CC68D73E-E1AC-4A78-BFE5-D11401939CB4}"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85</a:t>
            </a:fld>
            <a:endParaRPr lang="de-DE"/>
          </a:p>
        </p:txBody>
      </p:sp>
    </p:spTree>
    <p:extLst>
      <p:ext uri="{BB962C8B-B14F-4D97-AF65-F5344CB8AC3E}">
        <p14:creationId xmlns:p14="http://schemas.microsoft.com/office/powerpoint/2010/main" val="1354830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CDAB3F6-9B51-4009-9CA4-C8CA5B357997}"/>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15" name="Grafik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047535" y="4225152"/>
            <a:ext cx="2133918" cy="369332"/>
          </a:xfrm>
          <a:prstGeom prst="rect">
            <a:avLst/>
          </a:prstGeom>
          <a:noFill/>
        </p:spPr>
        <p:txBody>
          <a:bodyPr wrap="none" rtlCol="0">
            <a:spAutoFit/>
          </a:bodyPr>
          <a:lstStyle/>
          <a:p>
            <a:r>
              <a:rPr lang="de-DE" dirty="0"/>
              <a:t>ein gleiches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73766" y="2701342"/>
            <a:ext cx="1110402" cy="1729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4" name="Grafik 33"/>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pic>
        <p:nvPicPr>
          <p:cNvPr id="37" name="Grafik 3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729309"/>
            <a:ext cx="394449" cy="448921"/>
          </a:xfrm>
          <a:prstGeom prst="rect">
            <a:avLst/>
          </a:prstGeom>
        </p:spPr>
      </p:pic>
      <p:pic>
        <p:nvPicPr>
          <p:cNvPr id="38" name="Grafik 3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049347"/>
            <a:ext cx="394449" cy="448921"/>
          </a:xfrm>
          <a:prstGeom prst="rect">
            <a:avLst/>
          </a:prstGeom>
        </p:spPr>
      </p:pic>
      <p:sp>
        <p:nvSpPr>
          <p:cNvPr id="2" name="Datumsplatzhalter 1"/>
          <p:cNvSpPr>
            <a:spLocks noGrp="1"/>
          </p:cNvSpPr>
          <p:nvPr>
            <p:ph type="dt" sz="half" idx="10"/>
          </p:nvPr>
        </p:nvSpPr>
        <p:spPr/>
        <p:txBody>
          <a:bodyPr/>
          <a:lstStyle/>
          <a:p>
            <a:fld id="{6F2D9553-3793-4073-884D-343164046EA8}"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86</a:t>
            </a:fld>
            <a:endParaRPr lang="de-DE"/>
          </a:p>
        </p:txBody>
      </p:sp>
      <p:pic>
        <p:nvPicPr>
          <p:cNvPr id="12" name="Grafik 11">
            <a:extLst>
              <a:ext uri="{FF2B5EF4-FFF2-40B4-BE49-F238E27FC236}">
                <a16:creationId xmlns:a16="http://schemas.microsoft.com/office/drawing/2014/main" id="{1D6D280F-6B8B-4E18-9736-5A6349F6A3E3}"/>
              </a:ext>
            </a:extLst>
          </p:cNvPr>
          <p:cNvPicPr>
            <a:picLocks noChangeAspect="1"/>
          </p:cNvPicPr>
          <p:nvPr/>
        </p:nvPicPr>
        <p:blipFill>
          <a:blip r:embed="rId5"/>
          <a:stretch>
            <a:fillRect/>
          </a:stretch>
        </p:blipFill>
        <p:spPr>
          <a:xfrm>
            <a:off x="7245212" y="4436757"/>
            <a:ext cx="2073794" cy="1359097"/>
          </a:xfrm>
          <a:prstGeom prst="rect">
            <a:avLst/>
          </a:prstGeom>
        </p:spPr>
      </p:pic>
    </p:spTree>
    <p:extLst>
      <p:ext uri="{BB962C8B-B14F-4D97-AF65-F5344CB8AC3E}">
        <p14:creationId xmlns:p14="http://schemas.microsoft.com/office/powerpoint/2010/main" val="3317958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14" name="Inhaltsplatzhalter 13"/>
          <p:cNvSpPr>
            <a:spLocks noGrp="1"/>
          </p:cNvSpPr>
          <p:nvPr>
            <p:ph idx="1"/>
          </p:nvPr>
        </p:nvSpPr>
        <p:spPr/>
        <p:txBody>
          <a:bodyPr/>
          <a:lstStyle/>
          <a:p>
            <a:r>
              <a:rPr lang="de-DE" dirty="0"/>
              <a:t>Warum ist das so wichtig?</a:t>
            </a:r>
          </a:p>
          <a:p>
            <a:pPr lvl="1"/>
            <a:r>
              <a:rPr lang="de-DE" dirty="0"/>
              <a:t>Vorhersage, wie sich Änderungen auswirken</a:t>
            </a:r>
          </a:p>
        </p:txBody>
      </p:sp>
      <p:sp>
        <p:nvSpPr>
          <p:cNvPr id="7" name="Textfeld 6"/>
          <p:cNvSpPr txBox="1"/>
          <p:nvPr/>
        </p:nvSpPr>
        <p:spPr>
          <a:xfrm>
            <a:off x="5094405" y="5621649"/>
            <a:ext cx="2287806" cy="369332"/>
          </a:xfrm>
          <a:prstGeom prst="rect">
            <a:avLst/>
          </a:prstGeom>
          <a:noFill/>
        </p:spPr>
        <p:txBody>
          <a:bodyPr wrap="none" rtlCol="0">
            <a:spAutoFit/>
          </a:bodyPr>
          <a:lstStyle/>
          <a:p>
            <a:r>
              <a:rPr lang="de-DE" dirty="0"/>
              <a:t>ein   gleicher   Baum</a:t>
            </a:r>
          </a:p>
        </p:txBody>
      </p:sp>
      <p:pic>
        <p:nvPicPr>
          <p:cNvPr id="8" name="Grafik 7"/>
          <p:cNvPicPr>
            <a:picLocks noChangeAspect="1"/>
          </p:cNvPicPr>
          <p:nvPr/>
        </p:nvPicPr>
        <p:blipFill>
          <a:blip r:embed="rId3"/>
          <a:stretch>
            <a:fillRect/>
          </a:stretch>
        </p:blipFill>
        <p:spPr>
          <a:xfrm>
            <a:off x="3416571" y="2950836"/>
            <a:ext cx="2705478" cy="2200582"/>
          </a:xfrm>
          <a:prstGeom prst="rect">
            <a:avLst/>
          </a:prstGeom>
        </p:spPr>
      </p:pic>
      <p:pic>
        <p:nvPicPr>
          <p:cNvPr id="9" name="Grafik 8"/>
          <p:cNvPicPr>
            <a:picLocks noChangeAspect="1"/>
          </p:cNvPicPr>
          <p:nvPr/>
        </p:nvPicPr>
        <p:blipFill>
          <a:blip r:embed="rId4"/>
          <a:stretch>
            <a:fillRect/>
          </a:stretch>
        </p:blipFill>
        <p:spPr>
          <a:xfrm>
            <a:off x="6276118" y="2950836"/>
            <a:ext cx="2705478" cy="2200582"/>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4312" y="3841150"/>
            <a:ext cx="1224136" cy="1697469"/>
          </a:xfrm>
          <a:prstGeom prst="rect">
            <a:avLst/>
          </a:prstGeom>
        </p:spPr>
      </p:pic>
      <p:cxnSp>
        <p:nvCxnSpPr>
          <p:cNvPr id="11" name="Gerade Verbindung mit Pfeil 10"/>
          <p:cNvCxnSpPr/>
          <p:nvPr/>
        </p:nvCxnSpPr>
        <p:spPr>
          <a:xfrm flipH="1" flipV="1">
            <a:off x="8571135" y="4398525"/>
            <a:ext cx="670303" cy="16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4159" y="3636736"/>
            <a:ext cx="1544960" cy="2106295"/>
          </a:xfrm>
          <a:prstGeom prst="rect">
            <a:avLst/>
          </a:prstGeom>
        </p:spPr>
      </p:pic>
      <p:cxnSp>
        <p:nvCxnSpPr>
          <p:cNvPr id="13" name="Gerade Verbindung mit Pfeil 12"/>
          <p:cNvCxnSpPr/>
          <p:nvPr/>
        </p:nvCxnSpPr>
        <p:spPr>
          <a:xfrm flipV="1">
            <a:off x="2993166" y="4561229"/>
            <a:ext cx="615795" cy="145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7"/>
          <a:stretch>
            <a:fillRect/>
          </a:stretch>
        </p:blipFill>
        <p:spPr>
          <a:xfrm>
            <a:off x="8739419" y="4706506"/>
            <a:ext cx="484355" cy="484355"/>
          </a:xfrm>
          <a:prstGeom prst="rect">
            <a:avLst/>
          </a:prstGeom>
        </p:spPr>
      </p:pic>
      <p:cxnSp>
        <p:nvCxnSpPr>
          <p:cNvPr id="18" name="Gerader Verbinder 17"/>
          <p:cNvCxnSpPr/>
          <p:nvPr/>
        </p:nvCxnSpPr>
        <p:spPr>
          <a:xfrm flipV="1">
            <a:off x="5555847" y="5691418"/>
            <a:ext cx="822897" cy="2732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41080" y="5287202"/>
            <a:ext cx="1786066" cy="369332"/>
          </a:xfrm>
          <a:prstGeom prst="rect">
            <a:avLst/>
          </a:prstGeom>
          <a:noFill/>
        </p:spPr>
        <p:txBody>
          <a:bodyPr wrap="none" rtlCol="0">
            <a:spAutoFit/>
          </a:bodyPr>
          <a:lstStyle/>
          <a:p>
            <a:r>
              <a:rPr lang="de-DE" dirty="0">
                <a:solidFill>
                  <a:srgbClr val="FF0000"/>
                </a:solidFill>
                <a:latin typeface="Helvetica Narrow" panose="020B0506020203020204" pitchFamily="34" charset="0"/>
              </a:rPr>
              <a:t>nicht mehr gleicher</a:t>
            </a:r>
          </a:p>
        </p:txBody>
      </p:sp>
      <p:sp>
        <p:nvSpPr>
          <p:cNvPr id="2" name="Datumsplatzhalter 1"/>
          <p:cNvSpPr>
            <a:spLocks noGrp="1"/>
          </p:cNvSpPr>
          <p:nvPr>
            <p:ph type="dt" sz="half" idx="10"/>
          </p:nvPr>
        </p:nvSpPr>
        <p:spPr/>
        <p:txBody>
          <a:bodyPr/>
          <a:lstStyle/>
          <a:p>
            <a:fld id="{B5791953-A376-4A7E-8677-AAB812D71689}"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87</a:t>
            </a:fld>
            <a:endParaRPr lang="de-DE"/>
          </a:p>
        </p:txBody>
      </p:sp>
    </p:spTree>
    <p:extLst>
      <p:ext uri="{BB962C8B-B14F-4D97-AF65-F5344CB8AC3E}">
        <p14:creationId xmlns:p14="http://schemas.microsoft.com/office/powerpoint/2010/main" val="2838383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definieren die Eigenschaften, die Objekte haben können</a:t>
            </a:r>
          </a:p>
          <a:p>
            <a:pPr lvl="1"/>
            <a:r>
              <a:rPr lang="de-DE" dirty="0"/>
              <a:t>Beispiel:</a:t>
            </a:r>
            <a:br>
              <a:rPr lang="de-DE" dirty="0"/>
            </a:br>
            <a:r>
              <a:rPr lang="de-DE" dirty="0"/>
              <a:t>Objekt: </a:t>
            </a:r>
            <a:br>
              <a:rPr lang="de-DE" dirty="0"/>
            </a:br>
            <a:r>
              <a:rPr lang="de-DE" dirty="0"/>
              <a:t>"der Tisch mit 4 Beinen und hölzerner Tischplatte […]"</a:t>
            </a:r>
            <a:br>
              <a:rPr lang="de-DE" dirty="0"/>
            </a:br>
            <a:br>
              <a:rPr lang="de-DE" dirty="0"/>
            </a:br>
            <a:r>
              <a:rPr lang="de-DE" dirty="0"/>
              <a:t>Klasse: </a:t>
            </a:r>
            <a:br>
              <a:rPr lang="de-DE" dirty="0"/>
            </a:br>
            <a:r>
              <a:rPr lang="de-DE" dirty="0"/>
              <a:t>ein Tisch hat eine Menge an Beinen</a:t>
            </a:r>
            <a:br>
              <a:rPr lang="de-DE" dirty="0"/>
            </a:br>
            <a:r>
              <a:rPr lang="de-DE" dirty="0"/>
              <a:t>ein Tisch hat eine Tischplatte</a:t>
            </a:r>
            <a:br>
              <a:rPr lang="de-DE" dirty="0"/>
            </a:br>
            <a:r>
              <a:rPr lang="de-DE" dirty="0"/>
              <a:t>eine Tischplatte besteht aus einem Material</a:t>
            </a:r>
            <a:br>
              <a:rPr lang="de-DE" dirty="0"/>
            </a:br>
            <a:r>
              <a:rPr lang="de-DE" dirty="0"/>
              <a:t>[…]</a:t>
            </a:r>
          </a:p>
          <a:p>
            <a:pPr marL="0" indent="0">
              <a:buNone/>
            </a:pPr>
            <a:endParaRPr lang="de-DE" dirty="0"/>
          </a:p>
        </p:txBody>
      </p:sp>
      <p:sp>
        <p:nvSpPr>
          <p:cNvPr id="2" name="Datumsplatzhalter 1"/>
          <p:cNvSpPr>
            <a:spLocks noGrp="1"/>
          </p:cNvSpPr>
          <p:nvPr>
            <p:ph type="dt" sz="half" idx="10"/>
          </p:nvPr>
        </p:nvSpPr>
        <p:spPr/>
        <p:txBody>
          <a:bodyPr/>
          <a:lstStyle/>
          <a:p>
            <a:fld id="{5B795128-38A1-4494-B687-FA4BAF969426}"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88</a:t>
            </a:fld>
            <a:endParaRPr lang="de-DE"/>
          </a:p>
        </p:txBody>
      </p:sp>
    </p:spTree>
    <p:extLst>
      <p:ext uri="{BB962C8B-B14F-4D97-AF65-F5344CB8AC3E}">
        <p14:creationId xmlns:p14="http://schemas.microsoft.com/office/powerpoint/2010/main" val="1941835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Man kann aus Klassen Instanzen (Objekte) erzeugen</a:t>
            </a:r>
          </a:p>
          <a:p>
            <a:pPr lvl="1"/>
            <a:r>
              <a:rPr lang="de-DE" dirty="0"/>
              <a:t>Beispiel: </a:t>
            </a:r>
            <a:br>
              <a:rPr lang="de-DE" dirty="0"/>
            </a:br>
            <a:r>
              <a:rPr lang="de-DE" dirty="0"/>
              <a:t>Legoauto-Bauplan = Klasse</a:t>
            </a:r>
            <a:br>
              <a:rPr lang="de-DE" dirty="0"/>
            </a:br>
            <a:r>
              <a:rPr lang="de-DE" dirty="0"/>
              <a:t>Hände, Finger, Werkzeug = Programmcode</a:t>
            </a:r>
            <a:br>
              <a:rPr lang="de-DE" dirty="0"/>
            </a:br>
            <a:r>
              <a:rPr lang="de-DE" dirty="0"/>
              <a:t>Aufgebautes Spielzeug = Objekt</a:t>
            </a:r>
          </a:p>
          <a:p>
            <a:endParaRPr lang="de-DE" dirty="0"/>
          </a:p>
          <a:p>
            <a:r>
              <a:rPr lang="de-DE" dirty="0"/>
              <a:t>Man sagt, ein Objekt sei vom Typ seiner Klasse</a:t>
            </a:r>
          </a:p>
          <a:p>
            <a:pPr lvl="1"/>
            <a:r>
              <a:rPr lang="de-DE" dirty="0"/>
              <a:t>"Dieses Spielzeug ist vom Typ </a:t>
            </a:r>
            <a:r>
              <a:rPr lang="de-DE" dirty="0" err="1"/>
              <a:t>Legoauto</a:t>
            </a:r>
            <a:r>
              <a:rPr lang="de-DE" dirty="0"/>
              <a:t>"</a:t>
            </a:r>
          </a:p>
        </p:txBody>
      </p:sp>
      <p:sp>
        <p:nvSpPr>
          <p:cNvPr id="2" name="Datumsplatzhalter 1"/>
          <p:cNvSpPr>
            <a:spLocks noGrp="1"/>
          </p:cNvSpPr>
          <p:nvPr>
            <p:ph type="dt" sz="half" idx="10"/>
          </p:nvPr>
        </p:nvSpPr>
        <p:spPr/>
        <p:txBody>
          <a:bodyPr/>
          <a:lstStyle/>
          <a:p>
            <a:fld id="{5F4637E3-489C-402C-9745-FC1C6A002798}"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89</a:t>
            </a:fld>
            <a:endParaRPr lang="de-DE"/>
          </a:p>
        </p:txBody>
      </p:sp>
    </p:spTree>
    <p:extLst>
      <p:ext uri="{BB962C8B-B14F-4D97-AF65-F5344CB8AC3E}">
        <p14:creationId xmlns:p14="http://schemas.microsoft.com/office/powerpoint/2010/main" val="89894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96C0D114-F0DB-443F-9337-40D84E177FDC}" type="datetime1">
              <a:rPr lang="de-DE" smtClean="0"/>
              <a:t>15.03.2023</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können Methoden/Prozeduren definieren, um mit Objekten etwas zu tun</a:t>
            </a:r>
          </a:p>
          <a:p>
            <a:pPr lvl="1"/>
            <a:r>
              <a:rPr lang="de-DE" dirty="0"/>
              <a:t>Beispiel:</a:t>
            </a:r>
            <a:br>
              <a:rPr lang="de-DE" dirty="0"/>
            </a:br>
            <a:r>
              <a:rPr lang="de-DE" dirty="0"/>
              <a:t>Berechne Verkaufspreis (Tisch)</a:t>
            </a:r>
            <a:br>
              <a:rPr lang="de-DE" dirty="0"/>
            </a:br>
            <a:r>
              <a:rPr lang="de-DE" dirty="0"/>
              <a:t>Drucke Liste benötigter Klötze (</a:t>
            </a:r>
            <a:r>
              <a:rPr lang="de-DE" dirty="0" err="1"/>
              <a:t>Legoauto</a:t>
            </a:r>
            <a:r>
              <a:rPr lang="de-DE" dirty="0"/>
              <a:t>)</a:t>
            </a:r>
            <a:br>
              <a:rPr lang="de-DE" dirty="0"/>
            </a:br>
            <a:r>
              <a:rPr lang="de-DE" dirty="0"/>
              <a:t>Zeige CO</a:t>
            </a:r>
            <a:r>
              <a:rPr lang="de-DE" baseline="-25000" dirty="0"/>
              <a:t>2</a:t>
            </a:r>
            <a:r>
              <a:rPr lang="de-DE" dirty="0"/>
              <a:t> Auswirkung aufs Klima (Baum)</a:t>
            </a:r>
          </a:p>
        </p:txBody>
      </p:sp>
      <p:sp>
        <p:nvSpPr>
          <p:cNvPr id="2" name="Datumsplatzhalter 1"/>
          <p:cNvSpPr>
            <a:spLocks noGrp="1"/>
          </p:cNvSpPr>
          <p:nvPr>
            <p:ph type="dt" sz="half" idx="10"/>
          </p:nvPr>
        </p:nvSpPr>
        <p:spPr/>
        <p:txBody>
          <a:bodyPr/>
          <a:lstStyle/>
          <a:p>
            <a:fld id="{DC9D7DCD-D634-4B62-9FA2-4E9A76968B39}"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90</a:t>
            </a:fld>
            <a:endParaRPr lang="de-DE"/>
          </a:p>
        </p:txBody>
      </p:sp>
    </p:spTree>
    <p:extLst>
      <p:ext uri="{BB962C8B-B14F-4D97-AF65-F5344CB8AC3E}">
        <p14:creationId xmlns:p14="http://schemas.microsoft.com/office/powerpoint/2010/main" val="430093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a:xfrm>
            <a:off x="838200" y="1931349"/>
            <a:ext cx="7508631" cy="4245613"/>
          </a:xfrm>
        </p:spPr>
        <p:txBody>
          <a:bodyPr/>
          <a:lstStyle/>
          <a:p>
            <a:r>
              <a:rPr lang="de-DE" dirty="0"/>
              <a:t>Klassen werden mit </a:t>
            </a:r>
            <a:r>
              <a:rPr lang="de-DE" sz="2400" b="1" dirty="0" err="1">
                <a:solidFill>
                  <a:schemeClr val="accent1">
                    <a:lumMod val="75000"/>
                  </a:schemeClr>
                </a:solidFill>
              </a:rPr>
              <a:t>class</a:t>
            </a:r>
            <a:r>
              <a:rPr lang="de-DE" dirty="0">
                <a:solidFill>
                  <a:srgbClr val="F37637"/>
                </a:solidFill>
              </a:rPr>
              <a:t> </a:t>
            </a:r>
            <a:r>
              <a:rPr lang="de-DE" sz="2400" b="1" i="1" dirty="0" err="1">
                <a:solidFill>
                  <a:schemeClr val="tx2"/>
                </a:solidFill>
              </a:rPr>
              <a:t>Typname</a:t>
            </a:r>
            <a:r>
              <a:rPr lang="de-DE" sz="2400" b="1" dirty="0">
                <a:solidFill>
                  <a:schemeClr val="accent1">
                    <a:lumMod val="75000"/>
                  </a:schemeClr>
                </a:solidFill>
              </a:rPr>
              <a:t>{</a:t>
            </a:r>
            <a:r>
              <a:rPr lang="de-DE" dirty="0"/>
              <a:t>…</a:t>
            </a:r>
            <a:r>
              <a:rPr lang="de-DE" sz="2400" b="1" dirty="0">
                <a:solidFill>
                  <a:schemeClr val="accent1">
                    <a:lumMod val="75000"/>
                  </a:schemeClr>
                </a:solidFill>
              </a:rPr>
              <a:t>}</a:t>
            </a:r>
            <a:r>
              <a:rPr lang="de-DE" dirty="0">
                <a:solidFill>
                  <a:srgbClr val="F37637"/>
                </a:solidFill>
              </a:rPr>
              <a:t> </a:t>
            </a:r>
            <a:r>
              <a:rPr lang="de-DE" dirty="0"/>
              <a:t>definiert</a:t>
            </a:r>
          </a:p>
          <a:p>
            <a:r>
              <a:rPr lang="de-DE" dirty="0"/>
              <a:t>Objekt erzeugen:</a:t>
            </a:r>
            <a:br>
              <a:rPr lang="de-DE" dirty="0"/>
            </a:br>
            <a:r>
              <a:rPr lang="de-DE" sz="2400" b="1" dirty="0" err="1">
                <a:solidFill>
                  <a:schemeClr val="accent1">
                    <a:lumMod val="75000"/>
                  </a:schemeClr>
                </a:solidFill>
              </a:rPr>
              <a:t>var</a:t>
            </a:r>
            <a:r>
              <a:rPr lang="de-DE"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br>
              <a:rPr lang="de-DE" sz="2400" b="1" dirty="0">
                <a:solidFill>
                  <a:schemeClr val="accent1">
                    <a:lumMod val="75000"/>
                  </a:schemeClr>
                </a:solidFill>
              </a:rPr>
            </a:br>
            <a:r>
              <a:rPr lang="de-DE" dirty="0"/>
              <a:t>oder</a:t>
            </a:r>
            <a:br>
              <a:rPr lang="de-DE" sz="2400" b="1" dirty="0">
                <a:solidFill>
                  <a:schemeClr val="accent1">
                    <a:lumMod val="75000"/>
                  </a:schemeClr>
                </a:solidFill>
              </a:rPr>
            </a:br>
            <a:r>
              <a:rPr lang="de-DE" sz="2400" b="1" dirty="0" err="1">
                <a:solidFill>
                  <a:schemeClr val="accent1">
                    <a:lumMod val="75000"/>
                  </a:schemeClr>
                </a:solidFill>
              </a:rPr>
              <a:t>var</a:t>
            </a:r>
            <a:r>
              <a:rPr lang="de-DE" sz="2400"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 </a:t>
            </a:r>
            <a:r>
              <a:rPr lang="de-DE" sz="2400" b="1" dirty="0" err="1">
                <a:solidFill>
                  <a:schemeClr val="accent1">
                    <a:lumMod val="75000"/>
                  </a:schemeClr>
                </a:solidFill>
              </a:rPr>
              <a:t>new</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p>
        </p:txBody>
      </p:sp>
      <p:cxnSp>
        <p:nvCxnSpPr>
          <p:cNvPr id="9" name="Gerade Verbindung mit Pfeil 8"/>
          <p:cNvCxnSpPr>
            <a:cxnSpLocks/>
          </p:cNvCxnSpPr>
          <p:nvPr/>
        </p:nvCxnSpPr>
        <p:spPr>
          <a:xfrm flipH="1">
            <a:off x="4403073" y="3067217"/>
            <a:ext cx="1104592"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5513157" y="2817356"/>
            <a:ext cx="5255349" cy="2031325"/>
          </a:xfrm>
          <a:prstGeom prst="rect">
            <a:avLst/>
          </a:prstGeom>
          <a:noFill/>
        </p:spPr>
        <p:txBody>
          <a:bodyPr wrap="none" rtlCol="0">
            <a:spAutoFit/>
          </a:bodyPr>
          <a:lstStyle/>
          <a:p>
            <a:r>
              <a:rPr lang="de-DE" dirty="0"/>
              <a:t>Bei dieser Schreibweise ist nicht direkt ersichtlich,</a:t>
            </a:r>
          </a:p>
          <a:p>
            <a:r>
              <a:rPr lang="de-DE" dirty="0"/>
              <a:t>ob es sich um eine Methode oder eine Klasse handelt.</a:t>
            </a:r>
            <a:br>
              <a:rPr lang="de-DE" dirty="0"/>
            </a:br>
            <a:r>
              <a:rPr lang="de-DE" dirty="0"/>
              <a:t>Es ist aber die modernere/neuere Schreibweise</a:t>
            </a:r>
          </a:p>
          <a:p>
            <a:endParaRPr lang="de-DE" dirty="0"/>
          </a:p>
          <a:p>
            <a:r>
              <a:rPr lang="de-DE" dirty="0"/>
              <a:t>Konvention: </a:t>
            </a:r>
            <a:br>
              <a:rPr lang="de-DE" dirty="0"/>
            </a:br>
            <a:r>
              <a:rPr lang="de-DE" dirty="0"/>
              <a:t>Klassen = Substantiv (Hauptwort) </a:t>
            </a:r>
            <a:r>
              <a:rPr lang="de-DE" dirty="0">
                <a:sym typeface="Wingdings" panose="05000000000000000000" pitchFamily="2" charset="2"/>
              </a:rPr>
              <a:t> </a:t>
            </a:r>
            <a:r>
              <a:rPr lang="de-DE" dirty="0"/>
              <a:t>Großschreibung</a:t>
            </a:r>
            <a:br>
              <a:rPr lang="de-DE" dirty="0"/>
            </a:br>
            <a:r>
              <a:rPr lang="de-DE" dirty="0"/>
              <a:t>Methoden = Verben (Tunwort) </a:t>
            </a:r>
            <a:r>
              <a:rPr lang="de-DE" dirty="0">
                <a:sym typeface="Wingdings" panose="05000000000000000000" pitchFamily="2" charset="2"/>
              </a:rPr>
              <a:t> </a:t>
            </a:r>
            <a:r>
              <a:rPr lang="de-DE" dirty="0"/>
              <a:t>Kleinschreibung</a:t>
            </a:r>
          </a:p>
        </p:txBody>
      </p:sp>
      <p:sp>
        <p:nvSpPr>
          <p:cNvPr id="2" name="Datumsplatzhalter 1"/>
          <p:cNvSpPr>
            <a:spLocks noGrp="1"/>
          </p:cNvSpPr>
          <p:nvPr>
            <p:ph type="dt" sz="half" idx="10"/>
          </p:nvPr>
        </p:nvSpPr>
        <p:spPr/>
        <p:txBody>
          <a:bodyPr/>
          <a:lstStyle/>
          <a:p>
            <a:fld id="{3665ADD3-A45B-4AFB-ADB5-8849ACC19EEF}"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91</a:t>
            </a:fld>
            <a:endParaRPr lang="de-DE"/>
          </a:p>
        </p:txBody>
      </p:sp>
    </p:spTree>
    <p:extLst>
      <p:ext uri="{BB962C8B-B14F-4D97-AF65-F5344CB8AC3E}">
        <p14:creationId xmlns:p14="http://schemas.microsoft.com/office/powerpoint/2010/main" val="2316659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dirty="0"/>
              <a:t>Klassen und Objekte in Dart</a:t>
            </a:r>
          </a:p>
        </p:txBody>
      </p:sp>
      <p:sp>
        <p:nvSpPr>
          <p:cNvPr id="9" name="Inhaltsplatzhalter 8"/>
          <p:cNvSpPr>
            <a:spLocks noGrp="1"/>
          </p:cNvSpPr>
          <p:nvPr>
            <p:ph idx="1"/>
          </p:nvPr>
        </p:nvSpPr>
        <p:spPr/>
        <p:txBody>
          <a:bodyPr/>
          <a:lstStyle/>
          <a:p>
            <a:r>
              <a:rPr lang="de-DE" dirty="0"/>
              <a:t>Methoden oder Funktionen, die mit einem Objekt einer Klasse durchgeführt werden können:</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dirty="0" err="1">
                <a:solidFill>
                  <a:schemeClr val="accent1">
                    <a:lumMod val="75000"/>
                  </a:schemeClr>
                </a:solidFill>
              </a:rPr>
              <a:t>void</a:t>
            </a:r>
            <a:r>
              <a:rPr lang="de-DE" i="1" dirty="0"/>
              <a:t> </a:t>
            </a:r>
            <a:r>
              <a:rPr lang="de-DE" b="1" i="1" dirty="0" err="1">
                <a:solidFill>
                  <a:schemeClr val="tx2"/>
                </a:solidFill>
              </a:rPr>
              <a:t>methode</a:t>
            </a:r>
            <a:r>
              <a:rPr lang="de-DE" b="1" dirty="0">
                <a:solidFill>
                  <a:schemeClr val="accent1">
                    <a:lumMod val="75000"/>
                  </a:schemeClr>
                </a:solidFill>
              </a:rPr>
              <a:t>() {</a:t>
            </a:r>
            <a:br>
              <a:rPr lang="de-DE" i="1" dirty="0"/>
            </a:br>
            <a:r>
              <a:rPr lang="de-DE" i="1" dirty="0"/>
              <a:t>        </a:t>
            </a:r>
            <a:r>
              <a:rPr lang="de-DE" b="1" dirty="0">
                <a:solidFill>
                  <a:schemeClr val="bg1">
                    <a:lumMod val="50000"/>
                  </a:schemeClr>
                </a:solidFill>
              </a:rPr>
              <a:t>// hier irgendwas tun</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i="1" dirty="0"/>
          </a:p>
        </p:txBody>
      </p:sp>
      <p:cxnSp>
        <p:nvCxnSpPr>
          <p:cNvPr id="6" name="Gerade Verbindung mit Pfeil 5"/>
          <p:cNvCxnSpPr/>
          <p:nvPr/>
        </p:nvCxnSpPr>
        <p:spPr>
          <a:xfrm flipV="1">
            <a:off x="1545589" y="3980055"/>
            <a:ext cx="0" cy="7107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027959" y="4690844"/>
            <a:ext cx="3275256" cy="646331"/>
          </a:xfrm>
          <a:prstGeom prst="rect">
            <a:avLst/>
          </a:prstGeom>
          <a:noFill/>
        </p:spPr>
        <p:txBody>
          <a:bodyPr wrap="none" rtlCol="0">
            <a:spAutoFit/>
          </a:bodyPr>
          <a:lstStyle/>
          <a:p>
            <a:r>
              <a:rPr lang="de-DE" dirty="0"/>
              <a:t>Im Vergleich zu "normalen" </a:t>
            </a:r>
            <a:br>
              <a:rPr lang="de-DE" dirty="0"/>
            </a:br>
            <a:r>
              <a:rPr lang="de-DE" dirty="0"/>
              <a:t>Methoden wird hier eingerückt</a:t>
            </a:r>
          </a:p>
        </p:txBody>
      </p:sp>
      <p:sp>
        <p:nvSpPr>
          <p:cNvPr id="2" name="Datumsplatzhalter 1"/>
          <p:cNvSpPr>
            <a:spLocks noGrp="1"/>
          </p:cNvSpPr>
          <p:nvPr>
            <p:ph type="dt" sz="half" idx="10"/>
          </p:nvPr>
        </p:nvSpPr>
        <p:spPr/>
        <p:txBody>
          <a:bodyPr/>
          <a:lstStyle/>
          <a:p>
            <a:fld id="{DD8B8171-21DA-4907-A9C5-6774B32408EF}"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92</a:t>
            </a:fld>
            <a:endParaRPr lang="de-DE"/>
          </a:p>
        </p:txBody>
      </p:sp>
      <p:sp>
        <p:nvSpPr>
          <p:cNvPr id="5" name="TextBox 4">
            <a:extLst>
              <a:ext uri="{FF2B5EF4-FFF2-40B4-BE49-F238E27FC236}">
                <a16:creationId xmlns:a16="http://schemas.microsoft.com/office/drawing/2014/main" id="{847DD8F3-33FA-B04E-943D-A126B0723C80}"/>
              </a:ext>
            </a:extLst>
          </p:cNvPr>
          <p:cNvSpPr txBox="1"/>
          <p:nvPr/>
        </p:nvSpPr>
        <p:spPr>
          <a:xfrm>
            <a:off x="6095206" y="2282716"/>
            <a:ext cx="6476997" cy="2677656"/>
          </a:xfrm>
          <a:prstGeom prst="rect">
            <a:avLst/>
          </a:prstGeom>
          <a:noFill/>
        </p:spPr>
        <p:txBody>
          <a:bodyPr wrap="square" rtlCol="0">
            <a:spAutoFit/>
          </a:bodyPr>
          <a:lstStyle/>
          <a:p>
            <a:r>
              <a:rPr lang="de-DE" sz="2800" b="1" dirty="0">
                <a:solidFill>
                  <a:schemeClr val="accent1">
                    <a:lumMod val="75000"/>
                  </a:schemeClr>
                </a:solidFill>
              </a:rPr>
              <a:t>class</a:t>
            </a:r>
            <a:r>
              <a:rPr lang="de-DE" sz="2800" dirty="0">
                <a:solidFill>
                  <a:srgbClr val="F37637"/>
                </a:solidFill>
              </a:rPr>
              <a:t> </a:t>
            </a:r>
            <a:r>
              <a:rPr lang="de-DE" sz="2800" b="1" i="1" dirty="0">
                <a:solidFill>
                  <a:schemeClr val="tx2"/>
                </a:solidFill>
              </a:rPr>
              <a:t>Typname </a:t>
            </a:r>
            <a:r>
              <a:rPr lang="de-DE" sz="2800" b="1" dirty="0">
                <a:solidFill>
                  <a:schemeClr val="accent1">
                    <a:lumMod val="75000"/>
                  </a:schemeClr>
                </a:solidFill>
              </a:rPr>
              <a:t>{</a:t>
            </a:r>
            <a:r>
              <a:rPr lang="de-DE" sz="2800" i="1" dirty="0"/>
              <a:t>	</a:t>
            </a:r>
            <a:br>
              <a:rPr lang="de-DE" sz="2800" i="1" dirty="0"/>
            </a:br>
            <a:r>
              <a:rPr lang="de-DE" sz="2800" i="1" dirty="0"/>
              <a:t>    </a:t>
            </a:r>
            <a:r>
              <a:rPr lang="de-DE" sz="2800" b="1" i="1" dirty="0">
                <a:solidFill>
                  <a:schemeClr val="tx2"/>
                </a:solidFill>
              </a:rPr>
              <a:t>ErgebnisTyp</a:t>
            </a:r>
            <a:r>
              <a:rPr lang="de-DE" sz="2800" i="1" dirty="0"/>
              <a:t> </a:t>
            </a:r>
            <a:r>
              <a:rPr lang="de-DE" sz="2800" b="1" i="1" dirty="0">
                <a:solidFill>
                  <a:schemeClr val="tx2"/>
                </a:solidFill>
              </a:rPr>
              <a:t>funktion</a:t>
            </a:r>
            <a:r>
              <a:rPr lang="de-DE" sz="2800" b="1" dirty="0">
                <a:solidFill>
                  <a:schemeClr val="accent1">
                    <a:lumMod val="75000"/>
                  </a:schemeClr>
                </a:solidFill>
              </a:rPr>
              <a:t>() {</a:t>
            </a:r>
            <a:br>
              <a:rPr lang="de-DE" sz="2800" i="1" dirty="0"/>
            </a:br>
            <a:r>
              <a:rPr lang="de-DE" sz="2800" i="1" dirty="0"/>
              <a:t>        </a:t>
            </a:r>
            <a:r>
              <a:rPr lang="de-DE" sz="2800" b="1" dirty="0">
                <a:solidFill>
                  <a:schemeClr val="bg1">
                    <a:lumMod val="50000"/>
                  </a:schemeClr>
                </a:solidFill>
              </a:rPr>
              <a:t>// hier irgendwas ausrechnen</a:t>
            </a:r>
          </a:p>
          <a:p>
            <a:r>
              <a:rPr lang="de-DE" sz="2800" b="1" i="1" dirty="0">
                <a:solidFill>
                  <a:schemeClr val="bg1">
                    <a:lumMod val="50000"/>
                  </a:schemeClr>
                </a:solidFill>
              </a:rPr>
              <a:t>        </a:t>
            </a:r>
            <a:r>
              <a:rPr lang="de-DE" sz="2800" b="1" i="1" dirty="0">
                <a:solidFill>
                  <a:schemeClr val="accent1">
                    <a:lumMod val="75000"/>
                  </a:schemeClr>
                </a:solidFill>
              </a:rPr>
              <a:t>return</a:t>
            </a:r>
            <a:r>
              <a:rPr lang="de-DE" sz="2800" b="1" i="1" dirty="0">
                <a:solidFill>
                  <a:schemeClr val="bg1">
                    <a:lumMod val="50000"/>
                  </a:schemeClr>
                </a:solidFill>
              </a:rPr>
              <a:t> </a:t>
            </a:r>
            <a:r>
              <a:rPr lang="de-DE" sz="2800" b="1" i="1" dirty="0">
                <a:solidFill>
                  <a:schemeClr val="tx2"/>
                </a:solidFill>
              </a:rPr>
              <a:t>ergebnis</a:t>
            </a:r>
            <a:r>
              <a:rPr lang="de-DE" sz="2800" b="1" i="1" dirty="0">
                <a:solidFill>
                  <a:schemeClr val="accent1">
                    <a:lumMod val="75000"/>
                  </a:schemeClr>
                </a:solidFill>
              </a:rPr>
              <a:t>;</a:t>
            </a:r>
            <a:br>
              <a:rPr lang="de-DE" sz="2800" i="1" dirty="0"/>
            </a:br>
            <a:r>
              <a:rPr lang="de-DE" sz="2800" b="1" dirty="0">
                <a:solidFill>
                  <a:schemeClr val="accent1">
                    <a:lumMod val="75000"/>
                  </a:schemeClr>
                </a:solidFill>
              </a:rPr>
              <a:t>    }</a:t>
            </a:r>
            <a:br>
              <a:rPr lang="de-DE" sz="2800" i="1" dirty="0"/>
            </a:br>
            <a:r>
              <a:rPr lang="de-DE" sz="2800" b="1" dirty="0">
                <a:solidFill>
                  <a:schemeClr val="accent1">
                    <a:lumMod val="75000"/>
                  </a:schemeClr>
                </a:solidFill>
              </a:rPr>
              <a:t>}</a:t>
            </a:r>
            <a:endParaRPr lang="de-DE" sz="2800" dirty="0"/>
          </a:p>
        </p:txBody>
      </p:sp>
    </p:spTree>
    <p:extLst>
      <p:ext uri="{BB962C8B-B14F-4D97-AF65-F5344CB8AC3E}">
        <p14:creationId xmlns:p14="http://schemas.microsoft.com/office/powerpoint/2010/main" val="28330215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werden innerhalb der Klasse angegeben</a:t>
            </a:r>
          </a:p>
          <a:p>
            <a:r>
              <a:rPr lang="de-DE" dirty="0"/>
              <a:t>Sie können Werte bekommen in einer Methode, die gleich heißt wie die Klasse</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i="1" dirty="0">
                <a:solidFill>
                  <a:schemeClr val="tx2"/>
                </a:solidFill>
              </a:rPr>
              <a:t>typ</a:t>
            </a:r>
            <a:r>
              <a:rPr lang="de-DE" i="1" dirty="0"/>
              <a:t> </a:t>
            </a:r>
            <a:r>
              <a:rPr lang="de-DE" b="1" i="1" dirty="0" err="1">
                <a:solidFill>
                  <a:schemeClr val="tx2"/>
                </a:solidFill>
              </a:rPr>
              <a:t>name</a:t>
            </a:r>
            <a:r>
              <a:rPr lang="de-DE" i="1" dirty="0"/>
              <a:t> </a:t>
            </a:r>
            <a:r>
              <a:rPr lang="de-DE" b="1" dirty="0">
                <a:solidFill>
                  <a:schemeClr val="accent1">
                    <a:lumMod val="75000"/>
                  </a:schemeClr>
                </a:solidFill>
              </a:rPr>
              <a:t>=</a:t>
            </a:r>
            <a:r>
              <a:rPr lang="de-DE" i="1" dirty="0"/>
              <a:t> </a:t>
            </a:r>
            <a:r>
              <a:rPr lang="de-DE" b="1" i="1" dirty="0">
                <a:solidFill>
                  <a:schemeClr val="tx2"/>
                </a:solidFill>
              </a:rPr>
              <a:t>wert</a:t>
            </a:r>
            <a:r>
              <a:rPr lang="de-DE" b="1" dirty="0">
                <a:solidFill>
                  <a:schemeClr val="accent1">
                    <a:lumMod val="75000"/>
                  </a:schemeClr>
                </a:solidFill>
              </a:rPr>
              <a:t>;</a:t>
            </a:r>
            <a:r>
              <a:rPr lang="de-DE" i="1" dirty="0"/>
              <a:t> </a:t>
            </a:r>
            <a:r>
              <a:rPr lang="de-DE" b="1" dirty="0">
                <a:solidFill>
                  <a:schemeClr val="bg1">
                    <a:lumMod val="50000"/>
                  </a:schemeClr>
                </a:solidFill>
              </a:rPr>
              <a:t>// Eigenschaft, die gleich einen Wert hat</a:t>
            </a:r>
            <a:br>
              <a:rPr lang="de-DE" i="1" dirty="0"/>
            </a:br>
            <a:r>
              <a:rPr lang="de-DE" i="1" dirty="0"/>
              <a:t>    </a:t>
            </a:r>
            <a:r>
              <a:rPr lang="de-DE" b="1" dirty="0" err="1">
                <a:solidFill>
                  <a:schemeClr val="accent1">
                    <a:lumMod val="75000"/>
                  </a:schemeClr>
                </a:solidFill>
              </a:rPr>
              <a:t>late</a:t>
            </a:r>
            <a:r>
              <a:rPr lang="de-DE" i="1" dirty="0"/>
              <a:t> </a:t>
            </a:r>
            <a:r>
              <a:rPr lang="de-DE" b="1" i="1" dirty="0">
                <a:solidFill>
                  <a:schemeClr val="tx2"/>
                </a:solidFill>
              </a:rPr>
              <a:t>typ</a:t>
            </a:r>
            <a:r>
              <a:rPr lang="de-DE" i="1" dirty="0"/>
              <a:t> </a:t>
            </a:r>
            <a:r>
              <a:rPr lang="de-DE" b="1" i="1" dirty="0">
                <a:solidFill>
                  <a:schemeClr val="tx2"/>
                </a:solidFill>
              </a:rPr>
              <a:t>name2</a:t>
            </a:r>
            <a:r>
              <a:rPr lang="de-DE" b="1" dirty="0">
                <a:solidFill>
                  <a:schemeClr val="accent1">
                    <a:lumMod val="75000"/>
                  </a:schemeClr>
                </a:solidFill>
              </a:rPr>
              <a:t>;</a:t>
            </a:r>
            <a:r>
              <a:rPr lang="de-DE" i="1" dirty="0"/>
              <a:t>   </a:t>
            </a:r>
            <a:r>
              <a:rPr lang="de-DE" b="1" dirty="0">
                <a:solidFill>
                  <a:schemeClr val="bg1">
                    <a:lumMod val="50000"/>
                  </a:schemeClr>
                </a:solidFill>
              </a:rPr>
              <a:t>// Eigenschaft, die später einen Wert bekommt</a:t>
            </a:r>
            <a:br>
              <a:rPr lang="de-DE" b="1" dirty="0">
                <a:solidFill>
                  <a:schemeClr val="bg1">
                    <a:lumMod val="50000"/>
                  </a:schemeClr>
                </a:solidFill>
              </a:rPr>
            </a:br>
            <a:br>
              <a:rPr lang="de-DE" i="1" dirty="0"/>
            </a:br>
            <a:r>
              <a:rPr lang="de-DE" i="1" dirty="0"/>
              <a:t>    </a:t>
            </a:r>
            <a:r>
              <a:rPr lang="de-DE" sz="2800" b="1" i="1" dirty="0" err="1">
                <a:solidFill>
                  <a:schemeClr val="tx2"/>
                </a:solidFill>
              </a:rPr>
              <a:t>Typname</a:t>
            </a:r>
            <a:r>
              <a:rPr lang="de-DE" b="1" dirty="0">
                <a:solidFill>
                  <a:schemeClr val="accent1">
                    <a:lumMod val="75000"/>
                  </a:schemeClr>
                </a:solidFill>
              </a:rPr>
              <a:t>(</a:t>
            </a:r>
            <a:r>
              <a:rPr lang="de-DE" b="1" i="1" dirty="0">
                <a:solidFill>
                  <a:schemeClr val="tx2"/>
                </a:solidFill>
              </a:rPr>
              <a:t>typ</a:t>
            </a:r>
            <a:r>
              <a:rPr lang="de-DE" b="1" dirty="0">
                <a:solidFill>
                  <a:schemeClr val="accent1">
                    <a:lumMod val="75000"/>
                  </a:schemeClr>
                </a:solidFill>
              </a:rPr>
              <a:t> </a:t>
            </a:r>
            <a:r>
              <a:rPr lang="de-DE" b="1" i="1" dirty="0" err="1">
                <a:solidFill>
                  <a:schemeClr val="tx2"/>
                </a:solidFill>
              </a:rPr>
              <a:t>argument</a:t>
            </a:r>
            <a:r>
              <a:rPr lang="de-DE" b="1" dirty="0">
                <a:solidFill>
                  <a:schemeClr val="accent1">
                    <a:lumMod val="75000"/>
                  </a:schemeClr>
                </a:solidFill>
              </a:rPr>
              <a:t>) {</a:t>
            </a:r>
            <a:br>
              <a:rPr lang="de-DE" i="1" dirty="0"/>
            </a:br>
            <a:r>
              <a:rPr lang="de-DE" i="1" dirty="0"/>
              <a:t>        </a:t>
            </a:r>
            <a:r>
              <a:rPr lang="de-DE" b="1" i="1" dirty="0">
                <a:solidFill>
                  <a:schemeClr val="tx2"/>
                </a:solidFill>
              </a:rPr>
              <a:t>name2</a:t>
            </a:r>
            <a:r>
              <a:rPr lang="de-DE" b="1" dirty="0">
                <a:solidFill>
                  <a:schemeClr val="accent1">
                    <a:lumMod val="75000"/>
                  </a:schemeClr>
                </a:solidFill>
              </a:rPr>
              <a:t> = </a:t>
            </a:r>
            <a:r>
              <a:rPr lang="de-DE" b="1" i="1" dirty="0" err="1">
                <a:solidFill>
                  <a:schemeClr val="tx2"/>
                </a:solidFill>
              </a:rPr>
              <a:t>argument</a:t>
            </a:r>
            <a:r>
              <a:rPr lang="de-DE" b="1" dirty="0">
                <a:solidFill>
                  <a:schemeClr val="accent1">
                    <a:lumMod val="75000"/>
                  </a:schemeClr>
                </a:solidFill>
              </a:rPr>
              <a:t>;  </a:t>
            </a:r>
            <a:r>
              <a:rPr lang="de-DE" b="1" dirty="0">
                <a:solidFill>
                  <a:schemeClr val="bg1">
                    <a:lumMod val="50000"/>
                  </a:schemeClr>
                </a:solidFill>
              </a:rPr>
              <a:t>// Jetzt hat sie einen Wert</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dirty="0"/>
          </a:p>
        </p:txBody>
      </p:sp>
      <p:sp>
        <p:nvSpPr>
          <p:cNvPr id="2" name="Datumsplatzhalter 1"/>
          <p:cNvSpPr>
            <a:spLocks noGrp="1"/>
          </p:cNvSpPr>
          <p:nvPr>
            <p:ph type="dt" sz="half" idx="10"/>
          </p:nvPr>
        </p:nvSpPr>
        <p:spPr/>
        <p:txBody>
          <a:bodyPr/>
          <a:lstStyle/>
          <a:p>
            <a:fld id="{1B9B7D4F-084D-4938-987D-2F1AC790542C}"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93</a:t>
            </a:fld>
            <a:endParaRPr lang="de-DE"/>
          </a:p>
        </p:txBody>
      </p:sp>
    </p:spTree>
    <p:extLst>
      <p:ext uri="{BB962C8B-B14F-4D97-AF65-F5344CB8AC3E}">
        <p14:creationId xmlns:p14="http://schemas.microsoft.com/office/powerpoint/2010/main" val="22323473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abfragen:</a:t>
            </a:r>
            <a:br>
              <a:rPr lang="de-DE" dirty="0"/>
            </a:br>
            <a:r>
              <a:rPr lang="de-DE" b="1" i="1" dirty="0">
                <a:solidFill>
                  <a:schemeClr val="tx2"/>
                </a:solidFill>
              </a:rPr>
              <a:t>wert</a:t>
            </a:r>
            <a:r>
              <a:rPr lang="de-DE" i="1" dirty="0"/>
              <a:t> </a:t>
            </a:r>
            <a:r>
              <a:rPr lang="de-DE" b="1" dirty="0">
                <a:solidFill>
                  <a:schemeClr val="accent1">
                    <a:lumMod val="75000"/>
                  </a:schemeClr>
                </a:solidFill>
              </a:rPr>
              <a:t>=</a:t>
            </a:r>
            <a:r>
              <a:rPr lang="de-DE" i="1" dirty="0"/>
              <a:t> </a:t>
            </a: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eigenschaft</a:t>
            </a:r>
            <a:r>
              <a:rPr lang="de-DE" b="1" dirty="0">
                <a:solidFill>
                  <a:schemeClr val="accent1">
                    <a:lumMod val="75000"/>
                  </a:schemeClr>
                </a:solidFill>
              </a:rPr>
              <a:t>;</a:t>
            </a:r>
            <a:endParaRPr lang="de-DE" i="1" dirty="0"/>
          </a:p>
          <a:p>
            <a:r>
              <a:rPr lang="de-DE" dirty="0"/>
              <a:t>Operation (Methode) durchführen:</a:t>
            </a:r>
            <a:br>
              <a:rPr lang="de-DE" dirty="0"/>
            </a:b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endParaRPr lang="de-DE" dirty="0"/>
          </a:p>
          <a:p>
            <a:r>
              <a:rPr lang="de-DE" dirty="0"/>
              <a:t>Berechnung (Funktion) ausführen:</a:t>
            </a:r>
            <a:br>
              <a:rPr lang="de-DE" dirty="0"/>
            </a:br>
            <a:r>
              <a:rPr lang="de-DE" b="1" i="1" dirty="0" err="1">
                <a:solidFill>
                  <a:schemeClr val="tx2"/>
                </a:solidFill>
              </a:rPr>
              <a:t>ergebnis</a:t>
            </a:r>
            <a:r>
              <a:rPr lang="de-DE" b="1" dirty="0">
                <a:solidFill>
                  <a:schemeClr val="accent1">
                    <a:lumMod val="75000"/>
                  </a:schemeClr>
                </a:solidFill>
              </a:rPr>
              <a:t> = </a:t>
            </a:r>
            <a:r>
              <a:rPr lang="de-DE" b="1" i="1" dirty="0" err="1">
                <a:solidFill>
                  <a:schemeClr val="tx2"/>
                </a:solidFill>
              </a:rPr>
              <a:t>objekt</a:t>
            </a:r>
            <a:r>
              <a:rPr lang="de-DE" i="1" dirty="0" err="1">
                <a:solidFill>
                  <a:srgbClr val="F37637"/>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p>
        </p:txBody>
      </p:sp>
      <p:sp>
        <p:nvSpPr>
          <p:cNvPr id="2" name="Datumsplatzhalter 1"/>
          <p:cNvSpPr>
            <a:spLocks noGrp="1"/>
          </p:cNvSpPr>
          <p:nvPr>
            <p:ph type="dt" sz="half" idx="10"/>
          </p:nvPr>
        </p:nvSpPr>
        <p:spPr/>
        <p:txBody>
          <a:bodyPr/>
          <a:lstStyle/>
          <a:p>
            <a:fld id="{9B861850-1CC1-4EA2-B13E-5F4984DD6765}"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94</a:t>
            </a:fld>
            <a:endParaRPr lang="de-DE"/>
          </a:p>
        </p:txBody>
      </p:sp>
    </p:spTree>
    <p:extLst>
      <p:ext uri="{BB962C8B-B14F-4D97-AF65-F5344CB8AC3E}">
        <p14:creationId xmlns:p14="http://schemas.microsoft.com/office/powerpoint/2010/main" val="144401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Definiere eine Klasse Quader und gib ihr ein paar Eigenschaften, die ein Quader haben könnte</a:t>
            </a:r>
          </a:p>
          <a:p>
            <a:r>
              <a:rPr lang="de-DE" dirty="0"/>
              <a:t>Erzeuge einen Quader </a:t>
            </a:r>
            <a:r>
              <a:rPr lang="de-DE" b="1" i="1" dirty="0">
                <a:solidFill>
                  <a:schemeClr val="tx2"/>
                </a:solidFill>
              </a:rPr>
              <a:t>a</a:t>
            </a:r>
          </a:p>
          <a:p>
            <a:r>
              <a:rPr lang="de-DE" dirty="0"/>
              <a:t>Erzeuge einen anderen Quader </a:t>
            </a:r>
            <a:r>
              <a:rPr lang="de-DE" b="1" i="1" dirty="0">
                <a:solidFill>
                  <a:schemeClr val="tx2"/>
                </a:solidFill>
              </a:rPr>
              <a:t>b</a:t>
            </a:r>
          </a:p>
          <a:p>
            <a:r>
              <a:rPr lang="de-DE" dirty="0"/>
              <a:t>Erzeuge einen Quader </a:t>
            </a:r>
            <a:r>
              <a:rPr lang="de-DE" b="1" i="1" dirty="0">
                <a:solidFill>
                  <a:schemeClr val="tx2"/>
                </a:solidFill>
              </a:rPr>
              <a:t>c</a:t>
            </a:r>
            <a:r>
              <a:rPr lang="de-DE" dirty="0"/>
              <a:t>, der genau gleich aussieht wie Quader </a:t>
            </a:r>
            <a:r>
              <a:rPr lang="de-DE" b="1" i="1" dirty="0">
                <a:solidFill>
                  <a:schemeClr val="tx2"/>
                </a:solidFill>
              </a:rPr>
              <a:t>b</a:t>
            </a:r>
          </a:p>
          <a:p>
            <a:r>
              <a:rPr lang="de-DE" dirty="0"/>
              <a:t>Definiere einen Quader </a:t>
            </a:r>
            <a:r>
              <a:rPr lang="de-DE" b="1" i="1" dirty="0">
                <a:solidFill>
                  <a:schemeClr val="tx2"/>
                </a:solidFill>
              </a:rPr>
              <a:t>d</a:t>
            </a:r>
            <a:r>
              <a:rPr lang="de-DE" dirty="0"/>
              <a:t>, der identisch ist mit Quader </a:t>
            </a:r>
            <a:r>
              <a:rPr lang="de-DE" b="1" i="1" dirty="0">
                <a:solidFill>
                  <a:schemeClr val="tx2"/>
                </a:solidFill>
              </a:rPr>
              <a:t>c</a:t>
            </a:r>
          </a:p>
        </p:txBody>
      </p:sp>
      <p:sp>
        <p:nvSpPr>
          <p:cNvPr id="5" name="Datumsplatzhalter 4"/>
          <p:cNvSpPr>
            <a:spLocks noGrp="1"/>
          </p:cNvSpPr>
          <p:nvPr>
            <p:ph type="dt" sz="half" idx="10"/>
          </p:nvPr>
        </p:nvSpPr>
        <p:spPr/>
        <p:txBody>
          <a:bodyPr/>
          <a:lstStyle/>
          <a:p>
            <a:fld id="{889CA5D6-219F-4100-8B22-6093808BA88C}" type="datetime1">
              <a:rPr lang="de-DE" smtClean="0"/>
              <a:t>15.03.2023</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95</a:t>
            </a:fld>
            <a:endParaRPr lang="de-DE"/>
          </a:p>
        </p:txBody>
      </p:sp>
    </p:spTree>
    <p:extLst>
      <p:ext uri="{BB962C8B-B14F-4D97-AF65-F5344CB8AC3E}">
        <p14:creationId xmlns:p14="http://schemas.microsoft.com/office/powerpoint/2010/main" val="3179259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Ändere eine Eigenschaft an Quader </a:t>
            </a:r>
            <a:r>
              <a:rPr lang="de-DE" b="1" i="1" dirty="0">
                <a:solidFill>
                  <a:schemeClr val="tx2"/>
                </a:solidFill>
              </a:rPr>
              <a:t>b</a:t>
            </a:r>
          </a:p>
          <a:p>
            <a:r>
              <a:rPr lang="de-DE" dirty="0"/>
              <a:t>Überprüfe die gleiche Eigenschaft an Quader </a:t>
            </a:r>
            <a:r>
              <a:rPr lang="de-DE" b="1" i="1" dirty="0">
                <a:solidFill>
                  <a:schemeClr val="tx2"/>
                </a:solidFill>
              </a:rPr>
              <a:t>c</a:t>
            </a:r>
          </a:p>
          <a:p>
            <a:r>
              <a:rPr lang="de-DE" dirty="0"/>
              <a:t>Ändere eine Eigenschaft an Quader </a:t>
            </a:r>
            <a:r>
              <a:rPr lang="de-DE" b="1" i="1" dirty="0">
                <a:solidFill>
                  <a:schemeClr val="tx2"/>
                </a:solidFill>
              </a:rPr>
              <a:t>d</a:t>
            </a:r>
          </a:p>
          <a:p>
            <a:r>
              <a:rPr lang="de-DE" dirty="0"/>
              <a:t>Überprüfe die Eigenschaft an Quader </a:t>
            </a:r>
            <a:r>
              <a:rPr lang="de-DE" b="1" i="1" dirty="0">
                <a:solidFill>
                  <a:schemeClr val="tx2"/>
                </a:solidFill>
              </a:rPr>
              <a:t>c</a:t>
            </a:r>
          </a:p>
        </p:txBody>
      </p:sp>
      <p:sp>
        <p:nvSpPr>
          <p:cNvPr id="3" name="Datumsplatzhalter 2"/>
          <p:cNvSpPr>
            <a:spLocks noGrp="1"/>
          </p:cNvSpPr>
          <p:nvPr>
            <p:ph type="dt" sz="half" idx="10"/>
          </p:nvPr>
        </p:nvSpPr>
        <p:spPr/>
        <p:txBody>
          <a:bodyPr/>
          <a:lstStyle/>
          <a:p>
            <a:fld id="{E3EA1E44-3556-4DD6-B627-361E1D69BC25}" type="datetime1">
              <a:rPr lang="de-DE" smtClean="0"/>
              <a:t>15.03.2023</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96</a:t>
            </a:fld>
            <a:endParaRPr lang="de-DE"/>
          </a:p>
        </p:txBody>
      </p:sp>
    </p:spTree>
    <p:extLst>
      <p:ext uri="{BB962C8B-B14F-4D97-AF65-F5344CB8AC3E}">
        <p14:creationId xmlns:p14="http://schemas.microsoft.com/office/powerpoint/2010/main" val="19686236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a:t>
            </a:r>
            <a:r>
              <a:rPr lang="de-DE"/>
              <a:t>in Dart</a:t>
            </a:r>
            <a:endParaRPr lang="de-DE" dirty="0"/>
          </a:p>
        </p:txBody>
      </p:sp>
      <p:sp>
        <p:nvSpPr>
          <p:cNvPr id="3" name="Inhaltsplatzhalter 2"/>
          <p:cNvSpPr>
            <a:spLocks noGrp="1"/>
          </p:cNvSpPr>
          <p:nvPr>
            <p:ph idx="1"/>
          </p:nvPr>
        </p:nvSpPr>
        <p:spPr>
          <a:xfrm>
            <a:off x="838200" y="1520825"/>
            <a:ext cx="6380181" cy="4645025"/>
          </a:xfrm>
        </p:spPr>
        <p:txBody>
          <a:bodyPr anchor="ctr"/>
          <a:lstStyle/>
          <a:p>
            <a:r>
              <a:rPr lang="de-DE" dirty="0"/>
              <a:t>Füge eine Methode zur Klasse hinzu, die den Quader um eine Achse um 90° dreht</a:t>
            </a:r>
          </a:p>
          <a:p>
            <a:r>
              <a:rPr lang="de-DE" dirty="0"/>
              <a:t>Füge eine Funktion zur Klasse hinzu, die das Volumen des Quaders ausrechnet</a:t>
            </a:r>
          </a:p>
          <a:p>
            <a:endParaRPr lang="de-DE" dirty="0"/>
          </a:p>
        </p:txBody>
      </p:sp>
      <p:sp>
        <p:nvSpPr>
          <p:cNvPr id="5" name="Datumsplatzhalter 4"/>
          <p:cNvSpPr>
            <a:spLocks noGrp="1"/>
          </p:cNvSpPr>
          <p:nvPr>
            <p:ph type="dt" sz="half" idx="10"/>
          </p:nvPr>
        </p:nvSpPr>
        <p:spPr/>
        <p:txBody>
          <a:bodyPr/>
          <a:lstStyle/>
          <a:p>
            <a:fld id="{1540C555-F8A4-4422-9B93-FA0C3929592C}" type="datetime1">
              <a:rPr lang="de-DE" smtClean="0"/>
              <a:t>15.03.2023</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97</a:t>
            </a:fld>
            <a:endParaRPr lang="de-DE"/>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5467" y="2284847"/>
            <a:ext cx="3993269" cy="3096344"/>
          </a:xfrm>
          <a:prstGeom prst="rect">
            <a:avLst/>
          </a:prstGeom>
        </p:spPr>
      </p:pic>
    </p:spTree>
    <p:extLst>
      <p:ext uri="{BB962C8B-B14F-4D97-AF65-F5344CB8AC3E}">
        <p14:creationId xmlns:p14="http://schemas.microsoft.com/office/powerpoint/2010/main" val="24016835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übernimmt den Rest</a:t>
            </a:r>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a:t>
            </a:r>
            <a:r>
              <a:rPr lang="de-DE" b="1" dirty="0">
                <a:solidFill>
                  <a:schemeClr val="bg1">
                    <a:lumMod val="50000"/>
                  </a:schemeClr>
                </a:solidFill>
              </a:rPr>
              <a:t>//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a:t> </a:t>
            </a:r>
            <a:r>
              <a:rPr lang="de-DE" b="1">
                <a:solidFill>
                  <a:schemeClr val="accent1">
                    <a:lumMod val="75000"/>
                  </a:schemeClr>
                </a:solidFill>
              </a:rPr>
              <a:t>&amp;&amp;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5B67CC1C-91AE-4741-BE88-3E8933D29597}"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98</a:t>
            </a:fld>
            <a:endParaRPr lang="de-DE"/>
          </a:p>
        </p:txBody>
      </p:sp>
    </p:spTree>
    <p:extLst>
      <p:ext uri="{BB962C8B-B14F-4D97-AF65-F5344CB8AC3E}">
        <p14:creationId xmlns:p14="http://schemas.microsoft.com/office/powerpoint/2010/main" val="26379834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err="1"/>
              <a:t>Named</a:t>
            </a:r>
            <a:r>
              <a:rPr lang="de-DE" dirty="0"/>
              <a:t> Arguments: </a:t>
            </a:r>
            <a:br>
              <a:rPr lang="de-DE" dirty="0"/>
            </a:b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required</a:t>
            </a:r>
            <a:r>
              <a:rPr lang="de-DE" sz="2800" b="1" dirty="0">
                <a:solidFill>
                  <a:schemeClr val="accent1">
                    <a:lumMod val="75000"/>
                  </a:schemeClr>
                </a:solidFill>
              </a:rPr>
              <a:t> </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b="1" dirty="0">
                <a:solidFill>
                  <a:schemeClr val="accent1">
                    <a:lumMod val="75000"/>
                  </a:schemeClr>
                </a:solidFill>
              </a:rPr>
              <a:t> = </a:t>
            </a:r>
            <a:r>
              <a:rPr lang="de-DE" sz="2800" b="1" i="1" dirty="0" err="1">
                <a:solidFill>
                  <a:schemeClr val="tx2"/>
                </a:solidFill>
              </a:rPr>
              <a:t>standard</a:t>
            </a:r>
            <a:r>
              <a:rPr lang="de-DE" b="1" dirty="0">
                <a:solidFill>
                  <a:schemeClr val="accent1">
                    <a:lumMod val="75000"/>
                  </a:schemeClr>
                </a:solidFill>
              </a:rPr>
              <a:t>}</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p>
          <a:p>
            <a:r>
              <a:rPr lang="de-DE" dirty="0"/>
              <a:t>Callback: </a:t>
            </a: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callback</a:t>
            </a:r>
            <a:r>
              <a:rPr lang="de-DE" b="1" dirty="0">
                <a:solidFill>
                  <a:schemeClr val="accent1">
                    <a:lumMod val="75000"/>
                  </a:schemeClr>
                </a:solidFill>
              </a:rPr>
              <a:t> = </a:t>
            </a:r>
            <a:r>
              <a:rPr lang="de-DE" b="1" i="1" dirty="0" err="1">
                <a:solidFill>
                  <a:schemeClr val="tx2"/>
                </a:solidFill>
              </a:rPr>
              <a:t>funktion</a:t>
            </a:r>
            <a:r>
              <a:rPr lang="de-DE" b="1" dirty="0">
                <a:solidFill>
                  <a:schemeClr val="accent1">
                    <a:lumMod val="75000"/>
                  </a:schemeClr>
                </a:solidFill>
              </a:rPr>
              <a:t>; </a:t>
            </a:r>
            <a:r>
              <a:rPr lang="de-DE" dirty="0"/>
              <a:t>(ohne Klammern)</a:t>
            </a:r>
          </a:p>
          <a:p>
            <a:r>
              <a:rPr lang="de-DE" dirty="0" err="1"/>
              <a:t>Async</a:t>
            </a:r>
            <a:r>
              <a:rPr lang="de-DE" dirty="0"/>
              <a:t>/</a:t>
            </a:r>
            <a:r>
              <a:rPr lang="de-DE" dirty="0" err="1"/>
              <a:t>await</a:t>
            </a:r>
            <a:r>
              <a:rPr lang="de-DE" dirty="0"/>
              <a:t>: </a:t>
            </a:r>
            <a:r>
              <a:rPr lang="de-DE" sz="2800" b="1" dirty="0" err="1">
                <a:solidFill>
                  <a:schemeClr val="accent1">
                    <a:lumMod val="75000"/>
                  </a:schemeClr>
                </a:solidFill>
              </a:rPr>
              <a:t>var</a:t>
            </a:r>
            <a:r>
              <a:rPr lang="de-DE" sz="2800" dirty="0"/>
              <a:t> </a:t>
            </a:r>
            <a:r>
              <a:rPr lang="de-DE" sz="2800" b="1" i="1" dirty="0" err="1">
                <a:solidFill>
                  <a:schemeClr val="tx2"/>
                </a:solidFill>
              </a:rPr>
              <a:t>ergebnis</a:t>
            </a:r>
            <a:r>
              <a:rPr lang="de-DE" sz="2800" dirty="0"/>
              <a:t> </a:t>
            </a:r>
            <a:r>
              <a:rPr lang="de-DE" sz="2800" b="1" dirty="0">
                <a:solidFill>
                  <a:schemeClr val="accent1">
                    <a:lumMod val="75000"/>
                  </a:schemeClr>
                </a:solidFill>
              </a:rPr>
              <a:t>= </a:t>
            </a:r>
            <a:r>
              <a:rPr lang="de-DE" sz="2800" b="1" dirty="0" err="1">
                <a:solidFill>
                  <a:schemeClr val="accent1">
                    <a:lumMod val="75000"/>
                  </a:schemeClr>
                </a:solidFill>
              </a:rPr>
              <a:t>await</a:t>
            </a:r>
            <a:r>
              <a:rPr lang="de-DE" sz="2800" dirty="0"/>
              <a:t> </a:t>
            </a:r>
            <a:r>
              <a:rPr lang="de-DE" sz="2800" b="1" i="1" dirty="0" err="1">
                <a:solidFill>
                  <a:schemeClr val="tx2"/>
                </a:solidFill>
              </a:rPr>
              <a:t>funktion</a:t>
            </a:r>
            <a:r>
              <a:rPr lang="de-DE" sz="2800" b="1" dirty="0">
                <a:solidFill>
                  <a:schemeClr val="accent1">
                    <a:lumMod val="75000"/>
                  </a:schemeClr>
                </a:solidFill>
              </a:rPr>
              <a:t>();</a:t>
            </a:r>
          </a:p>
          <a:p>
            <a:r>
              <a:rPr lang="de-DE" dirty="0"/>
              <a:t>Objektorientierung: </a:t>
            </a: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sz="2800" b="1" i="1" dirty="0">
                <a:solidFill>
                  <a:schemeClr val="accent1">
                    <a:lumMod val="75000"/>
                  </a:schemeClr>
                </a:solidFill>
              </a:rPr>
              <a:t> </a:t>
            </a:r>
            <a:r>
              <a:rPr lang="de-DE" i="1" dirty="0"/>
              <a:t>… </a:t>
            </a:r>
            <a:r>
              <a:rPr lang="de-DE" b="1" dirty="0">
                <a:solidFill>
                  <a:schemeClr val="accent1">
                    <a:lumMod val="75000"/>
                  </a:schemeClr>
                </a:solidFill>
              </a:rPr>
              <a:t>} </a:t>
            </a:r>
            <a:r>
              <a:rPr lang="de-DE" dirty="0"/>
              <a:t>und</a:t>
            </a:r>
            <a:r>
              <a:rPr lang="de-DE" b="1" dirty="0">
                <a:solidFill>
                  <a:schemeClr val="accent1">
                    <a:lumMod val="75000"/>
                  </a:schemeClr>
                </a:solidFill>
              </a:rPr>
              <a:t> </a:t>
            </a:r>
            <a:r>
              <a:rPr lang="de-DE" b="1" dirty="0" err="1">
                <a:solidFill>
                  <a:schemeClr val="accent1">
                    <a:lumMod val="75000"/>
                  </a:schemeClr>
                </a:solidFill>
              </a:rPr>
              <a:t>new</a:t>
            </a:r>
            <a:r>
              <a:rPr lang="de-DE" b="1" dirty="0">
                <a:solidFill>
                  <a:schemeClr val="accent1">
                    <a:lumMod val="75000"/>
                  </a:schemeClr>
                </a:solidFill>
              </a:rPr>
              <a:t> </a:t>
            </a:r>
            <a:r>
              <a:rPr lang="de-DE" sz="2800" b="1" i="1" dirty="0" err="1">
                <a:solidFill>
                  <a:schemeClr val="tx2"/>
                </a:solidFill>
              </a:rPr>
              <a:t>Typname</a:t>
            </a:r>
            <a:r>
              <a:rPr lang="de-DE" b="1" dirty="0">
                <a:solidFill>
                  <a:schemeClr val="accent1">
                    <a:lumMod val="75000"/>
                  </a:schemeClr>
                </a:solidFill>
              </a:rPr>
              <a:t>();</a:t>
            </a:r>
          </a:p>
          <a:p>
            <a:endParaRPr lang="de-DE" dirty="0"/>
          </a:p>
        </p:txBody>
      </p:sp>
      <p:sp>
        <p:nvSpPr>
          <p:cNvPr id="2" name="Datumsplatzhalter 1"/>
          <p:cNvSpPr>
            <a:spLocks noGrp="1"/>
          </p:cNvSpPr>
          <p:nvPr>
            <p:ph type="dt" sz="half" idx="10"/>
          </p:nvPr>
        </p:nvSpPr>
        <p:spPr/>
        <p:txBody>
          <a:bodyPr/>
          <a:lstStyle/>
          <a:p>
            <a:fld id="{3466B08E-FC5F-4F44-9AE8-540AFED46B32}" type="datetime1">
              <a:rPr lang="de-DE" smtClean="0"/>
              <a:t>15.03.2023</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99</a:t>
            </a:fld>
            <a:endParaRPr lang="de-DE"/>
          </a:p>
        </p:txBody>
      </p:sp>
    </p:spTree>
    <p:extLst>
      <p:ext uri="{BB962C8B-B14F-4D97-AF65-F5344CB8AC3E}">
        <p14:creationId xmlns:p14="http://schemas.microsoft.com/office/powerpoint/2010/main" val="19507976"/>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6382</Words>
  <Application>Microsoft Office PowerPoint</Application>
  <PresentationFormat>Widescreen</PresentationFormat>
  <Paragraphs>1071</Paragraphs>
  <Slides>100</Slides>
  <Notes>71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100</vt:i4>
      </vt:variant>
    </vt:vector>
  </HeadingPairs>
  <TitlesOfParts>
    <vt:vector size="108" baseType="lpstr">
      <vt:lpstr>Helvetica Narrow</vt:lpstr>
      <vt:lpstr>Arial</vt:lpstr>
      <vt:lpstr>Calibri</vt:lpstr>
      <vt:lpstr>Cambria Math</vt:lpstr>
      <vt:lpstr>Consolas</vt:lpstr>
      <vt:lpstr>Segoe UI</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Scope</vt:lpstr>
      <vt:lpstr>Dart - Scope</vt:lpstr>
      <vt:lpstr>Dart - Scope</vt:lpstr>
      <vt:lpstr>Dart - Scope</vt:lpstr>
      <vt:lpstr>Dart - Callbacks</vt:lpstr>
      <vt:lpstr>Dart - Callbacks</vt:lpstr>
      <vt:lpstr>Dart - Callbacks</vt:lpstr>
      <vt:lpstr>Dart - Callbacks</vt:lpstr>
      <vt:lpstr>Dart - Callbacks</vt:lpstr>
      <vt:lpstr>Dart - Callbacks</vt:lpstr>
      <vt:lpstr>Dart - Callbacks</vt:lpstr>
      <vt:lpstr>Dart - Lambdas</vt:lpstr>
      <vt:lpstr>Dart - Lambdas</vt:lpstr>
      <vt:lpstr>Dart - Lambdas</vt:lpstr>
      <vt:lpstr>Dart - Lambdas</vt:lpstr>
      <vt:lpstr>Dart - Lambdas</vt:lpstr>
      <vt:lpstr>Dart - Lambdas</vt:lpstr>
      <vt:lpstr>Async/await</vt:lpstr>
      <vt:lpstr>Async/await</vt:lpstr>
      <vt:lpstr>Async/await</vt:lpstr>
      <vt:lpstr>Objekte</vt:lpstr>
      <vt:lpstr>Objekte</vt:lpstr>
      <vt:lpstr>Objekte</vt:lpstr>
      <vt:lpstr>Objekte</vt:lpstr>
      <vt:lpstr>Objekte</vt:lpstr>
      <vt:lpstr>Objekte</vt:lpstr>
      <vt:lpstr>Objekte</vt:lpstr>
      <vt:lpstr>Objekte</vt:lpstr>
      <vt:lpstr>Klassen</vt:lpstr>
      <vt:lpstr>Klassen</vt:lpstr>
      <vt:lpstr>Klassen</vt:lpstr>
      <vt:lpstr>Klassen und Objekte in Dart</vt:lpstr>
      <vt:lpstr>Klassen und Objekte in Dart</vt:lpstr>
      <vt:lpstr>Klassen und Objekte in Dart</vt:lpstr>
      <vt:lpstr>Klassen und Objekte in Dart</vt:lpstr>
      <vt:lpstr>Klassen und Objekte in Dart</vt:lpstr>
      <vt:lpstr>Klassen und Objekte in Dart</vt:lpstr>
      <vt:lpstr>Klassen und Objekte in Dart</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Thomas Weller</cp:lastModifiedBy>
  <cp:revision>89</cp:revision>
  <dcterms:created xsi:type="dcterms:W3CDTF">2021-09-20T09:09:28Z</dcterms:created>
  <dcterms:modified xsi:type="dcterms:W3CDTF">2023-03-15T14:20:41Z</dcterms:modified>
</cp:coreProperties>
</file>