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60" r:id="rId5"/>
    <p:sldId id="267" r:id="rId6"/>
    <p:sldId id="262" r:id="rId7"/>
    <p:sldId id="273" r:id="rId8"/>
    <p:sldId id="277" r:id="rId9"/>
    <p:sldId id="275" r:id="rId10"/>
    <p:sldId id="282" r:id="rId11"/>
    <p:sldId id="263" r:id="rId12"/>
    <p:sldId id="264" r:id="rId13"/>
    <p:sldId id="265" r:id="rId14"/>
    <p:sldId id="261" r:id="rId15"/>
    <p:sldId id="266" r:id="rId16"/>
    <p:sldId id="278" r:id="rId17"/>
    <p:sldId id="279" r:id="rId18"/>
    <p:sldId id="272" r:id="rId19"/>
    <p:sldId id="269" r:id="rId20"/>
    <p:sldId id="292" r:id="rId21"/>
    <p:sldId id="271" r:id="rId22"/>
    <p:sldId id="284" r:id="rId23"/>
    <p:sldId id="285" r:id="rId24"/>
    <p:sldId id="286" r:id="rId25"/>
    <p:sldId id="290" r:id="rId26"/>
    <p:sldId id="283" r:id="rId27"/>
    <p:sldId id="287" r:id="rId28"/>
    <p:sldId id="293" r:id="rId29"/>
    <p:sldId id="295" r:id="rId30"/>
    <p:sldId id="296" r:id="rId31"/>
    <p:sldId id="294" r:id="rId32"/>
    <p:sldId id="299" r:id="rId33"/>
    <p:sldId id="301" r:id="rId34"/>
    <p:sldId id="302" r:id="rId35"/>
    <p:sldId id="298" r:id="rId36"/>
    <p:sldId id="297" r:id="rId37"/>
    <p:sldId id="258" r:id="rId38"/>
    <p:sldId id="259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Stateless Widgets" id="{EB7416D2-FE43-421A-A82D-DCCB9519097D}">
          <p14:sldIdLst>
            <p14:sldId id="260"/>
            <p14:sldId id="267"/>
            <p14:sldId id="262"/>
            <p14:sldId id="273"/>
            <p14:sldId id="277"/>
            <p14:sldId id="275"/>
            <p14:sldId id="282"/>
            <p14:sldId id="263"/>
            <p14:sldId id="264"/>
            <p14:sldId id="265"/>
            <p14:sldId id="261"/>
            <p14:sldId id="266"/>
            <p14:sldId id="278"/>
            <p14:sldId id="279"/>
            <p14:sldId id="272"/>
            <p14:sldId id="269"/>
            <p14:sldId id="292"/>
          </p14:sldIdLst>
        </p14:section>
        <p14:section name="Statefull Widgets" id="{3090779B-44B3-40E6-B263-63562B6E363E}">
          <p14:sldIdLst>
            <p14:sldId id="271"/>
            <p14:sldId id="284"/>
            <p14:sldId id="285"/>
            <p14:sldId id="286"/>
            <p14:sldId id="290"/>
            <p14:sldId id="283"/>
            <p14:sldId id="287"/>
          </p14:sldIdLst>
        </p14:section>
        <p14:section name="Navigation" id="{A92325DF-7A61-4880-B4CE-74509A276AEF}">
          <p14:sldIdLst>
            <p14:sldId id="293"/>
            <p14:sldId id="295"/>
            <p14:sldId id="296"/>
            <p14:sldId id="294"/>
          </p14:sldIdLst>
        </p14:section>
        <p14:section name="Textfelder" id="{92C7DF16-4B3C-48E2-873C-52D2B6C1A49F}">
          <p14:sldIdLst>
            <p14:sldId id="299"/>
            <p14:sldId id="301"/>
            <p14:sldId id="302"/>
            <p14:sldId id="298"/>
            <p14:sldId id="297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754" autoAdjust="0"/>
  </p:normalViewPr>
  <p:slideViewPr>
    <p:cSldViewPr snapToGrid="0">
      <p:cViewPr varScale="1">
        <p:scale>
          <a:sx n="90" d="100"/>
          <a:sy n="90" d="100"/>
        </p:scale>
        <p:origin x="12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24.10.2021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24.10.2021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sind</a:t>
            </a:r>
            <a:r>
              <a:rPr lang="de-DE" baseline="0" dirty="0"/>
              <a:t> nur die hauptsächlichen Punkte. In der Präsentation kommen auch: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Produktiv arbeiten mit Android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TextField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Android</a:t>
            </a:r>
            <a:r>
              <a:rPr lang="de-DE" baseline="0" dirty="0"/>
              <a:t> Entwickleroptionen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…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Bild rechts zeigt mehrere </a:t>
            </a:r>
            <a:r>
              <a:rPr lang="de-DE" dirty="0" err="1"/>
              <a:t>Rows</a:t>
            </a:r>
            <a:r>
              <a:rPr lang="de-DE" dirty="0"/>
              <a:t> untereinander angeordnet.</a:t>
            </a:r>
          </a:p>
          <a:p>
            <a:r>
              <a:rPr lang="de-DE" dirty="0"/>
              <a:t>Etwas</a:t>
            </a:r>
            <a:r>
              <a:rPr lang="de-DE" baseline="0" dirty="0"/>
              <a:t> ungewöhnlich: Anstelle von links/rechts gibt es </a:t>
            </a:r>
            <a:r>
              <a:rPr lang="de-DE" baseline="0" dirty="0" err="1"/>
              <a:t>start</a:t>
            </a:r>
            <a:r>
              <a:rPr lang="de-DE" baseline="0" dirty="0"/>
              <a:t>/end</a:t>
            </a:r>
          </a:p>
          <a:p>
            <a:r>
              <a:rPr lang="de-DE" baseline="0" dirty="0"/>
              <a:t>Hintergrund: Nicht alle Sprachen schreiben von links nach rechts. Das Layout muss für diese Sprachen angepasst werden -&gt; RTL Layout.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5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Alignment: Baseline -&gt; Linie auf der die Buchstaben stehen. Man kann erkennen, dass Buchstaben mit Unterlänge wie „g“ unterhalb der Baseline anfängt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96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 </a:t>
            </a:r>
          </a:p>
          <a:p>
            <a:r>
              <a:rPr lang="de-DE" dirty="0"/>
              <a:t>https://flutter.dev/docs/development/ui/layout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3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</a:t>
            </a:r>
          </a:p>
          <a:p>
            <a:r>
              <a:rPr lang="de-DE" dirty="0"/>
              <a:t>https://flutter.dev/docs/development/ui/layout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23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Scaffold muss manuell noch das </a:t>
            </a:r>
            <a:r>
              <a:rPr lang="de-DE" dirty="0" err="1"/>
              <a:t>child</a:t>
            </a:r>
            <a:r>
              <a:rPr lang="de-DE" dirty="0"/>
              <a:t>: zu </a:t>
            </a:r>
            <a:r>
              <a:rPr lang="de-DE" dirty="0" err="1"/>
              <a:t>body</a:t>
            </a:r>
            <a:r>
              <a:rPr lang="de-DE"/>
              <a:t>: geändert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61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</a:t>
            </a:r>
            <a:r>
              <a:rPr lang="de-DE" baseline="0" dirty="0"/>
              <a:t> beinhaltet </a:t>
            </a:r>
            <a:r>
              <a:rPr lang="de-DE" baseline="0" dirty="0" err="1"/>
              <a:t>googeln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Nicht alle </a:t>
            </a:r>
            <a:r>
              <a:rPr lang="de-DE" baseline="0" dirty="0" err="1">
                <a:sym typeface="Wingdings" panose="05000000000000000000" pitchFamily="2" charset="2"/>
              </a:rPr>
              <a:t>Widgets</a:t>
            </a:r>
            <a:r>
              <a:rPr lang="de-DE" baseline="0" dirty="0">
                <a:sym typeface="Wingdings" panose="05000000000000000000" pitchFamily="2" charset="2"/>
              </a:rPr>
              <a:t> wurden bereits erklärt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Wenn es schwer fällt, wie das Layout in </a:t>
            </a:r>
            <a:r>
              <a:rPr lang="de-DE" baseline="0" dirty="0" err="1">
                <a:sym typeface="Wingdings" panose="05000000000000000000" pitchFamily="2" charset="2"/>
              </a:rPr>
              <a:t>Rows</a:t>
            </a:r>
            <a:r>
              <a:rPr lang="de-DE" baseline="0" dirty="0">
                <a:sym typeface="Wingdings" panose="05000000000000000000" pitchFamily="2" charset="2"/>
              </a:rPr>
              <a:t> und Columns aufgeteilt werden soll  Layout auf Papier aufzeichnen und wie in den vorherigen Folien die Container einzeichnen.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Text kann auf https://loremipsum.de/ generiert werden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AppBar</a:t>
            </a:r>
            <a:r>
              <a:rPr lang="de-DE" baseline="0" dirty="0">
                <a:sym typeface="Wingdings" panose="05000000000000000000" pitchFamily="2" charset="2"/>
              </a:rPr>
              <a:t>: title statt </a:t>
            </a:r>
            <a:r>
              <a:rPr lang="de-DE" baseline="0" dirty="0" err="1">
                <a:sym typeface="Wingdings" panose="05000000000000000000" pitchFamily="2" charset="2"/>
              </a:rPr>
              <a:t>child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Scaffold: </a:t>
            </a:r>
            <a:r>
              <a:rPr lang="de-DE" baseline="0" dirty="0" err="1">
                <a:sym typeface="Wingdings" panose="05000000000000000000" pitchFamily="2" charset="2"/>
              </a:rPr>
              <a:t>appBar</a:t>
            </a:r>
            <a:r>
              <a:rPr lang="de-DE" baseline="0" dirty="0">
                <a:sym typeface="Wingdings" panose="05000000000000000000" pitchFamily="2" charset="2"/>
              </a:rPr>
              <a:t> und </a:t>
            </a:r>
            <a:r>
              <a:rPr lang="de-DE" baseline="0" dirty="0" err="1">
                <a:sym typeface="Wingdings" panose="05000000000000000000" pitchFamily="2" charset="2"/>
              </a:rPr>
              <a:t>body</a:t>
            </a:r>
            <a:r>
              <a:rPr lang="de-DE" baseline="0" dirty="0">
                <a:sym typeface="Wingdings" panose="05000000000000000000" pitchFamily="2" charset="2"/>
              </a:rPr>
              <a:t> statt </a:t>
            </a:r>
            <a:r>
              <a:rPr lang="de-DE" baseline="0" dirty="0" err="1">
                <a:sym typeface="Wingdings" panose="05000000000000000000" pitchFamily="2" charset="2"/>
              </a:rPr>
              <a:t>child</a:t>
            </a:r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91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soll der Aufbau eines </a:t>
            </a:r>
            <a:r>
              <a:rPr lang="de-DE" dirty="0" err="1"/>
              <a:t>Statefull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baseline="0" dirty="0"/>
              <a:t> beschrieben werden.</a:t>
            </a:r>
          </a:p>
          <a:p>
            <a:endParaRPr lang="de-DE" baseline="0" dirty="0"/>
          </a:p>
          <a:p>
            <a:r>
              <a:rPr lang="de-DE" baseline="0" dirty="0"/>
              <a:t>Was ist wichtig:</a:t>
            </a:r>
          </a:p>
          <a:p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Das </a:t>
            </a:r>
            <a:r>
              <a:rPr lang="de-DE" baseline="0" dirty="0" err="1"/>
              <a:t>StatefulWidget</a:t>
            </a:r>
            <a:r>
              <a:rPr lang="de-DE" baseline="0" dirty="0"/>
              <a:t> besitzt keine </a:t>
            </a:r>
            <a:r>
              <a:rPr lang="de-DE" baseline="0" dirty="0" err="1"/>
              <a:t>build</a:t>
            </a:r>
            <a:r>
              <a:rPr lang="de-DE" baseline="0" dirty="0"/>
              <a:t> Methode </a:t>
            </a:r>
            <a:r>
              <a:rPr lang="de-DE" baseline="0" dirty="0">
                <a:sym typeface="Wingdings" panose="05000000000000000000" pitchFamily="2" charset="2"/>
              </a:rPr>
              <a:t> Sie ist in den „State“ verschoben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Das </a:t>
            </a:r>
            <a:r>
              <a:rPr lang="de-DE" baseline="0" dirty="0" err="1">
                <a:sym typeface="Wingdings" panose="05000000000000000000" pitchFamily="2" charset="2"/>
              </a:rPr>
              <a:t>StatefulWidget</a:t>
            </a:r>
            <a:r>
              <a:rPr lang="de-DE" baseline="0" dirty="0">
                <a:sym typeface="Wingdings" panose="05000000000000000000" pitchFamily="2" charset="2"/>
              </a:rPr>
              <a:t> besitzt eine Methode um den State zu erzeugen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Der State wird nur einmal erzeugt. Die „</a:t>
            </a:r>
            <a:r>
              <a:rPr lang="de-DE" baseline="0" dirty="0" err="1"/>
              <a:t>build</a:t>
            </a:r>
            <a:r>
              <a:rPr lang="de-DE" baseline="0" dirty="0"/>
              <a:t>“ Methode wird mehrmals ausgeführt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Das </a:t>
            </a:r>
            <a:r>
              <a:rPr lang="de-DE" baseline="0" dirty="0" err="1"/>
              <a:t>Widget</a:t>
            </a:r>
            <a:r>
              <a:rPr lang="de-DE" baseline="0" dirty="0"/>
              <a:t> wurde erweitert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3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51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4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Bild zeigt mehrere</a:t>
            </a:r>
            <a:r>
              <a:rPr lang="de-DE" baseline="0" dirty="0"/>
              <a:t> </a:t>
            </a:r>
            <a:r>
              <a:rPr lang="de-DE" baseline="0" dirty="0" err="1"/>
              <a:t>Widgets</a:t>
            </a:r>
            <a:r>
              <a:rPr lang="de-DE" baseline="0" dirty="0"/>
              <a:t> und wie sie im Code verschachtelt sind. Es ist eher exemplarisch und muss nicht direkt verstanden werden.</a:t>
            </a:r>
          </a:p>
          <a:p>
            <a:endParaRPr lang="de-DE" baseline="0" dirty="0"/>
          </a:p>
          <a:p>
            <a:r>
              <a:rPr lang="de-DE" baseline="0" dirty="0"/>
              <a:t>Manche </a:t>
            </a:r>
            <a:r>
              <a:rPr lang="de-DE" baseline="0" dirty="0" err="1"/>
              <a:t>Widgets</a:t>
            </a:r>
            <a:r>
              <a:rPr lang="de-DE" baseline="0" dirty="0"/>
              <a:t> besitzen ein </a:t>
            </a:r>
            <a:r>
              <a:rPr lang="de-DE" baseline="0" dirty="0" err="1"/>
              <a:t>child</a:t>
            </a:r>
            <a:r>
              <a:rPr lang="de-DE" baseline="0" dirty="0"/>
              <a:t>. </a:t>
            </a:r>
          </a:p>
          <a:p>
            <a:r>
              <a:rPr lang="de-DE" baseline="0" dirty="0"/>
              <a:t>Manche Widgets besitzen mehrere </a:t>
            </a:r>
            <a:r>
              <a:rPr lang="de-DE" baseline="0" dirty="0" err="1"/>
              <a:t>children</a:t>
            </a:r>
            <a:r>
              <a:rPr lang="de-DE" baseline="0" dirty="0"/>
              <a:t> als Liste ([]).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42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>
                <a:sym typeface="Wingdings" panose="05000000000000000000" pitchFamily="2" charset="2"/>
              </a:rPr>
              <a:t>Funktionsweise von „Radio“ ist noch nicht bekannt. Das müsste noch recherchiert werden.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Meine Vorgehensweise: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Zuerst das Layout ( </a:t>
            </a:r>
            <a:r>
              <a:rPr lang="de-DE" baseline="0" dirty="0" err="1">
                <a:sym typeface="Wingdings" panose="05000000000000000000" pitchFamily="2" charset="2"/>
              </a:rPr>
              <a:t>Build</a:t>
            </a:r>
            <a:r>
              <a:rPr lang="de-DE" baseline="0" dirty="0">
                <a:sym typeface="Wingdings" panose="05000000000000000000" pitchFamily="2" charset="2"/>
              </a:rPr>
              <a:t> Methode) erstellen, dann das Status Handling implementieren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Radio: </a:t>
            </a:r>
            <a:r>
              <a:rPr lang="de-DE" baseline="0" dirty="0" err="1">
                <a:sym typeface="Wingdings" panose="05000000000000000000" pitchFamily="2" charset="2"/>
              </a:rPr>
              <a:t>value</a:t>
            </a:r>
            <a:r>
              <a:rPr lang="de-DE" baseline="0" dirty="0">
                <a:sym typeface="Wingdings" panose="05000000000000000000" pitchFamily="2" charset="2"/>
              </a:rPr>
              <a:t> wird an die </a:t>
            </a:r>
            <a:r>
              <a:rPr lang="de-DE" baseline="0" dirty="0" err="1">
                <a:sym typeface="Wingdings" panose="05000000000000000000" pitchFamily="2" charset="2"/>
              </a:rPr>
              <a:t>onChanged</a:t>
            </a:r>
            <a:r>
              <a:rPr lang="de-DE" baseline="0" dirty="0">
                <a:sym typeface="Wingdings" panose="05000000000000000000" pitchFamily="2" charset="2"/>
              </a:rPr>
              <a:t>-methode übergeben, </a:t>
            </a:r>
            <a:r>
              <a:rPr lang="de-DE" baseline="0" dirty="0" err="1">
                <a:sym typeface="Wingdings" panose="05000000000000000000" pitchFamily="2" charset="2"/>
              </a:rPr>
              <a:t>groupValue</a:t>
            </a:r>
            <a:r>
              <a:rPr lang="de-DE" baseline="0" dirty="0">
                <a:sym typeface="Wingdings" panose="05000000000000000000" pitchFamily="2" charset="2"/>
              </a:rPr>
              <a:t> muss auf die gesetzte Variable zeigen, damit der Radio Button auch ausgewählt wird.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Falls der Text auch auf Klicks reagieren soll: </a:t>
            </a:r>
            <a:r>
              <a:rPr lang="de-DE" baseline="0" dirty="0" err="1">
                <a:sym typeface="Wingdings" panose="05000000000000000000" pitchFamily="2" charset="2"/>
              </a:rPr>
              <a:t>GestureDetector</a:t>
            </a:r>
            <a:r>
              <a:rPr lang="de-DE" baseline="0" dirty="0">
                <a:sym typeface="Wingdings" panose="05000000000000000000" pitchFamily="2" charset="2"/>
              </a:rPr>
              <a:t> mit </a:t>
            </a:r>
            <a:r>
              <a:rPr lang="de-DE" baseline="0" dirty="0" err="1">
                <a:sym typeface="Wingdings" panose="05000000000000000000" pitchFamily="2" charset="2"/>
              </a:rPr>
              <a:t>onTap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Alternativ: </a:t>
            </a:r>
            <a:r>
              <a:rPr lang="de-DE" baseline="0" dirty="0" err="1">
                <a:sym typeface="Wingdings" panose="05000000000000000000" pitchFamily="2" charset="2"/>
              </a:rPr>
              <a:t>RadioListTile</a:t>
            </a:r>
            <a:r>
              <a:rPr lang="de-DE" baseline="0" dirty="0">
                <a:sym typeface="Wingdings" panose="05000000000000000000" pitchFamily="2" charset="2"/>
              </a:rPr>
              <a:t> hat schon ein schönes Verhalten mit </a:t>
            </a:r>
            <a:r>
              <a:rPr lang="de-DE" baseline="0" dirty="0" err="1">
                <a:sym typeface="Wingdings" panose="05000000000000000000" pitchFamily="2" charset="2"/>
              </a:rPr>
              <a:t>MouseOver</a:t>
            </a:r>
            <a:r>
              <a:rPr lang="de-DE" baseline="0" dirty="0">
                <a:sym typeface="Wingdings" panose="05000000000000000000" pitchFamily="2" charset="2"/>
              </a:rPr>
              <a:t> (geht allerdings nur ohne </a:t>
            </a:r>
            <a:r>
              <a:rPr lang="de-DE" baseline="0" dirty="0" err="1">
                <a:sym typeface="Wingdings" panose="05000000000000000000" pitchFamily="2" charset="2"/>
              </a:rPr>
              <a:t>Row</a:t>
            </a:r>
            <a:r>
              <a:rPr lang="de-DE" baseline="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9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08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5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>
                <a:sym typeface="Wingdings" panose="05000000000000000000" pitchFamily="2" charset="2"/>
              </a:rPr>
              <a:t>Funktionsweise von „Radio“ ist noch nicht bekannt. Das müsste noch recherchiert werden.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Meine Vorgehensweise: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Zuerst das Layout ( </a:t>
            </a:r>
            <a:r>
              <a:rPr lang="de-DE" baseline="0" dirty="0" err="1">
                <a:sym typeface="Wingdings" panose="05000000000000000000" pitchFamily="2" charset="2"/>
              </a:rPr>
              <a:t>Build</a:t>
            </a:r>
            <a:r>
              <a:rPr lang="de-DE" baseline="0" dirty="0">
                <a:sym typeface="Wingdings" panose="05000000000000000000" pitchFamily="2" charset="2"/>
              </a:rPr>
              <a:t> Methode) erstellen, dann das Status Handling implementieren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Dem neuen Widget die Farbe im Konstruktor mitgeben.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Im </a:t>
            </a:r>
            <a:r>
              <a:rPr lang="de-DE" baseline="0" dirty="0" err="1">
                <a:sym typeface="Wingdings" panose="05000000000000000000" pitchFamily="2" charset="2"/>
              </a:rPr>
              <a:t>Konstruktur</a:t>
            </a:r>
            <a:r>
              <a:rPr lang="de-DE" baseline="0" dirty="0">
                <a:sym typeface="Wingdings" panose="05000000000000000000" pitchFamily="2" charset="2"/>
              </a:rPr>
              <a:t> ein </a:t>
            </a:r>
            <a:r>
              <a:rPr lang="de-DE" baseline="0" dirty="0" err="1">
                <a:sym typeface="Wingdings" panose="05000000000000000000" pitchFamily="2" charset="2"/>
              </a:rPr>
              <a:t>required</a:t>
            </a:r>
            <a:r>
              <a:rPr lang="de-DE" baseline="0" dirty="0">
                <a:sym typeface="Wingdings" panose="05000000000000000000" pitchFamily="2" charset="2"/>
              </a:rPr>
              <a:t> Argument anlegen und auf </a:t>
            </a:r>
            <a:r>
              <a:rPr lang="de-DE" baseline="0" dirty="0" err="1">
                <a:sym typeface="Wingdings" panose="05000000000000000000" pitchFamily="2" charset="2"/>
              </a:rPr>
              <a:t>this.Eigenschaft</a:t>
            </a:r>
            <a:r>
              <a:rPr lang="de-DE" baseline="0" dirty="0">
                <a:sym typeface="Wingdings" panose="05000000000000000000" pitchFamily="2" charset="2"/>
              </a:rPr>
              <a:t> belegen (final).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Möglichkeit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Bei </a:t>
            </a:r>
            <a:r>
              <a:rPr lang="de-DE" baseline="0" dirty="0" err="1">
                <a:sym typeface="Wingdings" panose="05000000000000000000" pitchFamily="2" charset="2"/>
              </a:rPr>
              <a:t>createState</a:t>
            </a:r>
            <a:r>
              <a:rPr lang="de-DE" baseline="0" dirty="0">
                <a:sym typeface="Wingdings" panose="05000000000000000000" pitchFamily="2" charset="2"/>
              </a:rPr>
              <a:t>() die Farbe vom Widget an den State übergeben.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Möglichkeit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Im State wird mit </a:t>
            </a:r>
            <a:r>
              <a:rPr lang="de-DE" baseline="0" dirty="0" err="1">
                <a:sym typeface="Wingdings" panose="05000000000000000000" pitchFamily="2" charset="2"/>
              </a:rPr>
              <a:t>widget.Eigenschaft</a:t>
            </a:r>
            <a:r>
              <a:rPr lang="de-DE" baseline="0" dirty="0">
                <a:sym typeface="Wingdings" panose="05000000000000000000" pitchFamily="2" charset="2"/>
              </a:rPr>
              <a:t> auf die Farbe vom Widget zugegriffen.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err="1">
                <a:sym typeface="Wingdings" panose="05000000000000000000" pitchFamily="2" charset="2"/>
              </a:rPr>
              <a:t>Context</a:t>
            </a:r>
            <a:r>
              <a:rPr lang="de-DE" baseline="0" dirty="0">
                <a:sym typeface="Wingdings" panose="05000000000000000000" pitchFamily="2" charset="2"/>
              </a:rPr>
              <a:t> ist in einem </a:t>
            </a:r>
            <a:r>
              <a:rPr lang="de-DE" baseline="0" dirty="0" err="1">
                <a:sym typeface="Wingdings" panose="05000000000000000000" pitchFamily="2" charset="2"/>
              </a:rPr>
              <a:t>Stateless</a:t>
            </a:r>
            <a:r>
              <a:rPr lang="de-DE" baseline="0" dirty="0">
                <a:sym typeface="Wingdings" panose="05000000000000000000" pitchFamily="2" charset="2"/>
              </a:rPr>
              <a:t> Widget nicht verfügbar.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Diese Limitierung kann umgangen werden, indem von einem </a:t>
            </a:r>
            <a:r>
              <a:rPr lang="de-DE" baseline="0" dirty="0" err="1">
                <a:sym typeface="Wingdings" panose="05000000000000000000" pitchFamily="2" charset="2"/>
              </a:rPr>
              <a:t>Stateful</a:t>
            </a:r>
            <a:r>
              <a:rPr lang="de-DE" baseline="0" dirty="0">
                <a:sym typeface="Wingdings" panose="05000000000000000000" pitchFamily="2" charset="2"/>
              </a:rPr>
              <a:t> Widget aus das </a:t>
            </a:r>
            <a:r>
              <a:rPr lang="de-DE" baseline="0" dirty="0" err="1">
                <a:sym typeface="Wingdings" panose="05000000000000000000" pitchFamily="2" charset="2"/>
              </a:rPr>
              <a:t>Stateless</a:t>
            </a:r>
            <a:r>
              <a:rPr lang="de-DE" baseline="0" dirty="0">
                <a:sym typeface="Wingdings" panose="05000000000000000000" pitchFamily="2" charset="2"/>
              </a:rPr>
              <a:t> Widget mit dem Kontext initialisiert wird: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MyWidget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extends </a:t>
            </a:r>
            <a:r>
              <a:rPr lang="en-US" dirty="0" err="1">
                <a:solidFill>
                  <a:srgbClr val="000000"/>
                </a:solidFill>
                <a:effectLst/>
              </a:rPr>
              <a:t>StatelessWidget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MyWidget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BuildContext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context</a:t>
            </a:r>
            <a:r>
              <a:rPr lang="en-US" dirty="0"/>
              <a:t>, {</a:t>
            </a:r>
            <a:r>
              <a:rPr lang="en-US" dirty="0">
                <a:solidFill>
                  <a:srgbClr val="000000"/>
                </a:solidFill>
                <a:effectLst/>
              </a:rPr>
              <a:t>Key</a:t>
            </a:r>
            <a:r>
              <a:rPr lang="en-US" dirty="0"/>
              <a:t>? key}) : </a:t>
            </a:r>
            <a:r>
              <a:rPr lang="en-US" dirty="0">
                <a:solidFill>
                  <a:srgbClr val="0033B3"/>
                </a:solidFill>
                <a:effectLst/>
              </a:rPr>
              <a:t>super</a:t>
            </a:r>
            <a:r>
              <a:rPr lang="en-US" dirty="0"/>
              <a:t>(key: key);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BuildContext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</a:rPr>
              <a:t>context</a:t>
            </a:r>
            <a:r>
              <a:rPr lang="en-US" dirty="0"/>
              <a:t>;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Lasst Euch helfen: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Beim Erstellen des Widgets den Kontext übergeben.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Dann Vorschlag von Android Studio annehmen: Add </a:t>
            </a:r>
            <a:r>
              <a:rPr lang="de-DE" baseline="0" dirty="0" err="1">
                <a:sym typeface="Wingdings" panose="05000000000000000000" pitchFamily="2" charset="2"/>
              </a:rPr>
              <a:t>required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positional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parameter</a:t>
            </a:r>
            <a:r>
              <a:rPr lang="de-DE" baseline="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Als Name </a:t>
            </a:r>
            <a:r>
              <a:rPr lang="de-DE" baseline="0" dirty="0" err="1">
                <a:sym typeface="Wingdings" panose="05000000000000000000" pitchFamily="2" charset="2"/>
              </a:rPr>
              <a:t>this.context</a:t>
            </a:r>
            <a:r>
              <a:rPr lang="de-DE" baseline="0" dirty="0">
                <a:sym typeface="Wingdings" panose="05000000000000000000" pitchFamily="2" charset="2"/>
              </a:rPr>
              <a:t> verwenden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Dann Vorschlag von Android Studio annehmen: </a:t>
            </a:r>
            <a:r>
              <a:rPr lang="de-DE" baseline="0" dirty="0" err="1">
                <a:sym typeface="Wingdings" panose="05000000000000000000" pitchFamily="2" charset="2"/>
              </a:rPr>
              <a:t>create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field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context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3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</a:t>
            </a:r>
            <a:r>
              <a:rPr lang="de-DE" dirty="0" err="1"/>
              <a:t>Widget</a:t>
            </a:r>
            <a:r>
              <a:rPr lang="de-DE" dirty="0"/>
              <a:t> ist ein „</a:t>
            </a:r>
            <a:r>
              <a:rPr lang="de-DE" dirty="0" err="1"/>
              <a:t>StatefulWidget</a:t>
            </a:r>
            <a:r>
              <a:rPr lang="de-DE" dirty="0"/>
              <a:t>“, da es den Text als State beinhaltet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bietet sich an, pro </a:t>
            </a:r>
            <a:r>
              <a:rPr lang="de-DE" dirty="0" err="1"/>
              <a:t>Widget</a:t>
            </a:r>
            <a:r>
              <a:rPr lang="de-DE" baseline="0" dirty="0"/>
              <a:t> nur ein </a:t>
            </a:r>
            <a:r>
              <a:rPr lang="de-DE" baseline="0" dirty="0" err="1"/>
              <a:t>TextEditingController</a:t>
            </a:r>
            <a:r>
              <a:rPr lang="de-DE" baseline="0" dirty="0"/>
              <a:t> zu verwenden.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Das Problem: Mehrere </a:t>
            </a:r>
            <a:r>
              <a:rPr lang="de-DE" baseline="0" dirty="0" err="1"/>
              <a:t>TextEditingController</a:t>
            </a:r>
            <a:r>
              <a:rPr lang="de-DE" baseline="0" dirty="0"/>
              <a:t> in einer Liste zu verwalten ist schwer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34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Dispose</a:t>
            </a:r>
            <a:r>
              <a:rPr lang="de-DE" dirty="0"/>
              <a:t> sollte verwendet werden -&gt; so steht es in der Dokumentation…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81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</a:t>
            </a:r>
            <a:r>
              <a:rPr lang="de-DE" baseline="0" dirty="0"/>
              <a:t> Teile der Benutzeroberfläche bestehen aus </a:t>
            </a:r>
            <a:r>
              <a:rPr lang="de-DE" baseline="0" dirty="0" err="1"/>
              <a:t>Widgets</a:t>
            </a:r>
            <a:r>
              <a:rPr lang="de-DE" baseline="0" dirty="0"/>
              <a:t>. Größere </a:t>
            </a:r>
            <a:r>
              <a:rPr lang="de-DE" baseline="0" dirty="0" err="1"/>
              <a:t>Widgets</a:t>
            </a:r>
            <a:r>
              <a:rPr lang="de-DE" baseline="0" dirty="0"/>
              <a:t> bauen sich aus kleinen </a:t>
            </a:r>
            <a:r>
              <a:rPr lang="de-DE" baseline="0" dirty="0" err="1"/>
              <a:t>Widgets</a:t>
            </a:r>
            <a:r>
              <a:rPr lang="de-DE" baseline="0" dirty="0"/>
              <a:t> zusammen </a:t>
            </a:r>
            <a:r>
              <a:rPr lang="de-DE" baseline="0" dirty="0">
                <a:sym typeface="Wingdings" panose="05000000000000000000" pitchFamily="2" charset="2"/>
              </a:rPr>
              <a:t> Siehe Button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Liste aller </a:t>
            </a:r>
            <a:r>
              <a:rPr lang="de-DE" dirty="0" err="1"/>
              <a:t>Widgets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https://flutter.dev/docs/development/ui/widgets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0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1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von gerade eben wurde</a:t>
            </a:r>
            <a:r>
              <a:rPr lang="de-DE" baseline="0" dirty="0"/>
              <a:t> in </a:t>
            </a:r>
            <a:r>
              <a:rPr lang="de-DE" baseline="0" dirty="0" err="1"/>
              <a:t>Scaffold</a:t>
            </a:r>
            <a:r>
              <a:rPr lang="de-DE" baseline="0" dirty="0"/>
              <a:t> (Skelett / Gerüst) </a:t>
            </a:r>
            <a:r>
              <a:rPr lang="de-DE" baseline="0" dirty="0" err="1"/>
              <a:t>gewrapped</a:t>
            </a:r>
            <a:r>
              <a:rPr lang="de-DE" baseline="0" dirty="0"/>
              <a:t>. Ergebnis: Blaue </a:t>
            </a:r>
            <a:r>
              <a:rPr lang="de-DE" baseline="0" dirty="0" err="1"/>
              <a:t>Appbar</a:t>
            </a:r>
            <a:r>
              <a:rPr lang="de-DE" baseline="0" dirty="0"/>
              <a:t> am oberen Bildschirmrand</a:t>
            </a:r>
          </a:p>
          <a:p>
            <a:r>
              <a:rPr lang="de-DE" baseline="0" dirty="0"/>
              <a:t>Englisch </a:t>
            </a:r>
            <a:r>
              <a:rPr lang="de-DE" baseline="0" dirty="0" err="1"/>
              <a:t>scaffold</a:t>
            </a:r>
            <a:r>
              <a:rPr lang="de-DE" baseline="0" dirty="0"/>
              <a:t> = Baugerüst</a:t>
            </a:r>
          </a:p>
          <a:p>
            <a:r>
              <a:rPr lang="de-DE" baseline="0" dirty="0"/>
              <a:t>Das Scaffold hat zwei wesentliche Eigenschaften: </a:t>
            </a:r>
            <a:r>
              <a:rPr lang="de-DE" baseline="0" dirty="0" err="1"/>
              <a:t>appBar</a:t>
            </a:r>
            <a:r>
              <a:rPr lang="de-DE" baseline="0" dirty="0"/>
              <a:t> und </a:t>
            </a:r>
            <a:r>
              <a:rPr lang="de-DE" baseline="0" dirty="0" err="1"/>
              <a:t>body</a:t>
            </a:r>
            <a:endParaRPr lang="de-DE" baseline="0" dirty="0"/>
          </a:p>
          <a:p>
            <a:r>
              <a:rPr lang="de-DE" baseline="0" dirty="0"/>
              <a:t>Die </a:t>
            </a:r>
            <a:r>
              <a:rPr lang="de-DE" baseline="0" dirty="0" err="1"/>
              <a:t>appBar</a:t>
            </a:r>
            <a:r>
              <a:rPr lang="de-DE" baseline="0" dirty="0"/>
              <a:t> ergibt den Titel, der </a:t>
            </a:r>
            <a:r>
              <a:rPr lang="de-DE" baseline="0" dirty="0" err="1"/>
              <a:t>body</a:t>
            </a:r>
            <a:r>
              <a:rPr lang="de-DE" baseline="0" dirty="0"/>
              <a:t> den restlichen Inhalt (die eigentliche App)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95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0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</a:t>
            </a:r>
            <a:r>
              <a:rPr lang="de-DE" baseline="0" dirty="0"/>
              <a:t> Schritte: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Neues </a:t>
            </a:r>
            <a:r>
              <a:rPr lang="de-DE" baseline="0" dirty="0" err="1"/>
              <a:t>Flutter</a:t>
            </a:r>
            <a:r>
              <a:rPr lang="de-DE" baseline="0" dirty="0"/>
              <a:t> Projekt erstellen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main.dart</a:t>
            </a:r>
            <a:r>
              <a:rPr lang="de-DE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Klasse </a:t>
            </a:r>
            <a:r>
              <a:rPr lang="de-DE" baseline="0" dirty="0" err="1"/>
              <a:t>MyHomePage</a:t>
            </a:r>
            <a:r>
              <a:rPr lang="de-DE" baseline="0" dirty="0"/>
              <a:t> löschen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Klasse </a:t>
            </a:r>
            <a:r>
              <a:rPr lang="de-DE" dirty="0"/>
              <a:t>_</a:t>
            </a:r>
            <a:r>
              <a:rPr lang="de-DE" dirty="0" err="1"/>
              <a:t>MyHomePageState</a:t>
            </a:r>
            <a:r>
              <a:rPr lang="de-DE" dirty="0"/>
              <a:t> löschen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Neues </a:t>
            </a:r>
            <a:r>
              <a:rPr lang="de-DE" baseline="0" dirty="0" err="1"/>
              <a:t>Stateless</a:t>
            </a:r>
            <a:r>
              <a:rPr lang="de-DE" baseline="0" dirty="0"/>
              <a:t> Widget „</a:t>
            </a:r>
            <a:r>
              <a:rPr lang="de-DE" baseline="0" dirty="0" err="1"/>
              <a:t>MyFirstWidget</a:t>
            </a:r>
            <a:r>
              <a:rPr lang="de-DE" baseline="0" dirty="0"/>
              <a:t>“.  </a:t>
            </a:r>
            <a:r>
              <a:rPr lang="de-DE" baseline="0" dirty="0" err="1"/>
              <a:t>LiveTemplate</a:t>
            </a:r>
            <a:r>
              <a:rPr lang="de-DE" baseline="0" dirty="0"/>
              <a:t>: </a:t>
            </a:r>
            <a:r>
              <a:rPr lang="de-DE" baseline="0" dirty="0" err="1"/>
              <a:t>stless</a:t>
            </a: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Dieses soll das Scaffold und Inhalt enthalten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/>
              <a:t>return</a:t>
            </a:r>
            <a:r>
              <a:rPr lang="de-DE" baseline="0" dirty="0"/>
              <a:t> Scaffold()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appBar</a:t>
            </a:r>
            <a:r>
              <a:rPr lang="de-DE" baseline="0" dirty="0"/>
              <a:t>: </a:t>
            </a:r>
            <a:r>
              <a:rPr lang="de-DE" baseline="0" dirty="0" err="1"/>
              <a:t>AppBar</a:t>
            </a:r>
            <a:r>
              <a:rPr lang="de-DE" baseline="0" dirty="0"/>
              <a:t> ergänzen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title: Text() ergänzen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body</a:t>
            </a:r>
            <a:r>
              <a:rPr lang="de-DE" baseline="0" dirty="0"/>
              <a:t>: Center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Child: Card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baseline="0" dirty="0"/>
              <a:t>Child: Text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Tipp: Der weiße Rand ist ein „Card“ </a:t>
            </a:r>
            <a:r>
              <a:rPr lang="de-DE" baseline="0" dirty="0" err="1"/>
              <a:t>Widget</a:t>
            </a:r>
            <a:endParaRPr lang="de-DE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Bei </a:t>
            </a:r>
            <a:r>
              <a:rPr lang="de-DE" baseline="0" dirty="0" err="1"/>
              <a:t>home</a:t>
            </a:r>
            <a:r>
              <a:rPr lang="de-DE" baseline="0" dirty="0"/>
              <a:t> muss das eigene Widget dann eingetragen werden.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Wer mag: Padding() um den Text herum, damit etwas Abstand entsteht. </a:t>
            </a:r>
            <a:r>
              <a:rPr lang="de-DE" baseline="0" dirty="0" err="1"/>
              <a:t>padding</a:t>
            </a:r>
            <a:r>
              <a:rPr lang="de-DE" baseline="0" dirty="0"/>
              <a:t>: </a:t>
            </a:r>
            <a:r>
              <a:rPr lang="de-DE" baseline="0" dirty="0" err="1"/>
              <a:t>EdgeInset.all</a:t>
            </a:r>
            <a:r>
              <a:rPr lang="de-DE" baseline="0" dirty="0"/>
              <a:t>()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die App bereits auf einem Android Smartphone ausgeführt werden soll, ist hinten in der Präsentation eine Anleitung wie der Entwicklermodus angeschaltet werden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Falls das passiert, fehlt ein </a:t>
            </a:r>
            <a:r>
              <a:rPr lang="de-DE" dirty="0" err="1"/>
              <a:t>Scaffold</a:t>
            </a:r>
            <a:r>
              <a:rPr lang="de-DE" baseline="0" dirty="0"/>
              <a:t> </a:t>
            </a:r>
            <a:r>
              <a:rPr lang="de-DE" baseline="0" dirty="0" err="1"/>
              <a:t>Widget</a:t>
            </a:r>
            <a:r>
              <a:rPr lang="de-DE" baseline="0" dirty="0"/>
              <a:t> weiter oben im </a:t>
            </a:r>
            <a:r>
              <a:rPr lang="de-DE" baseline="0" dirty="0" err="1"/>
              <a:t>Widgetbaum</a:t>
            </a: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Text ist rot und gelb unterstrichen: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Fehler: Kein Parent Widget im Widget </a:t>
            </a:r>
            <a:r>
              <a:rPr lang="de-DE" baseline="0" dirty="0" err="1"/>
              <a:t>Tree</a:t>
            </a:r>
            <a:r>
              <a:rPr lang="de-DE" baseline="0" dirty="0"/>
              <a:t> gefunden, das Standartwerte für den Stil bereitstellt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Lösung: Irgendwo (recht weit oben) im </a:t>
            </a:r>
            <a:r>
              <a:rPr lang="de-DE" baseline="0" dirty="0" err="1"/>
              <a:t>Widgetbaum</a:t>
            </a:r>
            <a:r>
              <a:rPr lang="de-DE" baseline="0" dirty="0"/>
              <a:t> ein </a:t>
            </a:r>
            <a:r>
              <a:rPr lang="de-DE" baseline="0" dirty="0" err="1"/>
              <a:t>Scaffold</a:t>
            </a:r>
            <a:r>
              <a:rPr lang="de-DE" baseline="0" dirty="0"/>
              <a:t> </a:t>
            </a:r>
            <a:r>
              <a:rPr lang="de-DE" baseline="0" dirty="0" err="1"/>
              <a:t>Widget</a:t>
            </a:r>
            <a:r>
              <a:rPr lang="de-DE" baseline="0" dirty="0"/>
              <a:t> einfügen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Eigenschaft für Kind-Elemente: </a:t>
            </a:r>
            <a:r>
              <a:rPr lang="de-DE" dirty="0" err="1"/>
              <a:t>children</a:t>
            </a:r>
            <a:r>
              <a:rPr lang="de-DE" dirty="0"/>
              <a:t> ist eine Liste (siehe eckige Klammern).</a:t>
            </a:r>
          </a:p>
          <a:p>
            <a:r>
              <a:rPr lang="de-DE" dirty="0"/>
              <a:t>Wenn der Container nicht angezeigt wird, fehlt ihm die Höhe.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5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50A8-BA8D-4396-89E7-EB351FCF61D8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228-AD0C-44F6-93E6-E4812D7E72F9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7F-C8B9-4787-A723-40B4C2E5D24B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19D-062E-41F2-BD2B-B524272C39D6}" type="datetime1">
              <a:rPr lang="de-DE" smtClean="0"/>
              <a:t>24.10.2021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3D44-900F-4368-9939-FAC49CE50632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7B46-8F3E-413F-A409-09BE3933FF5F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5078-0FE7-4328-8BC4-FC50AC67DFE6}" type="datetime1">
              <a:rPr lang="de-DE" smtClean="0"/>
              <a:t>24.10.2021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63C9-7413-43CA-8F9A-2D9407EA485A}" type="datetime1">
              <a:rPr lang="de-DE" smtClean="0"/>
              <a:t>24.10.2021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8FA-61B2-435C-8A36-8A31A7FB2F57}" type="datetime1">
              <a:rPr lang="de-DE" smtClean="0"/>
              <a:t>24.10.2021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36C-39C3-4C5D-990F-AC5007C5DC0D}" type="datetime1">
              <a:rPr lang="de-DE" smtClean="0"/>
              <a:t>24.10.2021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81E7-A98B-4BC1-8CA5-594FD3D28D09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1F54266-E5D2-44F7-B2D3-A3F761CF28B5}" type="datetime1">
              <a:rPr lang="de-DE" smtClean="0"/>
              <a:t>24.10.2021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89D49DA-894B-48ED-9781-F360E0DDDDC5}" type="datetime1">
              <a:rPr lang="de-DE" smtClean="0"/>
              <a:t>24.10.2021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layout/constraints" TargetMode="External"/><Relationship Id="rId2" Type="http://schemas.openxmlformats.org/officeDocument/2006/relationships/hyperlink" Target="https://flutter.dev/docs/development/ui/layou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lutter.dev/docs/development/ui/layout#sizing-widg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jxrf2q8roU23XGwz3Km7sQZFTdB996iG" TargetMode="External"/><Relationship Id="rId2" Type="http://schemas.openxmlformats.org/officeDocument/2006/relationships/hyperlink" Target="https://flutter.dev/docs/development/ui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flutter.dev/docs/development/ui/widgets/basic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Flutter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Widgets</a:t>
            </a:r>
            <a:r>
              <a:rPr lang="de-DE" dirty="0"/>
              <a:t>, </a:t>
            </a:r>
            <a:r>
              <a:rPr lang="de-DE" dirty="0" err="1"/>
              <a:t>Layoutsystem</a:t>
            </a:r>
            <a:r>
              <a:rPr lang="de-DE" dirty="0"/>
              <a:t>, State, Navigation, …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5D2D-D8D9-4280-8062-7C7597629FAF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417" y="1553474"/>
            <a:ext cx="2651795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086" y="1553473"/>
            <a:ext cx="3214558" cy="41923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Column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642C-ADFE-4628-9745-F6048AB1BBC1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156586" cy="4645025"/>
          </a:xfrm>
        </p:spPr>
        <p:txBody>
          <a:bodyPr>
            <a:normAutofit/>
          </a:bodyPr>
          <a:lstStyle/>
          <a:p>
            <a:pPr marL="285750" indent="-285750"/>
            <a:r>
              <a:rPr lang="de-DE" dirty="0" err="1"/>
              <a:t>Column</a:t>
            </a:r>
            <a:r>
              <a:rPr lang="de-DE" dirty="0"/>
              <a:t> = Spalte</a:t>
            </a: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Zeigt </a:t>
            </a:r>
            <a:r>
              <a:rPr lang="de-DE" dirty="0" err="1">
                <a:sym typeface="Wingdings" panose="05000000000000000000" pitchFamily="2" charset="2"/>
              </a:rPr>
              <a:t>Kindelemente</a:t>
            </a:r>
            <a:r>
              <a:rPr lang="de-DE" dirty="0">
                <a:sym typeface="Wingdings" panose="05000000000000000000" pitchFamily="2" charset="2"/>
              </a:rPr>
              <a:t> in einer Spalte (untereinander) an</a:t>
            </a:r>
          </a:p>
          <a:p>
            <a:pPr marL="285750" indent="-285750"/>
            <a:endParaRPr lang="de-DE" dirty="0">
              <a:sym typeface="Wingdings" panose="05000000000000000000" pitchFamily="2" charset="2"/>
            </a:endParaRPr>
          </a:p>
          <a:p>
            <a:pPr marL="285750" indent="-285750"/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507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89" y="1553473"/>
            <a:ext cx="2648924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15" y="1553474"/>
            <a:ext cx="3216130" cy="4148342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156586" cy="4645025"/>
          </a:xfrm>
        </p:spPr>
        <p:txBody>
          <a:bodyPr>
            <a:normAutofit/>
          </a:bodyPr>
          <a:lstStyle/>
          <a:p>
            <a:pPr marL="285750" indent="-285750"/>
            <a:r>
              <a:rPr lang="de-DE" dirty="0" err="1"/>
              <a:t>Row</a:t>
            </a:r>
            <a:r>
              <a:rPr lang="de-DE" dirty="0"/>
              <a:t> = Zeile</a:t>
            </a: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Zeigt </a:t>
            </a:r>
            <a:r>
              <a:rPr lang="de-DE" dirty="0" err="1">
                <a:sym typeface="Wingdings" panose="05000000000000000000" pitchFamily="2" charset="2"/>
              </a:rPr>
              <a:t>Kindelemente</a:t>
            </a:r>
            <a:r>
              <a:rPr lang="de-DE" dirty="0">
                <a:sym typeface="Wingdings" panose="05000000000000000000" pitchFamily="2" charset="2"/>
              </a:rPr>
              <a:t> in einer Zeile (nebeneinander) an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Row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DB5C-C8CC-4D9E-B419-71C3E105DAC7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89" y="1553473"/>
            <a:ext cx="2648924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Main Axis vs. Cross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Axis verläuft entlang der Hauptachse</a:t>
            </a:r>
          </a:p>
          <a:p>
            <a:r>
              <a:rPr lang="de-DE" dirty="0"/>
              <a:t>Cross Axis verläuft rechtwinklig zur Hauptachse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Beispiel: </a:t>
            </a:r>
            <a:r>
              <a:rPr lang="de-DE" dirty="0" err="1"/>
              <a:t>Row</a:t>
            </a:r>
            <a:endParaRPr lang="de-DE" dirty="0"/>
          </a:p>
          <a:p>
            <a:pPr lvl="1"/>
            <a:r>
              <a:rPr lang="de-DE" dirty="0"/>
              <a:t>Main Axis: von links nach rechts</a:t>
            </a:r>
          </a:p>
          <a:p>
            <a:pPr lvl="1"/>
            <a:r>
              <a:rPr lang="de-DE" dirty="0"/>
              <a:t>Cross Axis: von oben nach unten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6588-33F3-4043-8CC0-89AA6CE13B07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703289" y="2179114"/>
            <a:ext cx="23477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0065402" y="1708528"/>
            <a:ext cx="0" cy="145377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6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23" y="1553473"/>
            <a:ext cx="2646390" cy="4413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Optionen der Main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386383" cy="4645025"/>
          </a:xfrm>
        </p:spPr>
        <p:txBody>
          <a:bodyPr/>
          <a:lstStyle/>
          <a:p>
            <a:r>
              <a:rPr lang="de-DE" dirty="0"/>
              <a:t>Verteilung der Elemente auf der Hauptachse kann eingestellt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1BF-3DEA-4786-9616-0B04952723CC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7970" y="18040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1333" y="245795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center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41245" y="3111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001510" y="37656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spaceBetween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128147" y="44195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spaceAround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128147" y="50734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spaceEvenly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5362"/>
            <a:ext cx="4522470" cy="2551356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1035050" y="3594100"/>
            <a:ext cx="4267200" cy="38735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9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671" y="1553473"/>
            <a:ext cx="2659542" cy="4413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81" y="3415363"/>
            <a:ext cx="4902780" cy="2623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Optionen der Cross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386383" cy="4645025"/>
          </a:xfrm>
        </p:spPr>
        <p:txBody>
          <a:bodyPr/>
          <a:lstStyle/>
          <a:p>
            <a:r>
              <a:rPr lang="de-DE" dirty="0"/>
              <a:t>Verteilung der Elemente auf der Achse vertikal zur Hauptachse kann eingestellt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279-55E9-4CB9-A301-D67E66436B7E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7970" y="21986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1333" y="31589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center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41245" y="4119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634696" y="507957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stretch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39800" y="3843338"/>
            <a:ext cx="4746626" cy="35147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8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Beispiele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391045"/>
            <a:ext cx="8737600" cy="443151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F85F-5E75-48B0-9150-A62C7887D08C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29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Beispiele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64F9-73CA-41D0-98B8-8C50925281DB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98" y="1397000"/>
            <a:ext cx="9919206" cy="4511674"/>
          </a:xfrm>
        </p:spPr>
      </p:pic>
    </p:spTree>
    <p:extLst>
      <p:ext uri="{BB962C8B-B14F-4D97-AF65-F5344CB8AC3E}">
        <p14:creationId xmlns:p14="http://schemas.microsoft.com/office/powerpoint/2010/main" val="162773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Widget</a:t>
            </a:r>
            <a:r>
              <a:rPr lang="de-DE" dirty="0"/>
              <a:t>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Cursor in </a:t>
            </a:r>
            <a:r>
              <a:rPr lang="de-DE" dirty="0" err="1">
                <a:solidFill>
                  <a:schemeClr val="accent1"/>
                </a:solidFill>
              </a:rPr>
              <a:t>build</a:t>
            </a:r>
            <a:r>
              <a:rPr lang="de-DE" dirty="0">
                <a:solidFill>
                  <a:schemeClr val="accent1"/>
                </a:solidFill>
              </a:rPr>
              <a:t>() </a:t>
            </a:r>
            <a:r>
              <a:rPr lang="de-DE" dirty="0"/>
              <a:t>auf einem UI Element platzieren</a:t>
            </a:r>
          </a:p>
          <a:p>
            <a:r>
              <a:rPr lang="de-DE" dirty="0"/>
              <a:t>Alt + Enter</a:t>
            </a:r>
          </a:p>
          <a:p>
            <a:r>
              <a:rPr lang="de-DE" dirty="0"/>
              <a:t>Wrap </a:t>
            </a:r>
            <a:r>
              <a:rPr lang="de-DE" dirty="0" err="1"/>
              <a:t>with</a:t>
            </a:r>
            <a:r>
              <a:rPr lang="de-DE" dirty="0"/>
              <a:t> …</a:t>
            </a:r>
          </a:p>
          <a:p>
            <a:r>
              <a:rPr lang="de-DE" dirty="0"/>
              <a:t>Ggf. </a:t>
            </a:r>
            <a:r>
              <a:rPr lang="de-DE" dirty="0" err="1"/>
              <a:t>Widgetname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04C5-D8AF-493F-BA42-C36D68EF1030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3" y="1520825"/>
            <a:ext cx="6286500" cy="29622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11" y="1520825"/>
            <a:ext cx="6591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- 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Übung:</a:t>
            </a:r>
            <a:br>
              <a:rPr lang="de-DE" dirty="0"/>
            </a:br>
            <a:r>
              <a:rPr lang="de-DE" dirty="0"/>
              <a:t>Baue dieses Layout nach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Tipps:</a:t>
            </a:r>
          </a:p>
          <a:p>
            <a:pPr lvl="1"/>
            <a:r>
              <a:rPr lang="de-DE" dirty="0"/>
              <a:t>Verwendete </a:t>
            </a:r>
            <a:r>
              <a:rPr lang="de-DE" dirty="0" err="1"/>
              <a:t>Widgets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Scaffold</a:t>
            </a:r>
            <a:endParaRPr lang="de-DE" dirty="0"/>
          </a:p>
          <a:p>
            <a:pPr lvl="2"/>
            <a:r>
              <a:rPr lang="de-DE" dirty="0" err="1"/>
              <a:t>AppBar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 err="1"/>
              <a:t>Placeholder</a:t>
            </a:r>
            <a:endParaRPr lang="de-DE" dirty="0"/>
          </a:p>
          <a:p>
            <a:pPr lvl="2"/>
            <a:r>
              <a:rPr lang="de-DE" dirty="0" err="1"/>
              <a:t>Padding</a:t>
            </a:r>
            <a:endParaRPr lang="de-DE" dirty="0"/>
          </a:p>
          <a:p>
            <a:pPr lvl="2"/>
            <a:r>
              <a:rPr lang="de-DE" dirty="0" err="1"/>
              <a:t>IconButton</a:t>
            </a:r>
            <a:endParaRPr lang="de-DE" dirty="0"/>
          </a:p>
          <a:p>
            <a:pPr lvl="2"/>
            <a:r>
              <a:rPr lang="de-DE" dirty="0"/>
              <a:t>Icon</a:t>
            </a:r>
          </a:p>
          <a:p>
            <a:pPr lvl="2"/>
            <a:r>
              <a:rPr lang="de-DE" dirty="0" err="1"/>
              <a:t>Row</a:t>
            </a:r>
            <a:endParaRPr lang="de-DE" dirty="0"/>
          </a:p>
          <a:p>
            <a:pPr lvl="2"/>
            <a:r>
              <a:rPr lang="de-DE" dirty="0" err="1"/>
              <a:t>Column</a:t>
            </a:r>
            <a:endParaRPr lang="de-DE" dirty="0"/>
          </a:p>
          <a:p>
            <a:pPr lvl="1"/>
            <a:r>
              <a:rPr lang="de-DE" dirty="0"/>
              <a:t>Googeln ist erlaubt ;)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10A7-37AC-4473-A5D8-44A28983651A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98" y="1520825"/>
            <a:ext cx="2618194" cy="4354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8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Problembehandlung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Hilfe bei </a:t>
            </a:r>
            <a:r>
              <a:rPr lang="de-DE" dirty="0" err="1"/>
              <a:t>Layoutproblemen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https://flutter.dev/docs/development/ui/layout</a:t>
            </a:r>
            <a:r>
              <a:rPr lang="de-DE" dirty="0"/>
              <a:t> (Sehr gute Beschreibung des </a:t>
            </a:r>
            <a:r>
              <a:rPr lang="de-DE" dirty="0" err="1"/>
              <a:t>Layoutsystems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3"/>
              </a:rPr>
              <a:t>https://flutter.dev/docs/development/ui/layout/constraints</a:t>
            </a:r>
            <a:r>
              <a:rPr lang="de-DE" dirty="0"/>
              <a:t> (Sehr gute Beschreibung, wie die Position/Größe eines </a:t>
            </a:r>
            <a:r>
              <a:rPr lang="de-DE" dirty="0" err="1"/>
              <a:t>Widgets</a:t>
            </a:r>
            <a:r>
              <a:rPr lang="de-DE" dirty="0"/>
              <a:t> berechnet wird)</a:t>
            </a:r>
          </a:p>
          <a:p>
            <a:pPr lvl="1"/>
            <a:r>
              <a:rPr lang="de-DE" dirty="0">
                <a:hlinkClick r:id="rId4"/>
              </a:rPr>
              <a:t>https://flutter.dev/docs/development/ui/layout#sizing-widgets</a:t>
            </a:r>
            <a:r>
              <a:rPr lang="de-DE" dirty="0"/>
              <a:t> (Nützliches </a:t>
            </a:r>
            <a:r>
              <a:rPr lang="de-DE" dirty="0" err="1"/>
              <a:t>Widget</a:t>
            </a:r>
            <a:r>
              <a:rPr lang="de-DE" dirty="0"/>
              <a:t> -&gt; Verhält sich ähnlich wie * im WPF </a:t>
            </a:r>
            <a:r>
              <a:rPr lang="de-DE" dirty="0" err="1"/>
              <a:t>Grid</a:t>
            </a:r>
            <a:r>
              <a:rPr lang="de-DE" dirty="0"/>
              <a:t> Control)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AA2B-74DA-4E05-8B5E-0EE1375AECED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Widgets</a:t>
            </a:r>
            <a:r>
              <a:rPr lang="de-DE" dirty="0"/>
              <a:t>?</a:t>
            </a:r>
          </a:p>
          <a:p>
            <a:r>
              <a:rPr lang="de-DE" dirty="0"/>
              <a:t>Wie funktioniert das </a:t>
            </a:r>
            <a:r>
              <a:rPr lang="de-DE" dirty="0" err="1"/>
              <a:t>Layouting</a:t>
            </a:r>
            <a:r>
              <a:rPr lang="de-DE" dirty="0"/>
              <a:t>?</a:t>
            </a:r>
          </a:p>
          <a:p>
            <a:r>
              <a:rPr lang="de-DE" dirty="0" err="1"/>
              <a:t>Stateless</a:t>
            </a:r>
            <a:r>
              <a:rPr lang="de-DE" dirty="0"/>
              <a:t> vs. </a:t>
            </a:r>
            <a:r>
              <a:rPr lang="de-DE" dirty="0" err="1"/>
              <a:t>Stateful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AC-3DB0-44AF-A3CA-2435FC0252CA}" type="datetime1">
              <a:rPr lang="de-DE" smtClean="0"/>
              <a:t>24.10.2021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Stateless</a:t>
            </a:r>
            <a:r>
              <a:rPr lang="de-DE" dirty="0"/>
              <a:t> vs. </a:t>
            </a:r>
            <a:r>
              <a:rPr lang="de-DE" dirty="0" err="1"/>
              <a:t>Stateful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4645025"/>
          </a:xfrm>
        </p:spPr>
        <p:txBody>
          <a:bodyPr/>
          <a:lstStyle/>
          <a:p>
            <a:r>
              <a:rPr lang="de-DE" dirty="0"/>
              <a:t>Bisher kann sich die Benutzeroberfläche nicht verändern</a:t>
            </a:r>
          </a:p>
          <a:p>
            <a:endParaRPr lang="de-DE" dirty="0"/>
          </a:p>
          <a:p>
            <a:r>
              <a:rPr lang="de-DE" dirty="0"/>
              <a:t>Ziel: Benutzeroberfläche, die sich durch Benutzeraktionen verändert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D7B2-F484-45E4-98E5-7289A8581550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07651" y="4358244"/>
            <a:ext cx="257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StatefulWidgets</a:t>
            </a:r>
            <a:endParaRPr lang="de-DE" sz="2800" dirty="0"/>
          </a:p>
        </p:txBody>
      </p:sp>
      <p:sp>
        <p:nvSpPr>
          <p:cNvPr id="8" name="Pfeil nach unten 7"/>
          <p:cNvSpPr/>
          <p:nvPr/>
        </p:nvSpPr>
        <p:spPr>
          <a:xfrm rot="16200000">
            <a:off x="5991746" y="4130650"/>
            <a:ext cx="484632" cy="978408"/>
          </a:xfrm>
          <a:prstGeom prst="downArrow">
            <a:avLst>
              <a:gd name="adj1" fmla="val 40198"/>
              <a:gd name="adj2" fmla="val 40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305118" y="4358244"/>
            <a:ext cx="2662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StatelessWidgets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57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StatefulWidget</a:t>
            </a:r>
            <a:r>
              <a:rPr lang="de-DE" dirty="0"/>
              <a:t> führt die „</a:t>
            </a:r>
            <a:r>
              <a:rPr lang="de-DE" dirty="0" err="1">
                <a:latin typeface="Consolas" panose="020B0609020204030204" pitchFamily="49" charset="0"/>
              </a:rPr>
              <a:t>build</a:t>
            </a:r>
            <a:r>
              <a:rPr lang="de-DE" dirty="0">
                <a:latin typeface="Consolas" panose="020B0609020204030204" pitchFamily="49" charset="0"/>
              </a:rPr>
              <a:t>(…)</a:t>
            </a:r>
            <a:r>
              <a:rPr lang="de-DE" dirty="0"/>
              <a:t>“ Methode aus, wenn sich die Daten ändern</a:t>
            </a:r>
          </a:p>
          <a:p>
            <a:endParaRPr lang="de-DE" dirty="0"/>
          </a:p>
          <a:p>
            <a:r>
              <a:rPr lang="de-DE" dirty="0"/>
              <a:t>Daten können mit „</a:t>
            </a:r>
            <a:r>
              <a:rPr lang="de-DE" dirty="0" err="1">
                <a:latin typeface="Consolas" panose="020B0609020204030204" pitchFamily="49" charset="0"/>
              </a:rPr>
              <a:t>setState</a:t>
            </a:r>
            <a:r>
              <a:rPr lang="de-DE" dirty="0">
                <a:latin typeface="Consolas" panose="020B0609020204030204" pitchFamily="49" charset="0"/>
              </a:rPr>
              <a:t>((){ … });</a:t>
            </a:r>
            <a:r>
              <a:rPr lang="de-DE" dirty="0"/>
              <a:t> “ verändert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022A-9782-449F-8996-5AB9F16DE610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486" y="1520825"/>
            <a:ext cx="3543907" cy="42118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FAD3-CABA-4777-94E2-AE7BFE6F7C61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0" y="1520825"/>
            <a:ext cx="2525713" cy="42118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614397" y="1492249"/>
            <a:ext cx="7554878" cy="4268968"/>
            <a:chOff x="614397" y="1492249"/>
            <a:chExt cx="7554878" cy="4268968"/>
          </a:xfrm>
        </p:grpSpPr>
        <p:sp>
          <p:nvSpPr>
            <p:cNvPr id="10" name="Rechteck 9"/>
            <p:cNvSpPr/>
            <p:nvPr/>
          </p:nvSpPr>
          <p:spPr>
            <a:xfrm>
              <a:off x="4556125" y="1492249"/>
              <a:ext cx="3613150" cy="9144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556125" y="2461417"/>
              <a:ext cx="3613150" cy="32998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5310505" y="3732529"/>
              <a:ext cx="998855" cy="1689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19125" y="1762160"/>
              <a:ext cx="2339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Das eigentliche </a:t>
              </a:r>
              <a:r>
                <a:rPr lang="de-DE" dirty="0" err="1"/>
                <a:t>Widget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19125" y="2406650"/>
              <a:ext cx="283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„State“, der zu dem </a:t>
              </a:r>
              <a:r>
                <a:rPr lang="de-DE" dirty="0" err="1"/>
                <a:t>Widget</a:t>
              </a:r>
              <a:r>
                <a:rPr lang="de-DE" dirty="0"/>
                <a:t> gehört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14397" y="3901440"/>
              <a:ext cx="2844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Funktion, die beim Knopfdruck aufgerufen wird</a:t>
              </a:r>
            </a:p>
          </p:txBody>
        </p:sp>
        <p:cxnSp>
          <p:nvCxnSpPr>
            <p:cNvPr id="18" name="Gerade Verbindung mit Pfeil 17"/>
            <p:cNvCxnSpPr>
              <a:endCxn id="10" idx="1"/>
            </p:cNvCxnSpPr>
            <p:nvPr/>
          </p:nvCxnSpPr>
          <p:spPr>
            <a:xfrm flipV="1">
              <a:off x="3057525" y="1949450"/>
              <a:ext cx="1498600" cy="12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3054598" y="2773313"/>
              <a:ext cx="1501527" cy="651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endCxn id="13" idx="1"/>
            </p:cNvCxnSpPr>
            <p:nvPr/>
          </p:nvCxnSpPr>
          <p:spPr>
            <a:xfrm flipV="1">
              <a:off x="3458844" y="3816985"/>
              <a:ext cx="1851661" cy="535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6" y="1520826"/>
            <a:ext cx="2529847" cy="4211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0E66-0467-4AEA-A023-C61E7610AE6C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75" y="1520825"/>
            <a:ext cx="3143218" cy="421181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14397" y="1634313"/>
            <a:ext cx="7043703" cy="4098328"/>
            <a:chOff x="614397" y="1634313"/>
            <a:chExt cx="7043703" cy="4098328"/>
          </a:xfrm>
        </p:grpSpPr>
        <p:sp>
          <p:nvSpPr>
            <p:cNvPr id="14" name="Textfeld 13"/>
            <p:cNvSpPr txBox="1"/>
            <p:nvPr/>
          </p:nvSpPr>
          <p:spPr>
            <a:xfrm>
              <a:off x="619125" y="1762160"/>
              <a:ext cx="3475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Es ist eine Variable dazugekommen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19125" y="2500878"/>
              <a:ext cx="283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Text wird anhand der Variable erzeugt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14397" y="4809311"/>
              <a:ext cx="2844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Neue Methode, die „</a:t>
              </a:r>
              <a:r>
                <a:rPr lang="de-DE" dirty="0" err="1"/>
                <a:t>setState</a:t>
              </a:r>
              <a:r>
                <a:rPr lang="de-DE" dirty="0"/>
                <a:t>((){})“ aufruft und den Zähler erhöht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17074" y="3516595"/>
              <a:ext cx="28397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</a:t>
              </a:r>
              <a:r>
                <a:rPr lang="de-DE" dirty="0" err="1"/>
                <a:t>onPressed</a:t>
              </a:r>
              <a:r>
                <a:rPr lang="de-DE" dirty="0"/>
                <a:t>“ verweist auf die unten definierte Methode</a:t>
              </a:r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3456793" y="1634313"/>
              <a:ext cx="4201307" cy="3998137"/>
              <a:chOff x="3456793" y="1634313"/>
              <a:chExt cx="4201307" cy="3998137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5157311" y="1634313"/>
                <a:ext cx="937895" cy="255693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5697855" y="3033810"/>
                <a:ext cx="1515745" cy="1689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5157311" y="4895850"/>
                <a:ext cx="1407473" cy="7366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" name="Gekrümmte Verbindung 11"/>
              <p:cNvCxnSpPr/>
              <p:nvPr/>
            </p:nvCxnSpPr>
            <p:spPr>
              <a:xfrm rot="5400000" flipH="1" flipV="1">
                <a:off x="5518123" y="3642491"/>
                <a:ext cx="1671697" cy="792160"/>
              </a:xfrm>
              <a:prstGeom prst="curvedConnector3">
                <a:avLst>
                  <a:gd name="adj1" fmla="val 30912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hteck 24"/>
              <p:cNvSpPr/>
              <p:nvPr/>
            </p:nvSpPr>
            <p:spPr>
              <a:xfrm>
                <a:off x="7150100" y="2761494"/>
                <a:ext cx="508000" cy="1689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 Verbindung mit Pfeil 28"/>
              <p:cNvCxnSpPr/>
              <p:nvPr/>
            </p:nvCxnSpPr>
            <p:spPr>
              <a:xfrm flipV="1">
                <a:off x="4082533" y="1762159"/>
                <a:ext cx="1022867" cy="1973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>
                <a:off x="3456793" y="2670282"/>
                <a:ext cx="3620282" cy="129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/>
              <p:nvPr/>
            </p:nvCxnSpPr>
            <p:spPr>
              <a:xfrm flipV="1">
                <a:off x="3456793" y="3118265"/>
                <a:ext cx="2189151" cy="9544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/>
              <p:nvPr/>
            </p:nvCxnSpPr>
            <p:spPr>
              <a:xfrm flipV="1">
                <a:off x="3456793" y="5270976"/>
                <a:ext cx="1629557" cy="1087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70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3" y="1520031"/>
            <a:ext cx="5829300" cy="24098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</a:t>
            </a:r>
            <a:br>
              <a:rPr lang="de-DE" dirty="0"/>
            </a:br>
            <a:r>
              <a:rPr lang="de-DE" dirty="0"/>
              <a:t>– Neues </a:t>
            </a:r>
            <a:r>
              <a:rPr lang="de-DE" dirty="0" err="1"/>
              <a:t>StatefulWidget</a:t>
            </a:r>
            <a:r>
              <a:rPr lang="de-DE" dirty="0"/>
              <a:t> erstellen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stful</a:t>
            </a:r>
            <a:r>
              <a:rPr lang="de-DE" dirty="0"/>
              <a:t>“ tippen</a:t>
            </a:r>
          </a:p>
          <a:p>
            <a:r>
              <a:rPr lang="de-DE" dirty="0"/>
              <a:t>Mit Tab/Enter bestätigen</a:t>
            </a:r>
          </a:p>
          <a:p>
            <a:r>
              <a:rPr lang="de-DE" dirty="0"/>
              <a:t>Name des neuen </a:t>
            </a:r>
            <a:r>
              <a:rPr lang="de-DE" dirty="0" err="1"/>
              <a:t>Widget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5D4-B941-498C-B35F-986BE4871841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789" y="1500188"/>
            <a:ext cx="6538085" cy="27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Stateless</a:t>
            </a:r>
            <a:r>
              <a:rPr lang="de-DE" dirty="0"/>
              <a:t> zu </a:t>
            </a:r>
            <a:r>
              <a:rPr lang="de-DE" dirty="0" err="1"/>
              <a:t>Stateful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dirty="0"/>
              <a:t> ändern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Cursor auf </a:t>
            </a:r>
            <a:r>
              <a:rPr lang="de-DE" dirty="0" err="1"/>
              <a:t>Widgetklasse</a:t>
            </a:r>
            <a:r>
              <a:rPr lang="de-DE" dirty="0"/>
              <a:t> platzieren</a:t>
            </a:r>
          </a:p>
          <a:p>
            <a:r>
              <a:rPr lang="de-DE" dirty="0"/>
              <a:t>Alt + Enter</a:t>
            </a:r>
          </a:p>
          <a:p>
            <a:r>
              <a:rPr lang="de-DE" dirty="0"/>
              <a:t>„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StatefulWidget</a:t>
            </a:r>
            <a:r>
              <a:rPr lang="de-DE" dirty="0"/>
              <a:t>“ auswählen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0F18-C2D3-4E30-99E2-FE11FFF7F662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88" y="1520825"/>
            <a:ext cx="6086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66" y="1520826"/>
            <a:ext cx="2608226" cy="43541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– Status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Übung:</a:t>
            </a:r>
          </a:p>
          <a:p>
            <a:pPr lvl="1"/>
            <a:r>
              <a:rPr lang="de-DE" dirty="0"/>
              <a:t>Baue dieses Layout nach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AppBar</a:t>
            </a:r>
            <a:r>
              <a:rPr lang="de-DE" dirty="0"/>
              <a:t> sollte die Hintergrundfarbe je nach Auswahl verändern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Tipps:</a:t>
            </a:r>
          </a:p>
          <a:p>
            <a:pPr lvl="1"/>
            <a:r>
              <a:rPr lang="de-DE" dirty="0"/>
              <a:t>Verwendete </a:t>
            </a:r>
            <a:r>
              <a:rPr lang="de-DE" dirty="0" err="1"/>
              <a:t>Widgets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Scaffold</a:t>
            </a:r>
            <a:endParaRPr lang="de-DE" dirty="0"/>
          </a:p>
          <a:p>
            <a:pPr lvl="2"/>
            <a:r>
              <a:rPr lang="de-DE" dirty="0" err="1"/>
              <a:t>AppBar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 err="1"/>
              <a:t>Padding</a:t>
            </a:r>
            <a:endParaRPr lang="de-DE" dirty="0"/>
          </a:p>
          <a:p>
            <a:pPr lvl="2"/>
            <a:r>
              <a:rPr lang="de-DE" dirty="0"/>
              <a:t>Radio</a:t>
            </a:r>
          </a:p>
          <a:p>
            <a:pPr lvl="2"/>
            <a:r>
              <a:rPr lang="de-DE" dirty="0" err="1"/>
              <a:t>Row</a:t>
            </a:r>
            <a:endParaRPr lang="de-DE" dirty="0"/>
          </a:p>
          <a:p>
            <a:pPr lvl="2"/>
            <a:r>
              <a:rPr lang="de-DE" dirty="0" err="1"/>
              <a:t>Column</a:t>
            </a:r>
            <a:endParaRPr lang="de-DE" dirty="0"/>
          </a:p>
          <a:p>
            <a:pPr lvl="1"/>
            <a:r>
              <a:rPr lang="de-DE" dirty="0"/>
              <a:t>Zuerst das Layout, dann die Interaktion</a:t>
            </a:r>
          </a:p>
          <a:p>
            <a:pPr lvl="1"/>
            <a:r>
              <a:rPr lang="de-DE" dirty="0"/>
              <a:t>Code formatieren mit STRG + ALT + 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74BC-9915-4699-A85A-73B174968EE1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7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App benötigt meist mehr als nur eine Seite </a:t>
            </a:r>
            <a:r>
              <a:rPr lang="de-DE" dirty="0">
                <a:sym typeface="Wingdings" panose="05000000000000000000" pitchFamily="2" charset="2"/>
              </a:rPr>
              <a:t> Navigation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3BD-D206-43F3-B0DA-62E58E851B6F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6" y="2322512"/>
            <a:ext cx="6667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einer anderen Seite navigieren: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BC0F-2AD9-4BBC-8358-13DC94873D8C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838200" y="2433357"/>
            <a:ext cx="9913421" cy="2819959"/>
            <a:chOff x="838200" y="2219324"/>
            <a:chExt cx="9913421" cy="281995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9324"/>
              <a:ext cx="9913421" cy="981075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490811" y="2613660"/>
              <a:ext cx="3735229" cy="37337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 flipV="1">
              <a:off x="6224530" y="2987039"/>
              <a:ext cx="1288974" cy="1441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4460335" y="4392952"/>
              <a:ext cx="5554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Navigationsziel</a:t>
              </a:r>
              <a:br>
                <a:rPr lang="de-DE" dirty="0"/>
              </a:br>
              <a:r>
                <a:rPr lang="de-DE" dirty="0">
                  <a:sym typeface="Wingdings" panose="05000000000000000000" pitchFamily="2" charset="2"/>
                </a:rPr>
                <a:t> </a:t>
              </a:r>
              <a:r>
                <a:rPr lang="de-DE" dirty="0" err="1">
                  <a:sym typeface="Wingdings" panose="05000000000000000000" pitchFamily="2" charset="2"/>
                </a:rPr>
                <a:t>StartExecutingChecklistPage</a:t>
              </a:r>
              <a:r>
                <a:rPr lang="de-DE" dirty="0">
                  <a:sym typeface="Wingdings" panose="05000000000000000000" pitchFamily="2" charset="2"/>
                </a:rPr>
                <a:t> ist ein „normales“ </a:t>
              </a:r>
              <a:r>
                <a:rPr lang="de-DE" dirty="0" err="1">
                  <a:sym typeface="Wingdings" panose="05000000000000000000" pitchFamily="2" charset="2"/>
                </a:rPr>
                <a:t>Widget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94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Zurück zur vorherigen Seite: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BB5F-B3A7-4ED2-9A23-0C8985343DF4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104"/>
            <a:ext cx="4230916" cy="7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 </a:t>
            </a:r>
            <a:r>
              <a:rPr lang="de-DE" dirty="0" err="1"/>
              <a:t>Widget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1" y="1520825"/>
            <a:ext cx="6250858" cy="4645025"/>
          </a:xfrm>
        </p:spPr>
        <p:txBody>
          <a:bodyPr/>
          <a:lstStyle/>
          <a:p>
            <a:r>
              <a:rPr lang="de-DE" dirty="0"/>
              <a:t>Die Bedienoberfläche setzt sich aus </a:t>
            </a:r>
            <a:r>
              <a:rPr lang="de-DE" dirty="0" err="1"/>
              <a:t>Widgets</a:t>
            </a:r>
            <a:r>
              <a:rPr lang="de-DE" dirty="0"/>
              <a:t> zusammen</a:t>
            </a:r>
          </a:p>
          <a:p>
            <a:endParaRPr lang="de-DE" dirty="0"/>
          </a:p>
          <a:p>
            <a:r>
              <a:rPr lang="de-DE" dirty="0"/>
              <a:t>Jedes </a:t>
            </a:r>
            <a:r>
              <a:rPr lang="de-DE" dirty="0" err="1"/>
              <a:t>Widget</a:t>
            </a:r>
            <a:r>
              <a:rPr lang="de-DE" dirty="0"/>
              <a:t> besitzt eine Aufgabe:</a:t>
            </a:r>
          </a:p>
          <a:p>
            <a:pPr lvl="1"/>
            <a:r>
              <a:rPr lang="de-DE" dirty="0"/>
              <a:t>Etwas anzeigen (Text, Bild, …)</a:t>
            </a:r>
          </a:p>
          <a:p>
            <a:pPr lvl="1"/>
            <a:r>
              <a:rPr lang="de-DE" dirty="0"/>
              <a:t>Layout beeinflussen (Position, Größe, …)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B60-67F4-4647-BEAE-9A0BA6C4FD42}" type="datetime1">
              <a:rPr lang="de-DE" smtClean="0"/>
              <a:t>24.10.2021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06" y="1520825"/>
            <a:ext cx="4022707" cy="43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3" y="1655932"/>
            <a:ext cx="2622480" cy="43541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43" y="1655933"/>
            <a:ext cx="2622479" cy="43541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– 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/>
          </a:bodyPr>
          <a:lstStyle/>
          <a:p>
            <a:r>
              <a:rPr lang="de-DE" dirty="0"/>
              <a:t>Nun wird die vorherige Übung erweitert</a:t>
            </a:r>
          </a:p>
          <a:p>
            <a:endParaRPr lang="de-DE" dirty="0"/>
          </a:p>
          <a:p>
            <a:r>
              <a:rPr lang="de-DE" dirty="0"/>
              <a:t>Übung:</a:t>
            </a:r>
          </a:p>
          <a:p>
            <a:pPr lvl="1"/>
            <a:r>
              <a:rPr lang="de-DE" dirty="0"/>
              <a:t>Füge einen Knopf hinzu, der zu einer neuen Seite navigiert.</a:t>
            </a:r>
          </a:p>
          <a:p>
            <a:pPr lvl="1"/>
            <a:r>
              <a:rPr lang="de-DE" dirty="0"/>
              <a:t>Die neue Seite zeigt ein Quadrat mit der ausgewählten Farbe.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B55F-5D0F-455E-8902-7E3895ACA0B1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5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7923244" cy="4645025"/>
          </a:xfrm>
        </p:spPr>
        <p:txBody>
          <a:bodyPr/>
          <a:lstStyle/>
          <a:p>
            <a:r>
              <a:rPr lang="de-DE" dirty="0"/>
              <a:t>Ermöglicht eine Texteingabe</a:t>
            </a:r>
          </a:p>
          <a:p>
            <a:endParaRPr lang="de-DE" dirty="0"/>
          </a:p>
          <a:p>
            <a:r>
              <a:rPr lang="de-DE" dirty="0"/>
              <a:t>Benötigt ein </a:t>
            </a:r>
            <a:r>
              <a:rPr lang="de-DE" dirty="0" err="1"/>
              <a:t>TextEditingController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0BFD-EFA2-4482-97DD-B9D9AB233173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876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9421-9AD5-47E9-926A-F65DD9B03E3D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370" y="1520825"/>
            <a:ext cx="3602056" cy="46450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19125" y="1541864"/>
            <a:ext cx="346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TextEditingController</a:t>
            </a:r>
            <a:r>
              <a:rPr lang="de-DE" dirty="0"/>
              <a:t> und eine Variable, die den Text beinhaltet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19125" y="2500878"/>
            <a:ext cx="283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wird der </a:t>
            </a:r>
            <a:r>
              <a:rPr lang="de-DE" dirty="0" err="1"/>
              <a:t>TextEditingController</a:t>
            </a:r>
            <a:r>
              <a:rPr lang="de-DE" dirty="0"/>
              <a:t> und die Variable verbunden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14397" y="4595178"/>
            <a:ext cx="284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TextField</a:t>
            </a:r>
            <a:r>
              <a:rPr lang="de-DE" dirty="0"/>
              <a:t> benötigt den </a:t>
            </a:r>
            <a:r>
              <a:rPr lang="de-DE" dirty="0" err="1"/>
              <a:t>TextEditingController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308599" y="1634313"/>
            <a:ext cx="3432175" cy="325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1" idx="3"/>
          </p:cNvCxnSpPr>
          <p:nvPr/>
        </p:nvCxnSpPr>
        <p:spPr>
          <a:xfrm flipV="1">
            <a:off x="4082533" y="1796920"/>
            <a:ext cx="1184401" cy="68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5405891" y="2581550"/>
            <a:ext cx="1642610" cy="8626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3604122" y="3012894"/>
            <a:ext cx="1729130" cy="57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5809751" y="4635280"/>
            <a:ext cx="1528309" cy="4692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3604122" y="4907325"/>
            <a:ext cx="2060351" cy="11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5163370" y="3590925"/>
            <a:ext cx="3599630" cy="79304"/>
          </a:xfrm>
          <a:custGeom>
            <a:avLst/>
            <a:gdLst>
              <a:gd name="connsiteX0" fmla="*/ 0 w 3629025"/>
              <a:gd name="connsiteY0" fmla="*/ 66675 h 79304"/>
              <a:gd name="connsiteX1" fmla="*/ 95250 w 3629025"/>
              <a:gd name="connsiteY1" fmla="*/ 57150 h 79304"/>
              <a:gd name="connsiteX2" fmla="*/ 152400 w 3629025"/>
              <a:gd name="connsiteY2" fmla="*/ 38100 h 79304"/>
              <a:gd name="connsiteX3" fmla="*/ 190500 w 3629025"/>
              <a:gd name="connsiteY3" fmla="*/ 28575 h 79304"/>
              <a:gd name="connsiteX4" fmla="*/ 276225 w 3629025"/>
              <a:gd name="connsiteY4" fmla="*/ 38100 h 79304"/>
              <a:gd name="connsiteX5" fmla="*/ 304800 w 3629025"/>
              <a:gd name="connsiteY5" fmla="*/ 47625 h 79304"/>
              <a:gd name="connsiteX6" fmla="*/ 647700 w 3629025"/>
              <a:gd name="connsiteY6" fmla="*/ 57150 h 79304"/>
              <a:gd name="connsiteX7" fmla="*/ 676275 w 3629025"/>
              <a:gd name="connsiteY7" fmla="*/ 66675 h 79304"/>
              <a:gd name="connsiteX8" fmla="*/ 1009650 w 3629025"/>
              <a:gd name="connsiteY8" fmla="*/ 66675 h 79304"/>
              <a:gd name="connsiteX9" fmla="*/ 1114425 w 3629025"/>
              <a:gd name="connsiteY9" fmla="*/ 57150 h 79304"/>
              <a:gd name="connsiteX10" fmla="*/ 1457325 w 3629025"/>
              <a:gd name="connsiteY10" fmla="*/ 38100 h 79304"/>
              <a:gd name="connsiteX11" fmla="*/ 1495425 w 3629025"/>
              <a:gd name="connsiteY11" fmla="*/ 19050 h 79304"/>
              <a:gd name="connsiteX12" fmla="*/ 1914525 w 3629025"/>
              <a:gd name="connsiteY12" fmla="*/ 0 h 79304"/>
              <a:gd name="connsiteX13" fmla="*/ 2028825 w 3629025"/>
              <a:gd name="connsiteY13" fmla="*/ 19050 h 79304"/>
              <a:gd name="connsiteX14" fmla="*/ 2095500 w 3629025"/>
              <a:gd name="connsiteY14" fmla="*/ 38100 h 79304"/>
              <a:gd name="connsiteX15" fmla="*/ 2447925 w 3629025"/>
              <a:gd name="connsiteY15" fmla="*/ 47625 h 79304"/>
              <a:gd name="connsiteX16" fmla="*/ 2476500 w 3629025"/>
              <a:gd name="connsiteY16" fmla="*/ 66675 h 79304"/>
              <a:gd name="connsiteX17" fmla="*/ 2924175 w 3629025"/>
              <a:gd name="connsiteY17" fmla="*/ 47625 h 79304"/>
              <a:gd name="connsiteX18" fmla="*/ 3000375 w 3629025"/>
              <a:gd name="connsiteY18" fmla="*/ 57150 h 79304"/>
              <a:gd name="connsiteX19" fmla="*/ 3076575 w 3629025"/>
              <a:gd name="connsiteY19" fmla="*/ 76200 h 79304"/>
              <a:gd name="connsiteX20" fmla="*/ 3133725 w 3629025"/>
              <a:gd name="connsiteY20" fmla="*/ 66675 h 79304"/>
              <a:gd name="connsiteX21" fmla="*/ 3257550 w 3629025"/>
              <a:gd name="connsiteY21" fmla="*/ 38100 h 79304"/>
              <a:gd name="connsiteX22" fmla="*/ 3390900 w 3629025"/>
              <a:gd name="connsiteY22" fmla="*/ 28575 h 79304"/>
              <a:gd name="connsiteX23" fmla="*/ 3419475 w 3629025"/>
              <a:gd name="connsiteY23" fmla="*/ 19050 h 79304"/>
              <a:gd name="connsiteX24" fmla="*/ 3476625 w 3629025"/>
              <a:gd name="connsiteY24" fmla="*/ 57150 h 79304"/>
              <a:gd name="connsiteX25" fmla="*/ 3543300 w 3629025"/>
              <a:gd name="connsiteY25" fmla="*/ 57150 h 79304"/>
              <a:gd name="connsiteX26" fmla="*/ 3581400 w 3629025"/>
              <a:gd name="connsiteY26" fmla="*/ 47625 h 79304"/>
              <a:gd name="connsiteX27" fmla="*/ 3629025 w 3629025"/>
              <a:gd name="connsiteY27" fmla="*/ 47625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9025" h="79304">
                <a:moveTo>
                  <a:pt x="0" y="66675"/>
                </a:moveTo>
                <a:cubicBezTo>
                  <a:pt x="31750" y="63500"/>
                  <a:pt x="63888" y="63030"/>
                  <a:pt x="95250" y="57150"/>
                </a:cubicBezTo>
                <a:cubicBezTo>
                  <a:pt x="114987" y="53449"/>
                  <a:pt x="132919" y="42970"/>
                  <a:pt x="152400" y="38100"/>
                </a:cubicBezTo>
                <a:lnTo>
                  <a:pt x="190500" y="28575"/>
                </a:lnTo>
                <a:cubicBezTo>
                  <a:pt x="219075" y="31750"/>
                  <a:pt x="247865" y="33373"/>
                  <a:pt x="276225" y="38100"/>
                </a:cubicBezTo>
                <a:cubicBezTo>
                  <a:pt x="286129" y="39751"/>
                  <a:pt x="294773" y="47111"/>
                  <a:pt x="304800" y="47625"/>
                </a:cubicBezTo>
                <a:cubicBezTo>
                  <a:pt x="418994" y="53481"/>
                  <a:pt x="533400" y="53975"/>
                  <a:pt x="647700" y="57150"/>
                </a:cubicBezTo>
                <a:cubicBezTo>
                  <a:pt x="657225" y="60325"/>
                  <a:pt x="666474" y="64497"/>
                  <a:pt x="676275" y="66675"/>
                </a:cubicBezTo>
                <a:cubicBezTo>
                  <a:pt x="792266" y="92451"/>
                  <a:pt x="866946" y="71596"/>
                  <a:pt x="1009650" y="66675"/>
                </a:cubicBezTo>
                <a:cubicBezTo>
                  <a:pt x="1044575" y="63500"/>
                  <a:pt x="1079427" y="59384"/>
                  <a:pt x="1114425" y="57150"/>
                </a:cubicBezTo>
                <a:cubicBezTo>
                  <a:pt x="1228669" y="49858"/>
                  <a:pt x="1343417" y="49491"/>
                  <a:pt x="1457325" y="38100"/>
                </a:cubicBezTo>
                <a:cubicBezTo>
                  <a:pt x="1471454" y="36687"/>
                  <a:pt x="1481275" y="20229"/>
                  <a:pt x="1495425" y="19050"/>
                </a:cubicBezTo>
                <a:cubicBezTo>
                  <a:pt x="1634786" y="7437"/>
                  <a:pt x="1774825" y="6350"/>
                  <a:pt x="1914525" y="0"/>
                </a:cubicBezTo>
                <a:cubicBezTo>
                  <a:pt x="1952625" y="6350"/>
                  <a:pt x="1990861" y="11932"/>
                  <a:pt x="2028825" y="19050"/>
                </a:cubicBezTo>
                <a:cubicBezTo>
                  <a:pt x="2056162" y="24176"/>
                  <a:pt x="2070231" y="29677"/>
                  <a:pt x="2095500" y="38100"/>
                </a:cubicBezTo>
                <a:cubicBezTo>
                  <a:pt x="2248396" y="31452"/>
                  <a:pt x="2310426" y="15272"/>
                  <a:pt x="2447925" y="47625"/>
                </a:cubicBezTo>
                <a:cubicBezTo>
                  <a:pt x="2459068" y="50247"/>
                  <a:pt x="2466975" y="60325"/>
                  <a:pt x="2476500" y="66675"/>
                </a:cubicBezTo>
                <a:cubicBezTo>
                  <a:pt x="2611361" y="59183"/>
                  <a:pt x="2797702" y="47625"/>
                  <a:pt x="2924175" y="47625"/>
                </a:cubicBezTo>
                <a:cubicBezTo>
                  <a:pt x="2949773" y="47625"/>
                  <a:pt x="2974975" y="53975"/>
                  <a:pt x="3000375" y="57150"/>
                </a:cubicBezTo>
                <a:cubicBezTo>
                  <a:pt x="3022924" y="64666"/>
                  <a:pt x="3053587" y="76200"/>
                  <a:pt x="3076575" y="76200"/>
                </a:cubicBezTo>
                <a:cubicBezTo>
                  <a:pt x="3095888" y="76200"/>
                  <a:pt x="3114675" y="69850"/>
                  <a:pt x="3133725" y="66675"/>
                </a:cubicBezTo>
                <a:cubicBezTo>
                  <a:pt x="3209555" y="16122"/>
                  <a:pt x="3168210" y="25337"/>
                  <a:pt x="3257550" y="38100"/>
                </a:cubicBezTo>
                <a:cubicBezTo>
                  <a:pt x="3302000" y="34925"/>
                  <a:pt x="3346642" y="33782"/>
                  <a:pt x="3390900" y="28575"/>
                </a:cubicBezTo>
                <a:cubicBezTo>
                  <a:pt x="3400871" y="27402"/>
                  <a:pt x="3409950" y="15875"/>
                  <a:pt x="3419475" y="19050"/>
                </a:cubicBezTo>
                <a:cubicBezTo>
                  <a:pt x="3441195" y="26290"/>
                  <a:pt x="3476625" y="57150"/>
                  <a:pt x="3476625" y="57150"/>
                </a:cubicBezTo>
                <a:cubicBezTo>
                  <a:pt x="3595732" y="27373"/>
                  <a:pt x="3447647" y="57150"/>
                  <a:pt x="3543300" y="57150"/>
                </a:cubicBezTo>
                <a:cubicBezTo>
                  <a:pt x="3556391" y="57150"/>
                  <a:pt x="3568389" y="49071"/>
                  <a:pt x="3581400" y="47625"/>
                </a:cubicBezTo>
                <a:cubicBezTo>
                  <a:pt x="3597178" y="45872"/>
                  <a:pt x="3613150" y="47625"/>
                  <a:pt x="3629025" y="47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5163370" y="3631635"/>
            <a:ext cx="3599630" cy="79304"/>
          </a:xfrm>
          <a:custGeom>
            <a:avLst/>
            <a:gdLst>
              <a:gd name="connsiteX0" fmla="*/ 0 w 3629025"/>
              <a:gd name="connsiteY0" fmla="*/ 66675 h 79304"/>
              <a:gd name="connsiteX1" fmla="*/ 95250 w 3629025"/>
              <a:gd name="connsiteY1" fmla="*/ 57150 h 79304"/>
              <a:gd name="connsiteX2" fmla="*/ 152400 w 3629025"/>
              <a:gd name="connsiteY2" fmla="*/ 38100 h 79304"/>
              <a:gd name="connsiteX3" fmla="*/ 190500 w 3629025"/>
              <a:gd name="connsiteY3" fmla="*/ 28575 h 79304"/>
              <a:gd name="connsiteX4" fmla="*/ 276225 w 3629025"/>
              <a:gd name="connsiteY4" fmla="*/ 38100 h 79304"/>
              <a:gd name="connsiteX5" fmla="*/ 304800 w 3629025"/>
              <a:gd name="connsiteY5" fmla="*/ 47625 h 79304"/>
              <a:gd name="connsiteX6" fmla="*/ 647700 w 3629025"/>
              <a:gd name="connsiteY6" fmla="*/ 57150 h 79304"/>
              <a:gd name="connsiteX7" fmla="*/ 676275 w 3629025"/>
              <a:gd name="connsiteY7" fmla="*/ 66675 h 79304"/>
              <a:gd name="connsiteX8" fmla="*/ 1009650 w 3629025"/>
              <a:gd name="connsiteY8" fmla="*/ 66675 h 79304"/>
              <a:gd name="connsiteX9" fmla="*/ 1114425 w 3629025"/>
              <a:gd name="connsiteY9" fmla="*/ 57150 h 79304"/>
              <a:gd name="connsiteX10" fmla="*/ 1457325 w 3629025"/>
              <a:gd name="connsiteY10" fmla="*/ 38100 h 79304"/>
              <a:gd name="connsiteX11" fmla="*/ 1495425 w 3629025"/>
              <a:gd name="connsiteY11" fmla="*/ 19050 h 79304"/>
              <a:gd name="connsiteX12" fmla="*/ 1914525 w 3629025"/>
              <a:gd name="connsiteY12" fmla="*/ 0 h 79304"/>
              <a:gd name="connsiteX13" fmla="*/ 2028825 w 3629025"/>
              <a:gd name="connsiteY13" fmla="*/ 19050 h 79304"/>
              <a:gd name="connsiteX14" fmla="*/ 2095500 w 3629025"/>
              <a:gd name="connsiteY14" fmla="*/ 38100 h 79304"/>
              <a:gd name="connsiteX15" fmla="*/ 2447925 w 3629025"/>
              <a:gd name="connsiteY15" fmla="*/ 47625 h 79304"/>
              <a:gd name="connsiteX16" fmla="*/ 2476500 w 3629025"/>
              <a:gd name="connsiteY16" fmla="*/ 66675 h 79304"/>
              <a:gd name="connsiteX17" fmla="*/ 2924175 w 3629025"/>
              <a:gd name="connsiteY17" fmla="*/ 47625 h 79304"/>
              <a:gd name="connsiteX18" fmla="*/ 3000375 w 3629025"/>
              <a:gd name="connsiteY18" fmla="*/ 57150 h 79304"/>
              <a:gd name="connsiteX19" fmla="*/ 3076575 w 3629025"/>
              <a:gd name="connsiteY19" fmla="*/ 76200 h 79304"/>
              <a:gd name="connsiteX20" fmla="*/ 3133725 w 3629025"/>
              <a:gd name="connsiteY20" fmla="*/ 66675 h 79304"/>
              <a:gd name="connsiteX21" fmla="*/ 3257550 w 3629025"/>
              <a:gd name="connsiteY21" fmla="*/ 38100 h 79304"/>
              <a:gd name="connsiteX22" fmla="*/ 3390900 w 3629025"/>
              <a:gd name="connsiteY22" fmla="*/ 28575 h 79304"/>
              <a:gd name="connsiteX23" fmla="*/ 3419475 w 3629025"/>
              <a:gd name="connsiteY23" fmla="*/ 19050 h 79304"/>
              <a:gd name="connsiteX24" fmla="*/ 3476625 w 3629025"/>
              <a:gd name="connsiteY24" fmla="*/ 57150 h 79304"/>
              <a:gd name="connsiteX25" fmla="*/ 3543300 w 3629025"/>
              <a:gd name="connsiteY25" fmla="*/ 57150 h 79304"/>
              <a:gd name="connsiteX26" fmla="*/ 3581400 w 3629025"/>
              <a:gd name="connsiteY26" fmla="*/ 47625 h 79304"/>
              <a:gd name="connsiteX27" fmla="*/ 3629025 w 3629025"/>
              <a:gd name="connsiteY27" fmla="*/ 47625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9025" h="79304">
                <a:moveTo>
                  <a:pt x="0" y="66675"/>
                </a:moveTo>
                <a:cubicBezTo>
                  <a:pt x="31750" y="63500"/>
                  <a:pt x="63888" y="63030"/>
                  <a:pt x="95250" y="57150"/>
                </a:cubicBezTo>
                <a:cubicBezTo>
                  <a:pt x="114987" y="53449"/>
                  <a:pt x="132919" y="42970"/>
                  <a:pt x="152400" y="38100"/>
                </a:cubicBezTo>
                <a:lnTo>
                  <a:pt x="190500" y="28575"/>
                </a:lnTo>
                <a:cubicBezTo>
                  <a:pt x="219075" y="31750"/>
                  <a:pt x="247865" y="33373"/>
                  <a:pt x="276225" y="38100"/>
                </a:cubicBezTo>
                <a:cubicBezTo>
                  <a:pt x="286129" y="39751"/>
                  <a:pt x="294773" y="47111"/>
                  <a:pt x="304800" y="47625"/>
                </a:cubicBezTo>
                <a:cubicBezTo>
                  <a:pt x="418994" y="53481"/>
                  <a:pt x="533400" y="53975"/>
                  <a:pt x="647700" y="57150"/>
                </a:cubicBezTo>
                <a:cubicBezTo>
                  <a:pt x="657225" y="60325"/>
                  <a:pt x="666474" y="64497"/>
                  <a:pt x="676275" y="66675"/>
                </a:cubicBezTo>
                <a:cubicBezTo>
                  <a:pt x="792266" y="92451"/>
                  <a:pt x="866946" y="71596"/>
                  <a:pt x="1009650" y="66675"/>
                </a:cubicBezTo>
                <a:cubicBezTo>
                  <a:pt x="1044575" y="63500"/>
                  <a:pt x="1079427" y="59384"/>
                  <a:pt x="1114425" y="57150"/>
                </a:cubicBezTo>
                <a:cubicBezTo>
                  <a:pt x="1228669" y="49858"/>
                  <a:pt x="1343417" y="49491"/>
                  <a:pt x="1457325" y="38100"/>
                </a:cubicBezTo>
                <a:cubicBezTo>
                  <a:pt x="1471454" y="36687"/>
                  <a:pt x="1481275" y="20229"/>
                  <a:pt x="1495425" y="19050"/>
                </a:cubicBezTo>
                <a:cubicBezTo>
                  <a:pt x="1634786" y="7437"/>
                  <a:pt x="1774825" y="6350"/>
                  <a:pt x="1914525" y="0"/>
                </a:cubicBezTo>
                <a:cubicBezTo>
                  <a:pt x="1952625" y="6350"/>
                  <a:pt x="1990861" y="11932"/>
                  <a:pt x="2028825" y="19050"/>
                </a:cubicBezTo>
                <a:cubicBezTo>
                  <a:pt x="2056162" y="24176"/>
                  <a:pt x="2070231" y="29677"/>
                  <a:pt x="2095500" y="38100"/>
                </a:cubicBezTo>
                <a:cubicBezTo>
                  <a:pt x="2248396" y="31452"/>
                  <a:pt x="2310426" y="15272"/>
                  <a:pt x="2447925" y="47625"/>
                </a:cubicBezTo>
                <a:cubicBezTo>
                  <a:pt x="2459068" y="50247"/>
                  <a:pt x="2466975" y="60325"/>
                  <a:pt x="2476500" y="66675"/>
                </a:cubicBezTo>
                <a:cubicBezTo>
                  <a:pt x="2611361" y="59183"/>
                  <a:pt x="2797702" y="47625"/>
                  <a:pt x="2924175" y="47625"/>
                </a:cubicBezTo>
                <a:cubicBezTo>
                  <a:pt x="2949773" y="47625"/>
                  <a:pt x="2974975" y="53975"/>
                  <a:pt x="3000375" y="57150"/>
                </a:cubicBezTo>
                <a:cubicBezTo>
                  <a:pt x="3022924" y="64666"/>
                  <a:pt x="3053587" y="76200"/>
                  <a:pt x="3076575" y="76200"/>
                </a:cubicBezTo>
                <a:cubicBezTo>
                  <a:pt x="3095888" y="76200"/>
                  <a:pt x="3114675" y="69850"/>
                  <a:pt x="3133725" y="66675"/>
                </a:cubicBezTo>
                <a:cubicBezTo>
                  <a:pt x="3209555" y="16122"/>
                  <a:pt x="3168210" y="25337"/>
                  <a:pt x="3257550" y="38100"/>
                </a:cubicBezTo>
                <a:cubicBezTo>
                  <a:pt x="3302000" y="34925"/>
                  <a:pt x="3346642" y="33782"/>
                  <a:pt x="3390900" y="28575"/>
                </a:cubicBezTo>
                <a:cubicBezTo>
                  <a:pt x="3400871" y="27402"/>
                  <a:pt x="3409950" y="15875"/>
                  <a:pt x="3419475" y="19050"/>
                </a:cubicBezTo>
                <a:cubicBezTo>
                  <a:pt x="3441195" y="26290"/>
                  <a:pt x="3476625" y="57150"/>
                  <a:pt x="3476625" y="57150"/>
                </a:cubicBezTo>
                <a:cubicBezTo>
                  <a:pt x="3595732" y="27373"/>
                  <a:pt x="3447647" y="57150"/>
                  <a:pt x="3543300" y="57150"/>
                </a:cubicBezTo>
                <a:cubicBezTo>
                  <a:pt x="3556391" y="57150"/>
                  <a:pt x="3568389" y="49071"/>
                  <a:pt x="3581400" y="47625"/>
                </a:cubicBezTo>
                <a:cubicBezTo>
                  <a:pt x="3597178" y="45872"/>
                  <a:pt x="3613150" y="47625"/>
                  <a:pt x="3629025" y="47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7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48" y="1520825"/>
            <a:ext cx="3147577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690B-47B4-4A07-9308-8F546D528B89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619125" y="2500878"/>
            <a:ext cx="283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</a:t>
            </a:r>
            <a:r>
              <a:rPr lang="de-DE" dirty="0" err="1"/>
              <a:t>TextEditingController</a:t>
            </a:r>
            <a:r>
              <a:rPr lang="de-DE" dirty="0"/>
              <a:t> sollte </a:t>
            </a:r>
            <a:r>
              <a:rPr lang="de-DE" dirty="0" err="1"/>
              <a:t>disposed</a:t>
            </a:r>
            <a:r>
              <a:rPr lang="de-DE" dirty="0"/>
              <a:t> werden</a:t>
            </a:r>
          </a:p>
        </p:txBody>
      </p:sp>
      <p:sp>
        <p:nvSpPr>
          <p:cNvPr id="27" name="Rechteck 26"/>
          <p:cNvSpPr/>
          <p:nvPr/>
        </p:nvSpPr>
        <p:spPr>
          <a:xfrm>
            <a:off x="5809751" y="3142604"/>
            <a:ext cx="1642610" cy="8626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3246120" y="3150568"/>
            <a:ext cx="2468636" cy="491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2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– Entwickleroptionen aktivieren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838201" y="1520825"/>
            <a:ext cx="8030378" cy="4645025"/>
          </a:xfrm>
        </p:spPr>
        <p:txBody>
          <a:bodyPr/>
          <a:lstStyle/>
          <a:p>
            <a:r>
              <a:rPr lang="de-DE" dirty="0"/>
              <a:t>Einstellungen öffnen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„Über das Telefon“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Ein paar mal hintereinander auf „</a:t>
            </a:r>
            <a:r>
              <a:rPr lang="de-DE" dirty="0" err="1"/>
              <a:t>Build</a:t>
            </a:r>
            <a:r>
              <a:rPr lang="de-DE" dirty="0"/>
              <a:t>-Nummer“ klicken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Es werden die Entwickleroptionen freigeschaltet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Falls noch nicht aktiviert: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Entwickleroptionen aktivieren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„USB-Debugging“ aktivieren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738E-493C-437F-BD1C-1D9623E88A81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9" y="692944"/>
            <a:ext cx="2167804" cy="4695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22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Punkte, die noch erwähnt werden könnten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Ordnerstruktur einer </a:t>
            </a:r>
            <a:r>
              <a:rPr lang="de-DE" dirty="0" err="1"/>
              <a:t>Flutter</a:t>
            </a:r>
            <a:r>
              <a:rPr lang="de-DE" dirty="0"/>
              <a:t> App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Aufteilung in </a:t>
            </a:r>
            <a:r>
              <a:rPr lang="de-DE" dirty="0" err="1">
                <a:sym typeface="Wingdings" panose="05000000000000000000" pitchFamily="2" charset="2"/>
              </a:rPr>
              <a:t>android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lib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ios</a:t>
            </a:r>
            <a:r>
              <a:rPr lang="de-DE" dirty="0">
                <a:sym typeface="Wingdings" panose="05000000000000000000" pitchFamily="2" charset="2"/>
              </a:rPr>
              <a:t> / web Ordner</a:t>
            </a:r>
          </a:p>
          <a:p>
            <a:pPr lvl="1"/>
            <a:r>
              <a:rPr lang="de-DE" dirty="0"/>
              <a:t>Aufteilung innerhalb </a:t>
            </a:r>
            <a:r>
              <a:rPr lang="de-DE" dirty="0" err="1"/>
              <a:t>lib</a:t>
            </a:r>
            <a:r>
              <a:rPr lang="de-DE" dirty="0"/>
              <a:t> Ordner:</a:t>
            </a:r>
          </a:p>
          <a:p>
            <a:pPr lvl="2"/>
            <a:r>
              <a:rPr lang="de-DE" dirty="0" err="1"/>
              <a:t>Ui</a:t>
            </a:r>
            <a:endParaRPr lang="de-DE" dirty="0"/>
          </a:p>
          <a:p>
            <a:pPr lvl="2"/>
            <a:r>
              <a:rPr lang="de-DE" dirty="0"/>
              <a:t>Model</a:t>
            </a:r>
          </a:p>
          <a:p>
            <a:pPr lvl="2"/>
            <a:r>
              <a:rPr lang="de-DE" dirty="0"/>
              <a:t>Data</a:t>
            </a:r>
          </a:p>
          <a:p>
            <a:r>
              <a:rPr lang="de-DE" dirty="0"/>
              <a:t>Ein großes </a:t>
            </a:r>
            <a:r>
              <a:rPr lang="de-DE" dirty="0" err="1"/>
              <a:t>Widget</a:t>
            </a:r>
            <a:r>
              <a:rPr lang="de-DE" dirty="0"/>
              <a:t> in mehrere kleinere </a:t>
            </a:r>
            <a:r>
              <a:rPr lang="de-DE" dirty="0" err="1"/>
              <a:t>Widgets</a:t>
            </a:r>
            <a:r>
              <a:rPr lang="de-DE" dirty="0"/>
              <a:t> aufteilen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191-32A4-440D-8D29-B6C03C6293C5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81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reading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https://flutter.dev/docs/development/ui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https://www.youtube.com/playlist?list=PLjxrf2q8roU23XGwz3Km7sQZFTdB996iG</a:t>
            </a:r>
            <a:r>
              <a:rPr lang="de-DE" dirty="0"/>
              <a:t>  </a:t>
            </a:r>
          </a:p>
          <a:p>
            <a:pPr lvl="1"/>
            <a:r>
              <a:rPr lang="de-DE" dirty="0">
                <a:hlinkClick r:id="rId4"/>
              </a:rPr>
              <a:t>https://flutter.dev/docs/development/ui/widgets/basics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FF34-78CD-47AC-B9A6-270415EEFEFD}" type="datetime1">
              <a:rPr lang="de-DE" smtClean="0"/>
              <a:t>24.10.2021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B81-2E36-4722-8DD7-20EF9EF88EBB}" type="datetime1">
              <a:rPr lang="de-DE" smtClean="0"/>
              <a:t>24.10.2021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 </a:t>
            </a:r>
            <a:r>
              <a:rPr lang="de-DE" dirty="0" err="1"/>
              <a:t>Widget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Appbar</a:t>
            </a:r>
            <a:endParaRPr lang="de-DE" dirty="0"/>
          </a:p>
          <a:p>
            <a:r>
              <a:rPr lang="de-DE" dirty="0"/>
              <a:t>Text</a:t>
            </a:r>
          </a:p>
          <a:p>
            <a:r>
              <a:rPr lang="de-DE" dirty="0"/>
              <a:t>Button</a:t>
            </a:r>
          </a:p>
          <a:p>
            <a:r>
              <a:rPr lang="de-DE" dirty="0"/>
              <a:t>Image</a:t>
            </a:r>
          </a:p>
          <a:p>
            <a:r>
              <a:rPr lang="de-DE" dirty="0"/>
              <a:t>Icon</a:t>
            </a:r>
          </a:p>
          <a:p>
            <a:r>
              <a:rPr lang="de-DE" dirty="0"/>
              <a:t>Center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8F7E-A201-451C-86FC-B8A53AA7613A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53" y="1520825"/>
            <a:ext cx="2592241" cy="43331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2467897" y="1818968"/>
            <a:ext cx="32284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67897" y="1954418"/>
            <a:ext cx="3783351" cy="287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67897" y="2743200"/>
            <a:ext cx="4090219" cy="1100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67897" y="3843337"/>
            <a:ext cx="4227871" cy="89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467897" y="2241755"/>
            <a:ext cx="4524023" cy="1601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467897" y="4319191"/>
            <a:ext cx="3627309" cy="438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785" y="1553474"/>
            <a:ext cx="2613428" cy="4355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3474"/>
            <a:ext cx="4162425" cy="2457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Text und Center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0AD4-661A-4811-A36B-E4D56D2B5F68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838200" y="4102100"/>
            <a:ext cx="7784689" cy="2063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Text ist ein </a:t>
            </a:r>
            <a:r>
              <a:rPr lang="de-DE" dirty="0" err="1"/>
              <a:t>Widget</a:t>
            </a:r>
            <a:endParaRPr lang="de-DE" dirty="0"/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Zeigt Text an</a:t>
            </a: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„style“ bietet die Möglichkeit den Text zu formatieren</a:t>
            </a:r>
          </a:p>
          <a:p>
            <a:pPr marL="742950" lvl="1" indent="-285750"/>
            <a:endParaRPr lang="de-DE" dirty="0">
              <a:sym typeface="Wingdings" panose="05000000000000000000" pitchFamily="2" charset="2"/>
            </a:endParaRP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Center ist ein </a:t>
            </a:r>
            <a:r>
              <a:rPr lang="de-DE" dirty="0" err="1">
                <a:sym typeface="Wingdings" panose="05000000000000000000" pitchFamily="2" charset="2"/>
              </a:rPr>
              <a:t>Widget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Platziert das „</a:t>
            </a:r>
            <a:r>
              <a:rPr lang="de-DE" dirty="0" err="1">
                <a:sym typeface="Wingdings" panose="05000000000000000000" pitchFamily="2" charset="2"/>
              </a:rPr>
              <a:t>child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Widget</a:t>
            </a:r>
            <a:r>
              <a:rPr lang="de-DE" dirty="0">
                <a:sym typeface="Wingdings" panose="05000000000000000000" pitchFamily="2" charset="2"/>
              </a:rPr>
              <a:t> in der Mitte von sich selbst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3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154" y="1553474"/>
            <a:ext cx="2643059" cy="4393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7762"/>
            <a:ext cx="7086600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Scaffold</a:t>
            </a:r>
            <a:r>
              <a:rPr lang="de-DE" dirty="0"/>
              <a:t> und </a:t>
            </a:r>
            <a:r>
              <a:rPr lang="de-DE" dirty="0" err="1"/>
              <a:t>AppBar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742-B9EF-4A1F-B470-F7F45BE6C603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838200" y="4778477"/>
            <a:ext cx="7784689" cy="1387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 err="1"/>
              <a:t>Scaffold</a:t>
            </a:r>
            <a:endParaRPr lang="de-DE" dirty="0"/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Skelett für gängige App Designs</a:t>
            </a:r>
          </a:p>
          <a:p>
            <a:pPr marL="285750" indent="-285750"/>
            <a:r>
              <a:rPr lang="de-DE" dirty="0" err="1">
                <a:sym typeface="Wingdings" panose="05000000000000000000" pitchFamily="2" charset="2"/>
              </a:rPr>
              <a:t>AppBar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Leiste am oberen Bildschirmrand</a:t>
            </a:r>
          </a:p>
        </p:txBody>
      </p:sp>
    </p:spTree>
    <p:extLst>
      <p:ext uri="{BB962C8B-B14F-4D97-AF65-F5344CB8AC3E}">
        <p14:creationId xmlns:p14="http://schemas.microsoft.com/office/powerpoint/2010/main" val="33730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</a:t>
            </a:r>
            <a:br>
              <a:rPr lang="de-DE" dirty="0"/>
            </a:br>
            <a:r>
              <a:rPr lang="de-DE" dirty="0"/>
              <a:t>– Neues </a:t>
            </a:r>
            <a:r>
              <a:rPr lang="de-DE" dirty="0" err="1"/>
              <a:t>Widget</a:t>
            </a:r>
            <a:r>
              <a:rPr lang="de-DE" dirty="0"/>
              <a:t> erstellen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stless</a:t>
            </a:r>
            <a:r>
              <a:rPr lang="de-DE" dirty="0"/>
              <a:t>“ tippen</a:t>
            </a:r>
          </a:p>
          <a:p>
            <a:r>
              <a:rPr lang="de-DE" dirty="0"/>
              <a:t>Mit Tab/Enter bestätigen</a:t>
            </a:r>
          </a:p>
          <a:p>
            <a:r>
              <a:rPr lang="de-DE" dirty="0"/>
              <a:t>Name des neuen </a:t>
            </a:r>
            <a:r>
              <a:rPr lang="de-DE" dirty="0" err="1"/>
              <a:t>Widget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25EB-A702-423B-AF5E-CD53297FC0EF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38" y="1520825"/>
            <a:ext cx="5781675" cy="21526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062" y="1520825"/>
            <a:ext cx="6524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98" y="1520825"/>
            <a:ext cx="2616793" cy="435417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</a:t>
            </a:r>
            <a:br>
              <a:rPr lang="de-DE" dirty="0"/>
            </a:br>
            <a:r>
              <a:rPr lang="de-DE" dirty="0"/>
              <a:t>– Erste Schritte mit </a:t>
            </a:r>
            <a:r>
              <a:rPr lang="de-DE" dirty="0" err="1"/>
              <a:t>Flutter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5867399" cy="4645025"/>
          </a:xfrm>
        </p:spPr>
        <p:txBody>
          <a:bodyPr>
            <a:normAutofit/>
          </a:bodyPr>
          <a:lstStyle/>
          <a:p>
            <a:r>
              <a:rPr lang="de-DE" dirty="0"/>
              <a:t>Übung:</a:t>
            </a:r>
            <a:br>
              <a:rPr lang="de-DE" dirty="0"/>
            </a:br>
            <a:r>
              <a:rPr lang="de-DE" dirty="0"/>
              <a:t>Baue dein erstes eigenes </a:t>
            </a:r>
            <a:r>
              <a:rPr lang="de-DE" dirty="0" err="1"/>
              <a:t>Widget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Schritte:</a:t>
            </a:r>
          </a:p>
          <a:p>
            <a:pPr lvl="1"/>
            <a:r>
              <a:rPr lang="de-DE" dirty="0"/>
              <a:t>Neues </a:t>
            </a:r>
            <a:r>
              <a:rPr lang="de-DE" dirty="0" err="1"/>
              <a:t>Flutter</a:t>
            </a:r>
            <a:r>
              <a:rPr lang="de-DE" dirty="0"/>
              <a:t> Projekt erstellen</a:t>
            </a:r>
          </a:p>
          <a:p>
            <a:pPr lvl="1"/>
            <a:r>
              <a:rPr lang="de-DE" dirty="0" err="1"/>
              <a:t>MyHomePage</a:t>
            </a:r>
            <a:r>
              <a:rPr lang="de-DE" dirty="0"/>
              <a:t> und _</a:t>
            </a:r>
            <a:r>
              <a:rPr lang="de-DE" dirty="0" err="1"/>
              <a:t>MyHomePageState</a:t>
            </a:r>
            <a:r>
              <a:rPr lang="de-DE" dirty="0"/>
              <a:t>  löschen</a:t>
            </a:r>
          </a:p>
          <a:p>
            <a:pPr lvl="1"/>
            <a:r>
              <a:rPr lang="de-DE" dirty="0"/>
              <a:t>Neues </a:t>
            </a:r>
            <a:r>
              <a:rPr lang="de-DE" dirty="0" err="1"/>
              <a:t>Widget</a:t>
            </a:r>
            <a:r>
              <a:rPr lang="de-DE" dirty="0"/>
              <a:t> erstellen</a:t>
            </a:r>
          </a:p>
          <a:p>
            <a:pPr lvl="1"/>
            <a:r>
              <a:rPr lang="de-DE" dirty="0"/>
              <a:t>Das Beispiel rechts nachbauen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CC2D-734B-4135-8325-1C04FE33BDD0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3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8863" y="1520825"/>
            <a:ext cx="2809673" cy="464502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A287-2C6A-41A7-8A3F-261C235AEF21}" type="datetime1">
              <a:rPr lang="de-DE" smtClean="0"/>
              <a:t>24.10.2021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0925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2017</Words>
  <Application>Microsoft Office PowerPoint</Application>
  <PresentationFormat>Breitbild</PresentationFormat>
  <Paragraphs>429</Paragraphs>
  <Slides>37</Slides>
  <Notes>26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Titel</vt:lpstr>
      <vt:lpstr>Inhalt</vt:lpstr>
      <vt:lpstr>Flutter  – Widgets, Layoutsystem, State, Navigation, …</vt:lpstr>
      <vt:lpstr>Agenda</vt:lpstr>
      <vt:lpstr>Alles ist ein Widget</vt:lpstr>
      <vt:lpstr>Alles ist ein Widget</vt:lpstr>
      <vt:lpstr>Widgets  – Text und Center</vt:lpstr>
      <vt:lpstr>Widgets  – Scaffold und AppBar</vt:lpstr>
      <vt:lpstr>Arbeiten mit Android Studio – Neues Widget erstellen</vt:lpstr>
      <vt:lpstr>Übung  – Erste Schritte mit Flutter</vt:lpstr>
      <vt:lpstr>PowerPoint-Präsentation</vt:lpstr>
      <vt:lpstr>Layout – Column</vt:lpstr>
      <vt:lpstr>Layout – Row</vt:lpstr>
      <vt:lpstr>Layout – Main Axis vs. Cross Axis</vt:lpstr>
      <vt:lpstr>Layout – Optionen der Main Axis</vt:lpstr>
      <vt:lpstr>Layout – Optionen der Cross Axis</vt:lpstr>
      <vt:lpstr>Layout  – Beispiele </vt:lpstr>
      <vt:lpstr>Layout  – Beispiele </vt:lpstr>
      <vt:lpstr>Arbeiten mit Android Studio  – Widget einfügen</vt:lpstr>
      <vt:lpstr>Übung - Layout</vt:lpstr>
      <vt:lpstr>Layout  – Problembehandlung</vt:lpstr>
      <vt:lpstr>Stateless vs. Stateful</vt:lpstr>
      <vt:lpstr>Besonderheiten eines StatefulWidget</vt:lpstr>
      <vt:lpstr>Aufbau eines StatefulWidget</vt:lpstr>
      <vt:lpstr>Aufbau eines StatefulWidget</vt:lpstr>
      <vt:lpstr>Arbeiten mit Android Studio – Neues StatefulWidget erstellen</vt:lpstr>
      <vt:lpstr>Arbeiten mit Android Studio  – Stateless zu Stateful Widget ändern</vt:lpstr>
      <vt:lpstr>Übung – Status</vt:lpstr>
      <vt:lpstr>Navigation</vt:lpstr>
      <vt:lpstr>Navigation</vt:lpstr>
      <vt:lpstr>Navigation</vt:lpstr>
      <vt:lpstr>Übung – Navigation</vt:lpstr>
      <vt:lpstr>Widget  – TextField </vt:lpstr>
      <vt:lpstr>Widget  – TextField </vt:lpstr>
      <vt:lpstr>Widget  – TextField </vt:lpstr>
      <vt:lpstr>Android – Entwickleroptionen aktivieren</vt:lpstr>
      <vt:lpstr>Punkte, die noch erwähnt werden könnten</vt:lpstr>
      <vt:lpstr>Zusammenfassung</vt:lpstr>
      <vt:lpstr>Fragen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Layoutsystem</dc:title>
  <dc:creator>Benedikt Kolb</dc:creator>
  <cp:lastModifiedBy>Thomas Weller</cp:lastModifiedBy>
  <cp:revision>95</cp:revision>
  <dcterms:created xsi:type="dcterms:W3CDTF">2021-09-06T11:52:24Z</dcterms:created>
  <dcterms:modified xsi:type="dcterms:W3CDTF">2021-10-24T13:56:44Z</dcterms:modified>
</cp:coreProperties>
</file>