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51"/>
  </p:notesMasterIdLst>
  <p:handoutMasterIdLst>
    <p:handoutMasterId r:id="rId52"/>
  </p:handoutMasterIdLst>
  <p:sldIdLst>
    <p:sldId id="256" r:id="rId3"/>
    <p:sldId id="260" r:id="rId4"/>
    <p:sldId id="263" r:id="rId5"/>
    <p:sldId id="264" r:id="rId6"/>
    <p:sldId id="265" r:id="rId7"/>
    <p:sldId id="321" r:id="rId8"/>
    <p:sldId id="323" r:id="rId9"/>
    <p:sldId id="322" r:id="rId10"/>
    <p:sldId id="324" r:id="rId11"/>
    <p:sldId id="325" r:id="rId12"/>
    <p:sldId id="269" r:id="rId13"/>
    <p:sldId id="270" r:id="rId14"/>
    <p:sldId id="271" r:id="rId15"/>
    <p:sldId id="272" r:id="rId16"/>
    <p:sldId id="308" r:id="rId17"/>
    <p:sldId id="326" r:id="rId18"/>
    <p:sldId id="327" r:id="rId19"/>
    <p:sldId id="328" r:id="rId20"/>
    <p:sldId id="277" r:id="rId21"/>
    <p:sldId id="278" r:id="rId22"/>
    <p:sldId id="279" r:id="rId23"/>
    <p:sldId id="310" r:id="rId24"/>
    <p:sldId id="280" r:id="rId25"/>
    <p:sldId id="281" r:id="rId26"/>
    <p:sldId id="311" r:id="rId27"/>
    <p:sldId id="282" r:id="rId28"/>
    <p:sldId id="283" r:id="rId29"/>
    <p:sldId id="312" r:id="rId30"/>
    <p:sldId id="284" r:id="rId31"/>
    <p:sldId id="285" r:id="rId32"/>
    <p:sldId id="313" r:id="rId33"/>
    <p:sldId id="314" r:id="rId34"/>
    <p:sldId id="287" r:id="rId35"/>
    <p:sldId id="288" r:id="rId36"/>
    <p:sldId id="289" r:id="rId37"/>
    <p:sldId id="315" r:id="rId38"/>
    <p:sldId id="290" r:id="rId39"/>
    <p:sldId id="330" r:id="rId40"/>
    <p:sldId id="331" r:id="rId41"/>
    <p:sldId id="329" r:id="rId42"/>
    <p:sldId id="291" r:id="rId43"/>
    <p:sldId id="292" r:id="rId44"/>
    <p:sldId id="319" r:id="rId45"/>
    <p:sldId id="301" r:id="rId46"/>
    <p:sldId id="302" r:id="rId47"/>
    <p:sldId id="303" r:id="rId48"/>
    <p:sldId id="320" r:id="rId49"/>
    <p:sldId id="259" r:id="rId5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0"/>
          </p14:sldIdLst>
        </p14:section>
        <p14:section name="Was ist Git?" id="{EB7416D2-FE43-421A-A82D-DCCB9519097D}">
          <p14:sldIdLst>
            <p14:sldId id="263"/>
            <p14:sldId id="264"/>
            <p14:sldId id="265"/>
          </p14:sldIdLst>
        </p14:section>
        <p14:section name="Installation für Windows" id="{105A3DB6-655D-4825-8D75-C1B2B8F2599D}">
          <p14:sldIdLst>
            <p14:sldId id="321"/>
            <p14:sldId id="323"/>
            <p14:sldId id="322"/>
            <p14:sldId id="324"/>
          </p14:sldIdLst>
        </p14:section>
        <p14:section name="Übungs-Git einrichten" id="{D838958E-9EAA-44DC-8EBA-5816043724AD}">
          <p14:sldIdLst>
            <p14:sldId id="325"/>
            <p14:sldId id="269"/>
            <p14:sldId id="270"/>
          </p14:sldIdLst>
        </p14:section>
        <p14:section name="Einstellungen" id="{4B1F2206-34D4-4008-BB69-64492B888A22}">
          <p14:sldIdLst>
            <p14:sldId id="271"/>
            <p14:sldId id="272"/>
            <p14:sldId id="308"/>
            <p14:sldId id="326"/>
            <p14:sldId id="327"/>
            <p14:sldId id="328"/>
          </p14:sldIdLst>
        </p14:section>
        <p14:section name="git status" id="{E4E4B36C-5725-4BCF-B4C6-6A88A3C01BD6}">
          <p14:sldIdLst>
            <p14:sldId id="277"/>
          </p14:sldIdLst>
        </p14:section>
        <p14:section name="git add" id="{2403AC2D-5347-4D0F-8864-FCB12D80D9FE}">
          <p14:sldIdLst>
            <p14:sldId id="278"/>
            <p14:sldId id="279"/>
            <p14:sldId id="310"/>
          </p14:sldIdLst>
        </p14:section>
        <p14:section name="git reset" id="{8508994D-5F1C-4627-BF41-89918DD7F4E4}">
          <p14:sldIdLst>
            <p14:sldId id="280"/>
            <p14:sldId id="281"/>
            <p14:sldId id="311"/>
          </p14:sldIdLst>
        </p14:section>
        <p14:section name="git checkout" id="{7B9C63B8-0F1F-4F98-B761-DD3146551F31}">
          <p14:sldIdLst>
            <p14:sldId id="282"/>
            <p14:sldId id="283"/>
            <p14:sldId id="312"/>
          </p14:sldIdLst>
        </p14:section>
        <p14:section name="git commit" id="{6C8BFBA5-0C2A-490C-BB0A-59C57F16C9E4}">
          <p14:sldIdLst>
            <p14:sldId id="284"/>
            <p14:sldId id="285"/>
            <p14:sldId id="313"/>
            <p14:sldId id="314"/>
          </p14:sldIdLst>
        </p14:section>
        <p14:section name="git diff" id="{35158E1F-E8FB-4ED2-AE7A-7AD40B24C8A4}">
          <p14:sldIdLst>
            <p14:sldId id="287"/>
            <p14:sldId id="288"/>
            <p14:sldId id="289"/>
            <p14:sldId id="315"/>
          </p14:sldIdLst>
        </p14:section>
        <p14:section name="git difftool" id="{CF476AAC-81CB-41D6-BD13-1028DD6AE76E}">
          <p14:sldIdLst>
            <p14:sldId id="290"/>
            <p14:sldId id="330"/>
            <p14:sldId id="331"/>
            <p14:sldId id="329"/>
            <p14:sldId id="291"/>
            <p14:sldId id="292"/>
            <p14:sldId id="319"/>
          </p14:sldIdLst>
        </p14:section>
        <p14:section name="Zusammenfassung" id="{3935168F-CA97-4DBE-AA4D-CD6487E81BA7}">
          <p14:sldIdLst>
            <p14:sldId id="301"/>
            <p14:sldId id="302"/>
            <p14:sldId id="303"/>
            <p14:sldId id="32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Weller" initials="TW" lastIdx="8" clrIdx="0">
    <p:extLst>
      <p:ext uri="{19B8F6BF-5375-455C-9EA6-DF929625EA0E}">
        <p15:presenceInfo xmlns:p15="http://schemas.microsoft.com/office/powerpoint/2012/main" userId="S-1-5-21-4093605920-539119258-2180558043-26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61" autoAdjust="0"/>
    <p:restoredTop sz="84767" autoAdjust="0"/>
  </p:normalViewPr>
  <p:slideViewPr>
    <p:cSldViewPr snapToGrid="0">
      <p:cViewPr varScale="1">
        <p:scale>
          <a:sx n="93" d="100"/>
          <a:sy n="93" d="100"/>
        </p:scale>
        <p:origin x="39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26.10.2021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26.10.2021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ist ein System, welches</a:t>
            </a:r>
            <a:r>
              <a:rPr lang="de-DE" baseline="0" dirty="0"/>
              <a:t> das Konzept von </a:t>
            </a:r>
            <a:r>
              <a:rPr lang="de-DE" dirty="0"/>
              <a:t>Versionskontrolle technisch umsetzt.</a:t>
            </a:r>
          </a:p>
          <a:p>
            <a:r>
              <a:rPr lang="de-DE" dirty="0"/>
              <a:t>Aufgrund einer Lizenzänderung von </a:t>
            </a:r>
            <a:r>
              <a:rPr lang="de-DE" dirty="0" err="1"/>
              <a:t>BitKeeper</a:t>
            </a:r>
            <a:r>
              <a:rPr lang="de-DE" dirty="0"/>
              <a:t> (wurde in ein kommerzielles Tool umgewandelt) entwickelte</a:t>
            </a:r>
            <a:r>
              <a:rPr lang="de-DE" baseline="0" dirty="0"/>
              <a:t> Linus </a:t>
            </a:r>
            <a:r>
              <a:rPr lang="de-DE" baseline="0" dirty="0" err="1"/>
              <a:t>Torvalds</a:t>
            </a:r>
            <a:r>
              <a:rPr lang="de-DE" baseline="0" dirty="0"/>
              <a:t>, der Erfinder von Linux, sein eigenes System.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Eine</a:t>
            </a:r>
            <a:r>
              <a:rPr lang="de-DE" baseline="0" dirty="0"/>
              <a:t> andere bekannte, kostenlose Alternative wäre Subversion (SVN).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Allerdings gibt es für </a:t>
            </a:r>
            <a:r>
              <a:rPr lang="de-DE" baseline="0" dirty="0" err="1"/>
              <a:t>Git</a:t>
            </a:r>
            <a:r>
              <a:rPr lang="de-DE" baseline="0" dirty="0"/>
              <a:t> einen Provider, bei dem man seine Projekte kostenlos ablegen kann: </a:t>
            </a:r>
            <a:r>
              <a:rPr lang="de-DE" baseline="0" dirty="0" err="1"/>
              <a:t>Github</a:t>
            </a:r>
            <a:r>
              <a:rPr lang="de-D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Dieser Provider ist vermutlich auch der Grund für die hohe Akzeptanz von </a:t>
            </a:r>
            <a:r>
              <a:rPr lang="de-DE" baseline="0" dirty="0" err="1"/>
              <a:t>Git</a:t>
            </a:r>
            <a:r>
              <a:rPr lang="de-D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Logos: oben </a:t>
            </a:r>
            <a:r>
              <a:rPr lang="de-DE" baseline="0" dirty="0" err="1"/>
              <a:t>Git</a:t>
            </a:r>
            <a:r>
              <a:rPr lang="de-DE" baseline="0" dirty="0"/>
              <a:t>, unten die </a:t>
            </a:r>
            <a:r>
              <a:rPr lang="de-DE" baseline="0" dirty="0" err="1"/>
              <a:t>Github</a:t>
            </a:r>
            <a:r>
              <a:rPr lang="de-DE" baseline="0" dirty="0"/>
              <a:t> </a:t>
            </a:r>
            <a:r>
              <a:rPr lang="de-DE" baseline="0" dirty="0" err="1"/>
              <a:t>Octocat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01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Einstellungen für </a:t>
            </a:r>
            <a:r>
              <a:rPr lang="de-DE" dirty="0" err="1"/>
              <a:t>Git</a:t>
            </a:r>
            <a:r>
              <a:rPr lang="de-DE" baseline="0" dirty="0"/>
              <a:t> lassen sich auf 3 Ebenen vornehmen: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Einstellungen oder Vorschläge, die für alle Benutzer gelten sollen, lassen sich auf PC-Ebene vornehmen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Einstellungen, die für alle </a:t>
            </a:r>
            <a:r>
              <a:rPr lang="de-DE" baseline="0" dirty="0" err="1"/>
              <a:t>Repositories</a:t>
            </a:r>
            <a:r>
              <a:rPr lang="de-DE" baseline="0" dirty="0"/>
              <a:t> eines Benutzers gelten sollen, lassen sich auf "globaler" Ebene setzen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Einstellungen, die nur für ein einziges Repository gelten, können "lokal" vorgenommen werden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In Summe gilt die Einstellung, die dem betroffenen Repository am nächsten ist.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Konfigurationsdateien sind: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system</a:t>
            </a:r>
            <a:r>
              <a:rPr lang="de-DE" baseline="0" dirty="0"/>
              <a:t>: 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global: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lokal: $/.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($/ kennzeichnet den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Pfad des 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Einzelne Einstellungen lassen sich mit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</a:t>
            </a:r>
            <a:r>
              <a:rPr lang="de-DE" dirty="0" err="1"/>
              <a:t>get</a:t>
            </a:r>
            <a:r>
              <a:rPr lang="de-DE" dirty="0"/>
              <a:t> &lt;</a:t>
            </a:r>
            <a:r>
              <a:rPr lang="de-DE" dirty="0" err="1"/>
              <a:t>key</a:t>
            </a:r>
            <a:r>
              <a:rPr lang="de-DE" dirty="0"/>
              <a:t>&gt; abfragen.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Der Value darf nur aus</a:t>
            </a:r>
            <a:r>
              <a:rPr lang="de-DE" baseline="0" dirty="0"/>
              <a:t> einem einzigen Wert bestehen. Bei durch Leerzeichen geteilten Zeichenfolgen müssen doppelte Anführungszeichen verwendet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Kommen dann Anführungszeichen im Wert vor, müssen diese zusätzlich mit </a:t>
            </a:r>
            <a:r>
              <a:rPr lang="de-DE" baseline="0" dirty="0" err="1"/>
              <a:t>Backslash</a:t>
            </a:r>
            <a:r>
              <a:rPr lang="de-DE" baseline="0" dirty="0"/>
              <a:t> </a:t>
            </a:r>
            <a:r>
              <a:rPr lang="de-DE" baseline="0" dirty="0" err="1"/>
              <a:t>escaped</a:t>
            </a:r>
            <a:r>
              <a:rPr lang="de-DE" baseline="0" dirty="0"/>
              <a:t>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45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status</a:t>
            </a:r>
            <a:r>
              <a:rPr lang="de-DE" baseline="0" dirty="0"/>
              <a:t> wird angezeigt, was alles im Repository verändert wurde.</a:t>
            </a:r>
          </a:p>
          <a:p>
            <a:r>
              <a:rPr lang="de-DE" baseline="0" dirty="0"/>
              <a:t>Die Ausgabe hängt stark davon ab, welche Dateien man gelöscht, geändert oder hinzugefügt ab und welche </a:t>
            </a:r>
            <a:r>
              <a:rPr lang="de-DE" baseline="0" dirty="0" err="1"/>
              <a:t>git</a:t>
            </a:r>
            <a:r>
              <a:rPr lang="de-DE" baseline="0" dirty="0"/>
              <a:t> Befehle man vorher durchgeführt hat.</a:t>
            </a:r>
          </a:p>
          <a:p>
            <a:r>
              <a:rPr lang="de-DE" baseline="0" dirty="0"/>
              <a:t>Im Anfangszustand gibt es keine durchzuführenden Aktionen.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99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eine Datei samt Inhalt fü</a:t>
            </a:r>
            <a:r>
              <a:rPr lang="de-DE" baseline="0" dirty="0"/>
              <a:t>r einen Commit vorzusehen, wird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verwendet.</a:t>
            </a:r>
          </a:p>
          <a:p>
            <a:r>
              <a:rPr lang="de-DE" baseline="0" dirty="0"/>
              <a:t>Dieses Hinzufügen erzeugt eine Kopie in der Stage, die nur ein einmaliges Rückgängigmachen erlaubt.</a:t>
            </a:r>
          </a:p>
          <a:p>
            <a:r>
              <a:rPr lang="de-DE" baseline="0" dirty="0"/>
              <a:t>Für den Platzhalter &lt;Datei&gt; können auch mehrere Dateien hintereinander angegeben werden oder . für das ganze aktuelle Verzeichnis. Dies gilt auch für die meisten anderen Befehle, bei denen Dateien angegeben werden können und wird in Zukunft nicht mehr erwähnt.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Das doppelte Minus kann u.U. weggelassen werden. Sicherer ist die Verwendung mit --, da es dann nicht zu Konflikten mit speziellen Dateinamen, </a:t>
            </a:r>
            <a:r>
              <a:rPr lang="de-DE" baseline="0" dirty="0" err="1"/>
              <a:t>Branchnamen</a:t>
            </a:r>
            <a:r>
              <a:rPr lang="de-DE" baseline="0" dirty="0"/>
              <a:t> oder weiteren Kommandozeilenparametern kommen kann. Diese Sicherheit wird auch in zukünftigen Befehlen beibehalten.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Das gilt übrigens nicht nur für </a:t>
            </a:r>
            <a:r>
              <a:rPr lang="de-DE" baseline="0" dirty="0" err="1"/>
              <a:t>Git</a:t>
            </a:r>
            <a:r>
              <a:rPr lang="de-DE" baseline="0" dirty="0"/>
              <a:t>, sondern auch für viele andere Linux Befehle, z.B. </a:t>
            </a:r>
            <a:r>
              <a:rPr lang="de-DE" baseline="0" dirty="0" err="1"/>
              <a:t>touch</a:t>
            </a:r>
            <a:r>
              <a:rPr lang="de-DE" baseline="0" dirty="0"/>
              <a:t> oder </a:t>
            </a:r>
            <a:r>
              <a:rPr lang="de-DE" baseline="0" dirty="0" err="1"/>
              <a:t>rm</a:t>
            </a:r>
            <a:r>
              <a:rPr lang="de-DE" baseline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Um eine Datei namens -- anzulegen und wieder zu löschen, sind folgende Befehle nötig: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touch</a:t>
            </a:r>
            <a:r>
              <a:rPr lang="de-DE" baseline="0" dirty="0"/>
              <a:t> -- 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rm</a:t>
            </a:r>
            <a:r>
              <a:rPr lang="de-DE" baseline="0" dirty="0"/>
              <a:t> -- --</a:t>
            </a:r>
          </a:p>
          <a:p>
            <a:endParaRPr lang="de-DE" baseline="0" dirty="0"/>
          </a:p>
          <a:p>
            <a:r>
              <a:rPr lang="de-DE" dirty="0"/>
              <a:t>Anders</a:t>
            </a:r>
            <a:r>
              <a:rPr lang="de-DE" baseline="0" dirty="0"/>
              <a:t> als bei SourceSafe ist die Datei noch nicht in der echten </a:t>
            </a:r>
            <a:r>
              <a:rPr lang="de-DE" baseline="0" dirty="0" err="1"/>
              <a:t>History</a:t>
            </a:r>
            <a:r>
              <a:rPr lang="de-DE" baseline="0" dirty="0"/>
              <a:t>, also noch nicht eingecheckt.</a:t>
            </a:r>
          </a:p>
          <a:p>
            <a:r>
              <a:rPr lang="de-DE" baseline="0" dirty="0"/>
              <a:t>Beim </a:t>
            </a:r>
            <a:r>
              <a:rPr lang="de-DE" baseline="0" dirty="0" err="1"/>
              <a:t>Drag'n'Drop</a:t>
            </a:r>
            <a:r>
              <a:rPr lang="de-DE" baseline="0" dirty="0"/>
              <a:t> nach SourceSafe wird die Datei nicht nur zum Hinzufügen vorgemerkt, sondern der Inhalt auch gleich </a:t>
            </a:r>
            <a:r>
              <a:rPr lang="de-DE" baseline="0" dirty="0" err="1"/>
              <a:t>versioniert</a:t>
            </a:r>
            <a:r>
              <a:rPr lang="de-DE" baseline="0" dirty="0"/>
              <a:t>. </a:t>
            </a:r>
          </a:p>
          <a:p>
            <a:endParaRPr lang="de-DE" baseline="0" dirty="0"/>
          </a:p>
          <a:p>
            <a:r>
              <a:rPr lang="de-DE" baseline="0" dirty="0"/>
              <a:t>Bei der SVN-Aktion "Add" wird nur die Datei selbst für den Commit vorgemerkt, der Inhalt hat noch keine Möglichkeit für ein </a:t>
            </a:r>
            <a:r>
              <a:rPr lang="de-DE" baseline="0" dirty="0" err="1"/>
              <a:t>Undo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364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Bei </a:t>
            </a:r>
            <a:r>
              <a:rPr lang="de-DE" baseline="0" dirty="0" err="1"/>
              <a:t>Git</a:t>
            </a:r>
            <a:r>
              <a:rPr lang="de-DE" baseline="0" dirty="0"/>
              <a:t> gibt es drei lokale Verzeichnisse: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Working Directory: das tatsächliche Verzeichnis im Explorer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Stage: ein "virtuelles" Verzeichnis für Dinge, die in den Commit einfließen sollen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History</a:t>
            </a:r>
            <a:r>
              <a:rPr lang="de-DE" baseline="0" dirty="0"/>
              <a:t>: ein virtuelles Verzeichnis von Dingen, die </a:t>
            </a:r>
            <a:r>
              <a:rPr lang="de-DE" baseline="0" dirty="0" err="1"/>
              <a:t>committed</a:t>
            </a:r>
            <a:r>
              <a:rPr lang="de-DE" baseline="0" dirty="0"/>
              <a:t> worden sind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Die Stage enthält jeweils eine einzelne Kopie der Dateien, die </a:t>
            </a:r>
            <a:r>
              <a:rPr lang="de-DE" baseline="0" dirty="0" err="1"/>
              <a:t>History</a:t>
            </a:r>
            <a:r>
              <a:rPr lang="de-DE" baseline="0" dirty="0"/>
              <a:t> enthält mehrere Kopien in unterschiedlichen Versionen.</a:t>
            </a:r>
          </a:p>
          <a:p>
            <a:r>
              <a:rPr lang="de-DE" baseline="0" dirty="0"/>
              <a:t>Technisch sind die Stage und die </a:t>
            </a:r>
            <a:r>
              <a:rPr lang="de-DE" baseline="0" dirty="0" err="1"/>
              <a:t>History</a:t>
            </a:r>
            <a:r>
              <a:rPr lang="de-DE" baseline="0" dirty="0"/>
              <a:t> im versteckten .</a:t>
            </a:r>
            <a:r>
              <a:rPr lang="de-DE" baseline="0" dirty="0" err="1"/>
              <a:t>git</a:t>
            </a:r>
            <a:r>
              <a:rPr lang="de-DE" baseline="0" dirty="0"/>
              <a:t> Verzeichnis auf der Platte versteckt.</a:t>
            </a:r>
          </a:p>
          <a:p>
            <a:endParaRPr lang="de-DE" baseline="0" dirty="0"/>
          </a:p>
          <a:p>
            <a:r>
              <a:rPr lang="de-DE" baseline="0" dirty="0"/>
              <a:t>Stage wird auch manchmal als Index oder Cache bezeichnet.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2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Um die Datei vom Commit zu entfernen wird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reset</a:t>
            </a:r>
            <a:r>
              <a:rPr lang="de-DE" baseline="0" dirty="0"/>
              <a:t> oder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rm</a:t>
            </a:r>
            <a:r>
              <a:rPr lang="de-DE" baseline="0" dirty="0"/>
              <a:t> --</a:t>
            </a:r>
            <a:r>
              <a:rPr lang="de-DE" baseline="0" dirty="0" err="1"/>
              <a:t>cached</a:t>
            </a:r>
            <a:r>
              <a:rPr lang="de-DE" baseline="0" dirty="0"/>
              <a:t> verwendet.</a:t>
            </a:r>
          </a:p>
          <a:p>
            <a:r>
              <a:rPr lang="de-DE" baseline="0" dirty="0"/>
              <a:t>Mit diesem Befehl bleiben etwaige lokale Änderungen erhalten.</a:t>
            </a:r>
          </a:p>
          <a:p>
            <a:endParaRPr lang="de-DE" baseline="0" dirty="0"/>
          </a:p>
          <a:p>
            <a:r>
              <a:rPr lang="de-DE" baseline="0" dirty="0"/>
              <a:t>Anders als bei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wird bei fehlendem Dateinamen automatisch angenommen, dass alle Dateien gelöscht werden sollen. Ein Punkt ist nicht erforderlich.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75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44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Um eine lokale Änderungen (im Working Directory) rückgängig zu machen wird der Befehl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checkout</a:t>
            </a:r>
            <a:r>
              <a:rPr lang="de-DE" baseline="0" dirty="0"/>
              <a:t> verwendet.</a:t>
            </a:r>
          </a:p>
          <a:p>
            <a:r>
              <a:rPr lang="de-DE" baseline="0" dirty="0"/>
              <a:t>Er kopiert die Inhalte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entweder aus der Stage (falls vorhanden)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oder aus der </a:t>
            </a:r>
            <a:r>
              <a:rPr lang="de-DE" baseline="0" dirty="0" err="1"/>
              <a:t>History</a:t>
            </a:r>
            <a:r>
              <a:rPr lang="de-DE" baseline="0" dirty="0"/>
              <a:t> </a:t>
            </a:r>
          </a:p>
          <a:p>
            <a:pPr marL="0" indent="0">
              <a:buFontTx/>
              <a:buNone/>
            </a:pPr>
            <a:r>
              <a:rPr lang="de-DE" baseline="0" dirty="0"/>
              <a:t>zurück ins Working Directory.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92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76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echte </a:t>
            </a:r>
            <a:r>
              <a:rPr lang="de-DE" baseline="0" dirty="0" err="1"/>
              <a:t>Versionieren</a:t>
            </a:r>
            <a:r>
              <a:rPr lang="de-DE" baseline="0" dirty="0"/>
              <a:t>, d.h. das Einspielen der Dateiinhalte aus der Stage in die </a:t>
            </a:r>
            <a:r>
              <a:rPr lang="de-DE" baseline="0" dirty="0" err="1"/>
              <a:t>History</a:t>
            </a:r>
            <a:r>
              <a:rPr lang="de-DE" baseline="0" dirty="0"/>
              <a:t> erfolgt mit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commit</a:t>
            </a:r>
            <a:r>
              <a:rPr lang="de-DE" baseline="0" dirty="0"/>
              <a:t>.</a:t>
            </a:r>
          </a:p>
          <a:p>
            <a:r>
              <a:rPr lang="de-DE" baseline="0" dirty="0"/>
              <a:t>Das Hinzufügen einer Datei per </a:t>
            </a:r>
            <a:r>
              <a:rPr lang="de-DE" baseline="0" dirty="0" err="1"/>
              <a:t>Drag'n'Drop</a:t>
            </a:r>
            <a:r>
              <a:rPr lang="de-DE" baseline="0" dirty="0"/>
              <a:t> in SourceSafe entspricht also zwei Operationen in </a:t>
            </a:r>
            <a:r>
              <a:rPr lang="de-DE" baseline="0" dirty="0" err="1"/>
              <a:t>Git</a:t>
            </a:r>
            <a:r>
              <a:rPr lang="de-DE" baseline="0" dirty="0"/>
              <a:t>: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+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commit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Eine Beschreibung (Commit Message) ist erforderlich, ansonsten wird der Commit abgebrochen. Dazu wird entweder der Editor geöffnet oder die Nachricht mit --message angegeben.</a:t>
            </a:r>
          </a:p>
          <a:p>
            <a:endParaRPr lang="de-DE" baseline="0" dirty="0"/>
          </a:p>
          <a:p>
            <a:r>
              <a:rPr lang="de-DE" baseline="0" dirty="0"/>
              <a:t>Es ist auch möglich, einzelne Dateien zu committen. Die Syntax ist dann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commit</a:t>
            </a:r>
            <a:r>
              <a:rPr lang="de-DE" baseline="0" dirty="0"/>
              <a:t> -- &lt;Datei&gt;. Die Stage ist jedoch genau dazu da, den Commit vorzubereiten, d.h. alle nötigen Dateien zu sammeln. Von daher ist es nicht empfehlenswert, die Syntax für einzelne Dateien zu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61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kann</a:t>
            </a:r>
            <a:r>
              <a:rPr lang="de-DE" baseline="0" dirty="0"/>
              <a:t> lokal auf der eigenen Festplatte betrieben werden, was nur ein einziges Verzeichnis erfordert. Diese Variante werden wir für die Übungen in dieser Präsentation verwenden.</a:t>
            </a:r>
          </a:p>
          <a:p>
            <a:r>
              <a:rPr lang="de-DE" dirty="0"/>
              <a:t>Für</a:t>
            </a:r>
            <a:r>
              <a:rPr lang="de-DE" baseline="0" dirty="0"/>
              <a:t> das eigentliche </a:t>
            </a:r>
            <a:r>
              <a:rPr lang="de-DE" dirty="0"/>
              <a:t>BOGY verwenden wir die mittlere Variante mit </a:t>
            </a:r>
            <a:r>
              <a:rPr lang="de-DE" dirty="0" err="1"/>
              <a:t>Github</a:t>
            </a:r>
            <a:r>
              <a:rPr lang="de-DE" dirty="0"/>
              <a:t> als Provider.</a:t>
            </a:r>
          </a:p>
          <a:p>
            <a:endParaRPr lang="de-DE" baseline="0" dirty="0"/>
          </a:p>
          <a:p>
            <a:r>
              <a:rPr lang="de-DE" baseline="0" dirty="0"/>
              <a:t>Das Hierarchische Modell wird bei sehr großen Software-Paketen verwendet, beispielsweise bei Linux.</a:t>
            </a:r>
          </a:p>
          <a:p>
            <a:r>
              <a:rPr lang="de-DE" baseline="0" dirty="0"/>
              <a:t>Die Pakete können jeweils einzeln entwickelt werden, das ganze Betriebssystem holt sich dann die Pakete aus den Servern und nicht von den Entwicklern.</a:t>
            </a:r>
          </a:p>
          <a:p>
            <a:endParaRPr lang="de-DE" baseline="0" dirty="0"/>
          </a:p>
          <a:p>
            <a:r>
              <a:rPr lang="de-DE" baseline="0" dirty="0"/>
              <a:t>Auf die lokale und die hierarchische Variante wird in dieser Präsentation nicht weiter eingegangen.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13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Beim Commit handelt es sich um eine Verschiebeoperation. D.h. die Inhalte sind danach aus der Stage entfernt.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842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Unterschiede zwischen Working Directory und</a:t>
            </a:r>
            <a:r>
              <a:rPr lang="de-DE" baseline="0" dirty="0"/>
              <a:t> Stage werden mit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diff</a:t>
            </a:r>
            <a:r>
              <a:rPr lang="de-DE" baseline="0" dirty="0"/>
              <a:t> angezeigt.</a:t>
            </a:r>
          </a:p>
          <a:p>
            <a:r>
              <a:rPr lang="de-DE" baseline="0" dirty="0"/>
              <a:t>Die Ausgabe erfolgt im Linux typischen </a:t>
            </a:r>
            <a:r>
              <a:rPr lang="de-DE" baseline="0" dirty="0" err="1"/>
              <a:t>Diff</a:t>
            </a:r>
            <a:r>
              <a:rPr lang="de-DE" baseline="0" dirty="0"/>
              <a:t>-Stil.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63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stattdessen die Unterschiede zwischen </a:t>
            </a:r>
            <a:r>
              <a:rPr lang="de-DE" baseline="0" dirty="0"/>
              <a:t>Stage und </a:t>
            </a:r>
            <a:r>
              <a:rPr lang="de-DE" baseline="0" dirty="0" err="1"/>
              <a:t>History</a:t>
            </a:r>
            <a:r>
              <a:rPr lang="de-DE" baseline="0" dirty="0"/>
              <a:t> anzuzeigen, kann mit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diff</a:t>
            </a:r>
            <a:r>
              <a:rPr lang="de-DE" baseline="0" dirty="0"/>
              <a:t> --</a:t>
            </a:r>
            <a:r>
              <a:rPr lang="de-DE" baseline="0" dirty="0" err="1"/>
              <a:t>cached</a:t>
            </a:r>
            <a:r>
              <a:rPr lang="de-DE" baseline="0" dirty="0"/>
              <a:t> gearbeitet werden.</a:t>
            </a:r>
          </a:p>
          <a:p>
            <a:r>
              <a:rPr lang="de-DE" baseline="0" dirty="0"/>
              <a:t>Optional kann unter Angabe einer Datei auch nur diese eine Datei verglichen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37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54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Winmerge</a:t>
            </a:r>
            <a:r>
              <a:rPr lang="de-DE" dirty="0"/>
              <a:t> ist ein kostenloses grafisches Tool, das Unterschiede anzeigen kann.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078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</a:t>
            </a:r>
            <a:r>
              <a:rPr lang="de-DE" dirty="0" err="1"/>
              <a:t>Winmerge</a:t>
            </a:r>
            <a:r>
              <a:rPr lang="de-DE" dirty="0"/>
              <a:t> zu benutzen, muss es </a:t>
            </a:r>
            <a:r>
              <a:rPr lang="de-DE" dirty="0" err="1"/>
              <a:t>Git</a:t>
            </a:r>
            <a:r>
              <a:rPr lang="de-DE" dirty="0"/>
              <a:t> bekannt gemacht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018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</a:t>
            </a:r>
            <a:r>
              <a:rPr lang="de-DE" dirty="0" err="1"/>
              <a:t>Winmerge</a:t>
            </a:r>
            <a:r>
              <a:rPr lang="de-DE" dirty="0"/>
              <a:t> zu benutzen, muss es </a:t>
            </a:r>
            <a:r>
              <a:rPr lang="de-DE" dirty="0" err="1"/>
              <a:t>Git</a:t>
            </a:r>
            <a:r>
              <a:rPr lang="de-DE" dirty="0"/>
              <a:t> bekannt gemacht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471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</a:t>
            </a:r>
            <a:r>
              <a:rPr lang="de-DE" baseline="0" dirty="0"/>
              <a:t> normale Befehl zeigt </a:t>
            </a:r>
            <a:r>
              <a:rPr lang="de-DE" dirty="0"/>
              <a:t>Unterschiede zwischen Working Directory und Stage.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356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beim </a:t>
            </a:r>
            <a:r>
              <a:rPr lang="de-DE" dirty="0" err="1"/>
              <a:t>Diff</a:t>
            </a:r>
            <a:r>
              <a:rPr lang="de-DE" dirty="0"/>
              <a:t> auch, kann</a:t>
            </a:r>
            <a:r>
              <a:rPr lang="de-DE" baseline="0" dirty="0"/>
              <a:t> die grafische Oberfläche auch Unterschiede zwischen Stage und </a:t>
            </a:r>
            <a:r>
              <a:rPr lang="de-DE" baseline="0" dirty="0" err="1"/>
              <a:t>History</a:t>
            </a:r>
            <a:r>
              <a:rPr lang="de-DE" baseline="0" dirty="0"/>
              <a:t> anzeigen.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10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d</a:t>
            </a:r>
            <a:r>
              <a:rPr lang="de-DE" dirty="0" err="1"/>
              <a:t>ifftool</a:t>
            </a:r>
            <a:r>
              <a:rPr lang="de-DE" dirty="0"/>
              <a:t> wird das eingestellte</a:t>
            </a:r>
            <a:r>
              <a:rPr lang="de-DE" baseline="0" dirty="0"/>
              <a:t> </a:t>
            </a:r>
            <a:r>
              <a:rPr lang="de-DE" baseline="0" dirty="0" err="1"/>
              <a:t>Diff</a:t>
            </a:r>
            <a:r>
              <a:rPr lang="de-DE" baseline="0" dirty="0"/>
              <a:t>-Programm gestartet. In unserem Beispiel </a:t>
            </a:r>
            <a:r>
              <a:rPr lang="de-DE" baseline="0" dirty="0" err="1"/>
              <a:t>WinMerge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4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Bei SourceSafe, TFS und SVN hat nur der Server alle Daten gespeichert, d.h. den Trunk und alle </a:t>
            </a:r>
            <a:r>
              <a:rPr lang="de-DE" baseline="0" dirty="0" err="1"/>
              <a:t>Branches</a:t>
            </a:r>
            <a:r>
              <a:rPr lang="de-DE" baseline="0" dirty="0"/>
              <a:t>.</a:t>
            </a:r>
          </a:p>
          <a:p>
            <a:r>
              <a:rPr lang="de-DE" baseline="0" dirty="0"/>
              <a:t>Die Clients haben jeweils nur einen Teil davon auf Platte, nämlich nur den Trunk oder nur einen </a:t>
            </a:r>
            <a:r>
              <a:rPr lang="de-DE" baseline="0" dirty="0" err="1"/>
              <a:t>Branch</a:t>
            </a:r>
            <a:r>
              <a:rPr lang="de-DE" baseline="0" dirty="0"/>
              <a:t>.</a:t>
            </a:r>
          </a:p>
          <a:p>
            <a:r>
              <a:rPr lang="de-DE" baseline="0" dirty="0"/>
              <a:t>Dadurch ergeben sich mindestens 2 Nachteile:</a:t>
            </a:r>
          </a:p>
          <a:p>
            <a:pPr marL="228600" indent="-228600">
              <a:buAutoNum type="alphaLcParenR"/>
            </a:pPr>
            <a:r>
              <a:rPr lang="de-DE" baseline="0" dirty="0"/>
              <a:t>Geht das Server Repository verloren oder wird kompromittiert, kann nicht mehr alles wiederhergestellt werden.</a:t>
            </a:r>
          </a:p>
          <a:p>
            <a:pPr marL="228600" indent="-228600">
              <a:buAutoNum type="alphaLcParenR"/>
            </a:pPr>
            <a:r>
              <a:rPr lang="de-DE" baseline="0" dirty="0"/>
              <a:t>Es kann nicht uneingeschränkt offline gearbeitet werden, z.B. wenn ein weiterer </a:t>
            </a:r>
            <a:r>
              <a:rPr lang="de-DE" baseline="0" dirty="0" err="1"/>
              <a:t>Branch</a:t>
            </a:r>
            <a:r>
              <a:rPr lang="de-DE" baseline="0" dirty="0"/>
              <a:t> vom Server angefordert werden muss.</a:t>
            </a:r>
          </a:p>
          <a:p>
            <a:endParaRPr lang="de-DE" baseline="0" dirty="0"/>
          </a:p>
          <a:p>
            <a:r>
              <a:rPr lang="de-DE" baseline="0" dirty="0" err="1"/>
              <a:t>Git</a:t>
            </a:r>
            <a:r>
              <a:rPr lang="de-DE" baseline="0" dirty="0"/>
              <a:t> behebt diese beiden Probleme, indem jeweils das komplette Repository an alle Clients verteilt wird.</a:t>
            </a:r>
          </a:p>
          <a:p>
            <a:r>
              <a:rPr lang="de-DE" baseline="0" dirty="0"/>
              <a:t>Theoretisch genügt eine Kopie von irgendeinem Entwickler, um den Server wiederherzustellen.</a:t>
            </a:r>
          </a:p>
          <a:p>
            <a:r>
              <a:rPr lang="de-DE" baseline="0" dirty="0"/>
              <a:t>Zudem kann jeder Entwickler jederzeit offline </a:t>
            </a:r>
            <a:r>
              <a:rPr lang="de-DE" baseline="0" dirty="0" err="1"/>
              <a:t>branchen</a:t>
            </a:r>
            <a:r>
              <a:rPr lang="de-DE" baseline="0" dirty="0"/>
              <a:t>, </a:t>
            </a:r>
            <a:r>
              <a:rPr lang="de-DE" baseline="0" dirty="0" err="1"/>
              <a:t>switchen</a:t>
            </a:r>
            <a:r>
              <a:rPr lang="de-DE" baseline="0" dirty="0"/>
              <a:t> und </a:t>
            </a:r>
            <a:r>
              <a:rPr lang="de-DE" baseline="0" dirty="0" err="1"/>
              <a:t>mergen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081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die Zusammenfassung aller bisher besprochenen Befehle du deren Auswirkung auf</a:t>
            </a:r>
            <a:r>
              <a:rPr lang="de-DE" baseline="0" dirty="0"/>
              <a:t> Dateien.</a:t>
            </a:r>
          </a:p>
          <a:p>
            <a:r>
              <a:rPr lang="de-DE" baseline="0" dirty="0"/>
              <a:t>Noch nicht besprochen wurden die Befehle zum Arbeiten auf Serverseite: </a:t>
            </a:r>
            <a:r>
              <a:rPr lang="de-DE" baseline="0" dirty="0" err="1"/>
              <a:t>git</a:t>
            </a:r>
            <a:r>
              <a:rPr lang="de-DE" baseline="0" dirty="0"/>
              <a:t> push und </a:t>
            </a:r>
            <a:r>
              <a:rPr lang="de-DE" baseline="0" dirty="0" err="1"/>
              <a:t>git</a:t>
            </a:r>
            <a:r>
              <a:rPr lang="de-DE" baseline="0" dirty="0"/>
              <a:t> pull.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57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Befehle, um über einen Server miteinander zusammenzuarbeiten bringen wir Euch dann in der BOGY-Woche bei, wenn wir auch wirklich Zugriff auf den Server</a:t>
            </a:r>
            <a:r>
              <a:rPr lang="de-DE" baseline="0" dirty="0"/>
              <a:t> brauchen.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447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neueren Versionen von</a:t>
            </a:r>
            <a:r>
              <a:rPr lang="de-DE" baseline="0" dirty="0"/>
              <a:t> </a:t>
            </a:r>
            <a:r>
              <a:rPr lang="de-DE" baseline="0" dirty="0" err="1"/>
              <a:t>Raspbian</a:t>
            </a:r>
            <a:r>
              <a:rPr lang="de-DE" baseline="0" dirty="0"/>
              <a:t> ist </a:t>
            </a:r>
            <a:r>
              <a:rPr lang="de-DE" baseline="0" dirty="0" err="1"/>
              <a:t>git</a:t>
            </a:r>
            <a:r>
              <a:rPr lang="de-DE" baseline="0" dirty="0"/>
              <a:t> schon installiert.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57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neueren Versionen von</a:t>
            </a:r>
            <a:r>
              <a:rPr lang="de-DE" baseline="0" dirty="0"/>
              <a:t> </a:t>
            </a:r>
            <a:r>
              <a:rPr lang="de-DE" baseline="0" dirty="0" err="1"/>
              <a:t>Raspbian</a:t>
            </a:r>
            <a:r>
              <a:rPr lang="de-DE" baseline="0" dirty="0"/>
              <a:t> ist </a:t>
            </a:r>
            <a:r>
              <a:rPr lang="de-DE" baseline="0" dirty="0" err="1"/>
              <a:t>git</a:t>
            </a:r>
            <a:r>
              <a:rPr lang="de-DE" baseline="0" dirty="0"/>
              <a:t> schon installiert.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008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neueren Versionen von</a:t>
            </a:r>
            <a:r>
              <a:rPr lang="de-DE" baseline="0" dirty="0"/>
              <a:t> </a:t>
            </a:r>
            <a:r>
              <a:rPr lang="de-DE" baseline="0" dirty="0" err="1"/>
              <a:t>Raspbian</a:t>
            </a:r>
            <a:r>
              <a:rPr lang="de-DE" baseline="0" dirty="0"/>
              <a:t> ist </a:t>
            </a:r>
            <a:r>
              <a:rPr lang="de-DE" baseline="0" dirty="0" err="1"/>
              <a:t>git</a:t>
            </a:r>
            <a:r>
              <a:rPr lang="de-DE" baseline="0" dirty="0"/>
              <a:t> schon installiert.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5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neueren Versionen von</a:t>
            </a:r>
            <a:r>
              <a:rPr lang="de-DE" baseline="0" dirty="0"/>
              <a:t> </a:t>
            </a:r>
            <a:r>
              <a:rPr lang="de-DE" baseline="0" dirty="0" err="1"/>
              <a:t>Raspbian</a:t>
            </a:r>
            <a:r>
              <a:rPr lang="de-DE" baseline="0" dirty="0"/>
              <a:t> ist </a:t>
            </a:r>
            <a:r>
              <a:rPr lang="de-DE" baseline="0" dirty="0" err="1"/>
              <a:t>git</a:t>
            </a:r>
            <a:r>
              <a:rPr lang="de-DE" baseline="0" dirty="0"/>
              <a:t> schon installiert.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531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6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ist in diesem Verzeichnis ein "Server-Repository" entstanden,</a:t>
            </a:r>
            <a:r>
              <a:rPr lang="de-DE" baseline="0" dirty="0"/>
              <a:t> das die ganze </a:t>
            </a:r>
            <a:r>
              <a:rPr lang="de-DE" baseline="0" dirty="0" err="1"/>
              <a:t>History</a:t>
            </a:r>
            <a:r>
              <a:rPr lang="de-DE" baseline="0" dirty="0"/>
              <a:t> enthält sowie die Stage (dieser Begriff wird später geklärt).</a:t>
            </a:r>
          </a:p>
          <a:p>
            <a:r>
              <a:rPr lang="de-DE" baseline="0" dirty="0"/>
              <a:t>Dieser Server-Anteil befindet sich im versteckten Verzeichnis .</a:t>
            </a:r>
            <a:r>
              <a:rPr lang="de-DE" baseline="0" dirty="0" err="1"/>
              <a:t>git</a:t>
            </a:r>
            <a:r>
              <a:rPr lang="de-DE" baseline="0" dirty="0"/>
              <a:t>. Dieses Verzeichnis sollte natürlich nicht gelöscht werden</a:t>
            </a:r>
          </a:p>
          <a:p>
            <a:r>
              <a:rPr lang="de-DE" baseline="0" dirty="0"/>
              <a:t>Gleichzeitig dient das Verzeichnis als Client-Verzeichnis (TFS: </a:t>
            </a:r>
            <a:r>
              <a:rPr lang="de-DE" baseline="0" dirty="0" err="1"/>
              <a:t>local</a:t>
            </a:r>
            <a:r>
              <a:rPr lang="de-DE" baseline="0" dirty="0"/>
              <a:t> </a:t>
            </a:r>
            <a:r>
              <a:rPr lang="de-DE" baseline="0" dirty="0" err="1"/>
              <a:t>workspace</a:t>
            </a:r>
            <a:r>
              <a:rPr lang="de-DE" baseline="0" dirty="0"/>
              <a:t>; VSS: Working </a:t>
            </a:r>
            <a:r>
              <a:rPr lang="de-DE" baseline="0" dirty="0" err="1"/>
              <a:t>folder</a:t>
            </a:r>
            <a:r>
              <a:rPr lang="de-DE" baseline="0" dirty="0"/>
              <a:t>)</a:t>
            </a:r>
          </a:p>
          <a:p>
            <a:endParaRPr lang="de-DE" baseline="0" dirty="0"/>
          </a:p>
          <a:p>
            <a:r>
              <a:rPr lang="de-DE" baseline="0" dirty="0"/>
              <a:t>SVN funktioniert hier ähnlich: es legt ein .</a:t>
            </a:r>
            <a:r>
              <a:rPr lang="de-DE" baseline="0" dirty="0" err="1"/>
              <a:t>svn</a:t>
            </a:r>
            <a:r>
              <a:rPr lang="de-DE" baseline="0" dirty="0"/>
              <a:t> Verzeichnis an. Allerdings enthält das Verzeichnis bei SVN nicht so viele Informationen wie bei </a:t>
            </a:r>
            <a:r>
              <a:rPr lang="de-DE" baseline="0" dirty="0" err="1"/>
              <a:t>Git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28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B9F-4667-4144-BE25-538278C9F7BA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3228-AD0C-44F6-93E6-E4812D7E72F9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63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7F-C8B9-4787-A723-40B4C2E5D24B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33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119D-062E-41F2-BD2B-B524272C39D6}" type="datetime1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563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3D44-900F-4368-9939-FAC49CE50632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5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7B46-8F3E-413F-A409-09BE3933FF5F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7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5078-0FE7-4328-8BC4-FC50AC67DFE6}" type="datetime1">
              <a:rPr lang="de-DE" smtClean="0"/>
              <a:t>26.10.2021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23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63C9-7413-43CA-8F9A-2D9407EA485A}" type="datetime1">
              <a:rPr lang="de-DE" smtClean="0"/>
              <a:t>26.10.2021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25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8FA-61B2-435C-8A36-8A31A7FB2F57}" type="datetime1">
              <a:rPr lang="de-DE" smtClean="0"/>
              <a:t>26.10.2021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336C-39C3-4C5D-990F-AC5007C5DC0D}" type="datetime1">
              <a:rPr lang="de-DE" smtClean="0"/>
              <a:t>26.10.2021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43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81E7-A98B-4BC1-8CA5-594FD3D28D09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AppDesign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6D545D1-DF18-473E-919E-FDEEF30A3AEC}" type="datetime1">
              <a:rPr lang="de-DE" smtClean="0"/>
              <a:t>26.10.2021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89D49DA-894B-48ED-9781-F360E0DDDDC5}" type="datetime1">
              <a:rPr lang="de-DE" smtClean="0"/>
              <a:t>26.10.2021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AppDesign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7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pos="7151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958">
          <p15:clr>
            <a:srgbClr val="F26B43"/>
          </p15:clr>
        </p15:guide>
        <p15:guide id="5" orient="horz" pos="3884">
          <p15:clr>
            <a:srgbClr val="F26B43"/>
          </p15:clr>
        </p15:guide>
        <p15:guide id="6" pos="3795">
          <p15:clr>
            <a:srgbClr val="F26B43"/>
          </p15:clr>
        </p15:guide>
        <p15:guide id="7" pos="3885">
          <p15:clr>
            <a:srgbClr val="F26B43"/>
          </p15:clr>
        </p15:guide>
        <p15:guide id="8" orient="horz" pos="7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inmerge.org/downloads/?lang=e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Grundlagen (Windows)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kostenloses Versionskontroll-System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8085-D8F8-4625-81EC-ABE2B2865DA9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1D9CA-B525-4B8B-8CE6-6D0131E0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0ADD4-0082-40FA-87CE-92B74DC6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Leeren Ordner anlegen</a:t>
            </a:r>
          </a:p>
          <a:p>
            <a:r>
              <a:rPr lang="de-DE" dirty="0"/>
              <a:t>Rechtsklick: </a:t>
            </a:r>
            <a:r>
              <a:rPr lang="de-DE" dirty="0" err="1"/>
              <a:t>Git</a:t>
            </a:r>
            <a:r>
              <a:rPr lang="de-DE" dirty="0"/>
              <a:t> Bash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32027-FCDF-4663-985D-BFE5E2F6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AB9D7-5EB0-4005-9C43-2556374B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59413-896F-42F9-8AF2-D7B47326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923193-7928-46AE-9C8C-291D310E2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6" t="23019" r="54274" b="38300"/>
          <a:stretch/>
        </p:blipFill>
        <p:spPr>
          <a:xfrm>
            <a:off x="5791199" y="1622323"/>
            <a:ext cx="4197399" cy="44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4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1D7E-713D-44DB-95A5-98557D0BF5B9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085E46-7CAD-4E3F-8983-5859A778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6" y="3163529"/>
            <a:ext cx="7786377" cy="25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5ED6699-F927-4967-ADB8-A7B50CBD2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0824"/>
            <a:ext cx="9164595" cy="46243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E52B-234C-490E-91A9-FC5591DDA8EB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548" y="3689884"/>
            <a:ext cx="3130652" cy="8674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548" y="4557334"/>
            <a:ext cx="4220211" cy="128774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006268" y="4832023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Buxton Sketch" panose="03080500000500000004" pitchFamily="66" charset="0"/>
              </a:rPr>
              <a:t>Arbeitsverzeichnis; Working </a:t>
            </a:r>
            <a:r>
              <a:rPr lang="de-DE" dirty="0" err="1">
                <a:latin typeface="Buxton Sketch" panose="03080500000500000004" pitchFamily="66" charset="0"/>
              </a:rPr>
              <a:t>directory</a:t>
            </a:r>
            <a:endParaRPr lang="de-DE" dirty="0">
              <a:latin typeface="Buxton Sketch" panose="03080500000500000004" pitchFamily="66" charset="0"/>
            </a:endParaRPr>
          </a:p>
          <a:p>
            <a:r>
              <a:rPr lang="de-DE" dirty="0">
                <a:latin typeface="Buxton Sketch" panose="03080500000500000004" pitchFamily="66" charset="0"/>
              </a:rPr>
              <a:t>(</a:t>
            </a:r>
            <a:r>
              <a:rPr lang="de-DE" dirty="0" err="1">
                <a:latin typeface="Buxton Sketch" panose="03080500000500000004" pitchFamily="66" charset="0"/>
              </a:rPr>
              <a:t>working</a:t>
            </a:r>
            <a:r>
              <a:rPr lang="de-DE" dirty="0">
                <a:latin typeface="Buxton Sketch" panose="03080500000500000004" pitchFamily="66" charset="0"/>
              </a:rPr>
              <a:t> </a:t>
            </a:r>
            <a:r>
              <a:rPr lang="de-DE" dirty="0" err="1">
                <a:latin typeface="Buxton Sketch" panose="03080500000500000004" pitchFamily="66" charset="0"/>
              </a:rPr>
              <a:t>folder</a:t>
            </a:r>
            <a:r>
              <a:rPr lang="de-DE" dirty="0">
                <a:latin typeface="Buxton Sketch" panose="03080500000500000004" pitchFamily="66" charset="0"/>
              </a:rPr>
              <a:t>; </a:t>
            </a:r>
            <a:r>
              <a:rPr lang="de-DE" dirty="0" err="1">
                <a:latin typeface="Buxton Sketch" panose="03080500000500000004" pitchFamily="66" charset="0"/>
              </a:rPr>
              <a:t>local</a:t>
            </a:r>
            <a:r>
              <a:rPr lang="de-DE" dirty="0">
                <a:latin typeface="Buxton Sketch" panose="03080500000500000004" pitchFamily="66" charset="0"/>
              </a:rPr>
              <a:t> </a:t>
            </a:r>
            <a:r>
              <a:rPr lang="de-DE" dirty="0" err="1">
                <a:latin typeface="Buxton Sketch" panose="03080500000500000004" pitchFamily="66" charset="0"/>
              </a:rPr>
              <a:t>workspace</a:t>
            </a:r>
            <a:r>
              <a:rPr lang="de-DE" dirty="0">
                <a:latin typeface="Buxton Sketch" panose="03080500000500000004" pitchFamily="66" charset="0"/>
              </a:rPr>
              <a:t>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749930" y="3971025"/>
            <a:ext cx="1733485" cy="426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Buxton Sketch" panose="03080500000500000004" pitchFamily="66" charset="0"/>
              </a:rPr>
              <a:t>History</a:t>
            </a:r>
            <a:r>
              <a:rPr lang="de-DE" dirty="0">
                <a:latin typeface="Buxton Sketch" panose="03080500000500000004" pitchFamily="66" charset="0"/>
              </a:rPr>
              <a:t> + Stage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DB3BDF-B186-4392-8884-E107797507F6}"/>
              </a:ext>
            </a:extLst>
          </p:cNvPr>
          <p:cNvSpPr/>
          <p:nvPr/>
        </p:nvSpPr>
        <p:spPr>
          <a:xfrm>
            <a:off x="5948516" y="2710470"/>
            <a:ext cx="1376516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21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89" y="1522662"/>
            <a:ext cx="3283270" cy="46947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9E0-C6A5-4715-905D-E92279C178ED}" type="datetime1">
              <a:rPr lang="de-DE" smtClean="0"/>
              <a:t>26.10.2021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13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5956912" y="4957448"/>
            <a:ext cx="3642318" cy="1168183"/>
            <a:chOff x="3970067" y="4957448"/>
            <a:chExt cx="3642318" cy="1168183"/>
          </a:xfrm>
        </p:grpSpPr>
        <p:sp>
          <p:nvSpPr>
            <p:cNvPr id="6" name="Textfeld 5"/>
            <p:cNvSpPr txBox="1"/>
            <p:nvPr/>
          </p:nvSpPr>
          <p:spPr>
            <a:xfrm>
              <a:off x="4329114" y="5356873"/>
              <a:ext cx="3283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ysClr val="windowText" lastClr="000000"/>
                  </a:solidFill>
                  <a:latin typeface="Buxton Sketch" panose="03080500000500000004" pitchFamily="66" charset="0"/>
                </a:rPr>
                <a:t>die spezifischste Einstellung gewinnt</a:t>
              </a:r>
            </a:p>
          </p:txBody>
        </p:sp>
        <p:sp>
          <p:nvSpPr>
            <p:cNvPr id="7" name="Bogen 6"/>
            <p:cNvSpPr/>
            <p:nvPr/>
          </p:nvSpPr>
          <p:spPr>
            <a:xfrm rot="2512977" flipV="1">
              <a:off x="3970067" y="4957448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7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Einstellungen vornehmen und löschen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unset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/>
              <a:t>Einstellungen einsehen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 --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337C-91B2-4F80-BB30-8F989B2DAF27}" type="datetime1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Einstellungen gibt es schon?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DE" i="1" dirty="0"/>
              <a:t>→ Notepad++ müsste als Editor eingetragen sein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26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01BA-8CEF-492D-B44C-42B2B2F6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A7C3C0-1FA8-4DE7-938A-729C5011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Benutzername und Email</a:t>
            </a:r>
          </a:p>
          <a:p>
            <a:pPr lvl="1"/>
            <a:r>
              <a:rPr lang="de-DE" dirty="0"/>
              <a:t>Rechtsklick auf Ordner: "</a:t>
            </a:r>
            <a:r>
              <a:rPr lang="de-DE" dirty="0" err="1"/>
              <a:t>Git</a:t>
            </a:r>
            <a:r>
              <a:rPr lang="de-DE" dirty="0"/>
              <a:t> GUI </a:t>
            </a:r>
            <a:r>
              <a:rPr lang="de-DE" dirty="0" err="1"/>
              <a:t>here</a:t>
            </a:r>
            <a:r>
              <a:rPr lang="de-DE" dirty="0"/>
              <a:t>"</a:t>
            </a:r>
          </a:p>
          <a:p>
            <a:pPr lvl="1"/>
            <a:r>
              <a:rPr lang="de-DE" dirty="0"/>
              <a:t>Edit / Options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9007-7B3B-4768-B639-51D1016B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AE3D0-E84F-4BF5-99F0-D4D045C9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18835-135F-43DC-891B-A2A27908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FD4FCB-C775-4DC9-953B-9B6545CC8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68" t="23461" r="55081" b="38890"/>
          <a:stretch/>
        </p:blipFill>
        <p:spPr>
          <a:xfrm>
            <a:off x="6410458" y="1658195"/>
            <a:ext cx="4075232" cy="442205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7B34D9-01EC-4CDB-8F33-F51B251DF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9" t="17032" r="80322" b="62841"/>
          <a:stretch/>
        </p:blipFill>
        <p:spPr>
          <a:xfrm>
            <a:off x="3222911" y="2723901"/>
            <a:ext cx="3028337" cy="335635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E539559-590C-47CA-A223-631625263CC1}"/>
              </a:ext>
            </a:extLst>
          </p:cNvPr>
          <p:cNvSpPr/>
          <p:nvPr/>
        </p:nvSpPr>
        <p:spPr>
          <a:xfrm>
            <a:off x="8131277" y="4681945"/>
            <a:ext cx="2281083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A3D3ED-26BC-45D1-A197-4C7CF78B9471}"/>
              </a:ext>
            </a:extLst>
          </p:cNvPr>
          <p:cNvSpPr/>
          <p:nvPr/>
        </p:nvSpPr>
        <p:spPr>
          <a:xfrm>
            <a:off x="4188542" y="5628638"/>
            <a:ext cx="2062706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09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8E1B2FD-B740-433C-83D1-C12BEF4A3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014"/>
          <a:stretch/>
        </p:blipFill>
        <p:spPr>
          <a:xfrm>
            <a:off x="515270" y="3279212"/>
            <a:ext cx="9476567" cy="2272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4401BA-8CEF-492D-B44C-42B2B2F6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A7C3C0-1FA8-4DE7-938A-729C5011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Benutzername und Email</a:t>
            </a:r>
          </a:p>
          <a:p>
            <a:pPr lvl="1"/>
            <a:r>
              <a:rPr lang="de-DE" dirty="0"/>
              <a:t>User Name</a:t>
            </a:r>
          </a:p>
          <a:p>
            <a:pPr lvl="1"/>
            <a:r>
              <a:rPr lang="de-DE" dirty="0"/>
              <a:t>Email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9007-7B3B-4768-B639-51D1016B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AE3D0-E84F-4BF5-99F0-D4D045C9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18835-135F-43DC-891B-A2A27908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A3D3ED-26BC-45D1-A197-4C7CF78B9471}"/>
              </a:ext>
            </a:extLst>
          </p:cNvPr>
          <p:cNvSpPr/>
          <p:nvPr/>
        </p:nvSpPr>
        <p:spPr>
          <a:xfrm>
            <a:off x="340603" y="3651122"/>
            <a:ext cx="2062706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9BA14E-6FE9-4BEC-9E81-81B355F51FA6}"/>
              </a:ext>
            </a:extLst>
          </p:cNvPr>
          <p:cNvSpPr/>
          <p:nvPr/>
        </p:nvSpPr>
        <p:spPr>
          <a:xfrm>
            <a:off x="5134977" y="3651121"/>
            <a:ext cx="2062706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5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Einstellungen gibt es jetzt?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DE" i="1" dirty="0"/>
              <a:t>→ Benutzername und Email müssten eingetragen sein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0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51D0425-D820-44FA-8C82-DC9A0A5D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76" y="2833099"/>
            <a:ext cx="7871831" cy="2736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Zustand ermitteln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65-6539-47A6-99A1-E443EB27B69A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06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  <a:p>
            <a:r>
              <a:rPr lang="de-DE" dirty="0"/>
              <a:t>Einstellungen</a:t>
            </a:r>
          </a:p>
          <a:p>
            <a:r>
              <a:rPr lang="de-DE" dirty="0"/>
              <a:t>Basisoperationen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B06-895A-4573-A992-176A4B812352}" type="datetime1">
              <a:rPr lang="de-DE" smtClean="0"/>
              <a:t>26.10.2021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3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Dateiinhalt für Commit kopieren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56B1-84EA-412D-8AFF-233707D4049C}" type="datetime1">
              <a:rPr lang="de-DE" smtClean="0"/>
              <a:t>26.10.2021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20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507078" y="2999693"/>
            <a:ext cx="2044149" cy="1306646"/>
            <a:chOff x="3971303" y="1333799"/>
            <a:chExt cx="2044149" cy="1306646"/>
          </a:xfrm>
        </p:grpSpPr>
        <p:sp>
          <p:nvSpPr>
            <p:cNvPr id="7" name="Textfeld 6"/>
            <p:cNvSpPr txBox="1"/>
            <p:nvPr/>
          </p:nvSpPr>
          <p:spPr>
            <a:xfrm>
              <a:off x="3971303" y="1994114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Buxton Sketch" panose="03080500000500000004" pitchFamily="66" charset="0"/>
                </a:rPr>
                <a:t>anders als SourceSafe</a:t>
              </a:r>
            </a:p>
            <a:p>
              <a:r>
                <a:rPr lang="de-DE" dirty="0">
                  <a:solidFill>
                    <a:schemeClr val="bg1"/>
                  </a:solidFill>
                  <a:latin typeface="Buxton Sketch" panose="03080500000500000004" pitchFamily="66" charset="0"/>
                </a:rPr>
                <a:t>und anders als bei SVN</a:t>
              </a:r>
            </a:p>
          </p:txBody>
        </p:sp>
        <p:sp>
          <p:nvSpPr>
            <p:cNvPr id="8" name="Bogen 7"/>
            <p:cNvSpPr/>
            <p:nvPr/>
          </p:nvSpPr>
          <p:spPr>
            <a:xfrm rot="11422597" flipV="1">
              <a:off x="4488262" y="1333799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3FC016E2-58DF-4F85-AEC3-18E5CEDA0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96" y="2624799"/>
            <a:ext cx="6508618" cy="36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68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D242-27DC-4855-ABEC-C718F9B6C14F}" type="datetime1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21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568697" cy="33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"Hallo"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92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5B08A1B-BA2D-4BFF-B177-F1ED1B92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84" y="2664633"/>
            <a:ext cx="7017837" cy="3285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 aus dem Stage löschen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23C5-BAB4-458A-84F3-45201C34F403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31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BEA4-8078-44CA-A561-8D56D63FA15F}" type="datetime1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24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90476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"neu"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45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D7CAF4E-462C-4F9C-BCB3-FCBC006D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87" y="3047704"/>
            <a:ext cx="7017837" cy="26090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Dateiinhalt zurücksetzen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25F3-02B9-461D-8317-5C10B7645C2A}" type="datetime1">
              <a:rPr lang="de-DE" smtClean="0"/>
              <a:t>26.10.2021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946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AF36-8B5F-4092-A7C9-849D59473292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27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37" y="2645664"/>
            <a:ext cx="5456531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2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"Hallo"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"neu"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test.txt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636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F2BC197-7C54-4505-AC6D-C7B656B7A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034"/>
          <a:stretch/>
        </p:blipFill>
        <p:spPr>
          <a:xfrm>
            <a:off x="1149386" y="4243228"/>
            <a:ext cx="7017836" cy="19298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Dateiinhalte </a:t>
            </a:r>
            <a:r>
              <a:rPr lang="de-DE" dirty="0" err="1"/>
              <a:t>versionieren</a:t>
            </a:r>
            <a:endParaRPr lang="de-DE" dirty="0"/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/>
              <a:t>Email erforderlich</a:t>
            </a:r>
          </a:p>
          <a:p>
            <a:r>
              <a:rPr lang="de-DE" dirty="0"/>
              <a:t>Username erforderlich</a:t>
            </a:r>
          </a:p>
          <a:p>
            <a:r>
              <a:rPr lang="de-DE" dirty="0"/>
              <a:t>Beschreibung erforderlich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F3C-5636-43C7-9EE9-F2E964C8C4AA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13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Versionskontrolle</a:t>
            </a:r>
          </a:p>
          <a:p>
            <a:r>
              <a:rPr lang="de-DE" dirty="0"/>
              <a:t>frei / Open Source (GPL2)</a:t>
            </a:r>
          </a:p>
          <a:p>
            <a:r>
              <a:rPr lang="de-DE" dirty="0"/>
              <a:t>initiiert 2005 von Linus </a:t>
            </a:r>
            <a:r>
              <a:rPr lang="de-DE" dirty="0" err="1"/>
              <a:t>Torvalds</a:t>
            </a:r>
            <a:endParaRPr lang="de-DE" dirty="0"/>
          </a:p>
          <a:p>
            <a:pPr lvl="1"/>
            <a:r>
              <a:rPr lang="de-DE" dirty="0"/>
              <a:t>für Linux Kernel</a:t>
            </a:r>
          </a:p>
          <a:p>
            <a:pPr lvl="1"/>
            <a:r>
              <a:rPr lang="de-DE" dirty="0"/>
              <a:t>bis dato </a:t>
            </a:r>
            <a:r>
              <a:rPr lang="de-DE" dirty="0" err="1"/>
              <a:t>BitKeeper</a:t>
            </a:r>
            <a:endParaRPr lang="de-DE" dirty="0"/>
          </a:p>
          <a:p>
            <a:r>
              <a:rPr lang="de-DE" dirty="0"/>
              <a:t>Provider: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B873-D03E-4351-A939-BB03A372F070}" type="datetime1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37" y="2072640"/>
            <a:ext cx="2209820" cy="9227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0" y="3742944"/>
            <a:ext cx="2456734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5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6AEA-B368-4EF0-B667-27D0210C5F9B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30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038177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"A"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6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"B"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"C"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DE" dirty="0"/>
              <a:t>Was wird in die </a:t>
            </a:r>
            <a:r>
              <a:rPr lang="de-DE" dirty="0" err="1"/>
              <a:t>History</a:t>
            </a:r>
            <a:r>
              <a:rPr lang="de-DE" dirty="0"/>
              <a:t> übertragen?</a:t>
            </a: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793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A453C8-C610-448C-8265-10D9E931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29" y="2791802"/>
            <a:ext cx="7017840" cy="27781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700-EFD0-4153-9B0B-49EDDEBC0D45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73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7AAA15D-5FA2-4E0B-9000-5A4E772C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36" y="2639296"/>
            <a:ext cx="7017837" cy="24399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DB0F-6330-4BF7-A014-223A941A9349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339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554-380E-4F1A-B12C-E6619A9B02B7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432697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19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"D"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"E"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"F"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28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grafisch anzeigen</a:t>
            </a:r>
          </a:p>
          <a:p>
            <a:r>
              <a:rPr lang="de-DE" dirty="0" err="1"/>
              <a:t>Winmerge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https://winmerge.org/downloads/?lang=en</a:t>
            </a:r>
            <a:r>
              <a:rPr lang="de-DE" dirty="0"/>
              <a:t>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37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FC4F0A-1ACB-4270-8394-C08C81B9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20104"/>
            <a:ext cx="7529052" cy="35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34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GUI: Tools / Add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9C182F6-3ED6-43A8-BB0E-435CCF31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27" y="2237454"/>
            <a:ext cx="7108773" cy="386837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171D4E7-C511-4D5C-8674-2BB7C2C30929}"/>
              </a:ext>
            </a:extLst>
          </p:cNvPr>
          <p:cNvSpPr/>
          <p:nvPr/>
        </p:nvSpPr>
        <p:spPr>
          <a:xfrm>
            <a:off x="838200" y="5647071"/>
            <a:ext cx="1787013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96E5FEE-949A-480F-98FE-EAD0FD1A19F2}"/>
              </a:ext>
            </a:extLst>
          </p:cNvPr>
          <p:cNvSpPr/>
          <p:nvPr/>
        </p:nvSpPr>
        <p:spPr>
          <a:xfrm>
            <a:off x="1012205" y="3313471"/>
            <a:ext cx="6932260" cy="72758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841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9DE58F4-708C-4B8F-990A-B17AF53ED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029"/>
          <a:stretch/>
        </p:blipFill>
        <p:spPr>
          <a:xfrm>
            <a:off x="838200" y="2791231"/>
            <a:ext cx="9271474" cy="24527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GUI: Edit / Options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171D4E7-C511-4D5C-8674-2BB7C2C30929}"/>
              </a:ext>
            </a:extLst>
          </p:cNvPr>
          <p:cNvSpPr/>
          <p:nvPr/>
        </p:nvSpPr>
        <p:spPr>
          <a:xfrm>
            <a:off x="5473937" y="4570259"/>
            <a:ext cx="2146064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94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Architekturen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5D55-A135-41CD-B839-790578DB92DC}" type="datetime1">
              <a:rPr lang="de-DE" smtClean="0"/>
              <a:t>26.10.2021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grpSp>
        <p:nvGrpSpPr>
          <p:cNvPr id="51" name="Gruppieren 50"/>
          <p:cNvGrpSpPr/>
          <p:nvPr/>
        </p:nvGrpSpPr>
        <p:grpSpPr>
          <a:xfrm>
            <a:off x="244772" y="4104722"/>
            <a:ext cx="1421194" cy="521758"/>
            <a:chOff x="244772" y="4628597"/>
            <a:chExt cx="1421194" cy="521758"/>
          </a:xfrm>
        </p:grpSpPr>
        <p:sp>
          <p:nvSpPr>
            <p:cNvPr id="4" name="Abgerundetes Rechteck 3"/>
            <p:cNvSpPr/>
            <p:nvPr/>
          </p:nvSpPr>
          <p:spPr>
            <a:xfrm>
              <a:off x="244772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tx2"/>
                  </a:solidFill>
                </a:rPr>
                <a:t>developer</a:t>
              </a:r>
              <a:endParaRPr lang="de-DE" sz="1600" dirty="0">
                <a:solidFill>
                  <a:schemeClr val="tx2"/>
                </a:solidFill>
              </a:endParaRPr>
            </a:p>
          </p:txBody>
        </p:sp>
        <p:sp>
          <p:nvSpPr>
            <p:cNvPr id="11" name="Flussdiagramm: Magnetplattenspeicher 10"/>
            <p:cNvSpPr/>
            <p:nvPr/>
          </p:nvSpPr>
          <p:spPr>
            <a:xfrm>
              <a:off x="1314817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5"/>
                </a:solidFill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146615" y="3116387"/>
            <a:ext cx="2976047" cy="1510093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accent1"/>
                  </a:solidFill>
                </a:rPr>
                <a:t>server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4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5739814" y="2121094"/>
            <a:ext cx="6085753" cy="2505386"/>
            <a:chOff x="5739814" y="2644969"/>
            <a:chExt cx="6085753" cy="2505386"/>
          </a:xfrm>
        </p:grpSpPr>
        <p:sp>
          <p:nvSpPr>
            <p:cNvPr id="23" name="Abgerundetes Rechteck 22"/>
            <p:cNvSpPr/>
            <p:nvPr/>
          </p:nvSpPr>
          <p:spPr>
            <a:xfrm>
              <a:off x="573981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7294667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5" name="Flussdiagramm: Magnetplattenspeicher 24"/>
            <p:cNvSpPr/>
            <p:nvPr/>
          </p:nvSpPr>
          <p:spPr>
            <a:xfrm>
              <a:off x="6809859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6" name="Flussdiagramm: Magnetplattenspeicher 25"/>
            <p:cNvSpPr/>
            <p:nvPr/>
          </p:nvSpPr>
          <p:spPr>
            <a:xfrm>
              <a:off x="8364712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571613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8" name="Flussdiagramm: Magnetplattenspeicher 27"/>
            <p:cNvSpPr/>
            <p:nvPr/>
          </p:nvSpPr>
          <p:spPr>
            <a:xfrm>
              <a:off x="7641658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29" name="Gerade Verbindung mit Pfeil 28"/>
            <p:cNvCxnSpPr>
              <a:stCxn id="23" idx="0"/>
            </p:cNvCxnSpPr>
            <p:nvPr/>
          </p:nvCxnSpPr>
          <p:spPr>
            <a:xfrm flipV="1">
              <a:off x="6329209" y="4189611"/>
              <a:ext cx="504513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4" idx="0"/>
            </p:cNvCxnSpPr>
            <p:nvPr/>
          </p:nvCxnSpPr>
          <p:spPr>
            <a:xfrm flipH="1" flipV="1">
              <a:off x="7489523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bgerundetes Rechteck 30"/>
            <p:cNvSpPr/>
            <p:nvPr/>
          </p:nvSpPr>
          <p:spPr>
            <a:xfrm>
              <a:off x="8849521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040437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3" name="Flussdiagramm: Magnetplattenspeicher 32"/>
            <p:cNvSpPr/>
            <p:nvPr/>
          </p:nvSpPr>
          <p:spPr>
            <a:xfrm>
              <a:off x="9919565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4" name="Flussdiagramm: Magnetplattenspeicher 33"/>
            <p:cNvSpPr/>
            <p:nvPr/>
          </p:nvSpPr>
          <p:spPr>
            <a:xfrm>
              <a:off x="11474418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681319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6" name="Flussdiagramm: Magnetplattenspeicher 35"/>
            <p:cNvSpPr/>
            <p:nvPr/>
          </p:nvSpPr>
          <p:spPr>
            <a:xfrm>
              <a:off x="10751364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37" name="Gerade Verbindung mit Pfeil 36"/>
            <p:cNvCxnSpPr>
              <a:stCxn id="31" idx="0"/>
            </p:cNvCxnSpPr>
            <p:nvPr/>
          </p:nvCxnSpPr>
          <p:spPr>
            <a:xfrm flipV="1">
              <a:off x="9438916" y="4189611"/>
              <a:ext cx="48064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2" idx="0"/>
            </p:cNvCxnSpPr>
            <p:nvPr/>
          </p:nvCxnSpPr>
          <p:spPr>
            <a:xfrm flipH="1" flipV="1">
              <a:off x="10599229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bgerundetes Rechteck 42"/>
            <p:cNvSpPr/>
            <p:nvPr/>
          </p:nvSpPr>
          <p:spPr>
            <a:xfrm>
              <a:off x="8126466" y="2644969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44" name="Flussdiagramm: Magnetplattenspeicher 43"/>
            <p:cNvSpPr/>
            <p:nvPr/>
          </p:nvSpPr>
          <p:spPr>
            <a:xfrm>
              <a:off x="9196511" y="2775409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45" name="Gerade Verbindung mit Pfeil 44"/>
            <p:cNvCxnSpPr>
              <a:stCxn id="27" idx="0"/>
            </p:cNvCxnSpPr>
            <p:nvPr/>
          </p:nvCxnSpPr>
          <p:spPr>
            <a:xfrm flipV="1">
              <a:off x="7161008" y="3194318"/>
              <a:ext cx="1203704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35" idx="0"/>
            </p:cNvCxnSpPr>
            <p:nvPr/>
          </p:nvCxnSpPr>
          <p:spPr>
            <a:xfrm flipH="1" flipV="1">
              <a:off x="9044377" y="3194318"/>
              <a:ext cx="1226337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545986" y="4933290"/>
            <a:ext cx="66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Lokal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865085" y="4933290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Client-Server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8044907" y="4933290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Hierarchisch</a:t>
            </a:r>
          </a:p>
        </p:txBody>
      </p:sp>
      <p:cxnSp>
        <p:nvCxnSpPr>
          <p:cNvPr id="60" name="Gerader Verbinder 59"/>
          <p:cNvCxnSpPr/>
          <p:nvPr/>
        </p:nvCxnSpPr>
        <p:spPr>
          <a:xfrm>
            <a:off x="1876425" y="3506086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5429250" y="3524583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4226567" y="2496405"/>
            <a:ext cx="1275306" cy="903829"/>
            <a:chOff x="4226567" y="2496405"/>
            <a:chExt cx="1275306" cy="903829"/>
          </a:xfrm>
        </p:grpSpPr>
        <p:sp>
          <p:nvSpPr>
            <p:cNvPr id="63" name="Textfeld 62"/>
            <p:cNvSpPr txBox="1"/>
            <p:nvPr/>
          </p:nvSpPr>
          <p:spPr>
            <a:xfrm>
              <a:off x="4810658" y="249640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Buxton Sketch" panose="03080500000500000004" pitchFamily="66" charset="0"/>
                </a:rPr>
                <a:t>BOGY</a:t>
              </a:r>
            </a:p>
          </p:txBody>
        </p:sp>
        <p:sp>
          <p:nvSpPr>
            <p:cNvPr id="64" name="Bogen 63"/>
            <p:cNvSpPr/>
            <p:nvPr/>
          </p:nvSpPr>
          <p:spPr>
            <a:xfrm rot="5400000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604378" y="3043899"/>
            <a:ext cx="957313" cy="1168183"/>
            <a:chOff x="4264380" y="2457095"/>
            <a:chExt cx="957313" cy="1168183"/>
          </a:xfrm>
        </p:grpSpPr>
        <p:sp>
          <p:nvSpPr>
            <p:cNvPr id="48" name="Textfeld 47"/>
            <p:cNvSpPr txBox="1"/>
            <p:nvPr/>
          </p:nvSpPr>
          <p:spPr>
            <a:xfrm>
              <a:off x="4264380" y="247058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Buxton Sketch" panose="03080500000500000004" pitchFamily="66" charset="0"/>
                </a:rPr>
                <a:t>zum Üben</a:t>
              </a:r>
            </a:p>
          </p:txBody>
        </p:sp>
        <p:sp>
          <p:nvSpPr>
            <p:cNvPr id="55" name="Bogen 54"/>
            <p:cNvSpPr/>
            <p:nvPr/>
          </p:nvSpPr>
          <p:spPr>
            <a:xfrm rot="2290658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68145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/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40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B6FEC96-AD94-4866-A069-AAB07979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12" y="2681276"/>
            <a:ext cx="7017837" cy="20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09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/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8DBD-9B9A-460D-A8F8-F5E24B6963FE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22EC14-BBBD-4975-A3C8-AFED2279A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34" y="2744110"/>
            <a:ext cx="7017837" cy="20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1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052203B-BB54-4187-8D63-FEDA967A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082300"/>
            <a:ext cx="10514012" cy="39088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grafisch anzeigen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480B-E8B3-4967-B0D1-D2B098CD9A0F}" type="datetime1">
              <a:rPr lang="de-DE" smtClean="0"/>
              <a:t>26.10.2021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286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208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49" y="1920400"/>
            <a:ext cx="2689823" cy="3846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Moderne Versionskontrolle</a:t>
            </a:r>
          </a:p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  <a:endParaRPr lang="de-DE" i="1" dirty="0"/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/>
              <a:t>Einstellungen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D92C-E271-44BC-8A68-B819743AB42A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66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55" y="1520825"/>
            <a:ext cx="9676451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Operationen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CE0-69B9-4D76-AF88-27BF35D25B97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Basisoperationen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6B80-6830-40EC-A3C6-8B4D98376932}" type="datetime1">
              <a:rPr lang="de-DE" smtClean="0"/>
              <a:t>26.10.2021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460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fehlt noch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push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pull</a:t>
            </a:r>
          </a:p>
          <a:p>
            <a:pPr lvl="1"/>
            <a:r>
              <a:rPr lang="de-DE" dirty="0"/>
              <a:t>Verwendung von </a:t>
            </a:r>
            <a:r>
              <a:rPr lang="de-DE" dirty="0" err="1"/>
              <a:t>Git</a:t>
            </a:r>
            <a:r>
              <a:rPr lang="de-DE" dirty="0"/>
              <a:t> in </a:t>
            </a:r>
            <a:r>
              <a:rPr lang="de-DE" dirty="0" err="1"/>
              <a:t>PyCharm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26.10.2021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848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FC6-678B-440F-B5A1-922EBC98B3DE}" type="datetime1">
              <a:rPr lang="de-DE" smtClean="0"/>
              <a:t>26.10.2021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 zu anderen VCS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63B-9684-4736-AD9B-8754054AFBF5}" type="datetime1">
              <a:rPr lang="de-DE" smtClean="0"/>
              <a:t>26.10.2021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grpSp>
        <p:nvGrpSpPr>
          <p:cNvPr id="50" name="Gruppieren 49"/>
          <p:cNvGrpSpPr/>
          <p:nvPr/>
        </p:nvGrpSpPr>
        <p:grpSpPr>
          <a:xfrm>
            <a:off x="1088412" y="2627383"/>
            <a:ext cx="4644603" cy="2356745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accent1"/>
                  </a:solidFill>
                </a:rPr>
                <a:t>Teil</a:t>
              </a: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accent1"/>
                  </a:solidFill>
                </a:rPr>
                <a:t>Teil</a:t>
              </a: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chemeClr val="accent1"/>
                  </a:solidFill>
                </a:rPr>
                <a:t>server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accent1"/>
                  </a:solidFill>
                </a:rPr>
                <a:t>alles</a:t>
              </a: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2357162" y="5265660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SourceSafe / TFS / SVN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8428388" y="5267658"/>
            <a:ext cx="46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Git</a:t>
            </a:r>
            <a:endParaRPr lang="de-DE" dirty="0"/>
          </a:p>
        </p:txBody>
      </p:sp>
      <p:cxnSp>
        <p:nvCxnSpPr>
          <p:cNvPr id="61" name="Gerader Verbinder 60"/>
          <p:cNvCxnSpPr/>
          <p:nvPr/>
        </p:nvCxnSpPr>
        <p:spPr>
          <a:xfrm>
            <a:off x="6086796" y="3206089"/>
            <a:ext cx="0" cy="15446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6440578" y="2627383"/>
            <a:ext cx="4644603" cy="2356745"/>
            <a:chOff x="2146615" y="3640262"/>
            <a:chExt cx="2976047" cy="1510093"/>
          </a:xfrm>
        </p:grpSpPr>
        <p:sp>
          <p:nvSpPr>
            <p:cNvPr id="48" name="Abgerundetes Rechteck 47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6" name="Flussdiagramm: Magnetplattenspeicher 55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2"/>
                  </a:solidFill>
                </a:rPr>
                <a:t>alles</a:t>
              </a:r>
            </a:p>
          </p:txBody>
        </p:sp>
        <p:sp>
          <p:nvSpPr>
            <p:cNvPr id="57" name="Flussdiagramm: Magnetplattenspeicher 56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2"/>
                  </a:solidFill>
                </a:rPr>
                <a:t>alles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chemeClr val="tx2"/>
                  </a:solidFill>
                </a:rPr>
                <a:t>server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9" name="Flussdiagramm: Magnetplattenspeicher 58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2"/>
                  </a:solidFill>
                </a:rPr>
                <a:t>alles</a:t>
              </a:r>
            </a:p>
          </p:txBody>
        </p:sp>
        <p:cxnSp>
          <p:nvCxnSpPr>
            <p:cNvPr id="62" name="Gerade Verbindung mit Pfeil 61"/>
            <p:cNvCxnSpPr>
              <a:stCxn id="48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55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14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für Windows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Editor für Commit Nachrichten: Notepad++</a:t>
            </a:r>
          </a:p>
          <a:p>
            <a:pPr lvl="1"/>
            <a:r>
              <a:rPr lang="de-DE" dirty="0">
                <a:hlinkClick r:id="rId3"/>
              </a:rPr>
              <a:t>https://notepad-plus-plus.org/downloads/</a:t>
            </a:r>
            <a:r>
              <a:rPr lang="de-DE" dirty="0"/>
              <a:t>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73FA16-B167-4E5D-A960-A3B16D759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956" y="2949153"/>
            <a:ext cx="6679725" cy="259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SCM</a:t>
            </a:r>
          </a:p>
          <a:p>
            <a:pPr lvl="1"/>
            <a:r>
              <a:rPr lang="de-DE" dirty="0">
                <a:hlinkClick r:id="rId3"/>
              </a:rPr>
              <a:t>https://git-scm.com/download/win</a:t>
            </a:r>
            <a:r>
              <a:rPr lang="de-DE" dirty="0"/>
              <a:t>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C47CE38-F61E-4417-A442-6CC0DB80D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956" y="2500190"/>
            <a:ext cx="6981179" cy="35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8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8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C01D4E-D641-4000-9D29-0B461E88B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0825"/>
            <a:ext cx="5989322" cy="464502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64B0655-683C-4B66-8FD1-B8D194D5C1FB}"/>
              </a:ext>
            </a:extLst>
          </p:cNvPr>
          <p:cNvSpPr/>
          <p:nvPr/>
        </p:nvSpPr>
        <p:spPr>
          <a:xfrm>
            <a:off x="1199535" y="4444181"/>
            <a:ext cx="2694039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90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97C18EA-2525-4729-8D26-3303A5AD2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0825"/>
            <a:ext cx="5989322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26.10.2021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50CA526-7D55-4324-93E1-6FFEB208EF74}"/>
              </a:ext>
            </a:extLst>
          </p:cNvPr>
          <p:cNvSpPr/>
          <p:nvPr/>
        </p:nvSpPr>
        <p:spPr>
          <a:xfrm>
            <a:off x="1278193" y="2733368"/>
            <a:ext cx="5073446" cy="363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364235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1_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2271</Words>
  <Application>Microsoft Office PowerPoint</Application>
  <PresentationFormat>Breitbild</PresentationFormat>
  <Paragraphs>496</Paragraphs>
  <Slides>48</Slides>
  <Notes>32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48</vt:i4>
      </vt:variant>
    </vt:vector>
  </HeadingPairs>
  <TitlesOfParts>
    <vt:vector size="54" baseType="lpstr">
      <vt:lpstr>Buxton Sketch</vt:lpstr>
      <vt:lpstr>Arial</vt:lpstr>
      <vt:lpstr>Calibri</vt:lpstr>
      <vt:lpstr>Source Code Pro</vt:lpstr>
      <vt:lpstr>Titel</vt:lpstr>
      <vt:lpstr>1_Inhalt</vt:lpstr>
      <vt:lpstr>Git Grundlagen (Windows)</vt:lpstr>
      <vt:lpstr>Agenda</vt:lpstr>
      <vt:lpstr>Was ist Git?</vt:lpstr>
      <vt:lpstr>Was ist Git?</vt:lpstr>
      <vt:lpstr>Was ist Git?</vt:lpstr>
      <vt:lpstr>Installation für Windows</vt:lpstr>
      <vt:lpstr>Übungs-Git einrichten</vt:lpstr>
      <vt:lpstr>Übungs-Git einrichten</vt:lpstr>
      <vt:lpstr>Übungs-Git einrichten</vt:lpstr>
      <vt:lpstr>Übungs-Git einrichten</vt:lpstr>
      <vt:lpstr>Übungs-Git einrichten</vt:lpstr>
      <vt:lpstr>Übungs-Git einrichten</vt:lpstr>
      <vt:lpstr>Einstellungen</vt:lpstr>
      <vt:lpstr>Einstellungen</vt:lpstr>
      <vt:lpstr>Einstellungen</vt:lpstr>
      <vt:lpstr>Einstellungen</vt:lpstr>
      <vt:lpstr>Einstellungen</vt:lpstr>
      <vt:lpstr>Einstellungen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Zusammenfassung</vt:lpstr>
      <vt:lpstr>Zusammenfassung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77</cp:revision>
  <dcterms:created xsi:type="dcterms:W3CDTF">2018-03-05T13:40:27Z</dcterms:created>
  <dcterms:modified xsi:type="dcterms:W3CDTF">2021-10-26T08:29:04Z</dcterms:modified>
</cp:coreProperties>
</file>