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1" r:id="rId4"/>
    <p:sldId id="27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61"/>
          </p14:sldIdLst>
        </p14:section>
        <p14:section name="Aufgaben einer Versionsverwaltung" id="{EB7416D2-FE43-421A-A82D-DCCB9519097D}">
          <p14:sldIdLst>
            <p14:sldId id="270"/>
            <p14:sldId id="262"/>
            <p14:sldId id="263"/>
            <p14:sldId id="264"/>
            <p14:sldId id="265"/>
          </p14:sldIdLst>
        </p14:section>
        <p14:section name="Vokabeln" id="{8CE1650E-649A-4073-97C3-7485DBBD6718}">
          <p14:sldIdLst>
            <p14:sldId id="266"/>
            <p14:sldId id="267"/>
            <p14:sldId id="268"/>
          </p14:sldIdLst>
        </p14:section>
        <p14:section name="Zusammenfassung" id="{3935168F-CA97-4DBE-AA4D-CD6487E81BA7}">
          <p14:sldIdLst>
            <p14:sldId id="269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907" autoAdjust="0"/>
  </p:normalViewPr>
  <p:slideViewPr>
    <p:cSldViewPr snapToGrid="0">
      <p:cViewPr varScale="1">
        <p:scale>
          <a:sx n="85" d="100"/>
          <a:sy n="85" d="100"/>
        </p:scale>
        <p:origin x="145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26.10.2021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26.10.2021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Daten von einem Entwickler müssen zum anderen kommen</a:t>
            </a:r>
            <a:endParaRPr lang="de-DE" baseline="0" dirty="0"/>
          </a:p>
          <a:p>
            <a:pPr marL="0" indent="0">
              <a:buNone/>
            </a:pPr>
            <a:endParaRPr lang="de-DE" baseline="0" dirty="0"/>
          </a:p>
          <a:p>
            <a:pPr marL="0" indent="0">
              <a:buNone/>
            </a:pPr>
            <a:r>
              <a:rPr lang="de-DE" baseline="0" dirty="0"/>
              <a:t>Bildquellen, </a:t>
            </a:r>
            <a:r>
              <a:rPr lang="de-DE" baseline="0" dirty="0" err="1"/>
              <a:t>rev</a:t>
            </a:r>
            <a:r>
              <a:rPr lang="de-DE" baseline="0" dirty="0"/>
              <a:t>. 2021-03-17: </a:t>
            </a:r>
          </a:p>
          <a:p>
            <a:pPr marL="0" indent="0">
              <a:buNone/>
            </a:pPr>
            <a:r>
              <a:rPr lang="de-DE" baseline="0" dirty="0"/>
              <a:t>https://pixabay.com/de/photos/mann-m%C3%A4nnlich-erwachsene-person-1209494/</a:t>
            </a:r>
          </a:p>
          <a:p>
            <a:pPr marL="0" indent="0">
              <a:buNone/>
            </a:pPr>
            <a:r>
              <a:rPr lang="de-DE" dirty="0"/>
              <a:t>https://pixabay.com/de/photos/portr%C3%A4t-mann-m%C3%A4nnlich-person-2194457/</a:t>
            </a:r>
          </a:p>
          <a:p>
            <a:pPr marL="0" indent="0">
              <a:buNone/>
            </a:pPr>
            <a:r>
              <a:rPr lang="de-DE"/>
              <a:t>https://pixabay.com/de/photos/apple-smartphone-schreibtisch-1282241/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6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wurde geändert: welche Datei und welcher Inhalt davon?</a:t>
            </a:r>
          </a:p>
          <a:p>
            <a:r>
              <a:rPr lang="de-DE" dirty="0"/>
              <a:t>Wann wurde geändert: seit</a:t>
            </a:r>
            <a:r>
              <a:rPr lang="de-DE" baseline="0" dirty="0"/>
              <a:t> wann ist eine Funktion verfügbar? Ist die Funktion in meiner Version schon verfügbar?</a:t>
            </a:r>
            <a:endParaRPr lang="de-DE" dirty="0"/>
          </a:p>
          <a:p>
            <a:r>
              <a:rPr lang="de-DE" dirty="0"/>
              <a:t>Warum</a:t>
            </a:r>
            <a:r>
              <a:rPr lang="de-DE" baseline="0" dirty="0"/>
              <a:t> wurde geändert: erfordert Disziplin seitens des Teilnehmers</a:t>
            </a:r>
          </a:p>
          <a:p>
            <a:r>
              <a:rPr lang="de-DE" baseline="0" dirty="0"/>
              <a:t>Wer hat geändert: wen kann ich ggf. ansprechen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248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Versehentliche oder auch absichtliche Änderungen können rückgängig gemacht werden.</a:t>
            </a:r>
          </a:p>
          <a:p>
            <a:r>
              <a:rPr lang="de-DE" dirty="0"/>
              <a:t>Die Versionskontrolle funktioniert wie eine Art Absicherung oder Versicherung,</a:t>
            </a:r>
            <a:r>
              <a:rPr lang="de-DE" baseline="0" dirty="0"/>
              <a:t> man könnte auch sagen „Backup“.</a:t>
            </a:r>
          </a:p>
          <a:p>
            <a:r>
              <a:rPr lang="de-DE" baseline="0" dirty="0"/>
              <a:t>Im Unterschied zu einem Backup werden alte Dateien aber nicht nach einem bestimmten Plan gelöscht, sondern bleiben erhalten.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211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kann auch parallel an mehreren Versionen gearbeitet</a:t>
            </a:r>
            <a:r>
              <a:rPr lang="de-DE" baseline="0" dirty="0"/>
              <a:t> werden, z.B. alle Versionen, die an Kunden geliefert wurden und für die noch ein Wartungsvertrag existiert.</a:t>
            </a:r>
          </a:p>
          <a:p>
            <a:endParaRPr lang="de-DE" baseline="0" dirty="0"/>
          </a:p>
          <a:p>
            <a:r>
              <a:rPr lang="de-DE" baseline="0" dirty="0"/>
              <a:t>Beispielsweise kann es erforderlich sein, Version 2.2 weiter zu pflegen, weil es die letzte Version war, die auf Windows 7 funktioniert. Neue Funktionen kommen nicht mehr hinzu, aber Fehler werden noch behoben. Gleichzeitig muss Version 3.0 gepflegt werden, die aber nur noch unter Windows 10 läuft.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580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 Entwickler darf die Änderungen eines anderen Entwicklers nicht einfach überschreiben.</a:t>
            </a:r>
          </a:p>
          <a:p>
            <a:r>
              <a:rPr lang="de-DE" dirty="0"/>
              <a:t>Es muss entschieden werden, welche Änderungen beibehalten werden sollen.</a:t>
            </a:r>
          </a:p>
          <a:p>
            <a:pPr marL="228600" indent="-228600">
              <a:buAutoNum type="alphaLcParenR"/>
            </a:pPr>
            <a:r>
              <a:rPr lang="de-DE" dirty="0"/>
              <a:t>nur Änderungen von Entwickler 1</a:t>
            </a:r>
          </a:p>
          <a:p>
            <a:pPr marL="228600" indent="-228600">
              <a:buAutoNum type="alphaLcParenR"/>
            </a:pPr>
            <a:r>
              <a:rPr lang="de-DE" dirty="0"/>
              <a:t>nur Änderungen von Entwickler 2</a:t>
            </a:r>
          </a:p>
          <a:p>
            <a:pPr marL="228600" indent="-228600">
              <a:buAutoNum type="alphaLcParenR"/>
            </a:pPr>
            <a:r>
              <a:rPr lang="de-DE" dirty="0"/>
              <a:t>alle Änderungen von beiden</a:t>
            </a:r>
          </a:p>
          <a:p>
            <a:pPr marL="228600" indent="-228600">
              <a:buAutoNum type="alphaLcParenR"/>
            </a:pPr>
            <a:r>
              <a:rPr lang="de-DE" dirty="0"/>
              <a:t>Teile</a:t>
            </a:r>
            <a:r>
              <a:rPr lang="de-DE" baseline="0" dirty="0"/>
              <a:t> von Entwickler 1 und Teile von Entwickler 2</a:t>
            </a:r>
          </a:p>
          <a:p>
            <a:pPr marL="0" indent="0">
              <a:buNone/>
            </a:pPr>
            <a:endParaRPr lang="de-DE" baseline="0" dirty="0"/>
          </a:p>
          <a:p>
            <a:pPr marL="0" indent="0">
              <a:buNone/>
            </a:pPr>
            <a:r>
              <a:rPr lang="de-DE" baseline="0" dirty="0"/>
              <a:t>Ein quasi-gleichzeitiger Schreibzugriff muss erkannt und gemeldet werden, damit sich die beiden Entwickler abstimmen können und die gemeinsame Lösung erarbeiten.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493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Trunk kennzeichnet</a:t>
            </a:r>
            <a:r>
              <a:rPr lang="de-DE" baseline="0" dirty="0"/>
              <a:t> die Hauptlinie der Entwicklung. Im Prinzip kommen alle Änderungen kommen hier hinein, um dann eine Software zu erhalten, die alle Funktionen enthält.</a:t>
            </a:r>
          </a:p>
          <a:p>
            <a:r>
              <a:rPr lang="de-DE" baseline="0" dirty="0"/>
              <a:t>Der Begriff Master wird vermutlich langsam verschwinden. Im Zuge der Diskussion um Sklaverei (Master/Slave) zeichnet sich eine Abwendung vom Begriff Master ab.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6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</a:t>
            </a:r>
            <a:r>
              <a:rPr lang="de-DE" baseline="0" dirty="0"/>
              <a:t> </a:t>
            </a:r>
            <a:r>
              <a:rPr lang="de-DE" baseline="0" dirty="0" err="1"/>
              <a:t>Branch</a:t>
            </a:r>
            <a:r>
              <a:rPr lang="de-DE" baseline="0" dirty="0"/>
              <a:t> kann verwendet werden, wenn eine neue Funktion entwickelt werden soll und deren Umsetzung nicht trivial ist, d.h. länger dauert.</a:t>
            </a:r>
          </a:p>
          <a:p>
            <a:r>
              <a:rPr lang="de-DE" dirty="0"/>
              <a:t>Um</a:t>
            </a:r>
            <a:r>
              <a:rPr lang="de-DE" baseline="0" dirty="0"/>
              <a:t> in der Zwischenzeit die an den Kunden ausgelieferten Versionen nicht durch die unvollständige oder fehlerhafte Funktion zu gefährden, findet die Entwicklung auf einem </a:t>
            </a:r>
            <a:r>
              <a:rPr lang="de-DE" baseline="0" dirty="0" err="1"/>
              <a:t>Branch</a:t>
            </a:r>
            <a:r>
              <a:rPr lang="de-DE" baseline="0" dirty="0"/>
              <a:t> statt.</a:t>
            </a:r>
          </a:p>
          <a:p>
            <a:endParaRPr lang="de-DE" baseline="0" dirty="0"/>
          </a:p>
          <a:p>
            <a:r>
              <a:rPr lang="de-DE" baseline="0" dirty="0"/>
              <a:t>Der Vorgang zum Erzeugen des </a:t>
            </a:r>
            <a:r>
              <a:rPr lang="de-DE" baseline="0" dirty="0" err="1"/>
              <a:t>Branches</a:t>
            </a:r>
            <a:r>
              <a:rPr lang="de-DE" baseline="0" dirty="0"/>
              <a:t> heißt Branchen.</a:t>
            </a:r>
          </a:p>
          <a:p>
            <a:r>
              <a:rPr lang="de-DE" baseline="0" dirty="0"/>
              <a:t>Der Vorgang zur Übertragung von Änderungen zurück in den Trunk heißt </a:t>
            </a:r>
            <a:r>
              <a:rPr lang="de-DE" baseline="0" dirty="0" err="1"/>
              <a:t>Mergen</a:t>
            </a:r>
            <a:r>
              <a:rPr lang="de-DE" baseline="0" dirty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6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Kommen</a:t>
            </a:r>
            <a:r>
              <a:rPr lang="de-DE" baseline="0" dirty="0"/>
              <a:t> aufgrund der neuen Funktion ausschließlich neue Dateien hinzu, so kann problemlos </a:t>
            </a:r>
            <a:r>
              <a:rPr lang="de-DE" baseline="0" dirty="0" err="1"/>
              <a:t>gemergt</a:t>
            </a:r>
            <a:r>
              <a:rPr lang="de-DE" baseline="0" dirty="0"/>
              <a:t> werden.</a:t>
            </a:r>
          </a:p>
          <a:p>
            <a:r>
              <a:rPr lang="de-DE" baseline="0" dirty="0"/>
              <a:t>Mussten jedoch aufgrund der neuen Funktion und aufgrund einer Fehlerbehebung sowohl auf den Trunk als auch im </a:t>
            </a:r>
            <a:r>
              <a:rPr lang="de-DE" baseline="0" dirty="0" err="1"/>
              <a:t>Branch</a:t>
            </a:r>
            <a:r>
              <a:rPr lang="de-DE" baseline="0" dirty="0"/>
              <a:t> die gleiche Datei verändert werden, kommt es zu einem Konflikt, wenn die neue Funktion in das Programm übernommen werden soll (also beim </a:t>
            </a:r>
            <a:r>
              <a:rPr lang="de-DE" baseline="0" dirty="0" err="1"/>
              <a:t>Mergevorgang</a:t>
            </a:r>
            <a:r>
              <a:rPr lang="de-DE" baseline="0" dirty="0"/>
              <a:t>).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705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799B-B899-47B8-92A8-5243EA1C43ED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3228-AD0C-44F6-93E6-E4812D7E72F9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20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7F-C8B9-4787-A723-40B4C2E5D24B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04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119D-062E-41F2-BD2B-B524272C39D6}" type="datetime1">
              <a:rPr lang="de-DE" smtClean="0"/>
              <a:t>26.10.2021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978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3D44-900F-4368-9939-FAC49CE50632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09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7B46-8F3E-413F-A409-09BE3933FF5F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3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5078-0FE7-4328-8BC4-FC50AC67DFE6}" type="datetime1">
              <a:rPr lang="de-DE" smtClean="0"/>
              <a:t>26.10.2021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20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63C9-7413-43CA-8F9A-2D9407EA485A}" type="datetime1">
              <a:rPr lang="de-DE" smtClean="0"/>
              <a:t>26.10.2021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67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88FA-61B2-435C-8A36-8A31A7FB2F57}" type="datetime1">
              <a:rPr lang="de-DE" smtClean="0"/>
              <a:t>26.10.2021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336C-39C3-4C5D-990F-AC5007C5DC0D}" type="datetime1">
              <a:rPr lang="de-DE" smtClean="0"/>
              <a:t>26.10.2021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44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81E7-A98B-4BC1-8CA5-594FD3D28D09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61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D0B8011-25D9-4ED6-9D3D-48FC26EC9CAC}" type="datetime1">
              <a:rPr lang="de-DE" smtClean="0"/>
              <a:t>26.10.2021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Versionskontrolle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89D49DA-894B-48ED-9781-F360E0DDDDC5}" type="datetime1">
              <a:rPr lang="de-DE" smtClean="0"/>
              <a:t>26.10.2021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Flutter - AppDesign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cxnSpLocks/>
          </p:cNvCxnSpPr>
          <p:nvPr userDrawn="1"/>
        </p:nvCxnSpPr>
        <p:spPr>
          <a:xfrm flipV="1">
            <a:off x="0" y="6356349"/>
            <a:ext cx="8892073" cy="1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4559D41-751B-4D7C-9655-A7134109513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63" y="6151561"/>
            <a:ext cx="1638305" cy="409577"/>
          </a:xfrm>
          <a:prstGeom prst="rect">
            <a:avLst/>
          </a:prstGeom>
        </p:spPr>
      </p:pic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id="{C797F233-091D-4DE9-86F5-01F20A8E02B8}"/>
              </a:ext>
            </a:extLst>
          </p:cNvPr>
          <p:cNvCxnSpPr>
            <a:cxnSpLocks/>
          </p:cNvCxnSpPr>
          <p:nvPr userDrawn="1"/>
        </p:nvCxnSpPr>
        <p:spPr>
          <a:xfrm>
            <a:off x="10711543" y="6356349"/>
            <a:ext cx="1480457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76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>
          <p15:clr>
            <a:srgbClr val="F26B43"/>
          </p15:clr>
        </p15:guide>
        <p15:guide id="2" pos="7151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958">
          <p15:clr>
            <a:srgbClr val="F26B43"/>
          </p15:clr>
        </p15:guide>
        <p15:guide id="5" orient="horz" pos="3884">
          <p15:clr>
            <a:srgbClr val="F26B43"/>
          </p15:clr>
        </p15:guide>
        <p15:guide id="6" pos="3795">
          <p15:clr>
            <a:srgbClr val="F26B43"/>
          </p15:clr>
        </p15:guide>
        <p15:guide id="7" pos="3885">
          <p15:clr>
            <a:srgbClr val="F26B43"/>
          </p15:clr>
        </p15:guide>
        <p15:guide id="8" orient="horz" pos="77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Versionskontrolle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F40B203D-7596-48F0-A086-B291DF85B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4402-73F9-4C75-A705-E2D5EA48B484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 Verbindung mit Pfeil 26"/>
          <p:cNvCxnSpPr/>
          <p:nvPr/>
        </p:nvCxnSpPr>
        <p:spPr>
          <a:xfrm>
            <a:off x="3159376" y="3223845"/>
            <a:ext cx="386991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Vokabeln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Conflict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066E-E86D-4348-A7EA-F9D80BAC393A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10</a:t>
            </a:fld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185333" y="3928533"/>
            <a:ext cx="789093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45236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202679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60122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195841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738366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324515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926303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471097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6047808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656765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719667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777110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834553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8919963" y="4082235"/>
            <a:ext cx="5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Zeit</a:t>
            </a:r>
          </a:p>
        </p:txBody>
      </p:sp>
      <p:sp>
        <p:nvSpPr>
          <p:cNvPr id="23" name="Ellipse 22"/>
          <p:cNvSpPr/>
          <p:nvPr/>
        </p:nvSpPr>
        <p:spPr>
          <a:xfrm>
            <a:off x="9771795" y="4819420"/>
            <a:ext cx="307404" cy="3074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0152617" y="478845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Änderung</a:t>
            </a:r>
          </a:p>
        </p:txBody>
      </p:sp>
      <p:cxnSp>
        <p:nvCxnSpPr>
          <p:cNvPr id="25" name="Gerader Verbinder 24"/>
          <p:cNvCxnSpPr/>
          <p:nvPr/>
        </p:nvCxnSpPr>
        <p:spPr>
          <a:xfrm flipV="1">
            <a:off x="2450123" y="3223846"/>
            <a:ext cx="725530" cy="704687"/>
          </a:xfrm>
          <a:prstGeom prst="line">
            <a:avLst/>
          </a:prstGeom>
          <a:ln w="38100">
            <a:solidFill>
              <a:schemeClr val="accent6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H="1" flipV="1">
            <a:off x="7045571" y="3223845"/>
            <a:ext cx="725530" cy="704687"/>
          </a:xfrm>
          <a:prstGeom prst="line">
            <a:avLst/>
          </a:prstGeom>
          <a:ln w="38100">
            <a:solidFill>
              <a:schemeClr val="accent6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909878" y="4660804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6"/>
                </a:solidFill>
              </a:rPr>
              <a:t>branchen</a:t>
            </a:r>
            <a:endParaRPr lang="de-DE" b="1" dirty="0">
              <a:solidFill>
                <a:schemeClr val="accent6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7230856" y="4660804"/>
            <a:ext cx="91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6"/>
                </a:solidFill>
              </a:rPr>
              <a:t>mergen</a:t>
            </a:r>
            <a:endParaRPr lang="de-DE" b="1" dirty="0">
              <a:solidFill>
                <a:schemeClr val="accent6"/>
              </a:solidFill>
            </a:endParaRPr>
          </a:p>
        </p:txBody>
      </p:sp>
      <p:cxnSp>
        <p:nvCxnSpPr>
          <p:cNvPr id="33" name="Gerade Verbindung mit Pfeil 32"/>
          <p:cNvCxnSpPr>
            <a:stCxn id="30" idx="0"/>
          </p:cNvCxnSpPr>
          <p:nvPr/>
        </p:nvCxnSpPr>
        <p:spPr>
          <a:xfrm flipV="1">
            <a:off x="2450123" y="4082235"/>
            <a:ext cx="0" cy="5785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7678615" y="4082235"/>
            <a:ext cx="0" cy="5785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111822" y="2692968"/>
            <a:ext cx="156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/>
                </a:solidFill>
              </a:rPr>
              <a:t>neue Funktion</a:t>
            </a:r>
          </a:p>
        </p:txBody>
      </p:sp>
      <p:sp>
        <p:nvSpPr>
          <p:cNvPr id="29" name="Eine Ecke des Rechtecks schneiden 28"/>
          <p:cNvSpPr/>
          <p:nvPr/>
        </p:nvSpPr>
        <p:spPr>
          <a:xfrm>
            <a:off x="5354846" y="1882621"/>
            <a:ext cx="539905" cy="760046"/>
          </a:xfrm>
          <a:prstGeom prst="snip1Rect">
            <a:avLst>
              <a:gd name="adj" fmla="val 3838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5183074" y="2621817"/>
            <a:ext cx="8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Datei A</a:t>
            </a:r>
          </a:p>
        </p:txBody>
      </p:sp>
      <p:sp>
        <p:nvSpPr>
          <p:cNvPr id="36" name="Eine Ecke des Rechtecks schneiden 35"/>
          <p:cNvSpPr/>
          <p:nvPr/>
        </p:nvSpPr>
        <p:spPr>
          <a:xfrm>
            <a:off x="3702218" y="4236875"/>
            <a:ext cx="539905" cy="760046"/>
          </a:xfrm>
          <a:prstGeom prst="snip1Rect">
            <a:avLst>
              <a:gd name="adj" fmla="val 3838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3530446" y="4994831"/>
            <a:ext cx="8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Datei A</a:t>
            </a:r>
          </a:p>
        </p:txBody>
      </p:sp>
      <p:sp>
        <p:nvSpPr>
          <p:cNvPr id="38" name="Gewitterblitz 37"/>
          <p:cNvSpPr/>
          <p:nvPr/>
        </p:nvSpPr>
        <p:spPr>
          <a:xfrm>
            <a:off x="7488148" y="3564841"/>
            <a:ext cx="352636" cy="672034"/>
          </a:xfrm>
          <a:prstGeom prst="lightningBol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15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Aufgaben einer Versionsverwaltung</a:t>
            </a:r>
          </a:p>
          <a:p>
            <a:pPr lvl="1"/>
            <a:r>
              <a:rPr lang="de-DE" dirty="0"/>
              <a:t>Datenaustausch</a:t>
            </a:r>
          </a:p>
          <a:p>
            <a:pPr lvl="1"/>
            <a:r>
              <a:rPr lang="de-DE" dirty="0"/>
              <a:t>Nachvollziehbarkeit</a:t>
            </a:r>
          </a:p>
          <a:p>
            <a:pPr lvl="1"/>
            <a:r>
              <a:rPr lang="de-DE" dirty="0"/>
              <a:t>Wiederherstellung („Backup“)</a:t>
            </a:r>
          </a:p>
          <a:p>
            <a:pPr lvl="1"/>
            <a:r>
              <a:rPr lang="de-DE" dirty="0"/>
              <a:t>Archivierung von Ständen</a:t>
            </a:r>
          </a:p>
          <a:p>
            <a:pPr lvl="1"/>
            <a:r>
              <a:rPr lang="de-DE"/>
              <a:t>gemeinsamer</a:t>
            </a:r>
            <a:r>
              <a:rPr lang="de-DE" dirty="0"/>
              <a:t>/zeitgleicher Zugriff</a:t>
            </a:r>
          </a:p>
          <a:p>
            <a:r>
              <a:rPr lang="de-DE" dirty="0"/>
              <a:t>Vokabeln</a:t>
            </a:r>
          </a:p>
          <a:p>
            <a:pPr lvl="1"/>
            <a:r>
              <a:rPr lang="de-DE" dirty="0"/>
              <a:t>Trunk / Main / Master: Hauptversion</a:t>
            </a:r>
          </a:p>
          <a:p>
            <a:pPr lvl="1"/>
            <a:r>
              <a:rPr lang="de-DE" dirty="0" err="1"/>
              <a:t>Branch</a:t>
            </a:r>
            <a:r>
              <a:rPr lang="de-DE" dirty="0"/>
              <a:t>: Nebenversion</a:t>
            </a:r>
          </a:p>
          <a:p>
            <a:pPr lvl="1"/>
            <a:r>
              <a:rPr lang="de-DE" dirty="0" err="1"/>
              <a:t>Merge</a:t>
            </a:r>
            <a:r>
              <a:rPr lang="de-DE" dirty="0"/>
              <a:t>: Integration der Nebenversion in die Hauptversion</a:t>
            </a:r>
          </a:p>
          <a:p>
            <a:pPr lvl="1"/>
            <a:r>
              <a:rPr lang="de-DE" dirty="0"/>
              <a:t>Conflict: gleichzeitige Änderung einer Datei in mehreren </a:t>
            </a:r>
            <a:r>
              <a:rPr lang="de-DE" dirty="0" err="1"/>
              <a:t>Branches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C87-6BF3-41AC-BB46-31583E11660C}" type="datetime1">
              <a:rPr lang="de-DE" smtClean="0"/>
              <a:t>26.10.2021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43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A63D-C149-4B48-836D-42FE87C52439}" type="datetime1">
              <a:rPr lang="de-DE" smtClean="0"/>
              <a:t>26.10.2021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 einer Versionsverwaltung</a:t>
            </a:r>
          </a:p>
          <a:p>
            <a:r>
              <a:rPr lang="de-DE" dirty="0"/>
              <a:t>Vokabeln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956-8A56-4071-AAFB-D5D0C25F861D}" type="datetime1">
              <a:rPr lang="de-DE" smtClean="0"/>
              <a:t>26.10.2021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21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F1720349-CB1E-4D12-B2ED-6407DF07B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871947" y="3730171"/>
            <a:ext cx="2299195" cy="177590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einer Versionsverwaltung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Datenaustausch</a:t>
            </a:r>
          </a:p>
          <a:p>
            <a:pPr lvl="1"/>
            <a:r>
              <a:rPr lang="de-DE" dirty="0"/>
              <a:t>ein Projekt</a:t>
            </a:r>
          </a:p>
          <a:p>
            <a:pPr lvl="1"/>
            <a:r>
              <a:rPr lang="de-DE" dirty="0"/>
              <a:t>viele Entwickler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1616-CC17-41B1-8C4A-74E97C481B12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C1E1944-8E44-42D3-8263-87395117982E}"/>
              </a:ext>
            </a:extLst>
          </p:cNvPr>
          <p:cNvSpPr txBox="1"/>
          <p:nvPr/>
        </p:nvSpPr>
        <p:spPr>
          <a:xfrm>
            <a:off x="5711452" y="4486269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Export.dart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B133AE7-C59D-4B18-9290-1E8B838EA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983" y="2201633"/>
            <a:ext cx="1478845" cy="147884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74E2E23-4496-4CB4-8A9D-F5117845D2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77" y="2148562"/>
            <a:ext cx="1478845" cy="147884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6609E2E-6A31-4D47-9E45-9A3193CE1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215" y="3730171"/>
            <a:ext cx="2299195" cy="1775907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193AC81-2572-4CB2-A69A-3F43F6C457E0}"/>
              </a:ext>
            </a:extLst>
          </p:cNvPr>
          <p:cNvSpPr txBox="1"/>
          <p:nvPr/>
        </p:nvSpPr>
        <p:spPr>
          <a:xfrm>
            <a:off x="9962514" y="4486269"/>
            <a:ext cx="137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Settings.dart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Bogen 15">
            <a:extLst>
              <a:ext uri="{FF2B5EF4-FFF2-40B4-BE49-F238E27FC236}">
                <a16:creationId xmlns:a16="http://schemas.microsoft.com/office/drawing/2014/main" id="{CE9A828B-D728-4C27-8DC7-ACBF971BCF2C}"/>
              </a:ext>
            </a:extLst>
          </p:cNvPr>
          <p:cNvSpPr/>
          <p:nvPr/>
        </p:nvSpPr>
        <p:spPr>
          <a:xfrm rot="19162068">
            <a:off x="5690660" y="3661065"/>
            <a:ext cx="4331054" cy="3882658"/>
          </a:xfrm>
          <a:prstGeom prst="arc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Bogen 21">
            <a:extLst>
              <a:ext uri="{FF2B5EF4-FFF2-40B4-BE49-F238E27FC236}">
                <a16:creationId xmlns:a16="http://schemas.microsoft.com/office/drawing/2014/main" id="{F6993BBC-1706-4918-AEDF-A6B80E7B3199}"/>
              </a:ext>
            </a:extLst>
          </p:cNvPr>
          <p:cNvSpPr/>
          <p:nvPr/>
        </p:nvSpPr>
        <p:spPr>
          <a:xfrm rot="19162068" flipH="1" flipV="1">
            <a:off x="6690215" y="999725"/>
            <a:ext cx="4331054" cy="3882658"/>
          </a:xfrm>
          <a:prstGeom prst="arc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A795C04-8D11-426E-AB57-2DAE938094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163" y="3881133"/>
            <a:ext cx="580223" cy="66806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9A6BA18C-1BAF-4A87-AF17-AAE6F88721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132" y="3911353"/>
            <a:ext cx="580223" cy="6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3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einer Versionsverwaltung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Nachvollziehbarkeit von Änderungen</a:t>
            </a:r>
          </a:p>
          <a:p>
            <a:pPr lvl="1"/>
            <a:r>
              <a:rPr lang="de-DE" dirty="0"/>
              <a:t>was wurde geändert</a:t>
            </a:r>
          </a:p>
          <a:p>
            <a:pPr lvl="1"/>
            <a:r>
              <a:rPr lang="de-DE" dirty="0"/>
              <a:t>wann wurde geändert</a:t>
            </a:r>
          </a:p>
          <a:p>
            <a:pPr lvl="1"/>
            <a:r>
              <a:rPr lang="de-DE" dirty="0"/>
              <a:t>warum wurde geändert</a:t>
            </a:r>
          </a:p>
          <a:p>
            <a:pPr lvl="1"/>
            <a:r>
              <a:rPr lang="de-DE" dirty="0"/>
              <a:t>wer hat geändert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FA2A-D458-4FE9-836B-B0B8D93E304B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B3E1990A-8B47-445A-B05A-04CD5CABF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910548"/>
              </p:ext>
            </p:extLst>
          </p:nvPr>
        </p:nvGraphicFramePr>
        <p:xfrm>
          <a:off x="5690440" y="2199093"/>
          <a:ext cx="5965851" cy="35945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1463">
                  <a:extLst>
                    <a:ext uri="{9D8B030D-6E8A-4147-A177-3AD203B41FA5}">
                      <a16:colId xmlns:a16="http://schemas.microsoft.com/office/drawing/2014/main" val="4244418619"/>
                    </a:ext>
                  </a:extLst>
                </a:gridCol>
                <a:gridCol w="961955">
                  <a:extLst>
                    <a:ext uri="{9D8B030D-6E8A-4147-A177-3AD203B41FA5}">
                      <a16:colId xmlns:a16="http://schemas.microsoft.com/office/drawing/2014/main" val="2446011096"/>
                    </a:ext>
                  </a:extLst>
                </a:gridCol>
                <a:gridCol w="2020970">
                  <a:extLst>
                    <a:ext uri="{9D8B030D-6E8A-4147-A177-3AD203B41FA5}">
                      <a16:colId xmlns:a16="http://schemas.microsoft.com/office/drawing/2014/main" val="1121653716"/>
                    </a:ext>
                  </a:extLst>
                </a:gridCol>
                <a:gridCol w="1491463">
                  <a:extLst>
                    <a:ext uri="{9D8B030D-6E8A-4147-A177-3AD203B41FA5}">
                      <a16:colId xmlns:a16="http://schemas.microsoft.com/office/drawing/2014/main" val="3554487036"/>
                    </a:ext>
                  </a:extLst>
                </a:gridCol>
              </a:tblGrid>
              <a:tr h="489481">
                <a:tc>
                  <a:txBody>
                    <a:bodyPr/>
                    <a:lstStyle/>
                    <a:p>
                      <a:r>
                        <a:rPr lang="de-DE" sz="1400" dirty="0"/>
                        <a:t>Wann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50794"/>
                  </a:ext>
                </a:extLst>
              </a:tr>
              <a:tr h="586854">
                <a:tc>
                  <a:txBody>
                    <a:bodyPr/>
                    <a:lstStyle/>
                    <a:p>
                      <a:r>
                        <a:rPr lang="de-DE" sz="1400" dirty="0"/>
                        <a:t>12.2. 14:33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de-DE" sz="1400" dirty="0" err="1"/>
                        <a:t>Export.dart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Fix </a:t>
                      </a:r>
                      <a:r>
                        <a:rPr lang="de-DE" sz="1400" dirty="0" err="1"/>
                        <a:t>bug</a:t>
                      </a:r>
                      <a:r>
                        <a:rPr lang="de-DE" sz="1400" dirty="0"/>
                        <a:t> 415: Upload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binary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files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59872"/>
                  </a:ext>
                </a:extLst>
              </a:tr>
              <a:tr h="524672">
                <a:tc>
                  <a:txBody>
                    <a:bodyPr/>
                    <a:lstStyle/>
                    <a:p>
                      <a:r>
                        <a:rPr lang="de-DE" sz="1400" dirty="0"/>
                        <a:t>12.2. 12:05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de-DE" sz="1400" dirty="0" err="1"/>
                        <a:t>Export.dart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Feature 16: CSV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26920"/>
                  </a:ext>
                </a:extLst>
              </a:tr>
              <a:tr h="1314923">
                <a:tc>
                  <a:txBody>
                    <a:bodyPr/>
                    <a:lstStyle/>
                    <a:p>
                      <a:r>
                        <a:rPr lang="de-DE" sz="1400" dirty="0"/>
                        <a:t>11.2. 18:55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sz="1400" dirty="0" err="1"/>
                        <a:t>Settings.dart</a:t>
                      </a:r>
                      <a:endParaRPr lang="de-DE" sz="1400" dirty="0"/>
                    </a:p>
                    <a:p>
                      <a:pPr lvl="1"/>
                      <a:endParaRPr lang="de-DE" sz="1400" dirty="0"/>
                    </a:p>
                    <a:p>
                      <a:pPr lvl="1"/>
                      <a:endParaRPr lang="de-DE" sz="1400" dirty="0"/>
                    </a:p>
                    <a:p>
                      <a:pPr lvl="1"/>
                      <a:r>
                        <a:rPr lang="de-DE" sz="1400"/>
                        <a:t>List.dart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Fix </a:t>
                      </a:r>
                      <a:r>
                        <a:rPr lang="de-DE" sz="1400" dirty="0" err="1"/>
                        <a:t>bug</a:t>
                      </a:r>
                      <a:r>
                        <a:rPr lang="de-DE" sz="1400" dirty="0"/>
                        <a:t> 408:</a:t>
                      </a:r>
                    </a:p>
                    <a:p>
                      <a:r>
                        <a:rPr lang="de-DE" sz="1400" dirty="0" err="1"/>
                        <a:t>Sort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case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insensitive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57050"/>
                  </a:ext>
                </a:extLst>
              </a:tr>
              <a:tr h="533980"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23592"/>
                  </a:ext>
                </a:extLst>
              </a:tr>
            </a:tbl>
          </a:graphicData>
        </a:graphic>
      </p:graphicFrame>
      <p:pic>
        <p:nvPicPr>
          <p:cNvPr id="13" name="Grafik 12">
            <a:extLst>
              <a:ext uri="{FF2B5EF4-FFF2-40B4-BE49-F238E27FC236}">
                <a16:creationId xmlns:a16="http://schemas.microsoft.com/office/drawing/2014/main" id="{95E48A89-D3AE-4D51-BB85-CCF38BB8FC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67" y="2853298"/>
            <a:ext cx="366648" cy="42215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D29446C-BC69-43B7-947B-98A1137A40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67" y="3483155"/>
            <a:ext cx="366648" cy="42215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AF3F3E5-B279-417E-8A26-82AAE20DC7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67" y="4099571"/>
            <a:ext cx="366648" cy="42215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4CB2B55-0411-485D-A142-36FDA05AE0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67" y="4715987"/>
            <a:ext cx="366648" cy="42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5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einer Versionsverwaltung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Wiederherstellung älterer Dateiinhalte ("Backup")</a:t>
            </a:r>
          </a:p>
          <a:p>
            <a:pPr lvl="1"/>
            <a:r>
              <a:rPr lang="de-DE" dirty="0"/>
              <a:t>alle Dateien</a:t>
            </a:r>
          </a:p>
          <a:p>
            <a:pPr lvl="1"/>
            <a:r>
              <a:rPr lang="de-DE" dirty="0"/>
              <a:t>einzelne Dateien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A17B-0C1A-404D-9ED9-69D168DB0C2D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5</a:t>
            </a:fld>
            <a:endParaRPr lang="de-DE"/>
          </a:p>
        </p:txBody>
      </p:sp>
      <p:graphicFrame>
        <p:nvGraphicFramePr>
          <p:cNvPr id="13" name="Tabelle 7">
            <a:extLst>
              <a:ext uri="{FF2B5EF4-FFF2-40B4-BE49-F238E27FC236}">
                <a16:creationId xmlns:a16="http://schemas.microsoft.com/office/drawing/2014/main" id="{4BAB5B15-EC16-4827-8035-7EE98699D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880940"/>
              </p:ext>
            </p:extLst>
          </p:nvPr>
        </p:nvGraphicFramePr>
        <p:xfrm>
          <a:off x="5690440" y="2199093"/>
          <a:ext cx="5965851" cy="35945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1463">
                  <a:extLst>
                    <a:ext uri="{9D8B030D-6E8A-4147-A177-3AD203B41FA5}">
                      <a16:colId xmlns:a16="http://schemas.microsoft.com/office/drawing/2014/main" val="4244418619"/>
                    </a:ext>
                  </a:extLst>
                </a:gridCol>
                <a:gridCol w="961955">
                  <a:extLst>
                    <a:ext uri="{9D8B030D-6E8A-4147-A177-3AD203B41FA5}">
                      <a16:colId xmlns:a16="http://schemas.microsoft.com/office/drawing/2014/main" val="2446011096"/>
                    </a:ext>
                  </a:extLst>
                </a:gridCol>
                <a:gridCol w="2020970">
                  <a:extLst>
                    <a:ext uri="{9D8B030D-6E8A-4147-A177-3AD203B41FA5}">
                      <a16:colId xmlns:a16="http://schemas.microsoft.com/office/drawing/2014/main" val="1121653716"/>
                    </a:ext>
                  </a:extLst>
                </a:gridCol>
                <a:gridCol w="1491463">
                  <a:extLst>
                    <a:ext uri="{9D8B030D-6E8A-4147-A177-3AD203B41FA5}">
                      <a16:colId xmlns:a16="http://schemas.microsoft.com/office/drawing/2014/main" val="3554487036"/>
                    </a:ext>
                  </a:extLst>
                </a:gridCol>
              </a:tblGrid>
              <a:tr h="489481">
                <a:tc>
                  <a:txBody>
                    <a:bodyPr/>
                    <a:lstStyle/>
                    <a:p>
                      <a:r>
                        <a:rPr lang="de-DE" sz="1400" dirty="0"/>
                        <a:t>Wann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50794"/>
                  </a:ext>
                </a:extLst>
              </a:tr>
              <a:tr h="586854">
                <a:tc>
                  <a:txBody>
                    <a:bodyPr/>
                    <a:lstStyle/>
                    <a:p>
                      <a:r>
                        <a:rPr lang="de-DE" sz="1400" dirty="0"/>
                        <a:t>12.2. 14:33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de-DE" sz="1400" dirty="0" err="1"/>
                        <a:t>Export.dart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Fix </a:t>
                      </a:r>
                      <a:r>
                        <a:rPr lang="de-DE" sz="1400" dirty="0" err="1"/>
                        <a:t>bug</a:t>
                      </a:r>
                      <a:r>
                        <a:rPr lang="de-DE" sz="1400" dirty="0"/>
                        <a:t> 415: Upload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binary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files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59872"/>
                  </a:ext>
                </a:extLst>
              </a:tr>
              <a:tr h="524672">
                <a:tc>
                  <a:txBody>
                    <a:bodyPr/>
                    <a:lstStyle/>
                    <a:p>
                      <a:r>
                        <a:rPr lang="de-DE" sz="1400" dirty="0"/>
                        <a:t>12.2. 12:05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de-DE" sz="1400" dirty="0" err="1"/>
                        <a:t>Export.dart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Feature 16: CSV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26920"/>
                  </a:ext>
                </a:extLst>
              </a:tr>
              <a:tr h="1314923">
                <a:tc>
                  <a:txBody>
                    <a:bodyPr/>
                    <a:lstStyle/>
                    <a:p>
                      <a:r>
                        <a:rPr lang="de-DE" sz="1400" dirty="0"/>
                        <a:t>11.2. 18:55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sz="1400" dirty="0" err="1"/>
                        <a:t>Settings.dart</a:t>
                      </a:r>
                      <a:endParaRPr lang="de-DE" sz="1400" dirty="0"/>
                    </a:p>
                    <a:p>
                      <a:pPr lvl="1"/>
                      <a:endParaRPr lang="de-DE" sz="1400" dirty="0"/>
                    </a:p>
                    <a:p>
                      <a:pPr lvl="1"/>
                      <a:endParaRPr lang="de-DE" sz="1400" dirty="0"/>
                    </a:p>
                    <a:p>
                      <a:pPr lvl="1"/>
                      <a:r>
                        <a:rPr lang="de-DE" sz="1400" dirty="0" err="1"/>
                        <a:t>List.dart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Fix </a:t>
                      </a:r>
                      <a:r>
                        <a:rPr lang="de-DE" sz="1400" dirty="0" err="1"/>
                        <a:t>bug</a:t>
                      </a:r>
                      <a:r>
                        <a:rPr lang="de-DE" sz="1400" dirty="0"/>
                        <a:t> 408:</a:t>
                      </a:r>
                    </a:p>
                    <a:p>
                      <a:r>
                        <a:rPr lang="de-DE" sz="1400" dirty="0" err="1"/>
                        <a:t>Sort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case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insensitive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57050"/>
                  </a:ext>
                </a:extLst>
              </a:tr>
              <a:tr h="533980"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23592"/>
                  </a:ext>
                </a:extLst>
              </a:tr>
            </a:tbl>
          </a:graphicData>
        </a:graphic>
      </p:graphicFrame>
      <p:sp>
        <p:nvSpPr>
          <p:cNvPr id="18" name="Rechteck 17">
            <a:extLst>
              <a:ext uri="{FF2B5EF4-FFF2-40B4-BE49-F238E27FC236}">
                <a16:creationId xmlns:a16="http://schemas.microsoft.com/office/drawing/2014/main" id="{C3F6FCB4-C72C-444E-A5CC-C814BF33D589}"/>
              </a:ext>
            </a:extLst>
          </p:cNvPr>
          <p:cNvSpPr/>
          <p:nvPr/>
        </p:nvSpPr>
        <p:spPr>
          <a:xfrm>
            <a:off x="5629983" y="3336385"/>
            <a:ext cx="6106077" cy="67826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Legende: mit Pfeil nach rechts 18">
            <a:extLst>
              <a:ext uri="{FF2B5EF4-FFF2-40B4-BE49-F238E27FC236}">
                <a16:creationId xmlns:a16="http://schemas.microsoft.com/office/drawing/2014/main" id="{2F15CD64-5907-4DD2-BA13-A7C64B8FAF20}"/>
              </a:ext>
            </a:extLst>
          </p:cNvPr>
          <p:cNvSpPr/>
          <p:nvPr/>
        </p:nvSpPr>
        <p:spPr>
          <a:xfrm>
            <a:off x="2282221" y="3105085"/>
            <a:ext cx="3317534" cy="114086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73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>
                <a:solidFill>
                  <a:schemeClr val="tx1"/>
                </a:solidFill>
              </a:rPr>
              <a:t>"Da hat es doch noch funktioniert."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5E73F25C-686D-4FDA-BFAC-89BB831F95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67" y="2853298"/>
            <a:ext cx="366648" cy="422156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4DB1E90-1DBF-4870-B358-69C1596121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67" y="3483155"/>
            <a:ext cx="366648" cy="422156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4F6CBF8-F9B3-4B5B-8FBF-ECAF25A81B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67" y="4099571"/>
            <a:ext cx="366648" cy="422156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A66C5205-2ED0-45ED-90FD-A69A9EE8E4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67" y="4715987"/>
            <a:ext cx="366648" cy="42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einer Versionsverwaltung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4512733" cy="4645025"/>
          </a:xfrm>
        </p:spPr>
        <p:txBody>
          <a:bodyPr/>
          <a:lstStyle/>
          <a:p>
            <a:r>
              <a:rPr lang="de-DE" dirty="0"/>
              <a:t>Archivierung von Ständen</a:t>
            </a:r>
          </a:p>
          <a:p>
            <a:pPr lvl="1"/>
            <a:r>
              <a:rPr lang="de-DE" dirty="0"/>
              <a:t>Version 1.0</a:t>
            </a:r>
          </a:p>
          <a:p>
            <a:pPr lvl="1"/>
            <a:r>
              <a:rPr lang="de-DE" dirty="0"/>
              <a:t>Version 1.1</a:t>
            </a:r>
          </a:p>
          <a:p>
            <a:pPr lvl="1"/>
            <a:endParaRPr lang="de-DE" dirty="0"/>
          </a:p>
          <a:p>
            <a:r>
              <a:rPr lang="de-DE" dirty="0"/>
              <a:t>Pflege von mehreren Ständen parallel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261F-C1B7-4B20-A6A3-DB77C77DDC05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6</a:t>
            </a:fld>
            <a:endParaRPr lang="de-DE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AE0D9DF9-1A24-47BE-8AB2-FEB7D34E0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300136"/>
              </p:ext>
            </p:extLst>
          </p:nvPr>
        </p:nvGraphicFramePr>
        <p:xfrm>
          <a:off x="5690440" y="2199093"/>
          <a:ext cx="5965851" cy="35945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1463">
                  <a:extLst>
                    <a:ext uri="{9D8B030D-6E8A-4147-A177-3AD203B41FA5}">
                      <a16:colId xmlns:a16="http://schemas.microsoft.com/office/drawing/2014/main" val="4244418619"/>
                    </a:ext>
                  </a:extLst>
                </a:gridCol>
                <a:gridCol w="961955">
                  <a:extLst>
                    <a:ext uri="{9D8B030D-6E8A-4147-A177-3AD203B41FA5}">
                      <a16:colId xmlns:a16="http://schemas.microsoft.com/office/drawing/2014/main" val="2446011096"/>
                    </a:ext>
                  </a:extLst>
                </a:gridCol>
                <a:gridCol w="2020970">
                  <a:extLst>
                    <a:ext uri="{9D8B030D-6E8A-4147-A177-3AD203B41FA5}">
                      <a16:colId xmlns:a16="http://schemas.microsoft.com/office/drawing/2014/main" val="1121653716"/>
                    </a:ext>
                  </a:extLst>
                </a:gridCol>
                <a:gridCol w="1491463">
                  <a:extLst>
                    <a:ext uri="{9D8B030D-6E8A-4147-A177-3AD203B41FA5}">
                      <a16:colId xmlns:a16="http://schemas.microsoft.com/office/drawing/2014/main" val="3554487036"/>
                    </a:ext>
                  </a:extLst>
                </a:gridCol>
              </a:tblGrid>
              <a:tr h="489481">
                <a:tc>
                  <a:txBody>
                    <a:bodyPr/>
                    <a:lstStyle/>
                    <a:p>
                      <a:r>
                        <a:rPr lang="de-DE" sz="1400" dirty="0"/>
                        <a:t>Wann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50794"/>
                  </a:ext>
                </a:extLst>
              </a:tr>
              <a:tr h="586854">
                <a:tc>
                  <a:txBody>
                    <a:bodyPr/>
                    <a:lstStyle/>
                    <a:p>
                      <a:r>
                        <a:rPr lang="de-DE" sz="1400" dirty="0"/>
                        <a:t>12.2. 14:33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de-DE" sz="1400" dirty="0"/>
                        <a:t>Export.py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Fix </a:t>
                      </a:r>
                      <a:r>
                        <a:rPr lang="de-DE" sz="1400" dirty="0" err="1"/>
                        <a:t>bug</a:t>
                      </a:r>
                      <a:r>
                        <a:rPr lang="de-DE" sz="1400" dirty="0"/>
                        <a:t> 415: Upload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binary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files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59872"/>
                  </a:ext>
                </a:extLst>
              </a:tr>
              <a:tr h="524672">
                <a:tc>
                  <a:txBody>
                    <a:bodyPr/>
                    <a:lstStyle/>
                    <a:p>
                      <a:r>
                        <a:rPr lang="de-DE" sz="1400" dirty="0"/>
                        <a:t>12.2. 12:05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de-DE" sz="1400" dirty="0"/>
                        <a:t>Export.py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Feature 16: CSV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26920"/>
                  </a:ext>
                </a:extLst>
              </a:tr>
              <a:tr h="1314923">
                <a:tc>
                  <a:txBody>
                    <a:bodyPr/>
                    <a:lstStyle/>
                    <a:p>
                      <a:r>
                        <a:rPr lang="de-DE" sz="1400" dirty="0"/>
                        <a:t>11.2. 18:55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sz="1400" dirty="0"/>
                        <a:t>Settings.py</a:t>
                      </a:r>
                    </a:p>
                    <a:p>
                      <a:pPr lvl="1"/>
                      <a:endParaRPr lang="de-DE" sz="1400" dirty="0"/>
                    </a:p>
                    <a:p>
                      <a:pPr lvl="1"/>
                      <a:endParaRPr lang="de-DE" sz="1400" dirty="0"/>
                    </a:p>
                    <a:p>
                      <a:pPr lvl="1"/>
                      <a:r>
                        <a:rPr lang="de-DE" sz="1400" dirty="0"/>
                        <a:t>List.py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Fix </a:t>
                      </a:r>
                      <a:r>
                        <a:rPr lang="de-DE" sz="1400" dirty="0" err="1"/>
                        <a:t>bug</a:t>
                      </a:r>
                      <a:r>
                        <a:rPr lang="de-DE" sz="1400" dirty="0"/>
                        <a:t> 408:</a:t>
                      </a:r>
                    </a:p>
                    <a:p>
                      <a:r>
                        <a:rPr lang="de-DE" sz="1400" dirty="0" err="1"/>
                        <a:t>Sort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case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insensitive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57050"/>
                  </a:ext>
                </a:extLst>
              </a:tr>
              <a:tr h="533980"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23592"/>
                  </a:ext>
                </a:extLst>
              </a:tr>
            </a:tbl>
          </a:graphicData>
        </a:graphic>
      </p:graphicFrame>
      <p:sp>
        <p:nvSpPr>
          <p:cNvPr id="13" name="Legende: mit Linie mit Rahmen und Akzentuierungsbalken 12">
            <a:extLst>
              <a:ext uri="{FF2B5EF4-FFF2-40B4-BE49-F238E27FC236}">
                <a16:creationId xmlns:a16="http://schemas.microsoft.com/office/drawing/2014/main" id="{6A191491-AECA-4D8B-805F-69A749B2FD1E}"/>
              </a:ext>
            </a:extLst>
          </p:cNvPr>
          <p:cNvSpPr/>
          <p:nvPr/>
        </p:nvSpPr>
        <p:spPr>
          <a:xfrm>
            <a:off x="3744247" y="5233938"/>
            <a:ext cx="1376251" cy="627233"/>
          </a:xfrm>
          <a:prstGeom prst="accentBorderCallout1">
            <a:avLst>
              <a:gd name="adj1" fmla="val 27184"/>
              <a:gd name="adj2" fmla="val 109849"/>
              <a:gd name="adj3" fmla="val 56137"/>
              <a:gd name="adj4" fmla="val 135683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Version 1.0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402DD5C-D41B-4BAA-9B5D-9434B848FE3C}"/>
              </a:ext>
            </a:extLst>
          </p:cNvPr>
          <p:cNvCxnSpPr>
            <a:cxnSpLocks/>
          </p:cNvCxnSpPr>
          <p:nvPr/>
        </p:nvCxnSpPr>
        <p:spPr>
          <a:xfrm>
            <a:off x="5592198" y="5585339"/>
            <a:ext cx="60640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gende: mit Linie mit Rahmen und Akzentuierungsbalken 16">
            <a:extLst>
              <a:ext uri="{FF2B5EF4-FFF2-40B4-BE49-F238E27FC236}">
                <a16:creationId xmlns:a16="http://schemas.microsoft.com/office/drawing/2014/main" id="{80C4A79F-DF08-4094-80B9-4C52EE92693B}"/>
              </a:ext>
            </a:extLst>
          </p:cNvPr>
          <p:cNvSpPr/>
          <p:nvPr/>
        </p:nvSpPr>
        <p:spPr>
          <a:xfrm>
            <a:off x="3744247" y="2335659"/>
            <a:ext cx="1376251" cy="627233"/>
          </a:xfrm>
          <a:prstGeom prst="accentBorderCallout1">
            <a:avLst>
              <a:gd name="adj1" fmla="val 27184"/>
              <a:gd name="adj2" fmla="val 109849"/>
              <a:gd name="adj3" fmla="val 56137"/>
              <a:gd name="adj4" fmla="val 135683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Version 1.1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580EF70-E199-4D0F-9D8B-EE4E6AA79009}"/>
              </a:ext>
            </a:extLst>
          </p:cNvPr>
          <p:cNvCxnSpPr>
            <a:cxnSpLocks/>
          </p:cNvCxnSpPr>
          <p:nvPr/>
        </p:nvCxnSpPr>
        <p:spPr>
          <a:xfrm>
            <a:off x="5592198" y="2687060"/>
            <a:ext cx="60640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1DDF334D-1725-4AFF-A38E-32055F82A7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67" y="2853298"/>
            <a:ext cx="366648" cy="42215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9DFA533-F9E5-4CE9-A083-D6DF0E57C2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67" y="3483155"/>
            <a:ext cx="366648" cy="42215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D68EC68-ED2A-4AAF-91AC-13FB82B322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67" y="4099571"/>
            <a:ext cx="366648" cy="422156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F95520AA-57A8-4D7A-BD4B-3810CC5641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67" y="4715987"/>
            <a:ext cx="366648" cy="42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1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E1055361-F981-4616-B81B-16C47EEB46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130" y="4530261"/>
            <a:ext cx="672181" cy="77394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einer Versionsverwaltung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Regelung des gemeinsamen Zugriffs</a:t>
            </a:r>
          </a:p>
          <a:p>
            <a:pPr lvl="1"/>
            <a:r>
              <a:rPr lang="de-DE" dirty="0"/>
              <a:t>ein Projekt</a:t>
            </a:r>
          </a:p>
          <a:p>
            <a:pPr lvl="1"/>
            <a:r>
              <a:rPr lang="de-DE" dirty="0"/>
              <a:t>viele Entwickler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1616-CC17-41B1-8C4A-74E97C481B12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7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C1E1944-8E44-42D3-8263-87395117982E}"/>
              </a:ext>
            </a:extLst>
          </p:cNvPr>
          <p:cNvSpPr txBox="1"/>
          <p:nvPr/>
        </p:nvSpPr>
        <p:spPr>
          <a:xfrm>
            <a:off x="8679596" y="5272457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Export.dart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B133AE7-C59D-4B18-9290-1E8B838EA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87" y="2530879"/>
            <a:ext cx="1478845" cy="147884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74E2E23-4496-4CB4-8A9D-F5117845D2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377" y="2530878"/>
            <a:ext cx="1478845" cy="1478845"/>
          </a:xfrm>
          <a:prstGeom prst="rect">
            <a:avLst/>
          </a:prstGeom>
        </p:spPr>
      </p:pic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76C1341A-5EDA-477E-8664-11222E94F8C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390332" y="3270302"/>
            <a:ext cx="829061" cy="119395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678822E2-05AD-464C-B165-BE12B4D82180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9219393" y="3270301"/>
            <a:ext cx="727984" cy="11939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3BD58DA9-F423-4016-8F45-42FC3E20ADAC}"/>
              </a:ext>
            </a:extLst>
          </p:cNvPr>
          <p:cNvSpPr/>
          <p:nvPr/>
        </p:nvSpPr>
        <p:spPr>
          <a:xfrm>
            <a:off x="9039279" y="3088931"/>
            <a:ext cx="362737" cy="36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?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7C9221E-0812-408D-BC34-21DBC3345999}"/>
              </a:ext>
            </a:extLst>
          </p:cNvPr>
          <p:cNvSpPr txBox="1"/>
          <p:nvPr/>
        </p:nvSpPr>
        <p:spPr>
          <a:xfrm>
            <a:off x="7178939" y="409175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Bug 415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C842A40-A46E-470A-9780-CA3E40B81A4E}"/>
              </a:ext>
            </a:extLst>
          </p:cNvPr>
          <p:cNvSpPr txBox="1"/>
          <p:nvPr/>
        </p:nvSpPr>
        <p:spPr>
          <a:xfrm>
            <a:off x="10092181" y="4091757"/>
            <a:ext cx="11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Feature 16</a:t>
            </a:r>
          </a:p>
        </p:txBody>
      </p:sp>
    </p:spTree>
    <p:extLst>
      <p:ext uri="{BB962C8B-B14F-4D97-AF65-F5344CB8AC3E}">
        <p14:creationId xmlns:p14="http://schemas.microsoft.com/office/powerpoint/2010/main" val="352080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Vokabeln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Trunk (Stamm) / Main / ehem. Master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E76B-AE45-4BE9-94AC-1306C85FEC2A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8</a:t>
            </a:fld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185333" y="3928533"/>
            <a:ext cx="789093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45236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202679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60122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175653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750084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324515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898946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473377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6047808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622239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719667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777110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834553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8919963" y="4082235"/>
            <a:ext cx="5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Zeit</a:t>
            </a:r>
          </a:p>
        </p:txBody>
      </p:sp>
      <p:sp>
        <p:nvSpPr>
          <p:cNvPr id="25" name="Ellipse 24"/>
          <p:cNvSpPr/>
          <p:nvPr/>
        </p:nvSpPr>
        <p:spPr>
          <a:xfrm>
            <a:off x="9771795" y="4819420"/>
            <a:ext cx="307404" cy="3074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10152617" y="478845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Änderung</a:t>
            </a:r>
          </a:p>
        </p:txBody>
      </p:sp>
    </p:spTree>
    <p:extLst>
      <p:ext uri="{BB962C8B-B14F-4D97-AF65-F5344CB8AC3E}">
        <p14:creationId xmlns:p14="http://schemas.microsoft.com/office/powerpoint/2010/main" val="425717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 Verbindung mit Pfeil 26"/>
          <p:cNvCxnSpPr/>
          <p:nvPr/>
        </p:nvCxnSpPr>
        <p:spPr>
          <a:xfrm>
            <a:off x="3159376" y="3223845"/>
            <a:ext cx="386991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Vokabeln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Branch</a:t>
            </a:r>
            <a:r>
              <a:rPr lang="de-DE" dirty="0"/>
              <a:t> (Zweig)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FEFB-1B1B-4951-AAC2-FD899308110F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Versionskontrolle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9</a:t>
            </a:fld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185333" y="3928533"/>
            <a:ext cx="789093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45236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202679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60122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195841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738366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324515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926303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471097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6047808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656765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719667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777110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834553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8919963" y="4082235"/>
            <a:ext cx="5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Zeit</a:t>
            </a:r>
          </a:p>
        </p:txBody>
      </p:sp>
      <p:sp>
        <p:nvSpPr>
          <p:cNvPr id="23" name="Ellipse 22"/>
          <p:cNvSpPr/>
          <p:nvPr/>
        </p:nvSpPr>
        <p:spPr>
          <a:xfrm>
            <a:off x="9771795" y="4819420"/>
            <a:ext cx="307404" cy="3074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0152617" y="478845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Änderung</a:t>
            </a:r>
          </a:p>
        </p:txBody>
      </p:sp>
      <p:cxnSp>
        <p:nvCxnSpPr>
          <p:cNvPr id="25" name="Gerader Verbinder 24"/>
          <p:cNvCxnSpPr>
            <a:cxnSpLocks/>
          </p:cNvCxnSpPr>
          <p:nvPr/>
        </p:nvCxnSpPr>
        <p:spPr>
          <a:xfrm flipV="1">
            <a:off x="2450123" y="3223846"/>
            <a:ext cx="725530" cy="704687"/>
          </a:xfrm>
          <a:prstGeom prst="line">
            <a:avLst/>
          </a:prstGeom>
          <a:ln w="38100">
            <a:solidFill>
              <a:schemeClr val="accent6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H="1" flipV="1">
            <a:off x="7045571" y="3223845"/>
            <a:ext cx="725530" cy="704687"/>
          </a:xfrm>
          <a:prstGeom prst="line">
            <a:avLst/>
          </a:prstGeom>
          <a:ln w="38100">
            <a:solidFill>
              <a:schemeClr val="accent6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909878" y="4660804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6"/>
                </a:solidFill>
              </a:rPr>
              <a:t>branchen</a:t>
            </a:r>
            <a:endParaRPr lang="de-DE" b="1" dirty="0">
              <a:solidFill>
                <a:schemeClr val="accent6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7230856" y="4660804"/>
            <a:ext cx="91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6"/>
                </a:solidFill>
              </a:rPr>
              <a:t>mergen</a:t>
            </a:r>
            <a:endParaRPr lang="de-DE" b="1" dirty="0">
              <a:solidFill>
                <a:schemeClr val="accent6"/>
              </a:solidFill>
            </a:endParaRPr>
          </a:p>
        </p:txBody>
      </p:sp>
      <p:cxnSp>
        <p:nvCxnSpPr>
          <p:cNvPr id="33" name="Gerade Verbindung mit Pfeil 32"/>
          <p:cNvCxnSpPr>
            <a:stCxn id="30" idx="0"/>
          </p:cNvCxnSpPr>
          <p:nvPr/>
        </p:nvCxnSpPr>
        <p:spPr>
          <a:xfrm flipV="1">
            <a:off x="2450123" y="4082235"/>
            <a:ext cx="0" cy="5785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7678615" y="4082235"/>
            <a:ext cx="0" cy="5785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3111822" y="2692968"/>
            <a:ext cx="156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/>
                </a:solidFill>
              </a:rPr>
              <a:t>neue Funktion</a:t>
            </a:r>
          </a:p>
        </p:txBody>
      </p:sp>
    </p:spTree>
    <p:extLst>
      <p:ext uri="{BB962C8B-B14F-4D97-AF65-F5344CB8AC3E}">
        <p14:creationId xmlns:p14="http://schemas.microsoft.com/office/powerpoint/2010/main" val="224586609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8F524477-76FE-4091-8034-DF6699ED6F78}" vid="{9E350644-413E-4257-A1E5-6698D263B46B}"/>
    </a:ext>
  </a:extLst>
</a:theme>
</file>

<file path=ppt/theme/theme2.xml><?xml version="1.0" encoding="utf-8"?>
<a:theme xmlns:a="http://schemas.openxmlformats.org/drawingml/2006/main" name="1_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D3EFD16F-7334-4F6B-801D-B30887E0EFC7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888</Words>
  <Application>Microsoft Office PowerPoint</Application>
  <PresentationFormat>Breitbild</PresentationFormat>
  <Paragraphs>222</Paragraphs>
  <Slides>12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Titel</vt:lpstr>
      <vt:lpstr>1_Inhalt</vt:lpstr>
      <vt:lpstr>Versionskontrolle</vt:lpstr>
      <vt:lpstr>Agenda</vt:lpstr>
      <vt:lpstr>Aufgaben einer Versionsverwaltung</vt:lpstr>
      <vt:lpstr>Aufgaben einer Versionsverwaltung</vt:lpstr>
      <vt:lpstr>Aufgaben einer Versionsverwaltung</vt:lpstr>
      <vt:lpstr>Aufgaben einer Versionsverwaltung</vt:lpstr>
      <vt:lpstr>Aufgaben einer Versionsverwaltung</vt:lpstr>
      <vt:lpstr>Vokabeln</vt:lpstr>
      <vt:lpstr>Vokabeln</vt:lpstr>
      <vt:lpstr>Vokabeln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Versionskontrolle</dc:title>
  <dc:creator>Thomas Weller</dc:creator>
  <cp:lastModifiedBy>Thomas Weller</cp:lastModifiedBy>
  <cp:revision>17</cp:revision>
  <dcterms:created xsi:type="dcterms:W3CDTF">2018-03-05T13:20:29Z</dcterms:created>
  <dcterms:modified xsi:type="dcterms:W3CDTF">2021-10-26T08:29:01Z</dcterms:modified>
</cp:coreProperties>
</file>