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72"/>
  </p:notesMasterIdLst>
  <p:handoutMasterIdLst>
    <p:handoutMasterId r:id="rId73"/>
  </p:handoutMasterIdLst>
  <p:sldIdLst>
    <p:sldId id="256" r:id="rId3"/>
    <p:sldId id="257" r:id="rId4"/>
    <p:sldId id="261" r:id="rId5"/>
    <p:sldId id="262" r:id="rId6"/>
    <p:sldId id="263" r:id="rId7"/>
    <p:sldId id="264" r:id="rId8"/>
    <p:sldId id="260" r:id="rId9"/>
    <p:sldId id="265" r:id="rId10"/>
    <p:sldId id="266" r:id="rId11"/>
    <p:sldId id="270" r:id="rId12"/>
    <p:sldId id="269" r:id="rId13"/>
    <p:sldId id="267" r:id="rId14"/>
    <p:sldId id="271" r:id="rId15"/>
    <p:sldId id="272" r:id="rId16"/>
    <p:sldId id="273" r:id="rId17"/>
    <p:sldId id="274" r:id="rId18"/>
    <p:sldId id="275" r:id="rId19"/>
    <p:sldId id="276" r:id="rId20"/>
    <p:sldId id="283" r:id="rId21"/>
    <p:sldId id="277" r:id="rId22"/>
    <p:sldId id="284" r:id="rId23"/>
    <p:sldId id="285" r:id="rId24"/>
    <p:sldId id="278" r:id="rId25"/>
    <p:sldId id="279" r:id="rId26"/>
    <p:sldId id="280" r:id="rId27"/>
    <p:sldId id="281" r:id="rId28"/>
    <p:sldId id="309" r:id="rId29"/>
    <p:sldId id="282"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 id="298" r:id="rId43"/>
    <p:sldId id="299" r:id="rId44"/>
    <p:sldId id="300" r:id="rId45"/>
    <p:sldId id="301" r:id="rId46"/>
    <p:sldId id="308" r:id="rId47"/>
    <p:sldId id="310" r:id="rId48"/>
    <p:sldId id="302" r:id="rId49"/>
    <p:sldId id="303" r:id="rId50"/>
    <p:sldId id="304" r:id="rId51"/>
    <p:sldId id="305" r:id="rId52"/>
    <p:sldId id="306" r:id="rId53"/>
    <p:sldId id="307" r:id="rId54"/>
    <p:sldId id="312" r:id="rId55"/>
    <p:sldId id="315" r:id="rId56"/>
    <p:sldId id="314" r:id="rId57"/>
    <p:sldId id="313" r:id="rId58"/>
    <p:sldId id="316" r:id="rId59"/>
    <p:sldId id="317" r:id="rId60"/>
    <p:sldId id="318" r:id="rId61"/>
    <p:sldId id="319" r:id="rId62"/>
    <p:sldId id="320" r:id="rId63"/>
    <p:sldId id="325" r:id="rId64"/>
    <p:sldId id="321" r:id="rId65"/>
    <p:sldId id="322" r:id="rId66"/>
    <p:sldId id="323" r:id="rId67"/>
    <p:sldId id="324" r:id="rId68"/>
    <p:sldId id="311" r:id="rId69"/>
    <p:sldId id="258" r:id="rId70"/>
    <p:sldId id="259" r:id="rId7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Programmiersprachen" id="{15960D50-FD04-41FC-A7F9-26B77E0374F6}">
          <p14:sldIdLst>
            <p14:sldId id="261"/>
            <p14:sldId id="262"/>
            <p14:sldId id="263"/>
            <p14:sldId id="264"/>
          </p14:sldIdLst>
        </p14:section>
        <p14:section name="Dateiformat und Kommentare" id="{EB7416D2-FE43-421A-A82D-DCCB9519097D}">
          <p14:sldIdLst>
            <p14:sldId id="260"/>
            <p14:sldId id="265"/>
            <p14:sldId id="266"/>
          </p14:sldIdLst>
        </p14:section>
        <p14:section name="Rechtschreibprüfung" id="{4F26E79B-B94F-45D6-9F57-73F4501ABD18}">
          <p14:sldIdLst>
            <p14:sldId id="270"/>
            <p14:sldId id="269"/>
            <p14:sldId id="267"/>
            <p14:sldId id="271"/>
          </p14:sldIdLst>
        </p14:section>
        <p14:section name="Rechnen" id="{488E2F82-2E00-45D2-8BD4-3698768EF41B}">
          <p14:sldIdLst>
            <p14:sldId id="272"/>
            <p14:sldId id="273"/>
            <p14:sldId id="274"/>
          </p14:sldIdLst>
        </p14:section>
        <p14:section name="Bibliotheken" id="{4280DAB7-4727-4EA4-80FC-FE0A35E9D99B}">
          <p14:sldIdLst>
            <p14:sldId id="275"/>
            <p14:sldId id="276"/>
            <p14:sldId id="283"/>
            <p14:sldId id="277"/>
          </p14:sldIdLst>
        </p14:section>
        <p14:section name="Code Formatierung" id="{4136FA1E-DC4B-472A-8E88-8961A798E6C7}">
          <p14:sldIdLst>
            <p14:sldId id="284"/>
            <p14:sldId id="285"/>
          </p14:sldIdLst>
        </p14:section>
        <p14:section name="Strings" id="{2B7FFCA2-AF77-4048-BECE-611A1F04D6DB}">
          <p14:sldIdLst>
            <p14:sldId id="278"/>
            <p14:sldId id="279"/>
            <p14:sldId id="280"/>
            <p14:sldId id="281"/>
            <p14:sldId id="309"/>
            <p14:sldId id="282"/>
          </p14:sldIdLst>
        </p14:section>
        <p14:section name="Templates" id="{60EBCC86-B3F9-45A8-B500-E1D0B83D2A4C}">
          <p14:sldIdLst>
            <p14:sldId id="286"/>
            <p14:sldId id="287"/>
          </p14:sldIdLst>
        </p14:section>
        <p14:section name="Wiederholungen" id="{73AB8712-4E2F-4040-9017-514AEF21DC08}">
          <p14:sldIdLst>
            <p14:sldId id="288"/>
            <p14:sldId id="289"/>
          </p14:sldIdLst>
        </p14:section>
        <p14:section name="Wahrheitswerte" id="{4B6C73D6-2AD1-474F-AF6B-C90110223A5C}">
          <p14:sldIdLst>
            <p14:sldId id="290"/>
            <p14:sldId id="291"/>
            <p14:sldId id="292"/>
          </p14:sldIdLst>
        </p14:section>
        <p14:section name="Verzweigungen" id="{D12F182A-0B35-4F29-BE79-871A7FEF371C}">
          <p14:sldIdLst>
            <p14:sldId id="293"/>
            <p14:sldId id="294"/>
            <p14:sldId id="295"/>
          </p14:sldIdLst>
        </p14:section>
        <p14:section name="Listen" id="{7B341E35-302E-4EF2-A04B-B7E558EEEB6F}">
          <p14:sldIdLst>
            <p14:sldId id="297"/>
            <p14:sldId id="296"/>
            <p14:sldId id="298"/>
            <p14:sldId id="299"/>
            <p14:sldId id="300"/>
            <p14:sldId id="301"/>
          </p14:sldIdLst>
        </p14:section>
        <p14:section name="Map / Dictionary" id="{D4A4C5FB-0BB1-4A3B-B0E1-186A6D1D750D}">
          <p14:sldIdLst>
            <p14:sldId id="308"/>
            <p14:sldId id="310"/>
          </p14:sldIdLst>
        </p14:section>
        <p14:section name="Methoden" id="{A1A8E00F-B74D-4454-8AF5-7F9D36699E8D}">
          <p14:sldIdLst>
            <p14:sldId id="302"/>
            <p14:sldId id="303"/>
            <p14:sldId id="304"/>
          </p14:sldIdLst>
        </p14:section>
        <p14:section name="Funktionen" id="{E0B51D4E-0574-46DB-8EAA-8D0AC9FB54FC}">
          <p14:sldIdLst>
            <p14:sldId id="305"/>
            <p14:sldId id="306"/>
            <p14:sldId id="307"/>
          </p14:sldIdLst>
        </p14:section>
        <p14:section name="Named Arguments" id="{6F6084BE-49CE-424A-9BA1-3FE4FD559CA2}">
          <p14:sldIdLst>
            <p14:sldId id="312"/>
            <p14:sldId id="315"/>
            <p14:sldId id="314"/>
            <p14:sldId id="313"/>
            <p14:sldId id="316"/>
            <p14:sldId id="317"/>
            <p14:sldId id="318"/>
          </p14:sldIdLst>
        </p14:section>
        <p14:section name="Callbacks" id="{D2154E31-B219-4E25-97DB-5D53D10C44ED}">
          <p14:sldIdLst>
            <p14:sldId id="319"/>
            <p14:sldId id="320"/>
            <p14:sldId id="325"/>
            <p14:sldId id="321"/>
            <p14:sldId id="322"/>
            <p14:sldId id="323"/>
            <p14:sldId id="324"/>
          </p14:sldIdLst>
        </p14:section>
        <p14:section name="Ausblick" id="{695B7BB2-30E9-428B-91AF-42085DE8740C}">
          <p14:sldIdLst>
            <p14:sldId id="311"/>
          </p14:sldIdLst>
        </p14:section>
        <p14:section name="Zusammenfassung" id="{3935168F-CA97-4DBE-AA4D-CD6487E81BA7}">
          <p14:sldIdLst>
            <p14:sldId id="258"/>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2339" autoAdjust="0"/>
  </p:normalViewPr>
  <p:slideViewPr>
    <p:cSldViewPr snapToGrid="0">
      <p:cViewPr varScale="1">
        <p:scale>
          <a:sx n="130" d="100"/>
          <a:sy n="130" d="100"/>
        </p:scale>
        <p:origin x="720"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30.09.2021</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30.09.2021</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nicht von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Großteil der Rechtschreibfehler sollte jetzt nicht mehr unterstrichen werden.</a:t>
            </a:r>
          </a:p>
          <a:p>
            <a:r>
              <a:rPr lang="de-DE" dirty="0"/>
              <a:t>Für das Wort „außer“ habe ich einen Bug Report eingereicht: https://youtrack.jetbrains.com/issue/IDEA-278566 </a:t>
            </a:r>
          </a:p>
        </p:txBody>
      </p:sp>
      <p:sp>
        <p:nvSpPr>
          <p:cNvPr id="4" name="Foliennummernplatzhalter 3"/>
          <p:cNvSpPr>
            <a:spLocks noGrp="1"/>
          </p:cNvSpPr>
          <p:nvPr>
            <p:ph type="sldNum" sz="quarter" idx="5"/>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874341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zum typischen Matheunterricht dürfen Variablen auch mehrere Buchstaben als Namen haben.</a:t>
            </a:r>
          </a:p>
          <a:p>
            <a:r>
              <a:rPr lang="de-DE" dirty="0"/>
              <a:t>Im Matheunterricht gilt ab = a*b. Beim Programmieren muss das Malzeichen immer ausgeschrieben werden.</a:t>
            </a:r>
          </a:p>
          <a:p>
            <a:endParaRPr lang="de-DE" dirty="0"/>
          </a:p>
          <a:p>
            <a:r>
              <a:rPr lang="de-DE" dirty="0"/>
              <a:t>Interessant für Programmierer mit vorheriger Berufserfahrung: </a:t>
            </a:r>
          </a:p>
          <a:p>
            <a:r>
              <a:rPr lang="de-DE" b="1" dirty="0"/>
              <a:t>Andere Zahlentypen: </a:t>
            </a:r>
            <a:r>
              <a:rPr lang="de-DE" b="1" dirty="0" err="1"/>
              <a:t>int</a:t>
            </a:r>
            <a:r>
              <a:rPr lang="de-DE" b="1" dirty="0"/>
              <a:t>, double. Weitere Unterscheidungen wie </a:t>
            </a:r>
            <a:r>
              <a:rPr lang="de-DE" b="1" dirty="0" err="1"/>
              <a:t>byte</a:t>
            </a:r>
            <a:r>
              <a:rPr lang="de-DE" b="1" dirty="0"/>
              <a:t>, </a:t>
            </a:r>
            <a:r>
              <a:rPr lang="de-DE" b="1" dirty="0" err="1"/>
              <a:t>short</a:t>
            </a:r>
            <a:r>
              <a:rPr lang="de-DE" b="1" dirty="0"/>
              <a:t> oder </a:t>
            </a:r>
            <a:r>
              <a:rPr lang="de-DE" b="1" dirty="0" err="1"/>
              <a:t>float</a:t>
            </a:r>
            <a:r>
              <a:rPr lang="de-DE" b="1" dirty="0"/>
              <a:t> gibt es bei Dart nicht.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348791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braucht nicht zwingend Variablen. Das Ergebnis einer Berechnung kann auch direkt an eine Funktion wie </a:t>
            </a:r>
            <a:r>
              <a:rPr lang="de-DE" dirty="0" err="1"/>
              <a:t>print</a:t>
            </a:r>
            <a:r>
              <a:rPr lang="de-DE" dirty="0"/>
              <a:t>() weitergegeben werden, ohne eine Variable zu erzeugen.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51327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muss nicht alles tun, was man mit einer Programmiersprache tun kann.</a:t>
            </a:r>
          </a:p>
          <a:p>
            <a:r>
              <a:rPr lang="de-DE" dirty="0"/>
              <a:t>Manche Sachen sind zwar syntaktisch möglich, aber dennoch nicht besonders sinnvoll.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96880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14358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Korrektes Ergebnis: 22784</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106280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einheitliche Formatieren von Code wird auch interessant, wenn später Code miteinander verglichen werden soll.</a:t>
            </a:r>
          </a:p>
          <a:p>
            <a:r>
              <a:rPr lang="de-DE" dirty="0"/>
              <a:t>Es fällt leichter, Code zu vergleichen, wenn die Zeichenabstände und Zeilenumbrüche immer gleich sind.</a:t>
            </a:r>
          </a:p>
          <a:p>
            <a:r>
              <a:rPr lang="de-DE" dirty="0"/>
              <a:t>Die Tools zum Darstellen von Unterschieden sind nicht schlecht – doch es wird noch einfacher, wenn wir die Regeln von Dart grundsätzlich anwenden.</a:t>
            </a:r>
          </a:p>
          <a:p>
            <a:r>
              <a:rPr lang="de-DE" dirty="0"/>
              <a:t>Glücklicherweise muss man die nicht erlernen, sondern die IDE hilft uns dabei.</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108646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jeweils anderen Anführungszeichen kann man dann im Text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316169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hhhh</a:t>
            </a:r>
            <a:r>
              <a:rPr lang="de-DE" dirty="0"/>
              <a:t> wird durch die hexadezimale Zahl aus der Unicode Zeichentabelle ersetzt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99460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Anfang: das Erste Zeichen ist Zeichen 0.</a:t>
            </a:r>
          </a:p>
          <a:p>
            <a:r>
              <a:rPr lang="de-DE" dirty="0"/>
              <a:t>Ende: das letzte Zeichen ist inklusive.</a:t>
            </a:r>
          </a:p>
          <a:p>
            <a:endParaRPr lang="de-DE" dirty="0"/>
          </a:p>
          <a:p>
            <a:r>
              <a:rPr lang="de-DE" dirty="0"/>
              <a:t>Bei Bedarf suchen wir uns weitere Funktionen, die Text bearbeiten können.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7147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in dieser Hinsicht ziemlich ähnlich zu C#, bis auf die Groß-/Kleinschreibung.</a:t>
            </a:r>
          </a:p>
          <a:p>
            <a:r>
              <a:rPr lang="de-DE" dirty="0"/>
              <a:t>Methoden beginnen bei Dart mit einem Kleinbuchstaben, bei C# mit einem Großbuchstaben.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242796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anderen Sprachen muss vor dem String noch etwas angegeben werden.</a:t>
            </a:r>
          </a:p>
          <a:p>
            <a:r>
              <a:rPr lang="de-DE" dirty="0"/>
              <a:t>Python: </a:t>
            </a:r>
            <a:r>
              <a:rPr lang="de-DE" dirty="0" err="1"/>
              <a:t>name</a:t>
            </a:r>
            <a:r>
              <a:rPr lang="de-DE" dirty="0"/>
              <a:t> = </a:t>
            </a:r>
            <a:r>
              <a:rPr lang="de-DE" dirty="0" err="1"/>
              <a:t>f"Text</a:t>
            </a:r>
            <a:r>
              <a:rPr lang="de-DE" dirty="0"/>
              <a:t> {variable} Text"</a:t>
            </a:r>
          </a:p>
          <a:p>
            <a:r>
              <a:rPr lang="de-DE" dirty="0"/>
              <a:t>C#: </a:t>
            </a:r>
            <a:r>
              <a:rPr lang="de-DE" dirty="0" err="1"/>
              <a:t>var</a:t>
            </a:r>
            <a:r>
              <a:rPr lang="de-DE" dirty="0"/>
              <a:t> </a:t>
            </a:r>
            <a:r>
              <a:rPr lang="de-DE" dirty="0" err="1"/>
              <a:t>name</a:t>
            </a:r>
            <a:r>
              <a:rPr lang="de-DE" dirty="0"/>
              <a:t> = $"Text {variable} Text";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3381966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36² = 1296</a:t>
            </a:r>
          </a:p>
          <a:p>
            <a:r>
              <a:rPr lang="de-DE" dirty="0"/>
              <a:t>mittlere beiden Stellen: 29</a:t>
            </a:r>
          </a:p>
          <a:p>
            <a:r>
              <a:rPr lang="de-DE" dirty="0"/>
              <a:t>Lösung: 29² = 841</a:t>
            </a:r>
          </a:p>
          <a:p>
            <a:endParaRPr lang="de-DE" dirty="0"/>
          </a:p>
          <a:p>
            <a:r>
              <a:rPr lang="de-DE" dirty="0"/>
              <a:t>Da das Ergebnis nur schwer vorherzusehen ist,</a:t>
            </a:r>
            <a:r>
              <a:rPr lang="de-DE" baseline="0" dirty="0"/>
              <a:t> wird dieses Verfahren auch zur Erzeugung von Zufallszahlen eingesetzt. Es nennt sich „Mittquadratmethode“ und wird natürlich nicht nur mit vierstelligen Zahlen eingesetzt, sondern mit längeren.</a:t>
            </a:r>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3816023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mn</a:t>
            </a:r>
            <a:r>
              <a:rPr lang="de-DE" dirty="0"/>
              <a:t> ist die Abkürzung, die ihr tippen wollt.</a:t>
            </a:r>
          </a:p>
          <a:p>
            <a:r>
              <a:rPr lang="de-DE" dirty="0"/>
              <a:t>Der Template Text ist der Text, der dann erscheinen soll, wenn ihr Tab drückt.</a:t>
            </a:r>
          </a:p>
          <a:p>
            <a:r>
              <a:rPr lang="de-DE" dirty="0"/>
              <a:t>$END$ kennzeichnet die Position des Cursors nachdem der </a:t>
            </a:r>
            <a:r>
              <a:rPr lang="de-DE" dirty="0" err="1"/>
              <a:t>Einfügevorgang</a:t>
            </a:r>
            <a:r>
              <a:rPr lang="de-DE" dirty="0"/>
              <a:t> beendet ist.</a:t>
            </a:r>
          </a:p>
          <a:p>
            <a:r>
              <a:rPr lang="de-DE" dirty="0" err="1"/>
              <a:t>Applicable</a:t>
            </a:r>
            <a:r>
              <a:rPr lang="de-DE" dirty="0"/>
              <a:t> in: gibt an, wo diese Abkürzung zur Verfügung stehen soll.</a:t>
            </a:r>
          </a:p>
          <a:p>
            <a:r>
              <a:rPr lang="de-DE" dirty="0"/>
              <a:t>Ich empfehle zusätzlich eine Code-Formatierung.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772491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Ende ist bei &lt; exklusive, bei &lt;= inklusiv. </a:t>
            </a:r>
          </a:p>
          <a:p>
            <a:r>
              <a:rPr lang="de-DE" dirty="0"/>
              <a:t>&lt; kommt deutlich öfter vor als &lt;=. Überlege, ob Du &lt;= ende oder &lt; ende+1 schreiben willst.</a:t>
            </a:r>
          </a:p>
          <a:p>
            <a:r>
              <a:rPr lang="de-DE" dirty="0"/>
              <a:t>Die Zahl muss nicht um 1 erhöht werden. Das ist aber wiederum der häufigste Fall.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107479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oft muss die Zahl 1.0007 mit sich selbst multipliziert werden, bis sie 1000 überschreitet?</a:t>
            </a:r>
          </a:p>
          <a:p>
            <a:r>
              <a:rPr lang="de-DE" dirty="0"/>
              <a:t>Wir kennen die Anzahl nicht im Voraus, daher lassen wir den Computer anhand einer Bedingung entscheiden, wie lange er rechnet.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171656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Bug </a:t>
            </a:r>
            <a:r>
              <a:rPr lang="de-DE" dirty="0" err="1"/>
              <a:t>reports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Tooltip suggestion for bitwise &amp; in a logical </a:t>
            </a:r>
            <a:r>
              <a:rPr lang="en-US" dirty="0" err="1"/>
              <a:t>boolean</a:t>
            </a:r>
            <a:r>
              <a:rPr lang="en-US" dirty="0"/>
              <a:t> expression </a:t>
            </a:r>
          </a:p>
          <a:p>
            <a:r>
              <a:rPr lang="de-DE" dirty="0"/>
              <a:t>https://youtrack.jetbrains.com/issue/IDEA-278654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Quickfix</a:t>
            </a:r>
            <a:r>
              <a:rPr lang="en-US" dirty="0"/>
              <a:t> does not fix logical operator according to suggestion </a:t>
            </a:r>
          </a:p>
          <a:p>
            <a:r>
              <a:rPr lang="de-DE" dirty="0"/>
              <a:t>https://youtrack.jetbrains.com/issue/IDEA-278655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Simplification of </a:t>
            </a:r>
            <a:r>
              <a:rPr lang="en-US" dirty="0" err="1"/>
              <a:t>boolean</a:t>
            </a:r>
            <a:r>
              <a:rPr lang="en-US" dirty="0"/>
              <a:t> expression with &amp;&amp; not offered </a:t>
            </a:r>
          </a:p>
          <a:p>
            <a:r>
              <a:rPr lang="de-DE" dirty="0"/>
              <a:t>https://youtrack.jetbrains.com/issue/IDEA-278656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600016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 Python müssen die beiden Einzelbedingungen getrennt werden und dann mit &amp;&amp; verknüpft werden.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2891175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Welche Lösung gefällt Euch besser?</a:t>
            </a:r>
          </a:p>
          <a:p>
            <a:r>
              <a:rPr lang="de-DE" dirty="0"/>
              <a:t>Warum?</a:t>
            </a:r>
          </a:p>
        </p:txBody>
      </p:sp>
      <p:sp>
        <p:nvSpPr>
          <p:cNvPr id="4" name="Foliennummernplatzhalter 3"/>
          <p:cNvSpPr>
            <a:spLocks noGrp="1"/>
          </p:cNvSpPr>
          <p:nvPr>
            <p:ph type="sldNum" sz="quarter" idx="5"/>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166577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115633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2272935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Liste enthält ein paar Zahlen der Zweierpotenzen.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4147465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Liste enthält die ersten Zahlen der </a:t>
            </a:r>
            <a:r>
              <a:rPr lang="de-DE" dirty="0" err="1"/>
              <a:t>Fibunacci</a:t>
            </a:r>
            <a:r>
              <a:rPr lang="de-DE" dirty="0"/>
              <a:t>-Folge.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326313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Map</a:t>
            </a:r>
            <a:r>
              <a:rPr lang="de-DE" dirty="0"/>
              <a:t> ≠ Karte, sondern </a:t>
            </a:r>
            <a:r>
              <a:rPr lang="de-DE" dirty="0" err="1"/>
              <a:t>Map</a:t>
            </a:r>
            <a:r>
              <a:rPr lang="de-DE" dirty="0"/>
              <a:t> = Abbild</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2557453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wir bisher schon immer hatten, </a:t>
            </a:r>
            <a:r>
              <a:rPr lang="de-DE" dirty="0" err="1"/>
              <a:t>void</a:t>
            </a:r>
            <a:r>
              <a:rPr lang="de-DE" dirty="0"/>
              <a:t> </a:t>
            </a:r>
            <a:r>
              <a:rPr lang="de-DE" dirty="0" err="1"/>
              <a:t>main</a:t>
            </a:r>
            <a:r>
              <a:rPr lang="de-DE" dirty="0"/>
              <a:t>() {…} ist auch eine Methode.</a:t>
            </a:r>
          </a:p>
          <a:p>
            <a:r>
              <a:rPr lang="de-DE" dirty="0"/>
              <a:t>Diese Methode ist speziell, weil sie beim Start der Datei ausgeführt wird.</a:t>
            </a:r>
          </a:p>
          <a:p>
            <a:endParaRPr lang="de-DE" dirty="0"/>
          </a:p>
          <a:p>
            <a:r>
              <a:rPr lang="de-DE" dirty="0"/>
              <a:t>Hinweis für erfahrene Entwickler:</a:t>
            </a:r>
          </a:p>
          <a:p>
            <a:r>
              <a:rPr lang="de-DE" dirty="0"/>
              <a:t>Es ist empfohlen "</a:t>
            </a:r>
            <a:r>
              <a:rPr lang="de-DE" dirty="0" err="1"/>
              <a:t>void</a:t>
            </a:r>
            <a:r>
              <a:rPr lang="de-DE" dirty="0"/>
              <a:t>" zu verwenden, auch wenn der Code ohne "</a:t>
            </a:r>
            <a:r>
              <a:rPr lang="de-DE" dirty="0" err="1"/>
              <a:t>void</a:t>
            </a:r>
            <a:r>
              <a:rPr lang="de-DE" dirty="0"/>
              <a:t>" funktionieren würde.</a:t>
            </a:r>
          </a:p>
          <a:p>
            <a:r>
              <a:rPr lang="de-DE" dirty="0"/>
              <a:t>Mit dem Schlüsselwort "</a:t>
            </a:r>
            <a:r>
              <a:rPr lang="de-DE" dirty="0" err="1"/>
              <a:t>void</a:t>
            </a:r>
            <a:r>
              <a:rPr lang="de-DE" dirty="0"/>
              <a:t>" erhält man aber zusätzliche Prüfungen, z.B. ob versucht wird, den nicht vorhandenen Rückgabewert zuzuweisen.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188613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In der Programmierumgebung wird kein Fehler angezeigt.</a:t>
            </a:r>
          </a:p>
          <a:p>
            <a:r>
              <a:rPr lang="de-DE" dirty="0"/>
              <a:t>Beim Ausführen tritt aber ein Fehler auf.</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1117887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gibt es für Datentypen?</a:t>
            </a:r>
          </a:p>
          <a:p>
            <a:r>
              <a:rPr lang="de-DE" dirty="0" err="1"/>
              <a:t>int</a:t>
            </a:r>
            <a:r>
              <a:rPr lang="de-DE" dirty="0"/>
              <a:t> für Ganzzahlen</a:t>
            </a:r>
          </a:p>
          <a:p>
            <a:r>
              <a:rPr lang="de-DE" dirty="0"/>
              <a:t>double für Kommazahlen</a:t>
            </a:r>
          </a:p>
          <a:p>
            <a:r>
              <a:rPr lang="de-DE" dirty="0"/>
              <a:t>String für Texte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1610905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Auch Funktionen haben wir schon benutzt, zum Beispiel </a:t>
            </a:r>
            <a:r>
              <a:rPr lang="de-DE" dirty="0" err="1"/>
              <a:t>math.pow</a:t>
            </a:r>
            <a:r>
              <a:rPr lang="de-DE" dirty="0"/>
              <a:t>().</a:t>
            </a:r>
          </a:p>
        </p:txBody>
      </p:sp>
      <p:sp>
        <p:nvSpPr>
          <p:cNvPr id="4" name="Foliennummernplatzhalter 3"/>
          <p:cNvSpPr>
            <a:spLocks noGrp="1"/>
          </p:cNvSpPr>
          <p:nvPr>
            <p:ph type="sldNum" sz="quarter" idx="5"/>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396066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540679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neutrale Element (https://de.wikipedia.org/wiki/Neutrales_Element) (</a:t>
            </a:r>
            <a:r>
              <a:rPr lang="de-DE" dirty="0" err="1"/>
              <a:t>engl</a:t>
            </a:r>
            <a:r>
              <a:rPr lang="de-DE" dirty="0"/>
              <a:t>: </a:t>
            </a:r>
            <a:r>
              <a:rPr lang="de-DE" dirty="0" err="1"/>
              <a:t>identity</a:t>
            </a:r>
            <a:r>
              <a:rPr lang="de-DE" dirty="0"/>
              <a:t> </a:t>
            </a:r>
            <a:r>
              <a:rPr lang="de-DE" dirty="0" err="1"/>
              <a:t>element</a:t>
            </a:r>
            <a:r>
              <a:rPr lang="de-DE" dirty="0"/>
              <a:t>) für die Minimum-Funktion ist +∞.</a:t>
            </a:r>
          </a:p>
          <a:p>
            <a:r>
              <a:rPr lang="de-DE" dirty="0"/>
              <a:t>+∞ gibt es beim Datentyp </a:t>
            </a:r>
            <a:r>
              <a:rPr lang="de-DE" dirty="0" err="1"/>
              <a:t>int</a:t>
            </a:r>
            <a:r>
              <a:rPr lang="de-DE" dirty="0"/>
              <a:t> nicht. Es gibt in Dart wohl auch keine Konstante, die den Maximalwert definiert.</a:t>
            </a:r>
          </a:p>
          <a:p>
            <a:r>
              <a:rPr lang="de-DE" dirty="0" err="1"/>
              <a:t>const</a:t>
            </a:r>
            <a:r>
              <a:rPr lang="de-DE" dirty="0"/>
              <a:t> </a:t>
            </a:r>
            <a:r>
              <a:rPr lang="de-DE" dirty="0" err="1"/>
              <a:t>int</a:t>
            </a:r>
            <a:r>
              <a:rPr lang="de-DE" dirty="0"/>
              <a:t> </a:t>
            </a:r>
            <a:r>
              <a:rPr lang="de-DE" dirty="0" err="1"/>
              <a:t>intMaxValue</a:t>
            </a:r>
            <a:r>
              <a:rPr lang="de-DE" dirty="0"/>
              <a:t> = 9007199254740991; https://stackoverflow.com/a/60358200/480982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308027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eine ziemlich moderne Sprache, die erst 2011 entwickelt wurde. (C: 1972, Python: 1990er)</a:t>
            </a:r>
          </a:p>
          <a:p>
            <a:r>
              <a:rPr lang="de-DE" dirty="0"/>
              <a:t>Es</a:t>
            </a:r>
            <a:r>
              <a:rPr lang="de-DE" baseline="0" dirty="0"/>
              <a:t> ist mehrere Ebenen vom Prozessor entfernt, d.h. man braucht sich nicht mehr um die Details des Prozessors kümmern. Python-Programme laufen z.B. auf x86-Rechnern (Intel) und Arm Prozessoren, ohne dass man vorher den Prozessor festgelegt hätte.</a:t>
            </a:r>
          </a:p>
          <a:p>
            <a:r>
              <a:rPr lang="de-DE" baseline="0" dirty="0"/>
              <a:t>Dart ist eine Universalsprache, mit der man „beliebige“ Probleme lösen kann. Im Gegensatz dazu gibt es auch sogenannte Domain </a:t>
            </a:r>
            <a:r>
              <a:rPr lang="de-DE" baseline="0" dirty="0" err="1"/>
              <a:t>Specific</a:t>
            </a:r>
            <a:r>
              <a:rPr lang="de-DE" baseline="0" dirty="0"/>
              <a:t> </a:t>
            </a:r>
            <a:r>
              <a:rPr lang="de-DE" baseline="0" dirty="0" err="1"/>
              <a:t>Languages</a:t>
            </a:r>
            <a:r>
              <a:rPr lang="de-DE" baseline="0" dirty="0"/>
              <a:t>, die auf ein Aufgabengebiet begrenzt sind, dies aber umso einfacher oder eleganter lösen können.</a:t>
            </a:r>
          </a:p>
          <a:p>
            <a:endParaRPr lang="de-DE" dirty="0"/>
          </a:p>
          <a:p>
            <a:r>
              <a:rPr lang="de-DE" dirty="0"/>
              <a:t>Das Logo von Dart erinnert an die Flügel eines Dart-Pfeils.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12861873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a:p>
            <a:r>
              <a:rPr lang="de-DE" dirty="0"/>
              <a:t>Wenn viele Zahlen übergeben werden, kann man leicht vergessen, welche Zahl wofür steht.</a:t>
            </a:r>
          </a:p>
          <a:p>
            <a:r>
              <a:rPr lang="de-DE" dirty="0"/>
              <a:t>War die 0 für Skonto und die 2 für Mengenrabatt, oder umgekehrt?</a:t>
            </a:r>
          </a:p>
          <a:p>
            <a:endParaRPr lang="de-DE" dirty="0"/>
          </a:p>
          <a:p>
            <a:r>
              <a:rPr lang="de-DE" dirty="0"/>
              <a:t>Ganz zu schweigen davon, dass jemand auf die Idee kommen könnte, in der Preis() Methode die Argumente zu vertauschen.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4094685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die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2553858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Beispiel: diese Windows-Anwendung hat zwei Buttons. Einer druckt etwas aus, der andere versendet es als Email.</a:t>
            </a:r>
          </a:p>
          <a:p>
            <a:r>
              <a:rPr lang="de-DE" dirty="0"/>
              <a:t>Müssen wir jeden Button extra programmieren, weil er etwas anderes macht?</a:t>
            </a:r>
          </a:p>
          <a:p>
            <a:r>
              <a:rPr lang="de-DE" dirty="0"/>
              <a:t>Wollen wir jeden Button extra programmieren, weil er etwas anderes macht? Sicher nicht.</a:t>
            </a:r>
          </a:p>
          <a:p>
            <a:endParaRPr lang="de-DE" dirty="0"/>
          </a:p>
          <a:p>
            <a:r>
              <a:rPr lang="de-DE" dirty="0"/>
              <a:t>Jemand anderes kann einen Button programmieren, so dass er unter Windows 95 genau so aussieht wie er dort aussehen soll und unter Windows 10 aussieht, wie es dort üblich ist.</a:t>
            </a:r>
          </a:p>
          <a:p>
            <a:r>
              <a:rPr lang="de-DE" dirty="0"/>
              <a:t>Um das Aussehen des Buttons wollen wir uns nicht kümmern, trotzdem soll der Button das tun, was wir wollen, und nicht das, was der Programmierer des Buttons wollte.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61</a:t>
            </a:fld>
            <a:endParaRPr lang="de-DE"/>
          </a:p>
        </p:txBody>
      </p:sp>
    </p:spTree>
    <p:extLst>
      <p:ext uri="{BB962C8B-B14F-4D97-AF65-F5344CB8AC3E}">
        <p14:creationId xmlns:p14="http://schemas.microsoft.com/office/powerpoint/2010/main" val="7647574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Hilfe von </a:t>
            </a:r>
            <a:r>
              <a:rPr lang="de-DE" dirty="0" err="1"/>
              <a:t>Callbacks</a:t>
            </a:r>
            <a:r>
              <a:rPr lang="de-DE" dirty="0"/>
              <a:t> lässt sich das Problem lösen: der Button ist fertig programmiert. </a:t>
            </a:r>
          </a:p>
          <a:p>
            <a:r>
              <a:rPr lang="de-DE" dirty="0"/>
              <a:t>Man kann ihm aber ein Verhalten in Form einer Methode oder Funktion mitgeben, so dass bei jedem Button eine andere Funktion ausgeführt wird.</a:t>
            </a:r>
          </a:p>
          <a:p>
            <a:r>
              <a:rPr lang="de-DE" dirty="0"/>
              <a:t>Das schauen wir uns jetzt mal anhand der Preisberechnung an, ohne dass wir eine Flutter App mit Buttons entwickeln müssen.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62</a:t>
            </a:fld>
            <a:endParaRPr lang="de-DE"/>
          </a:p>
        </p:txBody>
      </p:sp>
    </p:spTree>
    <p:extLst>
      <p:ext uri="{BB962C8B-B14F-4D97-AF65-F5344CB8AC3E}">
        <p14:creationId xmlns:p14="http://schemas.microsoft.com/office/powerpoint/2010/main" val="12601223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Laufe der Zeit kommen wahrscheinlich neue Ideen für die Preisgestaltung hinzu:</a:t>
            </a:r>
          </a:p>
          <a:p>
            <a:pPr marL="171450" indent="-171450">
              <a:buFont typeface="Arial" panose="020B0604020202020204" pitchFamily="34" charset="0"/>
              <a:buChar char="•"/>
            </a:pPr>
            <a:r>
              <a:rPr lang="de-DE" dirty="0"/>
              <a:t>zusätzliche Verpackungskosten, z.B. für Geschenkverpackung</a:t>
            </a:r>
          </a:p>
          <a:p>
            <a:pPr marL="171450" indent="-171450">
              <a:buFont typeface="Arial" panose="020B0604020202020204" pitchFamily="34" charset="0"/>
              <a:buChar char="•"/>
            </a:pPr>
            <a:r>
              <a:rPr lang="de-DE" dirty="0"/>
              <a:t>Rabatte für Großkunden</a:t>
            </a:r>
          </a:p>
          <a:p>
            <a:pPr marL="171450" indent="-171450">
              <a:buFont typeface="Arial" panose="020B0604020202020204" pitchFamily="34" charset="0"/>
              <a:buChar char="•"/>
            </a:pPr>
            <a:r>
              <a:rPr lang="de-DE" dirty="0"/>
              <a:t>Spezielle </a:t>
            </a:r>
            <a:r>
              <a:rPr lang="de-DE" dirty="0" err="1"/>
              <a:t>Promotionangebote</a:t>
            </a:r>
            <a:r>
              <a:rPr lang="de-DE" dirty="0"/>
              <a:t>, die nur eine bestimmte Zeit lang gültig sind</a:t>
            </a:r>
          </a:p>
          <a:p>
            <a:pPr marL="171450" indent="-171450">
              <a:buFont typeface="Arial" panose="020B0604020202020204" pitchFamily="34" charset="0"/>
              <a:buChar char="•"/>
            </a:pPr>
            <a:r>
              <a:rPr lang="de-DE" dirty="0"/>
              <a:t>Mindermengenzuschlag für geringe Bestellmengen, weil es zu teuer ist, wegen einer einzelnen Schraube ins Lager zu fahren</a:t>
            </a:r>
          </a:p>
          <a:p>
            <a:pPr marL="171450" indent="-171450">
              <a:buFont typeface="Arial" panose="020B0604020202020204" pitchFamily="34" charset="0"/>
              <a:buChar char="•"/>
            </a:pPr>
            <a:r>
              <a:rPr lang="de-DE" dirty="0"/>
              <a:t>Sonderkonditionen für einzelne Kunden</a:t>
            </a:r>
          </a:p>
          <a:p>
            <a:pPr marL="171450" indent="-171450">
              <a:buFont typeface="Arial" panose="020B0604020202020204" pitchFamily="34" charset="0"/>
              <a:buChar char="•"/>
            </a:pPr>
            <a:r>
              <a:rPr lang="de-DE" dirty="0"/>
              <a:t>Aufpreis für umständliche Bezahlsysteme wie z.B. Nachnahme</a:t>
            </a:r>
          </a:p>
          <a:p>
            <a:pPr marL="171450" indent="-171450">
              <a:buFont typeface="Arial" panose="020B0604020202020204" pitchFamily="34" charset="0"/>
              <a:buChar char="•"/>
            </a:pPr>
            <a:r>
              <a:rPr lang="de-DE" dirty="0"/>
              <a:t>Eventuell gesetzliche Vorgaben wie eine Umweltabgabe</a:t>
            </a:r>
          </a:p>
          <a:p>
            <a:endParaRPr lang="de-DE" dirty="0"/>
          </a:p>
          <a:p>
            <a:r>
              <a:rPr lang="de-DE" dirty="0"/>
              <a:t>Ist es klug, die ganzen Möglichkeiten und Kombinationen davon in einer Methode zu programmieren?</a:t>
            </a:r>
          </a:p>
          <a:p>
            <a:r>
              <a:rPr lang="de-DE" dirty="0"/>
              <a:t>Was soll passieren, wenn gleichzeitig Angaben für Volkswagen und Porsche gemacht werden? Ist Volkswagen nicht immer ein Großkunde?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63</a:t>
            </a:fld>
            <a:endParaRPr lang="de-DE"/>
          </a:p>
        </p:txBody>
      </p:sp>
    </p:spTree>
    <p:extLst>
      <p:ext uri="{BB962C8B-B14F-4D97-AF65-F5344CB8AC3E}">
        <p14:creationId xmlns:p14="http://schemas.microsoft.com/office/powerpoint/2010/main" val="8623020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64</a:t>
            </a:fld>
            <a:endParaRPr lang="de-DE"/>
          </a:p>
        </p:txBody>
      </p:sp>
    </p:spTree>
    <p:extLst>
      <p:ext uri="{BB962C8B-B14F-4D97-AF65-F5344CB8AC3E}">
        <p14:creationId xmlns:p14="http://schemas.microsoft.com/office/powerpoint/2010/main" val="21066907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65</a:t>
            </a:fld>
            <a:endParaRPr lang="de-DE"/>
          </a:p>
        </p:txBody>
      </p:sp>
    </p:spTree>
    <p:extLst>
      <p:ext uri="{BB962C8B-B14F-4D97-AF65-F5344CB8AC3E}">
        <p14:creationId xmlns:p14="http://schemas.microsoft.com/office/powerpoint/2010/main" val="1204318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66</a:t>
            </a:fld>
            <a:endParaRPr lang="de-DE"/>
          </a:p>
        </p:txBody>
      </p:sp>
    </p:spTree>
    <p:extLst>
      <p:ext uri="{BB962C8B-B14F-4D97-AF65-F5344CB8AC3E}">
        <p14:creationId xmlns:p14="http://schemas.microsoft.com/office/powerpoint/2010/main" val="25073548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69</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Sehr viele Programmiersprachen werden im Textformat programmiert (es gibt allerdings auch Ausnahmen, die grafisch programmiert werden).</a:t>
            </a:r>
          </a:p>
          <a:p>
            <a:r>
              <a:rPr lang="de-DE" dirty="0"/>
              <a:t>Anweisungen werden mit Semikolon getrennt. Bei anderen Sprachen wie z.B. Python genügt ein Zeilenumbruch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196630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Smileys kannst Du mit </a:t>
            </a:r>
            <a:r>
              <a:rPr lang="de-DE" dirty="0" err="1"/>
              <a:t>Windows+Punkt</a:t>
            </a:r>
            <a:r>
              <a:rPr lang="de-DE" dirty="0"/>
              <a:t> einfügen. Probiere aus: welche Smilies funktionieren, welche nicht?</a:t>
            </a:r>
          </a:p>
          <a:p>
            <a:r>
              <a:rPr lang="de-DE" dirty="0"/>
              <a:t>Wir starten unsere kleinen Testprogramme mit dem Doppelpfeil links neben "</a:t>
            </a:r>
            <a:r>
              <a:rPr lang="de-DE" dirty="0" err="1"/>
              <a:t>void</a:t>
            </a:r>
            <a:r>
              <a:rPr lang="de-DE" dirty="0"/>
              <a:t> </a:t>
            </a:r>
            <a:r>
              <a:rPr lang="de-DE" dirty="0" err="1"/>
              <a:t>main</a:t>
            </a:r>
            <a:r>
              <a:rPr lang="de-DE" dirty="0"/>
              <a:t>()", nicht über den Android Emulator oder Chrome.</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538888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Kommentare helfen uns später einmal, z.B. wenn wir die Aufgabe nicht richtig gelöst haben. </a:t>
            </a:r>
          </a:p>
          <a:p>
            <a:r>
              <a:rPr lang="de-DE" dirty="0"/>
              <a:t>Dann können wir den Aufgabentext nochmals durchlesen und prüfen, wo wir etwas falsch gemacht haben.</a:t>
            </a:r>
          </a:p>
          <a:p>
            <a:endParaRPr lang="de-DE" dirty="0"/>
          </a:p>
          <a:p>
            <a:r>
              <a:rPr lang="de-DE" dirty="0"/>
              <a:t>Es gibt bessere und schlechtere Kommentare. Die besseren Kommentare sind diejenigen, die erklären, warum etwas so ist. </a:t>
            </a:r>
          </a:p>
          <a:p>
            <a:r>
              <a:rPr lang="de-DE" dirty="0"/>
              <a:t>Die schlechteren Kommentare erklären, was der Code macht. Das ist aber nicht nötig, denn der Code sollte selbst erklären, was er macht.</a:t>
            </a:r>
          </a:p>
          <a:p>
            <a:r>
              <a:rPr lang="de-DE" dirty="0"/>
              <a:t>Dummerweise ist am Anfang des Erlernens einer neuen Programmiersprache das „Was“ sehr interessant und das „Warum“ beschränkt sich auf „weil ich es ausprobieren will“.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847169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Studio geht davon aus, dass wir Kommentare auf Englisch verfassen.</a:t>
            </a:r>
          </a:p>
          <a:p>
            <a:r>
              <a:rPr lang="de-DE" dirty="0"/>
              <a:t>Das würde man bei einer ernsten Software-Entwicklung auch tun, weil</a:t>
            </a:r>
          </a:p>
          <a:p>
            <a:pPr marL="171450" indent="-171450">
              <a:buFontTx/>
              <a:buChar char="-"/>
            </a:pPr>
            <a:r>
              <a:rPr lang="de-DE" dirty="0"/>
              <a:t>das Projekt-Team eventuell international zusammengestellt ist.</a:t>
            </a:r>
          </a:p>
          <a:p>
            <a:pPr marL="171450" indent="-171450">
              <a:buFontTx/>
              <a:buChar char="-"/>
            </a:pPr>
            <a:r>
              <a:rPr lang="de-DE" dirty="0"/>
              <a:t>ihr euch evtl. über internationale Hilfe freut, wenn ihr euer erstes Projekt als Open Source veröffentlicht</a:t>
            </a:r>
          </a:p>
          <a:p>
            <a:pPr marL="171450" indent="-171450">
              <a:buFontTx/>
              <a:buChar char="-"/>
            </a:pPr>
            <a:r>
              <a:rPr lang="de-DE" dirty="0"/>
              <a:t>man im Fall von Fragen eine möglichst breite Community erreichen will, nicht nur die deutschsprachige.</a:t>
            </a:r>
          </a:p>
          <a:p>
            <a:pPr marL="171450" indent="-171450">
              <a:buFontTx/>
              <a:buChar char="-"/>
            </a:pPr>
            <a:r>
              <a:rPr lang="de-DE" dirty="0"/>
              <a:t>Stack Overflow nur englische Fragen zulässt. .</a:t>
            </a:r>
          </a:p>
          <a:p>
            <a:pPr marL="0" indent="0">
              <a:buFontTx/>
              <a:buNone/>
            </a:pPr>
            <a:endParaRPr lang="de-DE" dirty="0"/>
          </a:p>
          <a:p>
            <a:pPr marL="0" indent="0">
              <a:buFontTx/>
              <a:buNone/>
            </a:pPr>
            <a:r>
              <a:rPr lang="de-DE" dirty="0"/>
              <a:t>Für dieses BOGY möchten wir Kommentare auf Englisch und Deutsch zulassen und Eure und unsere Englisch-Kenntnisse nicht strapazieren.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99456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Wörterbücher gibt es kostenlos zum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62345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9525C97C-9494-42D2-AA81-41B72264EEDF}"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93DCC01-F5BA-40BF-8088-82FD70255DAC}"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BE71E41D-5D88-4F4E-A96A-3B8BE78B12C0}"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05987E68-4E83-4724-A68A-41C929617F07}" type="datetime1">
              <a:rPr lang="de-DE" smtClean="0"/>
              <a:t>30.09.2021</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C1CD622-1FE5-41E5-8C5A-E826D2033FCC}"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DE610D0-EC54-4B8A-9B9F-60F36FB3B089}"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5659A294-9787-421F-92A5-54D2266F4229}" type="datetime1">
              <a:rPr lang="de-DE" smtClean="0"/>
              <a:t>30.09.2021</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42F96B5-B10A-4265-BEFF-E02C6EB731FB}" type="datetime1">
              <a:rPr lang="de-DE" smtClean="0"/>
              <a:t>30.09.2021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7B22558A-5005-4978-AF10-0EA0BACB4F1C}" type="datetime1">
              <a:rPr lang="de-DE" smtClean="0"/>
              <a:t>30.09.2021</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AFC6EFA2-9D46-42E6-95D5-179977370B0A}" type="datetime1">
              <a:rPr lang="de-DE" smtClean="0"/>
              <a:t>30.09.2021</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495A870-FDB2-4650-80CF-EB7B562AA837}"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AB9160FA-352F-46B2-B025-5425C8A3F15F}" type="datetime1">
              <a:rPr lang="de-DE" smtClean="0"/>
              <a:t>30.09.2021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5F0D694B-7204-49EF-B05A-AFEFF586980D}" type="datetime1">
              <a:rPr lang="de-DE" smtClean="0"/>
              <a:t>30.09.2021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hyperlink" Target="http://www.winedt.org/dictASCII.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71.png"/><Relationship Id="rId4" Type="http://schemas.openxmlformats.org/officeDocument/2006/relationships/image" Target="../media/image70.png"/></Relationships>
</file>

<file path=ppt/slides/_rels/slide6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73.png"/><Relationship Id="rId4" Type="http://schemas.openxmlformats.org/officeDocument/2006/relationships/image" Target="../media/image69.png"/></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Dart</a:t>
            </a:r>
          </a:p>
        </p:txBody>
      </p:sp>
      <p:sp>
        <p:nvSpPr>
          <p:cNvPr id="3" name="Untertitel 2"/>
          <p:cNvSpPr>
            <a:spLocks noGrp="1"/>
          </p:cNvSpPr>
          <p:nvPr>
            <p:ph type="subTitle" idx="1"/>
          </p:nvPr>
        </p:nvSpPr>
        <p:spPr/>
        <p:txBody>
          <a:bodyPr/>
          <a:lstStyle/>
          <a:p>
            <a:r>
              <a:rPr lang="de-DE" dirty="0"/>
              <a:t>Programmiersprache für Smartphones</a:t>
            </a:r>
          </a:p>
        </p:txBody>
      </p:sp>
      <p:sp>
        <p:nvSpPr>
          <p:cNvPr id="4" name="Datumsplatzhalter 3"/>
          <p:cNvSpPr>
            <a:spLocks noGrp="1"/>
          </p:cNvSpPr>
          <p:nvPr>
            <p:ph type="dt" sz="half" idx="10"/>
          </p:nvPr>
        </p:nvSpPr>
        <p:spPr/>
        <p:txBody>
          <a:bodyPr/>
          <a:lstStyle/>
          <a:p>
            <a:fld id="{FEBA0268-4777-4C42-821B-583104E59CC8}"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1813575"/>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Android Studio: Rechtschreibprüfung</a:t>
            </a:r>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D6FC3C56-E0E0-46E8-ABEB-BB3C70F10303}" type="datetime1">
              <a:rPr lang="de-DE" smtClean="0"/>
              <a:t>30.09.2021</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10</a:t>
            </a:fld>
            <a:endParaRPr lang="de-DE"/>
          </a:p>
        </p:txBody>
      </p:sp>
      <p:sp>
        <p:nvSpPr>
          <p:cNvPr id="7" name="Rechteck 6">
            <a:extLst>
              <a:ext uri="{FF2B5EF4-FFF2-40B4-BE49-F238E27FC236}">
                <a16:creationId xmlns:a16="http://schemas.microsoft.com/office/drawing/2014/main" id="{B102AAF3-27EC-407D-B1B4-5A9C64CC48B9}"/>
              </a:ext>
            </a:extLst>
          </p:cNvPr>
          <p:cNvSpPr/>
          <p:nvPr/>
        </p:nvSpPr>
        <p:spPr>
          <a:xfrm>
            <a:off x="2455606" y="2241754"/>
            <a:ext cx="2212259" cy="1179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36FC3ADC-FE71-4549-B073-F4A28F5F3F28}"/>
              </a:ext>
            </a:extLst>
          </p:cNvPr>
          <p:cNvPicPr>
            <a:picLocks noChangeAspect="1"/>
          </p:cNvPicPr>
          <p:nvPr/>
        </p:nvPicPr>
        <p:blipFill>
          <a:blip r:embed="rId4"/>
          <a:stretch>
            <a:fillRect/>
          </a:stretch>
        </p:blipFill>
        <p:spPr>
          <a:xfrm>
            <a:off x="5773995" y="2776205"/>
            <a:ext cx="6418006" cy="3244527"/>
          </a:xfrm>
          <a:prstGeom prst="rect">
            <a:avLst/>
          </a:prstGeom>
        </p:spPr>
      </p:pic>
      <p:sp>
        <p:nvSpPr>
          <p:cNvPr id="11" name="Rechteck 10">
            <a:extLst>
              <a:ext uri="{FF2B5EF4-FFF2-40B4-BE49-F238E27FC236}">
                <a16:creationId xmlns:a16="http://schemas.microsoft.com/office/drawing/2014/main" id="{77E59D74-4917-4DA8-8139-DD860C9D1E4E}"/>
              </a:ext>
            </a:extLst>
          </p:cNvPr>
          <p:cNvSpPr/>
          <p:nvPr/>
        </p:nvSpPr>
        <p:spPr>
          <a:xfrm>
            <a:off x="6251248" y="5196347"/>
            <a:ext cx="3283584" cy="45228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4A062513-73E5-4D1E-8AD3-1CFFC0DB193A}"/>
              </a:ext>
            </a:extLst>
          </p:cNvPr>
          <p:cNvSpPr txBox="1"/>
          <p:nvPr/>
        </p:nvSpPr>
        <p:spPr>
          <a:xfrm>
            <a:off x="2016807" y="5002301"/>
            <a:ext cx="3842975" cy="646331"/>
          </a:xfrm>
          <a:prstGeom prst="rect">
            <a:avLst/>
          </a:prstGeom>
          <a:noFill/>
        </p:spPr>
        <p:txBody>
          <a:bodyPr wrap="none" rtlCol="0">
            <a:spAutoFit/>
          </a:bodyPr>
          <a:lstStyle/>
          <a:p>
            <a:r>
              <a:rPr lang="de-DE" dirty="0"/>
              <a:t>Quelltext mit deutschen Kommentaren</a:t>
            </a:r>
          </a:p>
          <a:p>
            <a:r>
              <a:rPr lang="de-DE" dirty="0"/>
              <a:t>kommt in vielen Foren nicht gut an.</a:t>
            </a:r>
          </a:p>
        </p:txBody>
      </p:sp>
    </p:spTree>
    <p:extLst>
      <p:ext uri="{BB962C8B-B14F-4D97-AF65-F5344CB8AC3E}">
        <p14:creationId xmlns:p14="http://schemas.microsoft.com/office/powerpoint/2010/main" val="122722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18F74-F764-44D2-88B5-5A8063516DA4}"/>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C6B1E747-89F1-43AB-9CF3-8FEC07AAD52F}"/>
              </a:ext>
            </a:extLst>
          </p:cNvPr>
          <p:cNvSpPr>
            <a:spLocks noGrp="1"/>
          </p:cNvSpPr>
          <p:nvPr>
            <p:ph idx="1"/>
          </p:nvPr>
        </p:nvSpPr>
        <p:spPr/>
        <p:txBody>
          <a:bodyPr/>
          <a:lstStyle/>
          <a:p>
            <a:r>
              <a:rPr lang="de-DE" dirty="0"/>
              <a:t>Wörterbücher</a:t>
            </a:r>
          </a:p>
          <a:p>
            <a:r>
              <a:rPr lang="de-DE" dirty="0">
                <a:hlinkClick r:id="rId3"/>
              </a:rPr>
              <a:t>http://www.winedt.org/dictASCII.html</a:t>
            </a:r>
            <a:r>
              <a:rPr lang="de-DE" dirty="0"/>
              <a:t> </a:t>
            </a:r>
          </a:p>
        </p:txBody>
      </p:sp>
      <p:sp>
        <p:nvSpPr>
          <p:cNvPr id="4" name="Datumsplatzhalter 3">
            <a:extLst>
              <a:ext uri="{FF2B5EF4-FFF2-40B4-BE49-F238E27FC236}">
                <a16:creationId xmlns:a16="http://schemas.microsoft.com/office/drawing/2014/main" id="{D160871D-5AE7-47C2-9E9E-0A1D468D999B}"/>
              </a:ext>
            </a:extLst>
          </p:cNvPr>
          <p:cNvSpPr>
            <a:spLocks noGrp="1"/>
          </p:cNvSpPr>
          <p:nvPr>
            <p:ph type="dt" sz="half" idx="10"/>
          </p:nvPr>
        </p:nvSpPr>
        <p:spPr/>
        <p:txBody>
          <a:bodyPr/>
          <a:lstStyle/>
          <a:p>
            <a:fld id="{56D664EB-3B07-4264-AB12-71B433114CEE}" type="datetime1">
              <a:rPr lang="de-DE" smtClean="0"/>
              <a:t>30.09.2021</a:t>
            </a:fld>
            <a:endParaRPr lang="de-DE"/>
          </a:p>
        </p:txBody>
      </p:sp>
      <p:sp>
        <p:nvSpPr>
          <p:cNvPr id="5" name="Fußzeilenplatzhalter 4">
            <a:extLst>
              <a:ext uri="{FF2B5EF4-FFF2-40B4-BE49-F238E27FC236}">
                <a16:creationId xmlns:a16="http://schemas.microsoft.com/office/drawing/2014/main" id="{45CF877A-81F7-400A-AAC8-377BFF0C529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A643CA0-5173-4B78-85AD-7E10FCA4E04F}"/>
              </a:ext>
            </a:extLst>
          </p:cNvPr>
          <p:cNvSpPr>
            <a:spLocks noGrp="1"/>
          </p:cNvSpPr>
          <p:nvPr>
            <p:ph type="sldNum" sz="quarter" idx="12"/>
          </p:nvPr>
        </p:nvSpPr>
        <p:spPr/>
        <p:txBody>
          <a:bodyPr/>
          <a:lstStyle/>
          <a:p>
            <a:fld id="{3A1F27E2-D58A-4028-9FF2-B12D897F257E}" type="slidenum">
              <a:rPr lang="de-DE" smtClean="0"/>
              <a:t>11</a:t>
            </a:fld>
            <a:endParaRPr lang="de-DE"/>
          </a:p>
        </p:txBody>
      </p:sp>
      <p:pic>
        <p:nvPicPr>
          <p:cNvPr id="8" name="Grafik 7">
            <a:extLst>
              <a:ext uri="{FF2B5EF4-FFF2-40B4-BE49-F238E27FC236}">
                <a16:creationId xmlns:a16="http://schemas.microsoft.com/office/drawing/2014/main" id="{E0B19629-F2F3-444F-9DF4-C7824DC841CE}"/>
              </a:ext>
            </a:extLst>
          </p:cNvPr>
          <p:cNvPicPr>
            <a:picLocks noChangeAspect="1"/>
          </p:cNvPicPr>
          <p:nvPr/>
        </p:nvPicPr>
        <p:blipFill>
          <a:blip r:embed="rId4"/>
          <a:stretch>
            <a:fillRect/>
          </a:stretch>
        </p:blipFill>
        <p:spPr>
          <a:xfrm>
            <a:off x="1110811" y="2716582"/>
            <a:ext cx="8272616" cy="1088502"/>
          </a:xfrm>
          <a:prstGeom prst="rect">
            <a:avLst/>
          </a:prstGeom>
        </p:spPr>
      </p:pic>
    </p:spTree>
    <p:extLst>
      <p:ext uri="{BB962C8B-B14F-4D97-AF65-F5344CB8AC3E}">
        <p14:creationId xmlns:p14="http://schemas.microsoft.com/office/powerpoint/2010/main" val="93503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954A9-C054-4147-A9F9-7B897E2C8C5D}"/>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34C80EBF-5ED9-4454-8ACE-1906979254EB}"/>
              </a:ext>
            </a:extLst>
          </p:cNvPr>
          <p:cNvSpPr>
            <a:spLocks noGrp="1"/>
          </p:cNvSpPr>
          <p:nvPr>
            <p:ph idx="1"/>
          </p:nvPr>
        </p:nvSpPr>
        <p:spPr/>
        <p:txBody>
          <a:bodyPr/>
          <a:lstStyle/>
          <a:p>
            <a:r>
              <a:rPr lang="de-DE" dirty="0"/>
              <a:t>File / Settings</a:t>
            </a:r>
          </a:p>
          <a:p>
            <a:r>
              <a:rPr lang="de-DE" dirty="0"/>
              <a:t>Editor/</a:t>
            </a:r>
            <a:r>
              <a:rPr lang="de-DE" dirty="0" err="1"/>
              <a:t>Spelling</a:t>
            </a:r>
            <a:endParaRPr lang="de-DE" dirty="0"/>
          </a:p>
          <a:p>
            <a:r>
              <a:rPr lang="de-DE" dirty="0" err="1">
                <a:latin typeface="Consolas" panose="020B0609020204030204" pitchFamily="49" charset="0"/>
              </a:rPr>
              <a:t>de_neu.dic</a:t>
            </a:r>
            <a:r>
              <a:rPr lang="de-DE" dirty="0">
                <a:latin typeface="Consolas" panose="020B0609020204030204" pitchFamily="49" charset="0"/>
              </a:rPr>
              <a:t> </a:t>
            </a:r>
            <a:r>
              <a:rPr lang="de-DE" dirty="0"/>
              <a:t>hinzufügen</a:t>
            </a:r>
          </a:p>
        </p:txBody>
      </p:sp>
      <p:sp>
        <p:nvSpPr>
          <p:cNvPr id="4" name="Datumsplatzhalter 3">
            <a:extLst>
              <a:ext uri="{FF2B5EF4-FFF2-40B4-BE49-F238E27FC236}">
                <a16:creationId xmlns:a16="http://schemas.microsoft.com/office/drawing/2014/main" id="{AA9CA072-72F4-48B8-98BF-9C5DC1D37292}"/>
              </a:ext>
            </a:extLst>
          </p:cNvPr>
          <p:cNvSpPr>
            <a:spLocks noGrp="1"/>
          </p:cNvSpPr>
          <p:nvPr>
            <p:ph type="dt" sz="half" idx="10"/>
          </p:nvPr>
        </p:nvSpPr>
        <p:spPr/>
        <p:txBody>
          <a:bodyPr/>
          <a:lstStyle/>
          <a:p>
            <a:fld id="{6F46E613-54A3-434E-BB31-028B9895381C}" type="datetime1">
              <a:rPr lang="de-DE" smtClean="0"/>
              <a:t>30.09.2021</a:t>
            </a:fld>
            <a:endParaRPr lang="de-DE"/>
          </a:p>
        </p:txBody>
      </p:sp>
      <p:sp>
        <p:nvSpPr>
          <p:cNvPr id="5" name="Fußzeilenplatzhalter 4">
            <a:extLst>
              <a:ext uri="{FF2B5EF4-FFF2-40B4-BE49-F238E27FC236}">
                <a16:creationId xmlns:a16="http://schemas.microsoft.com/office/drawing/2014/main" id="{47C19745-28B4-46AD-99D9-64DB8FF7CCB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2CEDF2A-D32A-46A0-95C9-67FF93146F3D}"/>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 name="Grafik 9">
            <a:extLst>
              <a:ext uri="{FF2B5EF4-FFF2-40B4-BE49-F238E27FC236}">
                <a16:creationId xmlns:a16="http://schemas.microsoft.com/office/drawing/2014/main" id="{C4E74ACF-7DE2-4CFE-A566-18E491AD615E}"/>
              </a:ext>
            </a:extLst>
          </p:cNvPr>
          <p:cNvPicPr>
            <a:picLocks noChangeAspect="1"/>
          </p:cNvPicPr>
          <p:nvPr/>
        </p:nvPicPr>
        <p:blipFill>
          <a:blip r:embed="rId2"/>
          <a:stretch>
            <a:fillRect/>
          </a:stretch>
        </p:blipFill>
        <p:spPr>
          <a:xfrm>
            <a:off x="1180446" y="3123383"/>
            <a:ext cx="5884031" cy="2953975"/>
          </a:xfrm>
          <a:prstGeom prst="rect">
            <a:avLst/>
          </a:prstGeom>
        </p:spPr>
      </p:pic>
      <p:sp>
        <p:nvSpPr>
          <p:cNvPr id="11" name="Rechteck 10">
            <a:extLst>
              <a:ext uri="{FF2B5EF4-FFF2-40B4-BE49-F238E27FC236}">
                <a16:creationId xmlns:a16="http://schemas.microsoft.com/office/drawing/2014/main" id="{0B082F33-8EDF-4954-BCE7-7C2D215F1063}"/>
              </a:ext>
            </a:extLst>
          </p:cNvPr>
          <p:cNvSpPr/>
          <p:nvPr/>
        </p:nvSpPr>
        <p:spPr>
          <a:xfrm>
            <a:off x="2608397" y="4365471"/>
            <a:ext cx="274913" cy="24964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8446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327E1-AA36-4B11-9BD6-7A3C673E977A}"/>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AC054AA6-88DE-4F84-A4BB-B3442656AA76}"/>
              </a:ext>
            </a:extLst>
          </p:cNvPr>
          <p:cNvSpPr>
            <a:spLocks noGrp="1"/>
          </p:cNvSpPr>
          <p:nvPr>
            <p:ph idx="1"/>
          </p:nvPr>
        </p:nvSpPr>
        <p:spPr/>
        <p:txBody>
          <a:bodyPr/>
          <a:lstStyle/>
          <a:p>
            <a:r>
              <a:rPr lang="de-DE" dirty="0"/>
              <a:t>Schon besser</a:t>
            </a:r>
          </a:p>
        </p:txBody>
      </p:sp>
      <p:sp>
        <p:nvSpPr>
          <p:cNvPr id="4" name="Datumsplatzhalter 3">
            <a:extLst>
              <a:ext uri="{FF2B5EF4-FFF2-40B4-BE49-F238E27FC236}">
                <a16:creationId xmlns:a16="http://schemas.microsoft.com/office/drawing/2014/main" id="{88EB7FD1-87C0-4D79-A0BA-1F4521FF7FA9}"/>
              </a:ext>
            </a:extLst>
          </p:cNvPr>
          <p:cNvSpPr>
            <a:spLocks noGrp="1"/>
          </p:cNvSpPr>
          <p:nvPr>
            <p:ph type="dt" sz="half" idx="10"/>
          </p:nvPr>
        </p:nvSpPr>
        <p:spPr/>
        <p:txBody>
          <a:bodyPr/>
          <a:lstStyle/>
          <a:p>
            <a:fld id="{F1ADBEAA-3B66-4EC0-AB27-31695FAF7512}" type="datetime1">
              <a:rPr lang="de-DE" smtClean="0"/>
              <a:t>30.09.2021</a:t>
            </a:fld>
            <a:endParaRPr lang="de-DE"/>
          </a:p>
        </p:txBody>
      </p:sp>
      <p:sp>
        <p:nvSpPr>
          <p:cNvPr id="5" name="Fußzeilenplatzhalter 4">
            <a:extLst>
              <a:ext uri="{FF2B5EF4-FFF2-40B4-BE49-F238E27FC236}">
                <a16:creationId xmlns:a16="http://schemas.microsoft.com/office/drawing/2014/main" id="{CDF69AB8-1DA3-4A34-9A5E-9A86F8A57B0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B8597BB-80FB-46E0-BC02-F15820641E8A}"/>
              </a:ext>
            </a:extLst>
          </p:cNvPr>
          <p:cNvSpPr>
            <a:spLocks noGrp="1"/>
          </p:cNvSpPr>
          <p:nvPr>
            <p:ph type="sldNum" sz="quarter" idx="12"/>
          </p:nvPr>
        </p:nvSpPr>
        <p:spPr/>
        <p:txBody>
          <a:bodyPr/>
          <a:lstStyle/>
          <a:p>
            <a:fld id="{3A1F27E2-D58A-4028-9FF2-B12D897F257E}" type="slidenum">
              <a:rPr lang="de-DE" smtClean="0"/>
              <a:t>13</a:t>
            </a:fld>
            <a:endParaRPr lang="de-DE"/>
          </a:p>
        </p:txBody>
      </p:sp>
      <p:pic>
        <p:nvPicPr>
          <p:cNvPr id="8" name="Grafik 7">
            <a:extLst>
              <a:ext uri="{FF2B5EF4-FFF2-40B4-BE49-F238E27FC236}">
                <a16:creationId xmlns:a16="http://schemas.microsoft.com/office/drawing/2014/main" id="{966C6BEC-B22B-4D12-BC87-47DCA2957007}"/>
              </a:ext>
            </a:extLst>
          </p:cNvPr>
          <p:cNvPicPr>
            <a:picLocks noChangeAspect="1"/>
          </p:cNvPicPr>
          <p:nvPr/>
        </p:nvPicPr>
        <p:blipFill>
          <a:blip r:embed="rId3"/>
          <a:stretch>
            <a:fillRect/>
          </a:stretch>
        </p:blipFill>
        <p:spPr>
          <a:xfrm>
            <a:off x="838200" y="2638105"/>
            <a:ext cx="8669129" cy="2009881"/>
          </a:xfrm>
          <a:prstGeom prst="rect">
            <a:avLst/>
          </a:prstGeom>
        </p:spPr>
      </p:pic>
      <p:sp>
        <p:nvSpPr>
          <p:cNvPr id="9" name="Rechteck 8">
            <a:extLst>
              <a:ext uri="{FF2B5EF4-FFF2-40B4-BE49-F238E27FC236}">
                <a16:creationId xmlns:a16="http://schemas.microsoft.com/office/drawing/2014/main" id="{FAE21C1D-3646-46E6-84B9-EBD4857B9D61}"/>
              </a:ext>
            </a:extLst>
          </p:cNvPr>
          <p:cNvSpPr/>
          <p:nvPr/>
        </p:nvSpPr>
        <p:spPr>
          <a:xfrm>
            <a:off x="2356489" y="3030793"/>
            <a:ext cx="2212259" cy="1179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18D817CB-004D-4778-AD17-BEE988A55AF4}"/>
              </a:ext>
            </a:extLst>
          </p:cNvPr>
          <p:cNvSpPr/>
          <p:nvPr/>
        </p:nvSpPr>
        <p:spPr>
          <a:xfrm>
            <a:off x="6173863" y="3148781"/>
            <a:ext cx="617769" cy="2802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8512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47AC4AE-0706-41F7-8780-880DEE97FACB}"/>
              </a:ext>
            </a:extLst>
          </p:cNvPr>
          <p:cNvPicPr>
            <a:picLocks noChangeAspect="1"/>
          </p:cNvPicPr>
          <p:nvPr/>
        </p:nvPicPr>
        <p:blipFill>
          <a:blip r:embed="rId3"/>
          <a:stretch>
            <a:fillRect/>
          </a:stretch>
        </p:blipFill>
        <p:spPr>
          <a:xfrm>
            <a:off x="1182758" y="3762017"/>
            <a:ext cx="4538863" cy="1900419"/>
          </a:xfrm>
          <a:prstGeom prst="rect">
            <a:avLst/>
          </a:prstGeom>
        </p:spPr>
      </p:pic>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Variable:  </a:t>
            </a:r>
            <a:r>
              <a:rPr lang="de-DE" b="1" dirty="0" err="1">
                <a:solidFill>
                  <a:schemeClr val="accent1">
                    <a:lumMod val="75000"/>
                  </a:schemeClr>
                </a:solidFill>
                <a:latin typeface="Arial" panose="020B0604020202020204" pitchFamily="34" charset="0"/>
                <a:cs typeface="Arial" panose="020B0604020202020204" pitchFamily="34" charset="0"/>
              </a:rPr>
              <a:t>var</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 = </a:t>
            </a:r>
            <a:r>
              <a:rPr lang="de-DE" b="1" i="1" dirty="0">
                <a:solidFill>
                  <a:schemeClr val="accent2"/>
                </a:solidFill>
                <a:latin typeface="Arial" panose="020B0604020202020204" pitchFamily="34" charset="0"/>
                <a:cs typeface="Arial" panose="020B0604020202020204" pitchFamily="34" charset="0"/>
              </a:rPr>
              <a:t>wert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Mathematische Operatoren: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Punkt vor Strich</a:t>
            </a:r>
          </a:p>
          <a:p>
            <a:r>
              <a:rPr lang="de-DE" dirty="0"/>
              <a:t>Automatische Erkennung des Zahlentyps bei </a:t>
            </a:r>
            <a:r>
              <a:rPr lang="de-DE" b="1" dirty="0" err="1">
                <a:solidFill>
                  <a:schemeClr val="accent1">
                    <a:lumMod val="75000"/>
                  </a:schemeClr>
                </a:solidFill>
                <a:latin typeface="Arial" panose="020B0604020202020204" pitchFamily="34" charset="0"/>
                <a:cs typeface="Arial" panose="020B0604020202020204" pitchFamily="34" charset="0"/>
              </a:rPr>
              <a:t>var</a:t>
            </a:r>
            <a:endParaRPr lang="de-DE" b="1" dirty="0">
              <a:solidFill>
                <a:schemeClr val="accent1">
                  <a:lumMod val="75000"/>
                </a:schemeClr>
              </a:solidFill>
              <a:latin typeface="Arial" panose="020B0604020202020204" pitchFamily="34" charset="0"/>
              <a:cs typeface="Arial" panose="020B0604020202020204" pitchFamily="34" charset="0"/>
            </a:endParaRP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1C4998AD-6639-4331-A09B-EF1C0D41E2D4}" type="datetime1">
              <a:rPr lang="de-DE" smtClean="0"/>
              <a:t>30.09.2021</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14</a:t>
            </a:fld>
            <a:endParaRPr lang="de-DE"/>
          </a:p>
        </p:txBody>
      </p:sp>
    </p:spTree>
    <p:extLst>
      <p:ext uri="{BB962C8B-B14F-4D97-AF65-F5344CB8AC3E}">
        <p14:creationId xmlns:p14="http://schemas.microsoft.com/office/powerpoint/2010/main" val="8774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Ganzzahl Division: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Rest (Modulo):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Klammersetzung: </a:t>
            </a:r>
            <a:r>
              <a:rPr lang="de-DE" sz="3200" b="1" dirty="0">
                <a:solidFill>
                  <a:schemeClr val="accent1">
                    <a:lumMod val="75000"/>
                  </a:schemeClr>
                </a:solidFill>
                <a:latin typeface="Arial" panose="020B0604020202020204" pitchFamily="34" charset="0"/>
                <a:cs typeface="Arial" panose="020B0604020202020204" pitchFamily="34" charset="0"/>
              </a:rPr>
              <a:t>(</a:t>
            </a:r>
            <a:r>
              <a:rPr lang="de-DE" dirty="0"/>
              <a:t> … </a:t>
            </a:r>
            <a:r>
              <a:rPr lang="de-DE" sz="32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97DB49B2-E1F1-4170-8B16-3E72E8E4E906}" type="datetime1">
              <a:rPr lang="de-DE" smtClean="0"/>
              <a:t>30.09.2021</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9" name="Grafik 8">
            <a:extLst>
              <a:ext uri="{FF2B5EF4-FFF2-40B4-BE49-F238E27FC236}">
                <a16:creationId xmlns:a16="http://schemas.microsoft.com/office/drawing/2014/main" id="{7CB237C5-476D-4CDB-A243-7C91AB843EB4}"/>
              </a:ext>
            </a:extLst>
          </p:cNvPr>
          <p:cNvPicPr>
            <a:picLocks noChangeAspect="1"/>
          </p:cNvPicPr>
          <p:nvPr/>
        </p:nvPicPr>
        <p:blipFill>
          <a:blip r:embed="rId3"/>
          <a:stretch>
            <a:fillRect/>
          </a:stretch>
        </p:blipFill>
        <p:spPr>
          <a:xfrm>
            <a:off x="838200" y="3672109"/>
            <a:ext cx="3017714" cy="1935605"/>
          </a:xfrm>
          <a:prstGeom prst="rect">
            <a:avLst/>
          </a:prstGeom>
        </p:spPr>
      </p:pic>
    </p:spTree>
    <p:extLst>
      <p:ext uri="{BB962C8B-B14F-4D97-AF65-F5344CB8AC3E}">
        <p14:creationId xmlns:p14="http://schemas.microsoft.com/office/powerpoint/2010/main" val="410658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BEE0B2-E8C3-424A-9128-29A6C70BE7E0}"/>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BD8BB6A7-6E01-4030-B7B0-DB54B4F6BA37}"/>
              </a:ext>
            </a:extLst>
          </p:cNvPr>
          <p:cNvSpPr>
            <a:spLocks noGrp="1"/>
          </p:cNvSpPr>
          <p:nvPr>
            <p:ph idx="1"/>
          </p:nvPr>
        </p:nvSpPr>
        <p:spPr/>
        <p:txBody>
          <a:bodyPr/>
          <a:lstStyle/>
          <a:p>
            <a:r>
              <a:rPr lang="de-DE" dirty="0"/>
              <a:t>Abkürzungen</a:t>
            </a:r>
          </a:p>
          <a:p>
            <a:pPr lvl="1"/>
            <a:r>
              <a:rPr lang="de-DE" sz="2800" b="1" dirty="0">
                <a:solidFill>
                  <a:schemeClr val="accent1">
                    <a:lumMod val="75000"/>
                  </a:schemeClr>
                </a:solidFill>
                <a:latin typeface="Arial" panose="020B0604020202020204" pitchFamily="34" charset="0"/>
                <a:cs typeface="Arial" panose="020B0604020202020204" pitchFamily="34" charset="0"/>
              </a:rPr>
              <a:t>i++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i=i+1</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dirty="0"/>
              <a:t>Dito: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a:p>
            <a:pPr lvl="1"/>
            <a:r>
              <a:rPr lang="de-DE" dirty="0"/>
              <a:t>Bitte nicht: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CA83CFC-2FDB-43D1-B25F-E5E10461EB9F}"/>
              </a:ext>
            </a:extLst>
          </p:cNvPr>
          <p:cNvSpPr>
            <a:spLocks noGrp="1"/>
          </p:cNvSpPr>
          <p:nvPr>
            <p:ph type="dt" sz="half" idx="10"/>
          </p:nvPr>
        </p:nvSpPr>
        <p:spPr/>
        <p:txBody>
          <a:bodyPr/>
          <a:lstStyle/>
          <a:p>
            <a:fld id="{6F6C2C3D-0D8A-4972-AC36-35BDDD3E4863}" type="datetime1">
              <a:rPr lang="de-DE" smtClean="0"/>
              <a:t>30.09.2021</a:t>
            </a:fld>
            <a:endParaRPr lang="de-DE"/>
          </a:p>
        </p:txBody>
      </p:sp>
      <p:sp>
        <p:nvSpPr>
          <p:cNvPr id="5" name="Fußzeilenplatzhalter 4">
            <a:extLst>
              <a:ext uri="{FF2B5EF4-FFF2-40B4-BE49-F238E27FC236}">
                <a16:creationId xmlns:a16="http://schemas.microsoft.com/office/drawing/2014/main" id="{E3689BAD-FB7D-483E-83F4-3605FC21460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DFF0644-11CB-4FC9-8F9D-79E1E9EA6AA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a:extLst>
              <a:ext uri="{FF2B5EF4-FFF2-40B4-BE49-F238E27FC236}">
                <a16:creationId xmlns:a16="http://schemas.microsoft.com/office/drawing/2014/main" id="{48A462D6-F187-4B38-8DE7-4DC35A0634ED}"/>
              </a:ext>
            </a:extLst>
          </p:cNvPr>
          <p:cNvPicPr>
            <a:picLocks noChangeAspect="1"/>
          </p:cNvPicPr>
          <p:nvPr/>
        </p:nvPicPr>
        <p:blipFill>
          <a:blip r:embed="rId3"/>
          <a:stretch>
            <a:fillRect/>
          </a:stretch>
        </p:blipFill>
        <p:spPr>
          <a:xfrm>
            <a:off x="1371955" y="4404725"/>
            <a:ext cx="2927199" cy="1753900"/>
          </a:xfrm>
          <a:prstGeom prst="rect">
            <a:avLst/>
          </a:prstGeom>
        </p:spPr>
      </p:pic>
    </p:spTree>
    <p:extLst>
      <p:ext uri="{BB962C8B-B14F-4D97-AF65-F5344CB8AC3E}">
        <p14:creationId xmlns:p14="http://schemas.microsoft.com/office/powerpoint/2010/main" val="140774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5807C-D33D-4642-8A92-95F3E6E62295}"/>
              </a:ext>
            </a:extLst>
          </p:cNvPr>
          <p:cNvSpPr>
            <a:spLocks noGrp="1"/>
          </p:cNvSpPr>
          <p:nvPr>
            <p:ph type="title"/>
          </p:nvPr>
        </p:nvSpPr>
        <p:spPr/>
        <p:txBody>
          <a:bodyPr/>
          <a:lstStyle/>
          <a:p>
            <a:r>
              <a:rPr lang="de-DE" dirty="0"/>
              <a:t>Dart  - Bibliotheken</a:t>
            </a:r>
          </a:p>
        </p:txBody>
      </p:sp>
      <p:sp>
        <p:nvSpPr>
          <p:cNvPr id="3" name="Inhaltsplatzhalter 2">
            <a:extLst>
              <a:ext uri="{FF2B5EF4-FFF2-40B4-BE49-F238E27FC236}">
                <a16:creationId xmlns:a16="http://schemas.microsoft.com/office/drawing/2014/main" id="{CF0E625E-74C9-4593-AD00-4250681098FC}"/>
              </a:ext>
            </a:extLst>
          </p:cNvPr>
          <p:cNvSpPr>
            <a:spLocks noGrp="1"/>
          </p:cNvSpPr>
          <p:nvPr>
            <p:ph idx="1"/>
          </p:nvPr>
        </p:nvSpPr>
        <p:spPr/>
        <p:txBody>
          <a:bodyPr>
            <a:normAutofit fontScale="92500" lnSpcReduction="20000"/>
          </a:bodyPr>
          <a:lstStyle/>
          <a:p>
            <a:pPr marL="0" indent="0">
              <a:buNone/>
            </a:pPr>
            <a:endParaRPr lang="de-DE" dirty="0"/>
          </a:p>
          <a:p>
            <a:pPr marL="0" indent="0">
              <a:buNone/>
            </a:pPr>
            <a:r>
              <a:rPr lang="de-DE" dirty="0"/>
              <a:t>                           ?</a:t>
            </a:r>
          </a:p>
          <a:p>
            <a:endParaRPr lang="de-DE" dirty="0"/>
          </a:p>
          <a:p>
            <a:r>
              <a:rPr lang="de-DE" dirty="0"/>
              <a:t>Hilfe!</a:t>
            </a:r>
          </a:p>
          <a:p>
            <a:endParaRPr lang="de-DE" dirty="0"/>
          </a:p>
          <a:p>
            <a:r>
              <a:rPr lang="de-DE" dirty="0"/>
              <a:t>Bibliothek = Sammlung fertiger Funktionen</a:t>
            </a:r>
          </a:p>
          <a:p>
            <a:r>
              <a:rPr lang="de-DE" dirty="0"/>
              <a:t>Bibliothek einbinden: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Immer dabei: </a:t>
            </a:r>
            <a:r>
              <a:rPr lang="de-DE" b="1" dirty="0">
                <a:solidFill>
                  <a:schemeClr val="accent2"/>
                </a:solidFill>
              </a:rPr>
              <a:t>"</a:t>
            </a:r>
            <a:r>
              <a:rPr lang="de-DE" b="1" dirty="0" err="1">
                <a:solidFill>
                  <a:schemeClr val="accent2"/>
                </a:solidFill>
              </a:rPr>
              <a:t>dart:core</a:t>
            </a:r>
            <a:r>
              <a:rPr lang="de-DE" b="1" dirty="0">
                <a:solidFill>
                  <a:schemeClr val="accent2"/>
                </a:solidFill>
              </a:rPr>
              <a:t>"</a:t>
            </a:r>
          </a:p>
          <a:p>
            <a:r>
              <a:rPr lang="de-DE" dirty="0"/>
              <a:t>Mathe-Bibliothek: </a:t>
            </a:r>
            <a:r>
              <a:rPr lang="de-DE" b="1" dirty="0">
                <a:solidFill>
                  <a:schemeClr val="accent2"/>
                </a:solidFill>
              </a:rPr>
              <a:t>"</a:t>
            </a:r>
            <a:r>
              <a:rPr lang="de-DE" b="1" dirty="0" err="1">
                <a:solidFill>
                  <a:schemeClr val="accent2"/>
                </a:solidFill>
              </a:rPr>
              <a:t>dart:math</a:t>
            </a:r>
            <a:r>
              <a:rPr lang="de-DE" b="1" dirty="0">
                <a:solidFill>
                  <a:schemeClr val="accent2"/>
                </a:solidFill>
              </a:rPr>
              <a:t>"</a:t>
            </a:r>
          </a:p>
          <a:p>
            <a:r>
              <a:rPr lang="de-DE" dirty="0"/>
              <a:t>Umwandlung von Daten: </a:t>
            </a:r>
            <a:r>
              <a:rPr lang="de-DE" b="1" dirty="0">
                <a:solidFill>
                  <a:schemeClr val="accent2"/>
                </a:solidFill>
              </a:rPr>
              <a:t>"</a:t>
            </a:r>
            <a:r>
              <a:rPr lang="de-DE" b="1" dirty="0" err="1">
                <a:solidFill>
                  <a:schemeClr val="accent2"/>
                </a:solidFill>
              </a:rPr>
              <a:t>dart:convert</a:t>
            </a:r>
            <a:r>
              <a:rPr lang="de-DE" b="1" dirty="0">
                <a:solidFill>
                  <a:schemeClr val="accent2"/>
                </a:solidFill>
              </a:rPr>
              <a:t>"</a:t>
            </a:r>
          </a:p>
          <a:p>
            <a:r>
              <a:rPr lang="de-DE" b="1" dirty="0"/>
              <a:t>…</a:t>
            </a:r>
          </a:p>
        </p:txBody>
      </p:sp>
      <p:sp>
        <p:nvSpPr>
          <p:cNvPr id="4" name="Datumsplatzhalter 3">
            <a:extLst>
              <a:ext uri="{FF2B5EF4-FFF2-40B4-BE49-F238E27FC236}">
                <a16:creationId xmlns:a16="http://schemas.microsoft.com/office/drawing/2014/main" id="{68585CD4-9AA1-4B0B-BCCC-438386086576}"/>
              </a:ext>
            </a:extLst>
          </p:cNvPr>
          <p:cNvSpPr>
            <a:spLocks noGrp="1"/>
          </p:cNvSpPr>
          <p:nvPr>
            <p:ph type="dt" sz="half" idx="10"/>
          </p:nvPr>
        </p:nvSpPr>
        <p:spPr/>
        <p:txBody>
          <a:bodyPr/>
          <a:lstStyle/>
          <a:p>
            <a:fld id="{40F3B623-AA1B-42CB-B4F8-FF598E507CF0}" type="datetime1">
              <a:rPr lang="de-DE" smtClean="0"/>
              <a:t>30.09.2021</a:t>
            </a:fld>
            <a:endParaRPr lang="de-DE"/>
          </a:p>
        </p:txBody>
      </p:sp>
      <p:sp>
        <p:nvSpPr>
          <p:cNvPr id="5" name="Fußzeilenplatzhalter 4">
            <a:extLst>
              <a:ext uri="{FF2B5EF4-FFF2-40B4-BE49-F238E27FC236}">
                <a16:creationId xmlns:a16="http://schemas.microsoft.com/office/drawing/2014/main" id="{556BC60A-D1B6-4026-9FED-35F49C2B58F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77EC588-5691-43D9-AD8B-C45BC9834D07}"/>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id="{DC48C49E-D00D-4FEE-A619-1393C52A2898}"/>
              </a:ext>
            </a:extLst>
          </p:cNvPr>
          <p:cNvPicPr>
            <a:picLocks noChangeAspect="1"/>
          </p:cNvPicPr>
          <p:nvPr/>
        </p:nvPicPr>
        <p:blipFill>
          <a:blip r:embed="rId2"/>
          <a:stretch>
            <a:fillRect/>
          </a:stretch>
        </p:blipFill>
        <p:spPr>
          <a:xfrm>
            <a:off x="838200" y="1654333"/>
            <a:ext cx="2029645" cy="867125"/>
          </a:xfrm>
          <a:prstGeom prst="rect">
            <a:avLst/>
          </a:prstGeom>
        </p:spPr>
      </p:pic>
    </p:spTree>
    <p:extLst>
      <p:ext uri="{BB962C8B-B14F-4D97-AF65-F5344CB8AC3E}">
        <p14:creationId xmlns:p14="http://schemas.microsoft.com/office/powerpoint/2010/main" val="131512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2167452-4B42-405D-B62B-F91509703171}"/>
              </a:ext>
            </a:extLst>
          </p:cNvPr>
          <p:cNvPicPr>
            <a:picLocks noChangeAspect="1"/>
          </p:cNvPicPr>
          <p:nvPr/>
        </p:nvPicPr>
        <p:blipFill>
          <a:blip r:embed="rId2"/>
          <a:stretch>
            <a:fillRect/>
          </a:stretch>
        </p:blipFill>
        <p:spPr>
          <a:xfrm>
            <a:off x="838200" y="3517553"/>
            <a:ext cx="3778331"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8" name="Inhaltsplatzhalter 7">
            <a:extLst>
              <a:ext uri="{FF2B5EF4-FFF2-40B4-BE49-F238E27FC236}">
                <a16:creationId xmlns:a16="http://schemas.microsoft.com/office/drawing/2014/main" id="{0C72B04D-5F0F-4FB7-9E90-D48CAB7C1D81}"/>
              </a:ext>
            </a:extLst>
          </p:cNvPr>
          <p:cNvSpPr>
            <a:spLocks noGrp="1"/>
          </p:cNvSpPr>
          <p:nvPr>
            <p:ph idx="1"/>
          </p:nvPr>
        </p:nvSpPr>
        <p:spPr>
          <a:xfrm>
            <a:off x="838200" y="1520825"/>
            <a:ext cx="9271475" cy="1996728"/>
          </a:xfrm>
        </p:spPr>
        <p:txBody>
          <a:bodyPr>
            <a:normAutofit lnSpcReduction="10000"/>
          </a:bodyPr>
          <a:lstStyle/>
          <a:p>
            <a:r>
              <a:rPr lang="de-DE" dirty="0"/>
              <a:t>Funktionen direkt importieren</a:t>
            </a:r>
          </a:p>
          <a:p>
            <a:r>
              <a:rPr lang="de-DE" dirty="0"/>
              <a:t>Vorteil: weniger zu tippen</a:t>
            </a:r>
          </a:p>
          <a:p>
            <a:r>
              <a:rPr lang="de-DE" dirty="0"/>
              <a:t>Nachteil: manche Namen sind dann schon vergeben</a:t>
            </a:r>
          </a:p>
          <a:p>
            <a:r>
              <a:rPr lang="de-DE" dirty="0"/>
              <a:t>Nachteil: man muss die Funktionen kennen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A9A769D8-83E2-4977-9B38-B1FCC51532A8}" type="datetime1">
              <a:rPr lang="de-DE" smtClean="0"/>
              <a:t>30.09.2021</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803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1A01D7D0-7079-4311-BCBB-2E3F3349168F}"/>
              </a:ext>
            </a:extLst>
          </p:cNvPr>
          <p:cNvPicPr>
            <a:picLocks noChangeAspect="1"/>
          </p:cNvPicPr>
          <p:nvPr/>
        </p:nvPicPr>
        <p:blipFill>
          <a:blip r:embed="rId3"/>
          <a:stretch>
            <a:fillRect/>
          </a:stretch>
        </p:blipFill>
        <p:spPr>
          <a:xfrm>
            <a:off x="838200" y="3257092"/>
            <a:ext cx="4114270"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11" name="Inhaltsplatzhalter 10">
            <a:extLst>
              <a:ext uri="{FF2B5EF4-FFF2-40B4-BE49-F238E27FC236}">
                <a16:creationId xmlns:a16="http://schemas.microsoft.com/office/drawing/2014/main" id="{8844B18B-3DB7-4DA8-B6EC-B2D87946D83F}"/>
              </a:ext>
            </a:extLst>
          </p:cNvPr>
          <p:cNvSpPr>
            <a:spLocks noGrp="1"/>
          </p:cNvSpPr>
          <p:nvPr>
            <p:ph idx="1"/>
          </p:nvPr>
        </p:nvSpPr>
        <p:spPr>
          <a:xfrm>
            <a:off x="838200" y="1520826"/>
            <a:ext cx="10514013" cy="1658310"/>
          </a:xfrm>
        </p:spPr>
        <p:txBody>
          <a:bodyPr>
            <a:normAutofit/>
          </a:bodyPr>
          <a:lstStyle/>
          <a:p>
            <a:r>
              <a:rPr lang="de-DE" dirty="0"/>
              <a:t>Funktionen mit Alias importieren: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as</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tx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a:t>
            </a:r>
            <a:endParaRPr lang="de-DE" dirty="0"/>
          </a:p>
          <a:p>
            <a:r>
              <a:rPr lang="de-DE" dirty="0"/>
              <a:t>Nachteil: etwas mehr zu tippen</a:t>
            </a:r>
          </a:p>
          <a:p>
            <a:r>
              <a:rPr lang="de-DE" dirty="0"/>
              <a:t>Vorteil: IntelliSense</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4C9DA0F0-24DB-4D70-BDBC-1E192763A5CC}" type="datetime1">
              <a:rPr lang="de-DE" smtClean="0"/>
              <a:t>30.09.2021</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13" name="Grafik 12">
            <a:extLst>
              <a:ext uri="{FF2B5EF4-FFF2-40B4-BE49-F238E27FC236}">
                <a16:creationId xmlns:a16="http://schemas.microsoft.com/office/drawing/2014/main" id="{3F7101A3-A0EF-4FC0-B2C3-FF11EBFA45F9}"/>
              </a:ext>
            </a:extLst>
          </p:cNvPr>
          <p:cNvPicPr>
            <a:picLocks noChangeAspect="1"/>
          </p:cNvPicPr>
          <p:nvPr/>
        </p:nvPicPr>
        <p:blipFill>
          <a:blip r:embed="rId4"/>
          <a:stretch>
            <a:fillRect/>
          </a:stretch>
        </p:blipFill>
        <p:spPr>
          <a:xfrm>
            <a:off x="5473937" y="3257092"/>
            <a:ext cx="4326099" cy="2553732"/>
          </a:xfrm>
          <a:prstGeom prst="rect">
            <a:avLst/>
          </a:prstGeom>
        </p:spPr>
      </p:pic>
      <p:sp>
        <p:nvSpPr>
          <p:cNvPr id="14" name="Textfeld 13">
            <a:extLst>
              <a:ext uri="{FF2B5EF4-FFF2-40B4-BE49-F238E27FC236}">
                <a16:creationId xmlns:a16="http://schemas.microsoft.com/office/drawing/2014/main" id="{CEBDEA2E-8A77-46F7-A659-CA352002B299}"/>
              </a:ext>
            </a:extLst>
          </p:cNvPr>
          <p:cNvSpPr txBox="1"/>
          <p:nvPr/>
        </p:nvSpPr>
        <p:spPr>
          <a:xfrm>
            <a:off x="5473937" y="5810824"/>
            <a:ext cx="3615733" cy="369332"/>
          </a:xfrm>
          <a:prstGeom prst="rect">
            <a:avLst/>
          </a:prstGeom>
          <a:noFill/>
        </p:spPr>
        <p:txBody>
          <a:bodyPr wrap="none" rtlCol="0">
            <a:spAutoFit/>
          </a:bodyPr>
          <a:lstStyle/>
          <a:p>
            <a:r>
              <a:rPr lang="de-DE" dirty="0"/>
              <a:t>IntelliSense: Vorschläge beim Tippen</a:t>
            </a:r>
          </a:p>
        </p:txBody>
      </p:sp>
    </p:spTree>
    <p:extLst>
      <p:ext uri="{BB962C8B-B14F-4D97-AF65-F5344CB8AC3E}">
        <p14:creationId xmlns:p14="http://schemas.microsoft.com/office/powerpoint/2010/main" val="356064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a:xfrm>
            <a:off x="838201" y="1520825"/>
            <a:ext cx="4358268" cy="4645025"/>
          </a:xfrm>
        </p:spPr>
        <p:txBody>
          <a:bodyPr>
            <a:normAutofit/>
          </a:bodyPr>
          <a:lstStyle/>
          <a:p>
            <a:r>
              <a:rPr lang="de-DE" dirty="0"/>
              <a:t>Programmiersprachen</a:t>
            </a:r>
          </a:p>
          <a:p>
            <a:r>
              <a:rPr lang="de-DE" dirty="0"/>
              <a:t>Dart</a:t>
            </a:r>
          </a:p>
          <a:p>
            <a:pPr lvl="1"/>
            <a:r>
              <a:rPr lang="de-DE" dirty="0"/>
              <a:t>Textausgabe</a:t>
            </a:r>
          </a:p>
          <a:p>
            <a:pPr lvl="1"/>
            <a:r>
              <a:rPr lang="de-DE" dirty="0"/>
              <a:t>Kommentare</a:t>
            </a:r>
          </a:p>
          <a:p>
            <a:pPr lvl="1"/>
            <a:r>
              <a:rPr lang="de-DE" dirty="0"/>
              <a:t>Rechnen</a:t>
            </a:r>
          </a:p>
          <a:p>
            <a:pPr lvl="1"/>
            <a:r>
              <a:rPr lang="de-DE" dirty="0"/>
              <a:t>Bibliotheken</a:t>
            </a:r>
          </a:p>
          <a:p>
            <a:pPr lvl="1"/>
            <a:r>
              <a:rPr lang="de-DE" dirty="0"/>
              <a:t>Texte (Strings)</a:t>
            </a:r>
          </a:p>
          <a:p>
            <a:pPr lvl="1"/>
            <a:r>
              <a:rPr lang="de-DE" dirty="0"/>
              <a:t>Wiederholungen</a:t>
            </a:r>
          </a:p>
          <a:p>
            <a:pPr lvl="1"/>
            <a:r>
              <a:rPr lang="de-DE" dirty="0"/>
              <a:t>Wahrheitswerte</a:t>
            </a:r>
          </a:p>
          <a:p>
            <a:pPr lvl="1"/>
            <a:r>
              <a:rPr lang="de-DE" dirty="0"/>
              <a:t>Verzweigungen</a:t>
            </a:r>
          </a:p>
          <a:p>
            <a:pPr lvl="1"/>
            <a:r>
              <a:rPr lang="de-DE" dirty="0"/>
              <a:t>Listen</a:t>
            </a:r>
          </a:p>
        </p:txBody>
      </p:sp>
      <p:sp>
        <p:nvSpPr>
          <p:cNvPr id="6" name="Datumsplatzhalter 5"/>
          <p:cNvSpPr>
            <a:spLocks noGrp="1"/>
          </p:cNvSpPr>
          <p:nvPr>
            <p:ph type="dt" sz="half" idx="10"/>
          </p:nvPr>
        </p:nvSpPr>
        <p:spPr/>
        <p:txBody>
          <a:bodyPr/>
          <a:lstStyle/>
          <a:p>
            <a:fld id="{C172BAA1-9100-45C7-8BD0-C0CCB27550F5}" type="datetime1">
              <a:rPr lang="de-DE" smtClean="0"/>
              <a:t>30.09.2021</a:t>
            </a:fld>
            <a:endParaRPr lang="de-DE"/>
          </a:p>
        </p:txBody>
      </p:sp>
      <p:sp>
        <p:nvSpPr>
          <p:cNvPr id="7" name="Fußzeilenplatzhalter 6"/>
          <p:cNvSpPr>
            <a:spLocks noGrp="1"/>
          </p:cNvSpPr>
          <p:nvPr>
            <p:ph type="ftr" sz="quarter" idx="11"/>
          </p:nvPr>
        </p:nvSpPr>
        <p:spPr/>
        <p:txBody>
          <a:bodyPr/>
          <a:lstStyle/>
          <a:p>
            <a:r>
              <a:rPr lang="de-DE"/>
              <a:t>Dart - Programmiersprache für Smartphones</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
        <p:nvSpPr>
          <p:cNvPr id="9" name="Inhaltsplatzhalter 1">
            <a:extLst>
              <a:ext uri="{FF2B5EF4-FFF2-40B4-BE49-F238E27FC236}">
                <a16:creationId xmlns:a16="http://schemas.microsoft.com/office/drawing/2014/main" id="{346C4326-3385-4196-BD8E-BF1D69BB874B}"/>
              </a:ext>
            </a:extLst>
          </p:cNvPr>
          <p:cNvSpPr txBox="1">
            <a:spLocks/>
          </p:cNvSpPr>
          <p:nvPr/>
        </p:nvSpPr>
        <p:spPr>
          <a:xfrm>
            <a:off x="6095206" y="1521367"/>
            <a:ext cx="4358268" cy="4645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de-DE" dirty="0" err="1"/>
              <a:t>Map</a:t>
            </a:r>
            <a:endParaRPr lang="de-DE" dirty="0"/>
          </a:p>
          <a:p>
            <a:pPr lvl="1"/>
            <a:r>
              <a:rPr lang="de-DE" dirty="0"/>
              <a:t>Methoden</a:t>
            </a:r>
          </a:p>
          <a:p>
            <a:pPr lvl="1"/>
            <a:r>
              <a:rPr lang="de-DE" dirty="0"/>
              <a:t>Funktionen</a:t>
            </a:r>
          </a:p>
          <a:p>
            <a:r>
              <a:rPr lang="de-DE" dirty="0"/>
              <a:t>Android Studio</a:t>
            </a:r>
          </a:p>
          <a:p>
            <a:pPr lvl="1"/>
            <a:r>
              <a:rPr lang="de-DE" dirty="0"/>
              <a:t>Rechtschreibprüfung</a:t>
            </a:r>
          </a:p>
          <a:p>
            <a:pPr lvl="1"/>
            <a:r>
              <a:rPr lang="de-DE" dirty="0"/>
              <a:t>Code Formatierung</a:t>
            </a:r>
          </a:p>
          <a:p>
            <a:pPr lvl="1"/>
            <a:r>
              <a:rPr lang="de-DE" dirty="0"/>
              <a:t>Live Templates</a:t>
            </a:r>
          </a:p>
          <a:p>
            <a:endParaRPr lang="de-DE" dirty="0"/>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Aufgabe</a:t>
            </a:r>
          </a:p>
        </p:txBody>
      </p:sp>
      <p:sp>
        <p:nvSpPr>
          <p:cNvPr id="3" name="Inhaltsplatzhalter 2">
            <a:extLst>
              <a:ext uri="{FF2B5EF4-FFF2-40B4-BE49-F238E27FC236}">
                <a16:creationId xmlns:a16="http://schemas.microsoft.com/office/drawing/2014/main" id="{C1EEE6F7-6435-4648-99B1-D4920E78C609}"/>
              </a:ext>
            </a:extLst>
          </p:cNvPr>
          <p:cNvSpPr>
            <a:spLocks noGrp="1"/>
          </p:cNvSpPr>
          <p:nvPr>
            <p:ph idx="1"/>
          </p:nvPr>
        </p:nvSpPr>
        <p:spPr/>
        <p:txBody>
          <a:bodyPr anchor="ctr"/>
          <a:lstStyle/>
          <a:p>
            <a:pPr marL="0" indent="0">
              <a:buNone/>
            </a:pPr>
            <a:r>
              <a:rPr lang="de-DE" dirty="0">
                <a:ea typeface="+mj-ea"/>
              </a:rPr>
              <a:t>Lasse 356 </a:t>
            </a:r>
            <a:r>
              <a:rPr lang="de-DE" dirty="0">
                <a:latin typeface="Segoe UI" panose="020B0502040204020203" pitchFamily="34" charset="0"/>
                <a:ea typeface="+mj-ea"/>
                <a:cs typeface="Segoe UI" panose="020B0502040204020203" pitchFamily="34" charset="0"/>
              </a:rPr>
              <a:t>∙ </a:t>
            </a:r>
            <a:r>
              <a:rPr lang="de-DE" dirty="0">
                <a:ea typeface="+mj-ea"/>
              </a:rPr>
              <a:t>4</a:t>
            </a:r>
            <a:r>
              <a:rPr lang="de-DE" baseline="30000" dirty="0">
                <a:ea typeface="+mj-ea"/>
              </a:rPr>
              <a:t>3 </a:t>
            </a:r>
            <a:r>
              <a:rPr lang="de-DE" dirty="0">
                <a:ea typeface="+mj-ea"/>
              </a:rPr>
              <a:t>berechnen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2FFC924A-9FCB-4EC3-AB19-124D7B918603}" type="datetime1">
              <a:rPr lang="de-DE" smtClean="0"/>
              <a:t>30.09.2021</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337426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Code soll immer ähnlich aussehen</a:t>
            </a:r>
          </a:p>
          <a:p>
            <a:r>
              <a:rPr lang="de-DE" dirty="0"/>
              <a:t>Erhöht die Lesbarkeit</a:t>
            </a:r>
          </a:p>
          <a:p>
            <a:r>
              <a:rPr lang="de-DE" dirty="0"/>
              <a:t>Verringert Fehler</a:t>
            </a:r>
          </a:p>
          <a:p>
            <a:r>
              <a:rPr lang="de-DE" dirty="0"/>
              <a:t>Erleichtert Vergleichbarkeit</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CA0A9769-544B-46A9-BF13-C6790444E156}" type="datetime1">
              <a:rPr lang="de-DE" smtClean="0"/>
              <a:t>30.09.2021</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AF96AF24-FEFF-44B6-91EF-307292167065}"/>
              </a:ext>
            </a:extLst>
          </p:cNvPr>
          <p:cNvPicPr>
            <a:picLocks noChangeAspect="1"/>
          </p:cNvPicPr>
          <p:nvPr/>
        </p:nvPicPr>
        <p:blipFill>
          <a:blip r:embed="rId3"/>
          <a:stretch>
            <a:fillRect/>
          </a:stretch>
        </p:blipFill>
        <p:spPr>
          <a:xfrm>
            <a:off x="1146544" y="3813399"/>
            <a:ext cx="4107524" cy="1862571"/>
          </a:xfrm>
          <a:prstGeom prst="rect">
            <a:avLst/>
          </a:prstGeom>
        </p:spPr>
      </p:pic>
      <p:sp>
        <p:nvSpPr>
          <p:cNvPr id="10" name="Rechteck 9">
            <a:extLst>
              <a:ext uri="{FF2B5EF4-FFF2-40B4-BE49-F238E27FC236}">
                <a16:creationId xmlns:a16="http://schemas.microsoft.com/office/drawing/2014/main" id="{37FD4542-51FC-4B52-85AF-6EFD7E430003}"/>
              </a:ext>
            </a:extLst>
          </p:cNvPr>
          <p:cNvSpPr/>
          <p:nvPr/>
        </p:nvSpPr>
        <p:spPr>
          <a:xfrm>
            <a:off x="4146698" y="4984855"/>
            <a:ext cx="1222744"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a:extLst>
              <a:ext uri="{FF2B5EF4-FFF2-40B4-BE49-F238E27FC236}">
                <a16:creationId xmlns:a16="http://schemas.microsoft.com/office/drawing/2014/main" id="{AAC60917-BA7A-4375-AD90-0ADF89D6C860}"/>
              </a:ext>
            </a:extLst>
          </p:cNvPr>
          <p:cNvPicPr>
            <a:picLocks noChangeAspect="1"/>
          </p:cNvPicPr>
          <p:nvPr/>
        </p:nvPicPr>
        <p:blipFill>
          <a:blip r:embed="rId4"/>
          <a:stretch>
            <a:fillRect/>
          </a:stretch>
        </p:blipFill>
        <p:spPr>
          <a:xfrm>
            <a:off x="7118419" y="1659050"/>
            <a:ext cx="4233794" cy="1363646"/>
          </a:xfrm>
          <a:prstGeom prst="rect">
            <a:avLst/>
          </a:prstGeom>
        </p:spPr>
      </p:pic>
      <p:pic>
        <p:nvPicPr>
          <p:cNvPr id="18" name="Grafik 17">
            <a:extLst>
              <a:ext uri="{FF2B5EF4-FFF2-40B4-BE49-F238E27FC236}">
                <a16:creationId xmlns:a16="http://schemas.microsoft.com/office/drawing/2014/main" id="{BAD15B17-CC83-47A2-9A31-2CF8BAC3436A}"/>
              </a:ext>
            </a:extLst>
          </p:cNvPr>
          <p:cNvPicPr>
            <a:picLocks noChangeAspect="1"/>
          </p:cNvPicPr>
          <p:nvPr/>
        </p:nvPicPr>
        <p:blipFill>
          <a:blip r:embed="rId5"/>
          <a:stretch>
            <a:fillRect/>
          </a:stretch>
        </p:blipFill>
        <p:spPr>
          <a:xfrm>
            <a:off x="7115046" y="4088024"/>
            <a:ext cx="4327704" cy="1313321"/>
          </a:xfrm>
          <a:prstGeom prst="rect">
            <a:avLst/>
          </a:prstGeom>
        </p:spPr>
      </p:pic>
      <p:sp>
        <p:nvSpPr>
          <p:cNvPr id="19" name="Textfeld 18">
            <a:extLst>
              <a:ext uri="{FF2B5EF4-FFF2-40B4-BE49-F238E27FC236}">
                <a16:creationId xmlns:a16="http://schemas.microsoft.com/office/drawing/2014/main" id="{65C1B6BD-27C4-4209-BBF6-ACC5001BF134}"/>
              </a:ext>
            </a:extLst>
          </p:cNvPr>
          <p:cNvSpPr txBox="1"/>
          <p:nvPr/>
        </p:nvSpPr>
        <p:spPr>
          <a:xfrm>
            <a:off x="7285519" y="3022696"/>
            <a:ext cx="3899594" cy="369332"/>
          </a:xfrm>
          <a:prstGeom prst="rect">
            <a:avLst/>
          </a:prstGeom>
          <a:noFill/>
        </p:spPr>
        <p:txBody>
          <a:bodyPr wrap="none" rtlCol="0">
            <a:spAutoFit/>
          </a:bodyPr>
          <a:lstStyle/>
          <a:p>
            <a:r>
              <a:rPr lang="de-DE" dirty="0"/>
              <a:t>Unterschiede bei anderer Formatierung</a:t>
            </a:r>
          </a:p>
        </p:txBody>
      </p:sp>
      <p:sp>
        <p:nvSpPr>
          <p:cNvPr id="20" name="Textfeld 19">
            <a:extLst>
              <a:ext uri="{FF2B5EF4-FFF2-40B4-BE49-F238E27FC236}">
                <a16:creationId xmlns:a16="http://schemas.microsoft.com/office/drawing/2014/main" id="{6AD12EFB-D6F8-4BB1-9957-D477C363E508}"/>
              </a:ext>
            </a:extLst>
          </p:cNvPr>
          <p:cNvSpPr txBox="1"/>
          <p:nvPr/>
        </p:nvSpPr>
        <p:spPr>
          <a:xfrm>
            <a:off x="7285519" y="5483379"/>
            <a:ext cx="3902607" cy="369332"/>
          </a:xfrm>
          <a:prstGeom prst="rect">
            <a:avLst/>
          </a:prstGeom>
          <a:noFill/>
        </p:spPr>
        <p:txBody>
          <a:bodyPr wrap="none" rtlCol="0">
            <a:spAutoFit/>
          </a:bodyPr>
          <a:lstStyle/>
          <a:p>
            <a:r>
              <a:rPr lang="de-DE" dirty="0"/>
              <a:t>Unterschiede bei gleicher Formatierung</a:t>
            </a:r>
          </a:p>
        </p:txBody>
      </p:sp>
    </p:spTree>
    <p:extLst>
      <p:ext uri="{BB962C8B-B14F-4D97-AF65-F5344CB8AC3E}">
        <p14:creationId xmlns:p14="http://schemas.microsoft.com/office/powerpoint/2010/main" val="14544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Noch einfacher: beim Speichern formatieren</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6802C736-DB85-46D0-9DDD-F29E5B497B33}" type="datetime1">
              <a:rPr lang="de-DE" smtClean="0"/>
              <a:t>30.09.2021</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a:extLst>
              <a:ext uri="{FF2B5EF4-FFF2-40B4-BE49-F238E27FC236}">
                <a16:creationId xmlns:a16="http://schemas.microsoft.com/office/drawing/2014/main" id="{6EDD562B-4431-4ED0-AF98-8B3C4525987A}"/>
              </a:ext>
            </a:extLst>
          </p:cNvPr>
          <p:cNvPicPr>
            <a:picLocks noChangeAspect="1"/>
          </p:cNvPicPr>
          <p:nvPr/>
        </p:nvPicPr>
        <p:blipFill>
          <a:blip r:embed="rId2"/>
          <a:stretch>
            <a:fillRect/>
          </a:stretch>
        </p:blipFill>
        <p:spPr>
          <a:xfrm>
            <a:off x="1097876" y="2073612"/>
            <a:ext cx="7759045" cy="3965543"/>
          </a:xfrm>
          <a:prstGeom prst="rect">
            <a:avLst/>
          </a:prstGeom>
        </p:spPr>
      </p:pic>
      <p:sp>
        <p:nvSpPr>
          <p:cNvPr id="11" name="Rechteck 10">
            <a:extLst>
              <a:ext uri="{FF2B5EF4-FFF2-40B4-BE49-F238E27FC236}">
                <a16:creationId xmlns:a16="http://schemas.microsoft.com/office/drawing/2014/main" id="{72D5BD2C-1343-4D37-B483-2F5B0552E604}"/>
              </a:ext>
            </a:extLst>
          </p:cNvPr>
          <p:cNvSpPr/>
          <p:nvPr/>
        </p:nvSpPr>
        <p:spPr>
          <a:xfrm>
            <a:off x="2955851" y="4943771"/>
            <a:ext cx="1403498"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A415AEB-7D5D-4352-B3B1-FFB6189F52FA}"/>
              </a:ext>
            </a:extLst>
          </p:cNvPr>
          <p:cNvSpPr/>
          <p:nvPr/>
        </p:nvSpPr>
        <p:spPr>
          <a:xfrm rot="5400000">
            <a:off x="4625363" y="1807599"/>
            <a:ext cx="3965543" cy="4497572"/>
          </a:xfrm>
          <a:prstGeom prst="rect">
            <a:avLst/>
          </a:prstGeom>
          <a:gradFill>
            <a:gsLst>
              <a:gs pos="0">
                <a:schemeClr val="bg1"/>
              </a:gs>
              <a:gs pos="10000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71A96C0A-A566-4B56-A0DF-C209C8157EC2}"/>
              </a:ext>
            </a:extLst>
          </p:cNvPr>
          <p:cNvSpPr txBox="1"/>
          <p:nvPr/>
        </p:nvSpPr>
        <p:spPr>
          <a:xfrm>
            <a:off x="7655442" y="3733217"/>
            <a:ext cx="3850541" cy="646331"/>
          </a:xfrm>
          <a:prstGeom prst="rect">
            <a:avLst/>
          </a:prstGeom>
          <a:noFill/>
        </p:spPr>
        <p:txBody>
          <a:bodyPr wrap="none" rtlCol="0">
            <a:spAutoFit/>
          </a:bodyPr>
          <a:lstStyle/>
          <a:p>
            <a:r>
              <a:rPr lang="de-DE" dirty="0"/>
              <a:t>1. File/Settings</a:t>
            </a:r>
          </a:p>
          <a:p>
            <a:r>
              <a:rPr lang="de-DE" dirty="0"/>
              <a:t>2. </a:t>
            </a:r>
            <a:r>
              <a:rPr lang="de-DE" dirty="0" err="1"/>
              <a:t>Languages</a:t>
            </a:r>
            <a:r>
              <a:rPr lang="de-DE" dirty="0"/>
              <a:t> and Frameworks / Flutter</a:t>
            </a:r>
          </a:p>
        </p:txBody>
      </p:sp>
    </p:spTree>
    <p:extLst>
      <p:ext uri="{BB962C8B-B14F-4D97-AF65-F5344CB8AC3E}">
        <p14:creationId xmlns:p14="http://schemas.microsoft.com/office/powerpoint/2010/main" val="352234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D06BB-0A45-4709-A994-81794BDEA665}"/>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85052B1C-6020-41ED-AED6-D8BD262CE125}"/>
              </a:ext>
            </a:extLst>
          </p:cNvPr>
          <p:cNvSpPr>
            <a:spLocks noGrp="1"/>
          </p:cNvSpPr>
          <p:nvPr>
            <p:ph idx="1"/>
          </p:nvPr>
        </p:nvSpPr>
        <p:spPr>
          <a:xfrm>
            <a:off x="838200" y="1520825"/>
            <a:ext cx="9271475" cy="2553997"/>
          </a:xfrm>
        </p:spPr>
        <p:txBody>
          <a:bodyPr>
            <a:normAutofit lnSpcReduction="10000"/>
          </a:bodyPr>
          <a:lstStyle/>
          <a:p>
            <a:r>
              <a:rPr lang="de-DE" dirty="0"/>
              <a:t>Variablen können nicht nur Zahlen sein</a:t>
            </a:r>
            <a:br>
              <a:rPr lang="de-DE" dirty="0"/>
            </a:br>
            <a:r>
              <a:rPr lang="de-DE" dirty="0"/>
              <a:t>sondern auch Text</a:t>
            </a:r>
          </a:p>
          <a:p>
            <a:r>
              <a:rPr lang="de-DE" dirty="0"/>
              <a:t>In Anführungszeichen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quotation</a:t>
            </a:r>
            <a:r>
              <a:rPr lang="de-DE" dirty="0"/>
              <a:t> </a:t>
            </a:r>
            <a:r>
              <a:rPr lang="de-DE" dirty="0" err="1"/>
              <a:t>marks</a:t>
            </a:r>
            <a:r>
              <a:rPr lang="de-DE" dirty="0"/>
              <a:t>“, “double </a:t>
            </a:r>
            <a:r>
              <a:rPr lang="de-DE" dirty="0" err="1"/>
              <a:t>quotes</a:t>
            </a:r>
            <a:r>
              <a:rPr lang="de-DE" dirty="0"/>
              <a:t>“)</a:t>
            </a:r>
          </a:p>
          <a:p>
            <a:r>
              <a:rPr lang="de-DE" dirty="0"/>
              <a:t>In Hochkomma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apostrophe</a:t>
            </a:r>
            <a:r>
              <a:rPr lang="de-DE" dirty="0"/>
              <a:t>“)</a:t>
            </a:r>
          </a:p>
        </p:txBody>
      </p:sp>
      <p:sp>
        <p:nvSpPr>
          <p:cNvPr id="4" name="Datumsplatzhalter 3">
            <a:extLst>
              <a:ext uri="{FF2B5EF4-FFF2-40B4-BE49-F238E27FC236}">
                <a16:creationId xmlns:a16="http://schemas.microsoft.com/office/drawing/2014/main" id="{D082004A-E6DE-43BB-B843-35C3194C69AC}"/>
              </a:ext>
            </a:extLst>
          </p:cNvPr>
          <p:cNvSpPr>
            <a:spLocks noGrp="1"/>
          </p:cNvSpPr>
          <p:nvPr>
            <p:ph type="dt" sz="half" idx="10"/>
          </p:nvPr>
        </p:nvSpPr>
        <p:spPr/>
        <p:txBody>
          <a:bodyPr/>
          <a:lstStyle/>
          <a:p>
            <a:fld id="{19FFC23F-817D-47F9-98E2-D2C38F3549EE}" type="datetime1">
              <a:rPr lang="de-DE" smtClean="0"/>
              <a:t>30.09.2021</a:t>
            </a:fld>
            <a:endParaRPr lang="de-DE"/>
          </a:p>
        </p:txBody>
      </p:sp>
      <p:sp>
        <p:nvSpPr>
          <p:cNvPr id="5" name="Fußzeilenplatzhalter 4">
            <a:extLst>
              <a:ext uri="{FF2B5EF4-FFF2-40B4-BE49-F238E27FC236}">
                <a16:creationId xmlns:a16="http://schemas.microsoft.com/office/drawing/2014/main" id="{EEDA4298-D66C-430E-B94B-DD952BC801C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7BF6F29-CF9A-40FB-87F9-428270BFB6D6}"/>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10" name="Grafik 9">
            <a:extLst>
              <a:ext uri="{FF2B5EF4-FFF2-40B4-BE49-F238E27FC236}">
                <a16:creationId xmlns:a16="http://schemas.microsoft.com/office/drawing/2014/main" id="{10B3C5D2-CA8C-4594-935E-86CD1F90239F}"/>
              </a:ext>
            </a:extLst>
          </p:cNvPr>
          <p:cNvPicPr>
            <a:picLocks noChangeAspect="1"/>
          </p:cNvPicPr>
          <p:nvPr/>
        </p:nvPicPr>
        <p:blipFill>
          <a:blip r:embed="rId3"/>
          <a:stretch>
            <a:fillRect/>
          </a:stretch>
        </p:blipFill>
        <p:spPr>
          <a:xfrm>
            <a:off x="838200" y="4394166"/>
            <a:ext cx="4242146" cy="1719040"/>
          </a:xfrm>
          <a:prstGeom prst="rect">
            <a:avLst/>
          </a:prstGeom>
        </p:spPr>
      </p:pic>
    </p:spTree>
    <p:extLst>
      <p:ext uri="{BB962C8B-B14F-4D97-AF65-F5344CB8AC3E}">
        <p14:creationId xmlns:p14="http://schemas.microsoft.com/office/powerpoint/2010/main" val="171225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3E8A8060-8821-4836-830D-4DDF7EBEC49C}"/>
              </a:ext>
            </a:extLst>
          </p:cNvPr>
          <p:cNvPicPr>
            <a:picLocks noChangeAspect="1"/>
          </p:cNvPicPr>
          <p:nvPr/>
        </p:nvPicPr>
        <p:blipFill>
          <a:blip r:embed="rId3"/>
          <a:stretch>
            <a:fillRect/>
          </a:stretch>
        </p:blipFill>
        <p:spPr>
          <a:xfrm>
            <a:off x="1162665" y="4026190"/>
            <a:ext cx="5364438" cy="2169155"/>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a:xfrm>
            <a:off x="838200" y="1520825"/>
            <a:ext cx="9544665" cy="2424369"/>
          </a:xfrm>
        </p:spPr>
        <p:txBody>
          <a:bodyPr>
            <a:normAutofit fontScale="92500" lnSpcReduction="10000"/>
          </a:bodyPr>
          <a:lstStyle/>
          <a:p>
            <a:r>
              <a:rPr lang="de-DE" dirty="0"/>
              <a:t>Sonderzeichen mit sog. „</a:t>
            </a:r>
            <a:r>
              <a:rPr lang="de-DE" dirty="0" err="1"/>
              <a:t>Escaping</a:t>
            </a:r>
            <a:r>
              <a:rPr lang="de-DE" dirty="0"/>
              <a:t>“ </a:t>
            </a:r>
          </a:p>
          <a:p>
            <a:r>
              <a:rPr lang="de-DE" dirty="0"/>
              <a:t>Neue Zeile: </a:t>
            </a:r>
            <a:r>
              <a:rPr lang="de-DE" sz="3200" b="1" dirty="0">
                <a:solidFill>
                  <a:schemeClr val="accent1">
                    <a:lumMod val="75000"/>
                  </a:schemeClr>
                </a:solidFill>
                <a:ea typeface="+mj-ea"/>
              </a:rPr>
              <a:t>\n</a:t>
            </a:r>
          </a:p>
          <a:p>
            <a:r>
              <a:rPr lang="de-DE" dirty="0"/>
              <a:t>Backslash: </a:t>
            </a:r>
            <a:r>
              <a:rPr lang="de-DE" sz="3200" b="1" dirty="0">
                <a:solidFill>
                  <a:schemeClr val="accent1">
                    <a:lumMod val="75000"/>
                  </a:schemeClr>
                </a:solidFill>
                <a:ea typeface="+mj-ea"/>
              </a:rPr>
              <a:t>\\</a:t>
            </a:r>
          </a:p>
          <a:p>
            <a:r>
              <a:rPr lang="de-DE" dirty="0"/>
              <a:t>Anführungszeichen, Apostroph: </a:t>
            </a:r>
            <a:r>
              <a:rPr lang="de-DE" sz="3200" b="1" dirty="0">
                <a:solidFill>
                  <a:schemeClr val="accent1">
                    <a:lumMod val="75000"/>
                  </a:schemeClr>
                </a:solidFill>
                <a:ea typeface="+mj-ea"/>
              </a:rPr>
              <a:t>\"</a:t>
            </a:r>
            <a:r>
              <a:rPr lang="de-DE" dirty="0"/>
              <a:t> , </a:t>
            </a:r>
            <a:r>
              <a:rPr lang="de-DE" sz="3200" b="1" dirty="0">
                <a:solidFill>
                  <a:schemeClr val="accent1">
                    <a:lumMod val="75000"/>
                  </a:schemeClr>
                </a:solidFill>
                <a:ea typeface="+mj-ea"/>
              </a:rPr>
              <a:t>\'</a:t>
            </a:r>
          </a:p>
          <a:p>
            <a:r>
              <a:rPr lang="de-DE" dirty="0"/>
              <a:t>Sonderzeichen aus Zeichentabelle (Unicode-Tabelle): </a:t>
            </a:r>
            <a:r>
              <a:rPr lang="de-DE" sz="3200" b="1" dirty="0">
                <a:solidFill>
                  <a:schemeClr val="accent1">
                    <a:lumMod val="75000"/>
                  </a:schemeClr>
                </a:solidFill>
                <a:ea typeface="+mj-ea"/>
              </a:rPr>
              <a:t>\</a:t>
            </a:r>
            <a:r>
              <a:rPr lang="de-DE" sz="3200" b="1" dirty="0" err="1">
                <a:solidFill>
                  <a:schemeClr val="accent1">
                    <a:lumMod val="75000"/>
                  </a:schemeClr>
                </a:solidFill>
                <a:ea typeface="+mj-ea"/>
              </a:rPr>
              <a:t>u</a:t>
            </a:r>
            <a:r>
              <a:rPr lang="de-DE" sz="3200" b="1" i="1" dirty="0" err="1">
                <a:solidFill>
                  <a:schemeClr val="tx2"/>
                </a:solidFill>
                <a:ea typeface="+mj-ea"/>
              </a:rPr>
              <a:t>hhhh</a:t>
            </a:r>
            <a:endParaRPr lang="de-DE" sz="3200" b="1" i="1" dirty="0">
              <a:solidFill>
                <a:schemeClr val="tx2"/>
              </a:solidFill>
              <a:ea typeface="+mj-ea"/>
            </a:endParaRP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3D3860D2-4E49-43DB-A777-DAF13C18E0D4}" type="datetime1">
              <a:rPr lang="de-DE" smtClean="0"/>
              <a:t>30.09.2021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349388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„Rechnen“ mit Text</a:t>
            </a:r>
          </a:p>
          <a:p>
            <a:r>
              <a:rPr lang="de-DE" dirty="0"/>
              <a:t>Zerteilen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substring</a:t>
            </a:r>
            <a:r>
              <a:rPr lang="de-DE" sz="3000" b="1" dirty="0">
                <a:solidFill>
                  <a:schemeClr val="accent1">
                    <a:lumMod val="75000"/>
                  </a:schemeClr>
                </a:solidFill>
                <a:ea typeface="+mj-ea"/>
              </a:rPr>
              <a:t>(</a:t>
            </a:r>
            <a:r>
              <a:rPr lang="de-DE" sz="3000" b="1" i="1" dirty="0" err="1">
                <a:solidFill>
                  <a:schemeClr val="tx2"/>
                </a:solidFill>
                <a:ea typeface="+mj-ea"/>
              </a:rPr>
              <a:t>anfang</a:t>
            </a:r>
            <a:r>
              <a:rPr lang="de-DE" sz="3000" b="1" dirty="0">
                <a:solidFill>
                  <a:schemeClr val="accent1">
                    <a:lumMod val="75000"/>
                  </a:schemeClr>
                </a:solidFill>
                <a:ea typeface="+mj-ea"/>
              </a:rPr>
              <a:t>, </a:t>
            </a:r>
            <a:r>
              <a:rPr lang="de-DE" sz="3000" b="1" i="1" dirty="0">
                <a:solidFill>
                  <a:schemeClr val="tx2"/>
                </a:solidFill>
                <a:ea typeface="+mj-ea"/>
              </a:rPr>
              <a:t>ende</a:t>
            </a:r>
            <a:r>
              <a:rPr lang="de-DE" sz="3000" b="1" dirty="0">
                <a:solidFill>
                  <a:schemeClr val="accent1">
                    <a:lumMod val="75000"/>
                  </a:schemeClr>
                </a:solidFill>
                <a:ea typeface="+mj-ea"/>
              </a:rPr>
              <a:t>)</a:t>
            </a:r>
          </a:p>
          <a:p>
            <a:r>
              <a:rPr lang="de-DE" dirty="0"/>
              <a:t>Großbuchstaben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toUpperCase</a:t>
            </a:r>
            <a:r>
              <a:rPr lang="de-DE" sz="3000" b="1" dirty="0">
                <a:solidFill>
                  <a:schemeClr val="accent1">
                    <a:lumMod val="75000"/>
                  </a:schemeClr>
                </a:solidFill>
                <a:ea typeface="+mj-ea"/>
              </a:rPr>
              <a:t>()</a:t>
            </a:r>
          </a:p>
          <a:p>
            <a:r>
              <a:rPr lang="de-DE" dirty="0"/>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A9369F56-93D9-41F0-AD35-F30C11E0482F}" type="datetime1">
              <a:rPr lang="de-DE" smtClean="0"/>
              <a:t>30.09.2021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11" name="Grafik 10">
            <a:extLst>
              <a:ext uri="{FF2B5EF4-FFF2-40B4-BE49-F238E27FC236}">
                <a16:creationId xmlns:a16="http://schemas.microsoft.com/office/drawing/2014/main" id="{29E5CC0E-6D32-4F17-84C7-F50B27BACBC3}"/>
              </a:ext>
            </a:extLst>
          </p:cNvPr>
          <p:cNvPicPr>
            <a:picLocks noChangeAspect="1"/>
          </p:cNvPicPr>
          <p:nvPr/>
        </p:nvPicPr>
        <p:blipFill rotWithShape="1">
          <a:blip r:embed="rId3"/>
          <a:srcRect b="45640"/>
          <a:stretch/>
        </p:blipFill>
        <p:spPr>
          <a:xfrm>
            <a:off x="1102020" y="3635804"/>
            <a:ext cx="4320609" cy="1422892"/>
          </a:xfrm>
          <a:prstGeom prst="rect">
            <a:avLst/>
          </a:prstGeom>
        </p:spPr>
      </p:pic>
      <p:pic>
        <p:nvPicPr>
          <p:cNvPr id="12" name="Grafik 11">
            <a:extLst>
              <a:ext uri="{FF2B5EF4-FFF2-40B4-BE49-F238E27FC236}">
                <a16:creationId xmlns:a16="http://schemas.microsoft.com/office/drawing/2014/main" id="{1AD27FFE-C090-4D81-B0B7-5B43B1E5871D}"/>
              </a:ext>
            </a:extLst>
          </p:cNvPr>
          <p:cNvPicPr>
            <a:picLocks noChangeAspect="1"/>
          </p:cNvPicPr>
          <p:nvPr/>
        </p:nvPicPr>
        <p:blipFill rotWithShape="1">
          <a:blip r:embed="rId3"/>
          <a:srcRect t="54360" b="26482"/>
          <a:stretch/>
        </p:blipFill>
        <p:spPr>
          <a:xfrm>
            <a:off x="1102019" y="5058697"/>
            <a:ext cx="4320609" cy="501446"/>
          </a:xfrm>
          <a:prstGeom prst="rect">
            <a:avLst/>
          </a:prstGeom>
        </p:spPr>
      </p:pic>
      <p:pic>
        <p:nvPicPr>
          <p:cNvPr id="13" name="Grafik 12">
            <a:extLst>
              <a:ext uri="{FF2B5EF4-FFF2-40B4-BE49-F238E27FC236}">
                <a16:creationId xmlns:a16="http://schemas.microsoft.com/office/drawing/2014/main" id="{071E753C-4060-4B27-AC49-BA13AE244DB5}"/>
              </a:ext>
            </a:extLst>
          </p:cNvPr>
          <p:cNvPicPr>
            <a:picLocks noChangeAspect="1"/>
          </p:cNvPicPr>
          <p:nvPr/>
        </p:nvPicPr>
        <p:blipFill rotWithShape="1">
          <a:blip r:embed="rId3"/>
          <a:srcRect t="73518"/>
          <a:stretch/>
        </p:blipFill>
        <p:spPr>
          <a:xfrm>
            <a:off x="1102018" y="5560142"/>
            <a:ext cx="4320609" cy="693172"/>
          </a:xfrm>
          <a:prstGeom prst="rect">
            <a:avLst/>
          </a:prstGeom>
        </p:spPr>
      </p:pic>
    </p:spTree>
    <p:extLst>
      <p:ext uri="{BB962C8B-B14F-4D97-AF65-F5344CB8AC3E}">
        <p14:creationId xmlns:p14="http://schemas.microsoft.com/office/powerpoint/2010/main" val="9965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Umwandlungen</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2FC7DA11-F400-49F2-9430-2B9A2CD5F65D}" type="datetime1">
              <a:rPr lang="de-DE" smtClean="0"/>
              <a:t>30.09.2021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10" name="Grafik 9">
            <a:extLst>
              <a:ext uri="{FF2B5EF4-FFF2-40B4-BE49-F238E27FC236}">
                <a16:creationId xmlns:a16="http://schemas.microsoft.com/office/drawing/2014/main" id="{8226555B-2FA4-410C-87FD-1690B0667DF6}"/>
              </a:ext>
            </a:extLst>
          </p:cNvPr>
          <p:cNvPicPr>
            <a:picLocks noChangeAspect="1"/>
          </p:cNvPicPr>
          <p:nvPr/>
        </p:nvPicPr>
        <p:blipFill>
          <a:blip r:embed="rId3"/>
          <a:stretch>
            <a:fillRect/>
          </a:stretch>
        </p:blipFill>
        <p:spPr>
          <a:xfrm>
            <a:off x="1188591" y="2060308"/>
            <a:ext cx="7579325" cy="1903484"/>
          </a:xfrm>
          <a:prstGeom prst="rect">
            <a:avLst/>
          </a:prstGeom>
        </p:spPr>
      </p:pic>
    </p:spTree>
    <p:extLst>
      <p:ext uri="{BB962C8B-B14F-4D97-AF65-F5344CB8AC3E}">
        <p14:creationId xmlns:p14="http://schemas.microsoft.com/office/powerpoint/2010/main" val="1904757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858166A-8571-46C6-8625-52DED81895D6}"/>
              </a:ext>
            </a:extLst>
          </p:cNvPr>
          <p:cNvPicPr>
            <a:picLocks noChangeAspect="1"/>
          </p:cNvPicPr>
          <p:nvPr/>
        </p:nvPicPr>
        <p:blipFill>
          <a:blip r:embed="rId3"/>
          <a:stretch>
            <a:fillRect/>
          </a:stretch>
        </p:blipFill>
        <p:spPr>
          <a:xfrm>
            <a:off x="1115399" y="2647633"/>
            <a:ext cx="4163074" cy="1360694"/>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Variablen in Strings einfügen</a:t>
            </a:r>
            <a:br>
              <a:rPr lang="de-DE" dirty="0"/>
            </a:br>
            <a:r>
              <a:rPr lang="de-DE" sz="3000" b="1" dirty="0" err="1">
                <a:solidFill>
                  <a:schemeClr val="accent1">
                    <a:lumMod val="75000"/>
                  </a:schemeClr>
                </a:solidFill>
                <a:ea typeface="+mj-ea"/>
              </a:rPr>
              <a:t>var</a:t>
            </a:r>
            <a:r>
              <a:rPr lang="de-DE" sz="3000" b="1" dirty="0">
                <a:solidFill>
                  <a:schemeClr val="accent1">
                    <a:lumMod val="75000"/>
                  </a:schemeClr>
                </a:solidFill>
                <a:ea typeface="+mj-ea"/>
              </a:rPr>
              <a:t> </a:t>
            </a:r>
            <a:r>
              <a:rPr lang="de-DE" sz="3000" b="1" i="1" dirty="0" err="1">
                <a:solidFill>
                  <a:schemeClr val="tx2"/>
                </a:solidFill>
                <a:ea typeface="+mj-ea"/>
              </a:rPr>
              <a:t>name</a:t>
            </a:r>
            <a:r>
              <a:rPr lang="de-DE" sz="3000" b="1" dirty="0">
                <a:solidFill>
                  <a:schemeClr val="accent1">
                    <a:lumMod val="75000"/>
                  </a:schemeClr>
                </a:solidFill>
                <a:ea typeface="+mj-ea"/>
              </a:rPr>
              <a:t> = "</a:t>
            </a:r>
            <a:r>
              <a:rPr lang="de-DE" sz="3000" dirty="0">
                <a:ea typeface="+mj-ea"/>
              </a:rPr>
              <a:t>Text </a:t>
            </a:r>
            <a:r>
              <a:rPr lang="de-DE" sz="3000" b="1" dirty="0">
                <a:solidFill>
                  <a:schemeClr val="accent1">
                    <a:lumMod val="75000"/>
                  </a:schemeClr>
                </a:solidFill>
                <a:ea typeface="+mj-ea"/>
              </a:rPr>
              <a:t>${</a:t>
            </a:r>
            <a:r>
              <a:rPr lang="de-DE" sz="3000" b="1" i="1" dirty="0">
                <a:solidFill>
                  <a:schemeClr val="tx2"/>
                </a:solidFill>
                <a:ea typeface="+mj-ea"/>
              </a:rPr>
              <a:t>variable</a:t>
            </a:r>
            <a:r>
              <a:rPr lang="de-DE" sz="3000" b="1" dirty="0">
                <a:solidFill>
                  <a:schemeClr val="accent1">
                    <a:lumMod val="75000"/>
                  </a:schemeClr>
                </a:solidFill>
                <a:ea typeface="+mj-ea"/>
              </a:rPr>
              <a:t>} </a:t>
            </a:r>
            <a:r>
              <a:rPr lang="de-DE" sz="3000" dirty="0">
                <a:ea typeface="+mj-ea"/>
              </a:rPr>
              <a:t>Text</a:t>
            </a:r>
            <a:r>
              <a:rPr lang="de-DE" sz="3000" b="1" dirty="0">
                <a:solidFill>
                  <a:schemeClr val="accent1">
                    <a:lumMod val="75000"/>
                  </a:schemeClr>
                </a:solidFill>
                <a:ea typeface="+mj-ea"/>
              </a:rPr>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C2954365-3075-4855-A837-93BCBD4244BD}" type="datetime1">
              <a:rPr lang="de-DE" smtClean="0"/>
              <a:t>30.09.2021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151624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 - Aufgabe</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Was ist das Quadrat der mittleren beiden Ziffern von 36</a:t>
            </a:r>
            <a:r>
              <a:rPr lang="de-DE" baseline="30000" dirty="0"/>
              <a:t>2</a:t>
            </a:r>
            <a:r>
              <a:rPr lang="de-DE" dirty="0"/>
              <a:t>?</a:t>
            </a:r>
          </a:p>
          <a:p>
            <a:r>
              <a:rPr lang="de-DE" dirty="0"/>
              <a:t>36</a:t>
            </a:r>
            <a:r>
              <a:rPr lang="de-DE" baseline="30000" dirty="0"/>
              <a:t>2</a:t>
            </a:r>
            <a:r>
              <a:rPr lang="de-DE" dirty="0"/>
              <a:t> </a:t>
            </a:r>
            <a:r>
              <a:rPr lang="de-DE" dirty="0">
                <a:sym typeface="Wingdings" panose="05000000000000000000" pitchFamily="2" charset="2"/>
              </a:rPr>
              <a:t></a:t>
            </a:r>
            <a:r>
              <a:rPr lang="de-DE" dirty="0"/>
              <a:t> X</a:t>
            </a:r>
            <a:r>
              <a:rPr lang="de-DE" b="1" dirty="0"/>
              <a:t>YY</a:t>
            </a:r>
            <a:r>
              <a:rPr lang="de-DE" dirty="0"/>
              <a:t>X </a:t>
            </a:r>
            <a:r>
              <a:rPr lang="de-DE" dirty="0">
                <a:sym typeface="Wingdings" panose="05000000000000000000" pitchFamily="2" charset="2"/>
              </a:rPr>
              <a:t> YY  YY</a:t>
            </a:r>
            <a:r>
              <a:rPr lang="de-DE" baseline="30000" dirty="0">
                <a:sym typeface="Wingdings" panose="05000000000000000000" pitchFamily="2" charset="2"/>
              </a:rPr>
              <a:t>2</a:t>
            </a:r>
          </a:p>
          <a:p>
            <a:r>
              <a:rPr lang="de-DE" dirty="0">
                <a:sym typeface="Wingdings" panose="05000000000000000000" pitchFamily="2" charset="2"/>
              </a:rPr>
              <a:t>Löse die Aufgabe so, dass sie möglichst einfach für beliebige andere Zahlen angepasst werden kann</a:t>
            </a:r>
          </a:p>
          <a:p>
            <a:endParaRPr lang="de-DE" dirty="0">
              <a:sym typeface="Wingdings" panose="05000000000000000000" pitchFamily="2" charset="2"/>
            </a:endParaRPr>
          </a:p>
          <a:p>
            <a:r>
              <a:rPr lang="de-DE" sz="2400" dirty="0">
                <a:solidFill>
                  <a:schemeClr val="bg1">
                    <a:lumMod val="50000"/>
                  </a:schemeClr>
                </a:solidFill>
                <a:sym typeface="Wingdings" panose="05000000000000000000" pitchFamily="2" charset="2"/>
              </a:rPr>
              <a:t>Zulässige Annahme</a:t>
            </a:r>
          </a:p>
          <a:p>
            <a:pPr lvl="1"/>
            <a:r>
              <a:rPr lang="de-DE" sz="2000" dirty="0">
                <a:solidFill>
                  <a:schemeClr val="bg1">
                    <a:lumMod val="50000"/>
                  </a:schemeClr>
                </a:solidFill>
              </a:rPr>
              <a:t>Die Ausgangszahl liegt zwischen 32 und 99</a:t>
            </a:r>
          </a:p>
          <a:p>
            <a:pPr lvl="1"/>
            <a:r>
              <a:rPr lang="de-DE" sz="2000" dirty="0">
                <a:solidFill>
                  <a:schemeClr val="bg1">
                    <a:lumMod val="50000"/>
                  </a:schemeClr>
                </a:solidFill>
              </a:rPr>
              <a:t>d.h. es ergibt sich immer eine vierstellige Zahl</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5629E5D9-3AB1-4FEE-B4EB-73D93A275677}" type="datetime1">
              <a:rPr lang="de-DE" smtClean="0"/>
              <a:t>30.09.2021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28</a:t>
            </a:fld>
            <a:endParaRPr lang="de-DE"/>
          </a:p>
        </p:txBody>
      </p:sp>
    </p:spTree>
    <p:extLst>
      <p:ext uri="{BB962C8B-B14F-4D97-AF65-F5344CB8AC3E}">
        <p14:creationId xmlns:p14="http://schemas.microsoft.com/office/powerpoint/2010/main" val="2103130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09E716-E314-4D0B-884C-94802F48BC16}"/>
              </a:ext>
            </a:extLst>
          </p:cNvPr>
          <p:cNvSpPr>
            <a:spLocks noGrp="1"/>
          </p:cNvSpPr>
          <p:nvPr>
            <p:ph type="title"/>
          </p:nvPr>
        </p:nvSpPr>
        <p:spPr/>
        <p:txBody>
          <a:bodyPr/>
          <a:lstStyle/>
          <a:p>
            <a:r>
              <a:rPr lang="de-DE" dirty="0"/>
              <a:t>Android Studio - Live Templates</a:t>
            </a:r>
          </a:p>
        </p:txBody>
      </p:sp>
      <p:sp>
        <p:nvSpPr>
          <p:cNvPr id="7" name="Inhaltsplatzhalter 6">
            <a:extLst>
              <a:ext uri="{FF2B5EF4-FFF2-40B4-BE49-F238E27FC236}">
                <a16:creationId xmlns:a16="http://schemas.microsoft.com/office/drawing/2014/main" id="{75C3A1EA-A4EC-4383-88A4-D9EB82472620}"/>
              </a:ext>
            </a:extLst>
          </p:cNvPr>
          <p:cNvSpPr>
            <a:spLocks noGrp="1"/>
          </p:cNvSpPr>
          <p:nvPr>
            <p:ph idx="1"/>
          </p:nvPr>
        </p:nvSpPr>
        <p:spPr/>
        <p:txBody>
          <a:bodyPr/>
          <a:lstStyle/>
          <a:p>
            <a:r>
              <a:rPr lang="de-DE" dirty="0"/>
              <a:t>Immer wieder das gleiche tippen?</a:t>
            </a:r>
          </a:p>
          <a:p>
            <a:r>
              <a:rPr lang="de-DE" dirty="0"/>
              <a:t>Lösung: Live Templates</a:t>
            </a:r>
          </a:p>
          <a:p>
            <a:r>
              <a:rPr lang="de-DE" dirty="0"/>
              <a:t>File/Settings</a:t>
            </a:r>
          </a:p>
          <a:p>
            <a:r>
              <a:rPr lang="de-DE" dirty="0"/>
              <a:t>Editor/Live Templates</a:t>
            </a:r>
          </a:p>
          <a:p>
            <a:r>
              <a:rPr lang="de-DE" dirty="0"/>
              <a:t>Dart</a:t>
            </a:r>
          </a:p>
        </p:txBody>
      </p:sp>
      <p:sp>
        <p:nvSpPr>
          <p:cNvPr id="4" name="Datumsplatzhalter 3">
            <a:extLst>
              <a:ext uri="{FF2B5EF4-FFF2-40B4-BE49-F238E27FC236}">
                <a16:creationId xmlns:a16="http://schemas.microsoft.com/office/drawing/2014/main" id="{AA1FCE93-31FA-4A6D-88E9-799CF5BE7D62}"/>
              </a:ext>
            </a:extLst>
          </p:cNvPr>
          <p:cNvSpPr>
            <a:spLocks noGrp="1"/>
          </p:cNvSpPr>
          <p:nvPr>
            <p:ph type="dt" sz="half" idx="10"/>
          </p:nvPr>
        </p:nvSpPr>
        <p:spPr/>
        <p:txBody>
          <a:bodyPr/>
          <a:lstStyle/>
          <a:p>
            <a:fld id="{8B62F52C-7B89-451F-902C-4B5C6572EE05}" type="datetime1">
              <a:rPr lang="de-DE" smtClean="0"/>
              <a:t>30.09.2021</a:t>
            </a:fld>
            <a:endParaRPr lang="de-DE"/>
          </a:p>
        </p:txBody>
      </p:sp>
      <p:sp>
        <p:nvSpPr>
          <p:cNvPr id="5" name="Fußzeilenplatzhalter 4">
            <a:extLst>
              <a:ext uri="{FF2B5EF4-FFF2-40B4-BE49-F238E27FC236}">
                <a16:creationId xmlns:a16="http://schemas.microsoft.com/office/drawing/2014/main" id="{A083C507-B51A-40D9-82BA-51B33507895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E55B1EF-AA75-41E7-945C-1C9E30E14E38}"/>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1" name="Grafik 10">
            <a:extLst>
              <a:ext uri="{FF2B5EF4-FFF2-40B4-BE49-F238E27FC236}">
                <a16:creationId xmlns:a16="http://schemas.microsoft.com/office/drawing/2014/main" id="{EB9227D5-8D8E-4007-9206-E9F3D1D37801}"/>
              </a:ext>
            </a:extLst>
          </p:cNvPr>
          <p:cNvPicPr>
            <a:picLocks noChangeAspect="1"/>
          </p:cNvPicPr>
          <p:nvPr/>
        </p:nvPicPr>
        <p:blipFill>
          <a:blip r:embed="rId2"/>
          <a:stretch>
            <a:fillRect/>
          </a:stretch>
        </p:blipFill>
        <p:spPr>
          <a:xfrm>
            <a:off x="4937898" y="2122539"/>
            <a:ext cx="6687483" cy="3705742"/>
          </a:xfrm>
          <a:prstGeom prst="rect">
            <a:avLst/>
          </a:prstGeom>
        </p:spPr>
      </p:pic>
      <p:sp>
        <p:nvSpPr>
          <p:cNvPr id="12" name="Rechteck 11">
            <a:extLst>
              <a:ext uri="{FF2B5EF4-FFF2-40B4-BE49-F238E27FC236}">
                <a16:creationId xmlns:a16="http://schemas.microsoft.com/office/drawing/2014/main" id="{05B1000E-3CAB-4370-9728-2D4E5F024DE7}"/>
              </a:ext>
            </a:extLst>
          </p:cNvPr>
          <p:cNvSpPr/>
          <p:nvPr/>
        </p:nvSpPr>
        <p:spPr>
          <a:xfrm>
            <a:off x="11129578" y="3091351"/>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861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84B9242F-34FA-4CE4-BFFD-F544935B7385}"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BD209-1262-44D3-870C-1F3398F40287}"/>
              </a:ext>
            </a:extLst>
          </p:cNvPr>
          <p:cNvSpPr>
            <a:spLocks noGrp="1"/>
          </p:cNvSpPr>
          <p:nvPr>
            <p:ph type="title"/>
          </p:nvPr>
        </p:nvSpPr>
        <p:spPr/>
        <p:txBody>
          <a:bodyPr/>
          <a:lstStyle/>
          <a:p>
            <a:r>
              <a:rPr lang="de-DE" dirty="0"/>
              <a:t>Android Studio - Live Templates</a:t>
            </a:r>
          </a:p>
        </p:txBody>
      </p:sp>
      <p:sp>
        <p:nvSpPr>
          <p:cNvPr id="4" name="Datumsplatzhalter 3">
            <a:extLst>
              <a:ext uri="{FF2B5EF4-FFF2-40B4-BE49-F238E27FC236}">
                <a16:creationId xmlns:a16="http://schemas.microsoft.com/office/drawing/2014/main" id="{31298441-08C0-4276-AFA0-887BDE84946D}"/>
              </a:ext>
            </a:extLst>
          </p:cNvPr>
          <p:cNvSpPr>
            <a:spLocks noGrp="1"/>
          </p:cNvSpPr>
          <p:nvPr>
            <p:ph type="dt" sz="half" idx="10"/>
          </p:nvPr>
        </p:nvSpPr>
        <p:spPr/>
        <p:txBody>
          <a:bodyPr/>
          <a:lstStyle/>
          <a:p>
            <a:fld id="{7DA4DFF1-13D7-428B-B3F3-16F93F9E2EA5}" type="datetime1">
              <a:rPr lang="de-DE" smtClean="0"/>
              <a:t>30.09.2021</a:t>
            </a:fld>
            <a:endParaRPr lang="de-DE"/>
          </a:p>
        </p:txBody>
      </p:sp>
      <p:sp>
        <p:nvSpPr>
          <p:cNvPr id="5" name="Fußzeilenplatzhalter 4">
            <a:extLst>
              <a:ext uri="{FF2B5EF4-FFF2-40B4-BE49-F238E27FC236}">
                <a16:creationId xmlns:a16="http://schemas.microsoft.com/office/drawing/2014/main" id="{D7356364-0729-42B6-A2DF-C73365D8921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9728C6F-F789-4366-80FF-C4914A62DC93}"/>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8" name="Grafik 7">
            <a:extLst>
              <a:ext uri="{FF2B5EF4-FFF2-40B4-BE49-F238E27FC236}">
                <a16:creationId xmlns:a16="http://schemas.microsoft.com/office/drawing/2014/main" id="{4894DA8D-4FDD-4EBB-8D67-482F52F8E4B4}"/>
              </a:ext>
            </a:extLst>
          </p:cNvPr>
          <p:cNvPicPr>
            <a:picLocks noChangeAspect="1"/>
          </p:cNvPicPr>
          <p:nvPr/>
        </p:nvPicPr>
        <p:blipFill>
          <a:blip r:embed="rId3"/>
          <a:stretch>
            <a:fillRect/>
          </a:stretch>
        </p:blipFill>
        <p:spPr>
          <a:xfrm>
            <a:off x="838200" y="2316958"/>
            <a:ext cx="10514012" cy="3285629"/>
          </a:xfrm>
          <a:prstGeom prst="rect">
            <a:avLst/>
          </a:prstGeom>
        </p:spPr>
      </p:pic>
      <p:sp>
        <p:nvSpPr>
          <p:cNvPr id="9" name="Rechteck 8">
            <a:extLst>
              <a:ext uri="{FF2B5EF4-FFF2-40B4-BE49-F238E27FC236}">
                <a16:creationId xmlns:a16="http://schemas.microsoft.com/office/drawing/2014/main" id="{3AE249C6-DEDD-439E-83A0-1113FAB3A0D5}"/>
              </a:ext>
            </a:extLst>
          </p:cNvPr>
          <p:cNvSpPr/>
          <p:nvPr/>
        </p:nvSpPr>
        <p:spPr>
          <a:xfrm>
            <a:off x="2286661" y="2433429"/>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CC150F2-E448-405E-A13A-FC81C62350FB}"/>
              </a:ext>
            </a:extLst>
          </p:cNvPr>
          <p:cNvSpPr/>
          <p:nvPr/>
        </p:nvSpPr>
        <p:spPr>
          <a:xfrm>
            <a:off x="2016806" y="5170153"/>
            <a:ext cx="138431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6A9F538D-5106-4233-B9D2-AD98EE717A00}"/>
              </a:ext>
            </a:extLst>
          </p:cNvPr>
          <p:cNvSpPr/>
          <p:nvPr/>
        </p:nvSpPr>
        <p:spPr>
          <a:xfrm>
            <a:off x="8125448" y="4461151"/>
            <a:ext cx="278044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9ABB95EE-3A06-4ABA-9BEF-8021FE0E035B}"/>
              </a:ext>
            </a:extLst>
          </p:cNvPr>
          <p:cNvSpPr/>
          <p:nvPr/>
        </p:nvSpPr>
        <p:spPr>
          <a:xfrm>
            <a:off x="896438" y="3198782"/>
            <a:ext cx="2092089" cy="10609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6768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bekannte Anzahl Durchläufe: </a:t>
            </a:r>
            <a:br>
              <a:rPr lang="de-DE" dirty="0"/>
            </a:br>
            <a:r>
              <a:rPr lang="de-DE" sz="3200" b="1" dirty="0" err="1">
                <a:solidFill>
                  <a:schemeClr val="accent1">
                    <a:lumMod val="75000"/>
                  </a:schemeClr>
                </a:solidFill>
                <a:ea typeface="+mj-ea"/>
              </a:rPr>
              <a:t>for</a:t>
            </a:r>
            <a:r>
              <a:rPr lang="de-DE" sz="3200" b="1" dirty="0">
                <a:solidFill>
                  <a:schemeClr val="accent1">
                    <a:lumMod val="75000"/>
                  </a:schemeClr>
                </a:solidFill>
                <a:ea typeface="+mj-ea"/>
              </a:rPr>
              <a:t> (</a:t>
            </a:r>
            <a:r>
              <a:rPr lang="de-DE" sz="3200" b="1" dirty="0" err="1">
                <a:solidFill>
                  <a:schemeClr val="accent1">
                    <a:lumMod val="75000"/>
                  </a:schemeClr>
                </a:solidFill>
                <a:ea typeface="+mj-ea"/>
              </a:rPr>
              <a:t>var</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sz="3200" b="1" i="1" dirty="0" err="1">
                <a:solidFill>
                  <a:schemeClr val="tx2"/>
                </a:solidFill>
                <a:ea typeface="+mj-ea"/>
              </a:rPr>
              <a:t>anfang</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&lt;</a:t>
            </a:r>
            <a:r>
              <a:rPr lang="de-DE" sz="3200" b="1" i="1" dirty="0">
                <a:solidFill>
                  <a:schemeClr val="tx2"/>
                </a:solidFill>
                <a:ea typeface="+mj-ea"/>
              </a:rPr>
              <a:t>ende</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a:p>
            <a:r>
              <a:rPr lang="de-DE" dirty="0"/>
              <a:t>Zähler: oft i, j, k</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3A93683F-6825-499F-830A-31F8B40D450E}" type="datetime1">
              <a:rPr lang="de-DE" smtClean="0"/>
              <a:t>30.09.2021</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a:extLst>
              <a:ext uri="{FF2B5EF4-FFF2-40B4-BE49-F238E27FC236}">
                <a16:creationId xmlns:a16="http://schemas.microsoft.com/office/drawing/2014/main" id="{4C467C52-98CB-4A6A-92AB-7456BCE7D9B4}"/>
              </a:ext>
            </a:extLst>
          </p:cNvPr>
          <p:cNvPicPr>
            <a:picLocks noChangeAspect="1"/>
          </p:cNvPicPr>
          <p:nvPr/>
        </p:nvPicPr>
        <p:blipFill>
          <a:blip r:embed="rId3"/>
          <a:stretch>
            <a:fillRect/>
          </a:stretch>
        </p:blipFill>
        <p:spPr>
          <a:xfrm>
            <a:off x="838199" y="3226572"/>
            <a:ext cx="4812943" cy="1523847"/>
          </a:xfrm>
          <a:prstGeom prst="rect">
            <a:avLst/>
          </a:prstGeom>
        </p:spPr>
      </p:pic>
    </p:spTree>
    <p:extLst>
      <p:ext uri="{BB962C8B-B14F-4D97-AF65-F5344CB8AC3E}">
        <p14:creationId xmlns:p14="http://schemas.microsoft.com/office/powerpoint/2010/main" val="3754420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unbekannte Anzahl Durchläufe: </a:t>
            </a:r>
            <a:br>
              <a:rPr lang="de-DE" dirty="0"/>
            </a:br>
            <a:r>
              <a:rPr lang="de-DE" sz="3200" b="1" dirty="0" err="1">
                <a:solidFill>
                  <a:schemeClr val="accent1">
                    <a:lumMod val="75000"/>
                  </a:schemeClr>
                </a:solidFill>
                <a:ea typeface="+mj-ea"/>
              </a:rPr>
              <a:t>while</a:t>
            </a:r>
            <a:r>
              <a:rPr lang="de-DE" sz="3200" b="1" dirty="0">
                <a:solidFill>
                  <a:schemeClr val="accent1">
                    <a:lumMod val="75000"/>
                  </a:schemeClr>
                </a:solidFill>
                <a:ea typeface="+mj-ea"/>
              </a:rPr>
              <a:t> (</a:t>
            </a:r>
            <a:r>
              <a:rPr lang="de-DE" sz="3200" b="1" i="1" dirty="0" err="1">
                <a:solidFill>
                  <a:schemeClr val="tx2"/>
                </a:solidFill>
                <a:ea typeface="+mj-ea"/>
              </a:rPr>
              <a:t>bedingung</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9910D4FB-935F-43C6-865F-9FD52EE9268C}" type="datetime1">
              <a:rPr lang="de-DE" smtClean="0"/>
              <a:t>30.09.2021</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9" name="Grafik 8">
            <a:extLst>
              <a:ext uri="{FF2B5EF4-FFF2-40B4-BE49-F238E27FC236}">
                <a16:creationId xmlns:a16="http://schemas.microsoft.com/office/drawing/2014/main" id="{464718C5-BEDE-4AEE-880B-CDF330DADC77}"/>
              </a:ext>
            </a:extLst>
          </p:cNvPr>
          <p:cNvPicPr>
            <a:picLocks noChangeAspect="1"/>
          </p:cNvPicPr>
          <p:nvPr/>
        </p:nvPicPr>
        <p:blipFill>
          <a:blip r:embed="rId3"/>
          <a:stretch>
            <a:fillRect/>
          </a:stretch>
        </p:blipFill>
        <p:spPr>
          <a:xfrm>
            <a:off x="838200" y="2738158"/>
            <a:ext cx="3700346" cy="2112402"/>
          </a:xfrm>
          <a:prstGeom prst="rect">
            <a:avLst/>
          </a:prstGeom>
        </p:spPr>
      </p:pic>
    </p:spTree>
    <p:extLst>
      <p:ext uri="{BB962C8B-B14F-4D97-AF65-F5344CB8AC3E}">
        <p14:creationId xmlns:p14="http://schemas.microsoft.com/office/powerpoint/2010/main" val="105332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7C112E-FFFB-40C8-B4EA-6A0D6AF8C78E}"/>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FFC9685-1750-4AB0-8573-96BB52A01427}"/>
              </a:ext>
            </a:extLst>
          </p:cNvPr>
          <p:cNvSpPr>
            <a:spLocks noGrp="1"/>
          </p:cNvSpPr>
          <p:nvPr>
            <p:ph idx="1"/>
          </p:nvPr>
        </p:nvSpPr>
        <p:spPr/>
        <p:txBody>
          <a:bodyPr/>
          <a:lstStyle/>
          <a:p>
            <a:r>
              <a:rPr lang="de-DE" dirty="0"/>
              <a:t>Aussagen können wahr (</a:t>
            </a:r>
            <a:r>
              <a:rPr lang="de-DE" sz="3200" b="1" dirty="0" err="1">
                <a:solidFill>
                  <a:schemeClr val="accent1">
                    <a:lumMod val="75000"/>
                  </a:schemeClr>
                </a:solidFill>
                <a:ea typeface="+mj-ea"/>
              </a:rPr>
              <a:t>true</a:t>
            </a:r>
            <a:r>
              <a:rPr lang="de-DE" dirty="0"/>
              <a:t>) oder falsch (</a:t>
            </a:r>
            <a:r>
              <a:rPr lang="de-DE" sz="3200" b="1" dirty="0" err="1">
                <a:solidFill>
                  <a:schemeClr val="accent1">
                    <a:lumMod val="75000"/>
                  </a:schemeClr>
                </a:solidFill>
                <a:ea typeface="+mj-ea"/>
              </a:rPr>
              <a:t>false</a:t>
            </a:r>
            <a:r>
              <a:rPr lang="de-DE" dirty="0"/>
              <a:t>) sein</a:t>
            </a:r>
          </a:p>
          <a:p>
            <a:endParaRPr lang="de-DE" dirty="0"/>
          </a:p>
          <a:p>
            <a:r>
              <a:rPr lang="de-DE" dirty="0"/>
              <a:t>Operatoren</a:t>
            </a:r>
          </a:p>
          <a:p>
            <a:pPr lvl="1"/>
            <a:r>
              <a:rPr lang="de-DE" dirty="0"/>
              <a:t>kleiner: </a:t>
            </a:r>
            <a:r>
              <a:rPr lang="de-DE" b="1" dirty="0">
                <a:solidFill>
                  <a:schemeClr val="accent1">
                    <a:lumMod val="75000"/>
                  </a:schemeClr>
                </a:solidFill>
              </a:rPr>
              <a:t>&lt;</a:t>
            </a:r>
          </a:p>
          <a:p>
            <a:pPr lvl="1"/>
            <a:r>
              <a:rPr lang="de-DE" dirty="0"/>
              <a:t>kleiner oder gleich: </a:t>
            </a:r>
            <a:r>
              <a:rPr lang="de-DE" b="1" dirty="0">
                <a:solidFill>
                  <a:schemeClr val="accent1">
                    <a:lumMod val="75000"/>
                  </a:schemeClr>
                </a:solidFill>
              </a:rPr>
              <a:t>&lt;=</a:t>
            </a:r>
          </a:p>
          <a:p>
            <a:pPr lvl="1"/>
            <a:r>
              <a:rPr lang="de-DE" dirty="0"/>
              <a:t>größer:</a:t>
            </a:r>
            <a:r>
              <a:rPr lang="de-DE" b="1" dirty="0">
                <a:solidFill>
                  <a:schemeClr val="accent1">
                    <a:lumMod val="75000"/>
                  </a:schemeClr>
                </a:solidFill>
              </a:rPr>
              <a:t> &gt;</a:t>
            </a:r>
          </a:p>
          <a:p>
            <a:pPr lvl="1"/>
            <a:r>
              <a:rPr lang="de-DE" dirty="0"/>
              <a:t>größer oder gleich: </a:t>
            </a:r>
            <a:r>
              <a:rPr lang="de-DE" b="1" dirty="0">
                <a:solidFill>
                  <a:schemeClr val="accent1">
                    <a:lumMod val="75000"/>
                  </a:schemeClr>
                </a:solidFill>
              </a:rPr>
              <a:t>&gt;=</a:t>
            </a:r>
          </a:p>
          <a:p>
            <a:pPr lvl="1"/>
            <a:r>
              <a:rPr lang="de-DE" dirty="0"/>
              <a:t>gleich: </a:t>
            </a:r>
            <a:r>
              <a:rPr lang="de-DE" b="1" dirty="0">
                <a:solidFill>
                  <a:schemeClr val="accent1">
                    <a:lumMod val="75000"/>
                  </a:schemeClr>
                </a:solidFill>
              </a:rPr>
              <a:t>==</a:t>
            </a:r>
          </a:p>
          <a:p>
            <a:pPr lvl="1"/>
            <a:r>
              <a:rPr lang="de-DE" dirty="0"/>
              <a:t>ungleich: </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84A77E82-EB32-462F-8EF5-F0B43AB7069A}"/>
              </a:ext>
            </a:extLst>
          </p:cNvPr>
          <p:cNvSpPr>
            <a:spLocks noGrp="1"/>
          </p:cNvSpPr>
          <p:nvPr>
            <p:ph type="dt" sz="half" idx="10"/>
          </p:nvPr>
        </p:nvSpPr>
        <p:spPr/>
        <p:txBody>
          <a:bodyPr/>
          <a:lstStyle/>
          <a:p>
            <a:fld id="{33EEF85E-A88B-4D30-AFE8-E0CD4981BF78}" type="datetime1">
              <a:rPr lang="de-DE" smtClean="0"/>
              <a:t>30.09.2021</a:t>
            </a:fld>
            <a:endParaRPr lang="de-DE"/>
          </a:p>
        </p:txBody>
      </p:sp>
      <p:sp>
        <p:nvSpPr>
          <p:cNvPr id="5" name="Fußzeilenplatzhalter 4">
            <a:extLst>
              <a:ext uri="{FF2B5EF4-FFF2-40B4-BE49-F238E27FC236}">
                <a16:creationId xmlns:a16="http://schemas.microsoft.com/office/drawing/2014/main" id="{78CAC62B-7DB2-4388-8AF2-9D157943E4D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38DEC3-48E2-4923-ABF9-BF7C76D95687}"/>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8" name="Grafik 7">
            <a:extLst>
              <a:ext uri="{FF2B5EF4-FFF2-40B4-BE49-F238E27FC236}">
                <a16:creationId xmlns:a16="http://schemas.microsoft.com/office/drawing/2014/main" id="{209539B3-C9D0-497B-8DB2-65E1DBD44D96}"/>
              </a:ext>
            </a:extLst>
          </p:cNvPr>
          <p:cNvPicPr>
            <a:picLocks noChangeAspect="1"/>
          </p:cNvPicPr>
          <p:nvPr/>
        </p:nvPicPr>
        <p:blipFill>
          <a:blip r:embed="rId2"/>
          <a:stretch>
            <a:fillRect/>
          </a:stretch>
        </p:blipFill>
        <p:spPr>
          <a:xfrm>
            <a:off x="5622073" y="3080670"/>
            <a:ext cx="3735318" cy="1926227"/>
          </a:xfrm>
          <a:prstGeom prst="rect">
            <a:avLst/>
          </a:prstGeom>
        </p:spPr>
      </p:pic>
    </p:spTree>
    <p:extLst>
      <p:ext uri="{BB962C8B-B14F-4D97-AF65-F5344CB8AC3E}">
        <p14:creationId xmlns:p14="http://schemas.microsoft.com/office/powerpoint/2010/main" val="110088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6C09AE-0E69-49BE-955A-8840D8904084}"/>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516E3A3D-6390-4ABA-A6BC-922D2F3E11EF}"/>
              </a:ext>
            </a:extLst>
          </p:cNvPr>
          <p:cNvSpPr>
            <a:spLocks noGrp="1"/>
          </p:cNvSpPr>
          <p:nvPr>
            <p:ph idx="1"/>
          </p:nvPr>
        </p:nvSpPr>
        <p:spPr/>
        <p:txBody>
          <a:bodyPr/>
          <a:lstStyle/>
          <a:p>
            <a:r>
              <a:rPr lang="de-DE" dirty="0"/>
              <a:t>Aussagen können verknüpft werden</a:t>
            </a:r>
          </a:p>
          <a:p>
            <a:endParaRPr lang="de-DE" dirty="0"/>
          </a:p>
          <a:p>
            <a:r>
              <a:rPr lang="de-DE" dirty="0"/>
              <a:t>Operatoren</a:t>
            </a:r>
          </a:p>
          <a:p>
            <a:pPr lvl="1"/>
            <a:r>
              <a:rPr lang="de-DE" dirty="0"/>
              <a:t>und: </a:t>
            </a:r>
            <a:r>
              <a:rPr lang="de-DE" b="1" dirty="0">
                <a:solidFill>
                  <a:schemeClr val="accent1">
                    <a:lumMod val="75000"/>
                  </a:schemeClr>
                </a:solidFill>
              </a:rPr>
              <a:t>&amp;&amp; </a:t>
            </a:r>
            <a:r>
              <a:rPr lang="de-DE" dirty="0"/>
              <a:t>(beide müssen wahr sein)</a:t>
            </a:r>
            <a:endParaRPr lang="de-DE" b="1" dirty="0">
              <a:solidFill>
                <a:schemeClr val="accent1">
                  <a:lumMod val="75000"/>
                </a:schemeClr>
              </a:solidFill>
            </a:endParaRPr>
          </a:p>
          <a:p>
            <a:pPr lvl="1"/>
            <a:r>
              <a:rPr lang="de-DE" dirty="0"/>
              <a:t>oder: </a:t>
            </a:r>
            <a:r>
              <a:rPr lang="de-DE" b="1" dirty="0">
                <a:solidFill>
                  <a:schemeClr val="accent1">
                    <a:lumMod val="75000"/>
                  </a:schemeClr>
                </a:solidFill>
              </a:rPr>
              <a:t>|| </a:t>
            </a:r>
            <a:r>
              <a:rPr lang="de-DE" dirty="0"/>
              <a:t>(mindestens eins muss wahr sein)</a:t>
            </a:r>
            <a:endParaRPr lang="de-DE" b="1" dirty="0">
              <a:solidFill>
                <a:schemeClr val="accent1">
                  <a:lumMod val="75000"/>
                </a:schemeClr>
              </a:solidFill>
            </a:endParaRPr>
          </a:p>
          <a:p>
            <a:pPr lvl="1">
              <a:buClr>
                <a:schemeClr val="tx1"/>
              </a:buClr>
            </a:pPr>
            <a:r>
              <a:rPr lang="de-DE" b="1" dirty="0">
                <a:solidFill>
                  <a:schemeClr val="accent1">
                    <a:lumMod val="75000"/>
                  </a:schemeClr>
                </a:solidFill>
              </a:rPr>
              <a:t>&amp;&amp;</a:t>
            </a:r>
            <a:r>
              <a:rPr lang="de-DE" dirty="0"/>
              <a:t> hat Vorrang vor </a:t>
            </a:r>
            <a:r>
              <a:rPr lang="de-DE" b="1" dirty="0">
                <a:solidFill>
                  <a:schemeClr val="accent1">
                    <a:lumMod val="75000"/>
                  </a:schemeClr>
                </a:solidFill>
              </a:rPr>
              <a:t>||</a:t>
            </a:r>
          </a:p>
          <a:p>
            <a:pPr lvl="1">
              <a:buClr>
                <a:schemeClr val="tx1"/>
              </a:buClr>
            </a:pPr>
            <a:r>
              <a:rPr lang="de-DE" dirty="0"/>
              <a:t>Klammern möglich</a:t>
            </a:r>
          </a:p>
          <a:p>
            <a:endParaRPr lang="de-DE" dirty="0"/>
          </a:p>
        </p:txBody>
      </p:sp>
      <p:sp>
        <p:nvSpPr>
          <p:cNvPr id="4" name="Datumsplatzhalter 3">
            <a:extLst>
              <a:ext uri="{FF2B5EF4-FFF2-40B4-BE49-F238E27FC236}">
                <a16:creationId xmlns:a16="http://schemas.microsoft.com/office/drawing/2014/main" id="{74CDA85A-C793-4DC9-AFC0-767BF81263C1}"/>
              </a:ext>
            </a:extLst>
          </p:cNvPr>
          <p:cNvSpPr>
            <a:spLocks noGrp="1"/>
          </p:cNvSpPr>
          <p:nvPr>
            <p:ph type="dt" sz="half" idx="10"/>
          </p:nvPr>
        </p:nvSpPr>
        <p:spPr/>
        <p:txBody>
          <a:bodyPr/>
          <a:lstStyle/>
          <a:p>
            <a:fld id="{E271A8B4-72A6-472D-9433-C68648D1A740}" type="datetime1">
              <a:rPr lang="de-DE" smtClean="0"/>
              <a:t>30.09.2021</a:t>
            </a:fld>
            <a:endParaRPr lang="de-DE"/>
          </a:p>
        </p:txBody>
      </p:sp>
      <p:sp>
        <p:nvSpPr>
          <p:cNvPr id="5" name="Fußzeilenplatzhalter 4">
            <a:extLst>
              <a:ext uri="{FF2B5EF4-FFF2-40B4-BE49-F238E27FC236}">
                <a16:creationId xmlns:a16="http://schemas.microsoft.com/office/drawing/2014/main" id="{C9DC446C-992C-4C82-960B-4C44EA90AFD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3BEEB2-B8DD-4932-B890-90DB00B1F2E8}"/>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8" name="Grafik 7">
            <a:extLst>
              <a:ext uri="{FF2B5EF4-FFF2-40B4-BE49-F238E27FC236}">
                <a16:creationId xmlns:a16="http://schemas.microsoft.com/office/drawing/2014/main" id="{FAF063B2-C35B-43F1-9808-82257DE7784D}"/>
              </a:ext>
            </a:extLst>
          </p:cNvPr>
          <p:cNvPicPr>
            <a:picLocks noChangeAspect="1"/>
          </p:cNvPicPr>
          <p:nvPr/>
        </p:nvPicPr>
        <p:blipFill>
          <a:blip r:embed="rId3"/>
          <a:stretch>
            <a:fillRect/>
          </a:stretch>
        </p:blipFill>
        <p:spPr>
          <a:xfrm>
            <a:off x="5366056" y="3986360"/>
            <a:ext cx="4447017" cy="1834577"/>
          </a:xfrm>
          <a:prstGeom prst="rect">
            <a:avLst/>
          </a:prstGeom>
        </p:spPr>
      </p:pic>
    </p:spTree>
    <p:extLst>
      <p:ext uri="{BB962C8B-B14F-4D97-AF65-F5344CB8AC3E}">
        <p14:creationId xmlns:p14="http://schemas.microsoft.com/office/powerpoint/2010/main" val="45296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A3A23-AE8D-493E-A851-D9DC3F948DCB}"/>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1D56D4B-3CA4-4AF9-B958-3220E810AEB1}"/>
              </a:ext>
            </a:extLst>
          </p:cNvPr>
          <p:cNvSpPr>
            <a:spLocks noGrp="1"/>
          </p:cNvSpPr>
          <p:nvPr>
            <p:ph idx="1"/>
          </p:nvPr>
        </p:nvSpPr>
        <p:spPr/>
        <p:txBody>
          <a:bodyPr anchor="ctr"/>
          <a:lstStyle/>
          <a:p>
            <a:pPr marL="0" indent="0">
              <a:buNone/>
            </a:pPr>
            <a:r>
              <a:rPr lang="de-DE" dirty="0"/>
              <a:t>Finde heraus, ob die Aussage a&lt;=b&gt;=c</a:t>
            </a:r>
            <a:br>
              <a:rPr lang="de-DE" dirty="0"/>
            </a:br>
            <a:r>
              <a:rPr lang="de-DE" dirty="0"/>
              <a:t>wahr oder falsch ist für</a:t>
            </a:r>
          </a:p>
          <a:p>
            <a:pPr lvl="1"/>
            <a:r>
              <a:rPr lang="de-DE" dirty="0"/>
              <a:t>a=3, b=9, c=17</a:t>
            </a:r>
          </a:p>
          <a:p>
            <a:pPr lvl="1"/>
            <a:r>
              <a:rPr lang="de-DE" dirty="0"/>
              <a:t>a=1, b=2, c=2</a:t>
            </a:r>
            <a:endParaRPr lang="de-DE" b="1" dirty="0">
              <a:solidFill>
                <a:schemeClr val="accent1">
                  <a:lumMod val="75000"/>
                </a:schemeClr>
              </a:solidFill>
            </a:endParaRPr>
          </a:p>
        </p:txBody>
      </p:sp>
      <p:sp>
        <p:nvSpPr>
          <p:cNvPr id="4" name="Datumsplatzhalter 3">
            <a:extLst>
              <a:ext uri="{FF2B5EF4-FFF2-40B4-BE49-F238E27FC236}">
                <a16:creationId xmlns:a16="http://schemas.microsoft.com/office/drawing/2014/main" id="{4B6D3DA3-BA5A-4C0E-A4A5-C133A5C5447F}"/>
              </a:ext>
            </a:extLst>
          </p:cNvPr>
          <p:cNvSpPr>
            <a:spLocks noGrp="1"/>
          </p:cNvSpPr>
          <p:nvPr>
            <p:ph type="dt" sz="half" idx="10"/>
          </p:nvPr>
        </p:nvSpPr>
        <p:spPr/>
        <p:txBody>
          <a:bodyPr/>
          <a:lstStyle/>
          <a:p>
            <a:fld id="{1EB9E8F1-ED17-4211-B049-64B81ABFBD1D}" type="datetime1">
              <a:rPr lang="de-DE" smtClean="0"/>
              <a:t>30.09.2021</a:t>
            </a:fld>
            <a:endParaRPr lang="de-DE"/>
          </a:p>
        </p:txBody>
      </p:sp>
      <p:sp>
        <p:nvSpPr>
          <p:cNvPr id="5" name="Fußzeilenplatzhalter 4">
            <a:extLst>
              <a:ext uri="{FF2B5EF4-FFF2-40B4-BE49-F238E27FC236}">
                <a16:creationId xmlns:a16="http://schemas.microsoft.com/office/drawing/2014/main" id="{A69E3BE8-6E26-4585-AF09-54FD33821EB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955519E-7E51-4F4B-A447-2C4E1E982E4F}"/>
              </a:ext>
            </a:extLst>
          </p:cNvPr>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348541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F9027-1DE7-43A9-9EA5-02F0FAE22EC2}"/>
              </a:ext>
            </a:extLst>
          </p:cNvPr>
          <p:cNvSpPr>
            <a:spLocks noGrp="1"/>
          </p:cNvSpPr>
          <p:nvPr>
            <p:ph type="title"/>
          </p:nvPr>
        </p:nvSpPr>
        <p:spPr/>
        <p:txBody>
          <a:bodyPr/>
          <a:lstStyle/>
          <a:p>
            <a:r>
              <a:rPr lang="de-DE" dirty="0"/>
              <a:t>Dart  - Verzweigungen</a:t>
            </a:r>
          </a:p>
        </p:txBody>
      </p:sp>
      <p:sp>
        <p:nvSpPr>
          <p:cNvPr id="3" name="Inhaltsplatzhalter 2">
            <a:extLst>
              <a:ext uri="{FF2B5EF4-FFF2-40B4-BE49-F238E27FC236}">
                <a16:creationId xmlns:a16="http://schemas.microsoft.com/office/drawing/2014/main" id="{57269D83-674E-49D9-B66B-B52322D36F7D}"/>
              </a:ext>
            </a:extLst>
          </p:cNvPr>
          <p:cNvSpPr>
            <a:spLocks noGrp="1"/>
          </p:cNvSpPr>
          <p:nvPr>
            <p:ph idx="1"/>
          </p:nvPr>
        </p:nvSpPr>
        <p:spPr/>
        <p:txBody>
          <a:bodyPr/>
          <a:lstStyle/>
          <a:p>
            <a:r>
              <a:rPr lang="de-DE" dirty="0" err="1"/>
              <a:t>if</a:t>
            </a:r>
            <a:r>
              <a:rPr lang="de-DE" dirty="0"/>
              <a:t>-Befehl</a:t>
            </a:r>
          </a:p>
          <a:p>
            <a:pPr lvl="1">
              <a:buClr>
                <a:schemeClr val="tx1"/>
              </a:buClr>
            </a:pPr>
            <a:r>
              <a:rPr lang="de-DE" b="1" dirty="0" err="1">
                <a:solidFill>
                  <a:schemeClr val="accent1">
                    <a:lumMod val="75000"/>
                  </a:schemeClr>
                </a:solidFill>
              </a:rPr>
              <a:t>if</a:t>
            </a:r>
            <a:r>
              <a:rPr lang="de-DE" b="1" dirty="0">
                <a:solidFill>
                  <a:schemeClr val="accent1">
                    <a:lumMod val="75000"/>
                  </a:schemeClr>
                </a:solidFill>
              </a:rPr>
              <a:t> (</a:t>
            </a:r>
            <a:r>
              <a:rPr lang="de-DE" i="1" dirty="0">
                <a:solidFill>
                  <a:schemeClr val="accent2">
                    <a:lumMod val="75000"/>
                  </a:schemeClr>
                </a:solidFill>
              </a:rPr>
              <a:t>Bedingung</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wahr ist</a:t>
            </a:r>
            <a:br>
              <a:rPr lang="de-DE" dirty="0"/>
            </a:br>
            <a:r>
              <a:rPr lang="de-DE" b="1" dirty="0">
                <a:solidFill>
                  <a:schemeClr val="accent1">
                    <a:lumMod val="75000"/>
                  </a:schemeClr>
                </a:solidFill>
              </a:rPr>
              <a:t>} </a:t>
            </a:r>
            <a:r>
              <a:rPr lang="de-DE" b="1" dirty="0" err="1">
                <a:solidFill>
                  <a:schemeClr val="accent1">
                    <a:lumMod val="75000"/>
                  </a:schemeClr>
                </a:solidFill>
              </a:rPr>
              <a:t>else</a:t>
            </a:r>
            <a:r>
              <a:rPr lang="de-DE" b="1" dirty="0">
                <a:solidFill>
                  <a:schemeClr val="accent1">
                    <a:lumMod val="75000"/>
                  </a:schemeClr>
                </a:solidFill>
              </a:rPr>
              <a:t> </a:t>
            </a:r>
            <a:r>
              <a:rPr lang="de-DE" b="1" dirty="0" err="1">
                <a:solidFill>
                  <a:schemeClr val="accent1">
                    <a:lumMod val="75000"/>
                  </a:schemeClr>
                </a:solidFill>
              </a:rPr>
              <a:t>if</a:t>
            </a:r>
            <a:r>
              <a:rPr lang="de-DE" b="1" dirty="0">
                <a:solidFill>
                  <a:schemeClr val="accent1">
                    <a:lumMod val="75000"/>
                  </a:schemeClr>
                </a:solidFill>
              </a:rPr>
              <a:t> (</a:t>
            </a:r>
            <a:r>
              <a:rPr lang="de-DE" dirty="0"/>
              <a:t> </a:t>
            </a:r>
            <a:r>
              <a:rPr lang="de-DE" i="1" dirty="0">
                <a:solidFill>
                  <a:schemeClr val="accent2">
                    <a:lumMod val="75000"/>
                  </a:schemeClr>
                </a:solidFill>
              </a:rPr>
              <a:t>Bedingung2 </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nicht wahr aber </a:t>
            </a:r>
            <a:r>
              <a:rPr lang="de-DE" i="1" dirty="0">
                <a:solidFill>
                  <a:schemeClr val="accent2">
                    <a:lumMod val="75000"/>
                  </a:schemeClr>
                </a:solidFill>
              </a:rPr>
              <a:t>Bedingung2</a:t>
            </a:r>
            <a:r>
              <a:rPr lang="de-DE" dirty="0"/>
              <a:t> wahr ist</a:t>
            </a:r>
            <a:br>
              <a:rPr lang="de-DE" dirty="0"/>
            </a:br>
            <a:r>
              <a:rPr lang="de-DE" b="1" dirty="0" err="1">
                <a:solidFill>
                  <a:schemeClr val="accent1">
                    <a:lumMod val="75000"/>
                  </a:schemeClr>
                </a:solidFill>
              </a:rPr>
              <a:t>else</a:t>
            </a:r>
            <a:r>
              <a:rPr lang="de-DE" b="1" dirty="0">
                <a:solidFill>
                  <a:schemeClr val="accent1">
                    <a:lumMod val="75000"/>
                  </a:schemeClr>
                </a:solidFill>
              </a:rPr>
              <a:t> {</a:t>
            </a:r>
            <a:br>
              <a:rPr lang="de-DE" dirty="0"/>
            </a:br>
            <a:r>
              <a:rPr lang="de-DE" dirty="0"/>
              <a:t>	// wenn weder </a:t>
            </a:r>
            <a:r>
              <a:rPr lang="de-DE" i="1" dirty="0">
                <a:solidFill>
                  <a:schemeClr val="accent2">
                    <a:lumMod val="75000"/>
                  </a:schemeClr>
                </a:solidFill>
              </a:rPr>
              <a:t>Bedingung</a:t>
            </a:r>
            <a:r>
              <a:rPr lang="de-DE" dirty="0"/>
              <a:t> noch </a:t>
            </a:r>
            <a:r>
              <a:rPr lang="de-DE" i="1" dirty="0">
                <a:solidFill>
                  <a:schemeClr val="accent2">
                    <a:lumMod val="75000"/>
                  </a:schemeClr>
                </a:solidFill>
              </a:rPr>
              <a:t>Bedingung2</a:t>
            </a:r>
            <a:r>
              <a:rPr lang="de-DE" dirty="0"/>
              <a:t> wahr sind</a:t>
            </a:r>
            <a:br>
              <a:rPr lang="de-DE" dirty="0"/>
            </a:br>
            <a:r>
              <a:rPr lang="de-DE" b="1" dirty="0">
                <a:solidFill>
                  <a:schemeClr val="accent1">
                    <a:lumMod val="75000"/>
                  </a:schemeClr>
                </a:solidFill>
              </a:rPr>
              <a:t>}</a:t>
            </a:r>
            <a:endParaRPr lang="de-DE" dirty="0"/>
          </a:p>
        </p:txBody>
      </p:sp>
      <p:sp>
        <p:nvSpPr>
          <p:cNvPr id="4" name="Datumsplatzhalter 3">
            <a:extLst>
              <a:ext uri="{FF2B5EF4-FFF2-40B4-BE49-F238E27FC236}">
                <a16:creationId xmlns:a16="http://schemas.microsoft.com/office/drawing/2014/main" id="{9B26293B-7F5D-4853-A6BF-36FA37526F5C}"/>
              </a:ext>
            </a:extLst>
          </p:cNvPr>
          <p:cNvSpPr>
            <a:spLocks noGrp="1"/>
          </p:cNvSpPr>
          <p:nvPr>
            <p:ph type="dt" sz="half" idx="10"/>
          </p:nvPr>
        </p:nvSpPr>
        <p:spPr/>
        <p:txBody>
          <a:bodyPr/>
          <a:lstStyle/>
          <a:p>
            <a:fld id="{3C92E264-978A-4C97-B077-1B9CF5A24028}" type="datetime1">
              <a:rPr lang="de-DE" smtClean="0"/>
              <a:t>30.09.2021</a:t>
            </a:fld>
            <a:endParaRPr lang="de-DE"/>
          </a:p>
        </p:txBody>
      </p:sp>
      <p:sp>
        <p:nvSpPr>
          <p:cNvPr id="5" name="Fußzeilenplatzhalter 4">
            <a:extLst>
              <a:ext uri="{FF2B5EF4-FFF2-40B4-BE49-F238E27FC236}">
                <a16:creationId xmlns:a16="http://schemas.microsoft.com/office/drawing/2014/main" id="{2C778F10-8AB2-40E6-BC1F-E81FB19FDE7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BDCC66-ED19-4B87-9100-4EE7F556CCE7}"/>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a:extLst>
              <a:ext uri="{FF2B5EF4-FFF2-40B4-BE49-F238E27FC236}">
                <a16:creationId xmlns:a16="http://schemas.microsoft.com/office/drawing/2014/main" id="{C741E023-2A89-4C3C-9AE6-35BFFCC7EFB4}"/>
              </a:ext>
            </a:extLst>
          </p:cNvPr>
          <p:cNvPicPr>
            <a:picLocks noChangeAspect="1"/>
          </p:cNvPicPr>
          <p:nvPr/>
        </p:nvPicPr>
        <p:blipFill>
          <a:blip r:embed="rId2"/>
          <a:stretch>
            <a:fillRect/>
          </a:stretch>
        </p:blipFill>
        <p:spPr>
          <a:xfrm>
            <a:off x="838200" y="4428379"/>
            <a:ext cx="4985661" cy="1905514"/>
          </a:xfrm>
          <a:prstGeom prst="rect">
            <a:avLst/>
          </a:prstGeom>
        </p:spPr>
      </p:pic>
    </p:spTree>
    <p:extLst>
      <p:ext uri="{BB962C8B-B14F-4D97-AF65-F5344CB8AC3E}">
        <p14:creationId xmlns:p14="http://schemas.microsoft.com/office/powerpoint/2010/main" val="2205451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19140-9CAB-49B3-90EE-163B13FF144D}"/>
              </a:ext>
            </a:extLst>
          </p:cNvPr>
          <p:cNvSpPr>
            <a:spLocks noGrp="1"/>
          </p:cNvSpPr>
          <p:nvPr>
            <p:ph type="title"/>
          </p:nvPr>
        </p:nvSpPr>
        <p:spPr/>
        <p:txBody>
          <a:bodyPr/>
          <a:lstStyle/>
          <a:p>
            <a:r>
              <a:rPr lang="de-DE" dirty="0"/>
              <a:t>Dart  - Verzweigungen - Aufgabe</a:t>
            </a:r>
          </a:p>
        </p:txBody>
      </p:sp>
      <p:sp>
        <p:nvSpPr>
          <p:cNvPr id="3" name="Inhaltsplatzhalter 2">
            <a:extLst>
              <a:ext uri="{FF2B5EF4-FFF2-40B4-BE49-F238E27FC236}">
                <a16:creationId xmlns:a16="http://schemas.microsoft.com/office/drawing/2014/main" id="{FDEC950F-0A78-438D-8A33-B226705DA15F}"/>
              </a:ext>
            </a:extLst>
          </p:cNvPr>
          <p:cNvSpPr>
            <a:spLocks noGrp="1"/>
          </p:cNvSpPr>
          <p:nvPr>
            <p:ph idx="1"/>
          </p:nvPr>
        </p:nvSpPr>
        <p:spPr>
          <a:xfrm>
            <a:off x="838200" y="1520825"/>
            <a:ext cx="9554737" cy="4645025"/>
          </a:xfrm>
        </p:spPr>
        <p:txBody>
          <a:bodyPr anchor="ctr"/>
          <a:lstStyle/>
          <a:p>
            <a:pPr marL="0" indent="0">
              <a:buNone/>
            </a:pPr>
            <a:r>
              <a:rPr lang="de-DE" dirty="0"/>
              <a:t>Wie viele Zahlen von 100 bis 999 enthalten die Ziffer 3?</a:t>
            </a:r>
          </a:p>
          <a:p>
            <a:endParaRPr lang="de-DE" dirty="0"/>
          </a:p>
        </p:txBody>
      </p:sp>
      <p:sp>
        <p:nvSpPr>
          <p:cNvPr id="4" name="Datumsplatzhalter 3">
            <a:extLst>
              <a:ext uri="{FF2B5EF4-FFF2-40B4-BE49-F238E27FC236}">
                <a16:creationId xmlns:a16="http://schemas.microsoft.com/office/drawing/2014/main" id="{4D2AE852-945F-4D43-9B0F-90759264559B}"/>
              </a:ext>
            </a:extLst>
          </p:cNvPr>
          <p:cNvSpPr>
            <a:spLocks noGrp="1"/>
          </p:cNvSpPr>
          <p:nvPr>
            <p:ph type="dt" sz="half" idx="10"/>
          </p:nvPr>
        </p:nvSpPr>
        <p:spPr/>
        <p:txBody>
          <a:bodyPr/>
          <a:lstStyle/>
          <a:p>
            <a:fld id="{BAE93D48-09E5-4A0A-A5BE-39666C4EFC0C}" type="datetime1">
              <a:rPr lang="de-DE" smtClean="0"/>
              <a:t>30.09.2021</a:t>
            </a:fld>
            <a:endParaRPr lang="de-DE"/>
          </a:p>
        </p:txBody>
      </p:sp>
      <p:sp>
        <p:nvSpPr>
          <p:cNvPr id="5" name="Fußzeilenplatzhalter 4">
            <a:extLst>
              <a:ext uri="{FF2B5EF4-FFF2-40B4-BE49-F238E27FC236}">
                <a16:creationId xmlns:a16="http://schemas.microsoft.com/office/drawing/2014/main" id="{55EBAF22-C26B-4B67-B17A-E272F262EE6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0202B96-6461-48B8-BC88-6389BC07BB4D}"/>
              </a:ext>
            </a:extLst>
          </p:cNvPr>
          <p:cNvSpPr>
            <a:spLocks noGrp="1"/>
          </p:cNvSpPr>
          <p:nvPr>
            <p:ph type="sldNum" sz="quarter" idx="12"/>
          </p:nvPr>
        </p:nvSpPr>
        <p:spPr/>
        <p:txBody>
          <a:bodyPr/>
          <a:lstStyle/>
          <a:p>
            <a:fld id="{3A1F27E2-D58A-4028-9FF2-B12D897F257E}" type="slidenum">
              <a:rPr lang="de-DE" smtClean="0"/>
              <a:t>37</a:t>
            </a:fld>
            <a:endParaRPr lang="de-DE"/>
          </a:p>
        </p:txBody>
      </p:sp>
    </p:spTree>
    <p:extLst>
      <p:ext uri="{BB962C8B-B14F-4D97-AF65-F5344CB8AC3E}">
        <p14:creationId xmlns:p14="http://schemas.microsoft.com/office/powerpoint/2010/main" val="1327933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D4F4BF-B174-4482-9676-7DE8D295655C}"/>
              </a:ext>
            </a:extLst>
          </p:cNvPr>
          <p:cNvSpPr>
            <a:spLocks noGrp="1"/>
          </p:cNvSpPr>
          <p:nvPr>
            <p:ph type="title"/>
          </p:nvPr>
        </p:nvSpPr>
        <p:spPr/>
        <p:txBody>
          <a:bodyPr/>
          <a:lstStyle/>
          <a:p>
            <a:r>
              <a:rPr lang="de-DE" dirty="0"/>
              <a:t>Dart  - Verzweigungen - Aufgabe</a:t>
            </a:r>
          </a:p>
        </p:txBody>
      </p:sp>
      <p:sp>
        <p:nvSpPr>
          <p:cNvPr id="4" name="Datumsplatzhalter 3">
            <a:extLst>
              <a:ext uri="{FF2B5EF4-FFF2-40B4-BE49-F238E27FC236}">
                <a16:creationId xmlns:a16="http://schemas.microsoft.com/office/drawing/2014/main" id="{B9B5186E-3D3E-4280-90C8-3BC001A1BC06}"/>
              </a:ext>
            </a:extLst>
          </p:cNvPr>
          <p:cNvSpPr>
            <a:spLocks noGrp="1"/>
          </p:cNvSpPr>
          <p:nvPr>
            <p:ph type="dt" sz="half" idx="10"/>
          </p:nvPr>
        </p:nvSpPr>
        <p:spPr/>
        <p:txBody>
          <a:bodyPr/>
          <a:lstStyle/>
          <a:p>
            <a:fld id="{D75783E5-FEDC-4A0A-9341-02F697AC5F3A}" type="datetime1">
              <a:rPr lang="de-DE" smtClean="0"/>
              <a:t>30.09.2021</a:t>
            </a:fld>
            <a:endParaRPr lang="de-DE"/>
          </a:p>
        </p:txBody>
      </p:sp>
      <p:sp>
        <p:nvSpPr>
          <p:cNvPr id="5" name="Fußzeilenplatzhalter 4">
            <a:extLst>
              <a:ext uri="{FF2B5EF4-FFF2-40B4-BE49-F238E27FC236}">
                <a16:creationId xmlns:a16="http://schemas.microsoft.com/office/drawing/2014/main" id="{9892B926-94C4-4CBA-A7DA-6D3B430441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EE4EBD8C-B36F-464C-99DA-46E84FCC333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9" name="Grafik 8">
            <a:extLst>
              <a:ext uri="{FF2B5EF4-FFF2-40B4-BE49-F238E27FC236}">
                <a16:creationId xmlns:a16="http://schemas.microsoft.com/office/drawing/2014/main" id="{A9EC90F1-F3E1-4272-9164-3908AABAF70E}"/>
              </a:ext>
            </a:extLst>
          </p:cNvPr>
          <p:cNvPicPr>
            <a:picLocks noChangeAspect="1"/>
          </p:cNvPicPr>
          <p:nvPr/>
        </p:nvPicPr>
        <p:blipFill>
          <a:blip r:embed="rId3"/>
          <a:stretch>
            <a:fillRect/>
          </a:stretch>
        </p:blipFill>
        <p:spPr>
          <a:xfrm>
            <a:off x="838200" y="2091202"/>
            <a:ext cx="3705636" cy="3450953"/>
          </a:xfrm>
          <a:prstGeom prst="rect">
            <a:avLst/>
          </a:prstGeom>
        </p:spPr>
      </p:pic>
      <p:pic>
        <p:nvPicPr>
          <p:cNvPr id="11" name="Grafik 10">
            <a:extLst>
              <a:ext uri="{FF2B5EF4-FFF2-40B4-BE49-F238E27FC236}">
                <a16:creationId xmlns:a16="http://schemas.microsoft.com/office/drawing/2014/main" id="{23EB0B6B-611E-4FCB-B5C4-78EF7A88560D}"/>
              </a:ext>
            </a:extLst>
          </p:cNvPr>
          <p:cNvPicPr>
            <a:picLocks noChangeAspect="1"/>
          </p:cNvPicPr>
          <p:nvPr/>
        </p:nvPicPr>
        <p:blipFill>
          <a:blip r:embed="rId4"/>
          <a:stretch>
            <a:fillRect/>
          </a:stretch>
        </p:blipFill>
        <p:spPr>
          <a:xfrm>
            <a:off x="4908395" y="2091202"/>
            <a:ext cx="7003778" cy="3450953"/>
          </a:xfrm>
          <a:prstGeom prst="rect">
            <a:avLst/>
          </a:prstGeom>
        </p:spPr>
      </p:pic>
    </p:spTree>
    <p:extLst>
      <p:ext uri="{BB962C8B-B14F-4D97-AF65-F5344CB8AC3E}">
        <p14:creationId xmlns:p14="http://schemas.microsoft.com/office/powerpoint/2010/main" val="992486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a:xfrm>
            <a:off x="838200" y="1520825"/>
            <a:ext cx="5150005" cy="4645025"/>
          </a:xfrm>
        </p:spPr>
        <p:txBody>
          <a:bodyPr/>
          <a:lstStyle/>
          <a:p>
            <a:r>
              <a:rPr lang="de-DE" dirty="0"/>
              <a:t>Listen beinhalten viele Daten ohne dass jedes Datum einen eigenen Namen bekommen muss.</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3210A463-E24F-41E1-AF3A-18EAC7BC0CFE}" type="datetime1">
              <a:rPr lang="de-DE" smtClean="0"/>
              <a:t>30.09.2021</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a:extLst>
              <a:ext uri="{FF2B5EF4-FFF2-40B4-BE49-F238E27FC236}">
                <a16:creationId xmlns:a16="http://schemas.microsoft.com/office/drawing/2014/main" id="{C285383B-5846-4C6D-AC2D-FCAE797B9343}"/>
              </a:ext>
            </a:extLst>
          </p:cNvPr>
          <p:cNvPicPr>
            <a:picLocks noChangeAspect="1"/>
          </p:cNvPicPr>
          <p:nvPr/>
        </p:nvPicPr>
        <p:blipFill>
          <a:blip r:embed="rId3"/>
          <a:stretch>
            <a:fillRect/>
          </a:stretch>
        </p:blipFill>
        <p:spPr>
          <a:xfrm>
            <a:off x="7740807" y="1538120"/>
            <a:ext cx="2355108" cy="3781759"/>
          </a:xfrm>
          <a:prstGeom prst="rect">
            <a:avLst/>
          </a:prstGeom>
        </p:spPr>
      </p:pic>
      <p:sp>
        <p:nvSpPr>
          <p:cNvPr id="11" name="Textfeld 10">
            <a:extLst>
              <a:ext uri="{FF2B5EF4-FFF2-40B4-BE49-F238E27FC236}">
                <a16:creationId xmlns:a16="http://schemas.microsoft.com/office/drawing/2014/main" id="{8E06B972-AAAC-458C-BF6A-6478FC4E5D02}"/>
              </a:ext>
            </a:extLst>
          </p:cNvPr>
          <p:cNvSpPr txBox="1"/>
          <p:nvPr/>
        </p:nvSpPr>
        <p:spPr>
          <a:xfrm>
            <a:off x="6961511" y="5422550"/>
            <a:ext cx="3913700" cy="369332"/>
          </a:xfrm>
          <a:prstGeom prst="rect">
            <a:avLst/>
          </a:prstGeom>
          <a:noFill/>
        </p:spPr>
        <p:txBody>
          <a:bodyPr wrap="none" rtlCol="0">
            <a:spAutoFit/>
          </a:bodyPr>
          <a:lstStyle/>
          <a:p>
            <a:r>
              <a:rPr lang="de-DE" dirty="0"/>
              <a:t>Wird irgendwann langweilig zum tippen</a:t>
            </a:r>
          </a:p>
        </p:txBody>
      </p:sp>
    </p:spTree>
    <p:extLst>
      <p:ext uri="{BB962C8B-B14F-4D97-AF65-F5344CB8AC3E}">
        <p14:creationId xmlns:p14="http://schemas.microsoft.com/office/powerpoint/2010/main" val="203278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8D0F1A50-C672-45F5-968B-D0D0B67C8AB8}"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p:txBody>
          <a:bodyPr/>
          <a:lstStyle/>
          <a:p>
            <a:r>
              <a:rPr lang="de-DE" dirty="0"/>
              <a:t>Liste: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liste</a:t>
            </a:r>
            <a:r>
              <a:rPr lang="de-DE" sz="2400" b="1" dirty="0">
                <a:solidFill>
                  <a:schemeClr val="accent1">
                    <a:lumMod val="75000"/>
                  </a:schemeClr>
                </a:solidFill>
              </a:rPr>
              <a:t> = [ </a:t>
            </a:r>
            <a:r>
              <a:rPr lang="de-DE" sz="2400" b="1" i="1" dirty="0">
                <a:solidFill>
                  <a:schemeClr val="tx2"/>
                </a:solidFill>
              </a:rPr>
              <a:t>wert</a:t>
            </a:r>
            <a:r>
              <a:rPr lang="de-DE" sz="2400" b="1" dirty="0">
                <a:solidFill>
                  <a:schemeClr val="accent1">
                    <a:lumMod val="75000"/>
                  </a:schemeClr>
                </a:solidFill>
              </a:rPr>
              <a:t>, </a:t>
            </a:r>
            <a:r>
              <a:rPr lang="de-DE" sz="2400" b="1" i="1" dirty="0">
                <a:solidFill>
                  <a:schemeClr val="tx2"/>
                </a:solidFill>
              </a:rPr>
              <a:t>wert</a:t>
            </a:r>
            <a:r>
              <a:rPr lang="de-DE" sz="2400" b="1" dirty="0">
                <a:solidFill>
                  <a:schemeClr val="accent1">
                    <a:lumMod val="75000"/>
                  </a:schemeClr>
                </a:solidFill>
              </a:rPr>
              <a:t>, </a:t>
            </a:r>
            <a:r>
              <a:rPr lang="de-DE" dirty="0"/>
              <a:t>…</a:t>
            </a:r>
            <a:r>
              <a:rPr lang="de-DE" sz="2400" b="1" dirty="0">
                <a:solidFill>
                  <a:schemeClr val="accent1">
                    <a:lumMod val="75000"/>
                  </a:schemeClr>
                </a:solidFill>
              </a:rPr>
              <a:t>];</a:t>
            </a:r>
          </a:p>
          <a:p>
            <a:r>
              <a:rPr lang="de-DE" dirty="0"/>
              <a:t>Zur Liste gibt es eine Variante der </a:t>
            </a:r>
            <a:r>
              <a:rPr lang="de-DE" dirty="0" err="1"/>
              <a:t>For</a:t>
            </a:r>
            <a:r>
              <a:rPr lang="de-DE" dirty="0"/>
              <a:t>-Schleife:</a:t>
            </a:r>
            <a:br>
              <a:rPr lang="de-DE" dirty="0"/>
            </a:br>
            <a:r>
              <a:rPr lang="de-DE" sz="2400" b="1" dirty="0" err="1">
                <a:solidFill>
                  <a:schemeClr val="accent1">
                    <a:lumMod val="75000"/>
                  </a:schemeClr>
                </a:solidFill>
              </a:rPr>
              <a:t>for</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in </a:t>
            </a:r>
            <a:r>
              <a:rPr lang="de-DE" sz="2400" b="1" i="1" dirty="0">
                <a:solidFill>
                  <a:schemeClr val="tx2"/>
                </a:solidFill>
              </a:rPr>
              <a:t>liste</a:t>
            </a:r>
            <a:r>
              <a:rPr lang="de-DE" sz="2400" b="1" dirty="0">
                <a:solidFill>
                  <a:schemeClr val="accent1">
                    <a:lumMod val="75000"/>
                  </a:schemeClr>
                </a:solidFill>
              </a:rPr>
              <a:t>) { </a:t>
            </a:r>
            <a:r>
              <a:rPr lang="de-DE" dirty="0"/>
              <a:t>…</a:t>
            </a:r>
            <a:r>
              <a:rPr lang="de-DE" sz="2400" b="1" dirty="0">
                <a:solidFill>
                  <a:schemeClr val="accent1">
                    <a:lumMod val="75000"/>
                  </a:schemeClr>
                </a:solidFill>
              </a:rPr>
              <a:t> }</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9FCCC90E-516E-4051-853C-C62079775DE6}" type="datetime1">
              <a:rPr lang="de-DE" smtClean="0"/>
              <a:t>30.09.2021</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10" name="Grafik 9">
            <a:extLst>
              <a:ext uri="{FF2B5EF4-FFF2-40B4-BE49-F238E27FC236}">
                <a16:creationId xmlns:a16="http://schemas.microsoft.com/office/drawing/2014/main" id="{68DB29DE-9B68-4A2B-BC86-F797D3C7DF43}"/>
              </a:ext>
            </a:extLst>
          </p:cNvPr>
          <p:cNvPicPr>
            <a:picLocks noChangeAspect="1"/>
          </p:cNvPicPr>
          <p:nvPr/>
        </p:nvPicPr>
        <p:blipFill>
          <a:blip r:embed="rId3"/>
          <a:stretch>
            <a:fillRect/>
          </a:stretch>
        </p:blipFill>
        <p:spPr>
          <a:xfrm>
            <a:off x="838200" y="3489635"/>
            <a:ext cx="4063660" cy="1396174"/>
          </a:xfrm>
          <a:prstGeom prst="rect">
            <a:avLst/>
          </a:prstGeom>
        </p:spPr>
      </p:pic>
      <p:sp>
        <p:nvSpPr>
          <p:cNvPr id="12" name="Textfeld 11">
            <a:extLst>
              <a:ext uri="{FF2B5EF4-FFF2-40B4-BE49-F238E27FC236}">
                <a16:creationId xmlns:a16="http://schemas.microsoft.com/office/drawing/2014/main" id="{634F73F7-FFED-43B1-824A-931C6B0DB0CB}"/>
              </a:ext>
            </a:extLst>
          </p:cNvPr>
          <p:cNvSpPr txBox="1"/>
          <p:nvPr/>
        </p:nvSpPr>
        <p:spPr>
          <a:xfrm>
            <a:off x="1977927" y="4967843"/>
            <a:ext cx="1784206" cy="369332"/>
          </a:xfrm>
          <a:prstGeom prst="rect">
            <a:avLst/>
          </a:prstGeom>
          <a:noFill/>
        </p:spPr>
        <p:txBody>
          <a:bodyPr wrap="none" rtlCol="0">
            <a:spAutoFit/>
          </a:bodyPr>
          <a:lstStyle/>
          <a:p>
            <a:r>
              <a:rPr lang="de-DE" dirty="0"/>
              <a:t>Irgendwie besser</a:t>
            </a:r>
          </a:p>
        </p:txBody>
      </p:sp>
    </p:spTree>
    <p:extLst>
      <p:ext uri="{BB962C8B-B14F-4D97-AF65-F5344CB8AC3E}">
        <p14:creationId xmlns:p14="http://schemas.microsoft.com/office/powerpoint/2010/main" val="3404073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ABF5F-5206-4E2A-93A8-0CF40BE0E51D}"/>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6593768A-5D81-4569-B2BC-C2C1DA3675E5}"/>
              </a:ext>
            </a:extLst>
          </p:cNvPr>
          <p:cNvSpPr>
            <a:spLocks noGrp="1"/>
          </p:cNvSpPr>
          <p:nvPr>
            <p:ph idx="1"/>
          </p:nvPr>
        </p:nvSpPr>
        <p:spPr/>
        <p:txBody>
          <a:bodyPr/>
          <a:lstStyle/>
          <a:p>
            <a:r>
              <a:rPr lang="de-DE" dirty="0"/>
              <a:t>"Rechnen mit Listen"</a:t>
            </a:r>
          </a:p>
          <a:p>
            <a:r>
              <a:rPr lang="de-DE" dirty="0"/>
              <a:t>Aneinanderhängen: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C5CA9116-1595-41C3-BE98-6BAB26F31984}"/>
              </a:ext>
            </a:extLst>
          </p:cNvPr>
          <p:cNvSpPr>
            <a:spLocks noGrp="1"/>
          </p:cNvSpPr>
          <p:nvPr>
            <p:ph type="dt" sz="half" idx="10"/>
          </p:nvPr>
        </p:nvSpPr>
        <p:spPr/>
        <p:txBody>
          <a:bodyPr/>
          <a:lstStyle/>
          <a:p>
            <a:fld id="{5556C715-7B62-4DE1-B0B3-943AF0E928A2}" type="datetime1">
              <a:rPr lang="de-DE" smtClean="0"/>
              <a:t>30.09.2021</a:t>
            </a:fld>
            <a:endParaRPr lang="de-DE"/>
          </a:p>
        </p:txBody>
      </p:sp>
      <p:sp>
        <p:nvSpPr>
          <p:cNvPr id="5" name="Fußzeilenplatzhalter 4">
            <a:extLst>
              <a:ext uri="{FF2B5EF4-FFF2-40B4-BE49-F238E27FC236}">
                <a16:creationId xmlns:a16="http://schemas.microsoft.com/office/drawing/2014/main" id="{9C1BD6BE-83F8-4669-96A2-4F3A84D56A3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C50ACE0-23AA-4F6E-B6A5-A06E4A9CFD6E}"/>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7D94A421-C5CF-4494-A4AD-4C4887B47C0A}"/>
              </a:ext>
            </a:extLst>
          </p:cNvPr>
          <p:cNvPicPr>
            <a:picLocks noChangeAspect="1"/>
          </p:cNvPicPr>
          <p:nvPr/>
        </p:nvPicPr>
        <p:blipFill>
          <a:blip r:embed="rId2"/>
          <a:stretch>
            <a:fillRect/>
          </a:stretch>
        </p:blipFill>
        <p:spPr>
          <a:xfrm>
            <a:off x="838200" y="2743928"/>
            <a:ext cx="3699857" cy="1404326"/>
          </a:xfrm>
          <a:prstGeom prst="rect">
            <a:avLst/>
          </a:prstGeom>
        </p:spPr>
      </p:pic>
    </p:spTree>
    <p:extLst>
      <p:ext uri="{BB962C8B-B14F-4D97-AF65-F5344CB8AC3E}">
        <p14:creationId xmlns:p14="http://schemas.microsoft.com/office/powerpoint/2010/main" val="1364947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3DEC2-04E4-4BCE-8D2E-408266F02FF8}"/>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F3F3F8D7-5979-497A-9C4F-E5CF72568041}"/>
              </a:ext>
            </a:extLst>
          </p:cNvPr>
          <p:cNvSpPr>
            <a:spLocks noGrp="1"/>
          </p:cNvSpPr>
          <p:nvPr>
            <p:ph idx="1"/>
          </p:nvPr>
        </p:nvSpPr>
        <p:spPr/>
        <p:txBody>
          <a:bodyPr/>
          <a:lstStyle/>
          <a:p>
            <a:r>
              <a:rPr lang="de-DE" dirty="0"/>
              <a:t>Element aus der Liste holen: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a:t>
            </a:r>
          </a:p>
          <a:p>
            <a:r>
              <a:rPr lang="de-DE" dirty="0"/>
              <a:t>Element in der Liste austauschen: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a:t>
            </a:r>
            <a:r>
              <a:rPr lang="de-DE" sz="2400" b="1" i="1" dirty="0">
                <a:solidFill>
                  <a:schemeClr val="tx2"/>
                </a:solidFill>
              </a:rPr>
              <a:t>wert</a:t>
            </a:r>
            <a:r>
              <a:rPr lang="de-DE" sz="2400" b="1" dirty="0">
                <a:solidFill>
                  <a:schemeClr val="accent1">
                    <a:lumMod val="75000"/>
                  </a:schemeClr>
                </a:solidFill>
              </a:rPr>
              <a:t>;</a:t>
            </a:r>
          </a:p>
          <a:p>
            <a:r>
              <a:rPr lang="de-DE" dirty="0"/>
              <a:t>Die Zählung beginnt bei 0</a:t>
            </a:r>
          </a:p>
        </p:txBody>
      </p:sp>
      <p:sp>
        <p:nvSpPr>
          <p:cNvPr id="4" name="Datumsplatzhalter 3">
            <a:extLst>
              <a:ext uri="{FF2B5EF4-FFF2-40B4-BE49-F238E27FC236}">
                <a16:creationId xmlns:a16="http://schemas.microsoft.com/office/drawing/2014/main" id="{64F6FD43-0751-4CF2-AA83-CD93913BF749}"/>
              </a:ext>
            </a:extLst>
          </p:cNvPr>
          <p:cNvSpPr>
            <a:spLocks noGrp="1"/>
          </p:cNvSpPr>
          <p:nvPr>
            <p:ph type="dt" sz="half" idx="10"/>
          </p:nvPr>
        </p:nvSpPr>
        <p:spPr/>
        <p:txBody>
          <a:bodyPr/>
          <a:lstStyle/>
          <a:p>
            <a:fld id="{0E5D19C7-31AD-4791-96DD-93CF82E0803E}" type="datetime1">
              <a:rPr lang="de-DE" smtClean="0"/>
              <a:t>30.09.2021</a:t>
            </a:fld>
            <a:endParaRPr lang="de-DE"/>
          </a:p>
        </p:txBody>
      </p:sp>
      <p:sp>
        <p:nvSpPr>
          <p:cNvPr id="5" name="Fußzeilenplatzhalter 4">
            <a:extLst>
              <a:ext uri="{FF2B5EF4-FFF2-40B4-BE49-F238E27FC236}">
                <a16:creationId xmlns:a16="http://schemas.microsoft.com/office/drawing/2014/main" id="{96CFF753-F2D4-4D00-85A0-1BFD711EBCA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4F574A1-159D-47F6-8348-5DAA122848C6}"/>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A4EBF874-0D26-4081-83D6-6F559EEA4326}"/>
              </a:ext>
            </a:extLst>
          </p:cNvPr>
          <p:cNvPicPr>
            <a:picLocks noChangeAspect="1"/>
          </p:cNvPicPr>
          <p:nvPr/>
        </p:nvPicPr>
        <p:blipFill rotWithShape="1">
          <a:blip r:embed="rId2"/>
          <a:srcRect t="2384"/>
          <a:stretch/>
        </p:blipFill>
        <p:spPr>
          <a:xfrm>
            <a:off x="838200" y="3256156"/>
            <a:ext cx="4765170" cy="1717288"/>
          </a:xfrm>
          <a:prstGeom prst="rect">
            <a:avLst/>
          </a:prstGeom>
        </p:spPr>
      </p:pic>
    </p:spTree>
    <p:extLst>
      <p:ext uri="{BB962C8B-B14F-4D97-AF65-F5344CB8AC3E}">
        <p14:creationId xmlns:p14="http://schemas.microsoft.com/office/powerpoint/2010/main" val="2292454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B9F94E3-C971-4171-B930-6F092124C5DE}"/>
              </a:ext>
            </a:extLst>
          </p:cNvPr>
          <p:cNvPicPr>
            <a:picLocks noChangeAspect="1"/>
          </p:cNvPicPr>
          <p:nvPr/>
        </p:nvPicPr>
        <p:blipFill>
          <a:blip r:embed="rId3"/>
          <a:stretch>
            <a:fillRect/>
          </a:stretch>
        </p:blipFill>
        <p:spPr>
          <a:xfrm>
            <a:off x="838199" y="2954795"/>
            <a:ext cx="4781747" cy="2007498"/>
          </a:xfrm>
          <a:prstGeom prst="rect">
            <a:avLst/>
          </a:prstGeom>
        </p:spPr>
      </p:pic>
      <p:sp>
        <p:nvSpPr>
          <p:cNvPr id="2" name="Titel 1">
            <a:extLst>
              <a:ext uri="{FF2B5EF4-FFF2-40B4-BE49-F238E27FC236}">
                <a16:creationId xmlns:a16="http://schemas.microsoft.com/office/drawing/2014/main" id="{126FC69A-6D68-4CD8-98CC-64C886D0644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A940B417-BDF6-4DDD-ABCC-CEFC5F74BEED}"/>
              </a:ext>
            </a:extLst>
          </p:cNvPr>
          <p:cNvSpPr>
            <a:spLocks noGrp="1"/>
          </p:cNvSpPr>
          <p:nvPr>
            <p:ph idx="1"/>
          </p:nvPr>
        </p:nvSpPr>
        <p:spPr/>
        <p:txBody>
          <a:bodyPr/>
          <a:lstStyle/>
          <a:p>
            <a:r>
              <a:rPr lang="de-DE" dirty="0"/>
              <a:t>Listen zerteilen: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teil</a:t>
            </a:r>
            <a:r>
              <a:rPr lang="de-DE" sz="2400" b="1" dirty="0">
                <a:solidFill>
                  <a:schemeClr val="accent1">
                    <a:lumMod val="75000"/>
                  </a:schemeClr>
                </a:solidFill>
              </a:rPr>
              <a:t> = </a:t>
            </a:r>
            <a:r>
              <a:rPr lang="de-DE" sz="2400" b="1" i="1" dirty="0" err="1">
                <a:solidFill>
                  <a:schemeClr val="tx2"/>
                </a:solidFill>
              </a:rPr>
              <a:t>liste</a:t>
            </a:r>
            <a:r>
              <a:rPr lang="de-DE" sz="2400" b="1" dirty="0" err="1">
                <a:solidFill>
                  <a:schemeClr val="accent1">
                    <a:lumMod val="75000"/>
                  </a:schemeClr>
                </a:solidFill>
              </a:rPr>
              <a:t>.sublist</a:t>
            </a:r>
            <a:r>
              <a:rPr lang="de-DE" sz="2400" b="1" dirty="0">
                <a:solidFill>
                  <a:schemeClr val="accent1">
                    <a:lumMod val="75000"/>
                  </a:schemeClr>
                </a:solidFill>
              </a:rPr>
              <a:t>(</a:t>
            </a:r>
            <a:r>
              <a:rPr lang="de-DE" sz="2400" b="1" i="1" dirty="0" err="1">
                <a:solidFill>
                  <a:schemeClr val="tx2"/>
                </a:solidFill>
              </a:rPr>
              <a:t>start</a:t>
            </a:r>
            <a:r>
              <a:rPr lang="de-DE" sz="2400" b="1" dirty="0">
                <a:solidFill>
                  <a:schemeClr val="accent1">
                    <a:lumMod val="75000"/>
                  </a:schemeClr>
                </a:solidFill>
              </a:rPr>
              <a:t>, </a:t>
            </a:r>
            <a:r>
              <a:rPr lang="de-DE" sz="2400" b="1" i="1" dirty="0">
                <a:solidFill>
                  <a:schemeClr val="tx2"/>
                </a:solidFill>
              </a:rPr>
              <a:t>ende</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DCB0860C-D410-4664-8871-9EE5CE04DF19}"/>
              </a:ext>
            </a:extLst>
          </p:cNvPr>
          <p:cNvSpPr>
            <a:spLocks noGrp="1"/>
          </p:cNvSpPr>
          <p:nvPr>
            <p:ph type="dt" sz="half" idx="10"/>
          </p:nvPr>
        </p:nvSpPr>
        <p:spPr/>
        <p:txBody>
          <a:bodyPr/>
          <a:lstStyle/>
          <a:p>
            <a:fld id="{AFA74B6A-2272-4FC3-995B-849347C3A4C9}" type="datetime1">
              <a:rPr lang="de-DE" smtClean="0"/>
              <a:t>30.09.2021</a:t>
            </a:fld>
            <a:endParaRPr lang="de-DE"/>
          </a:p>
        </p:txBody>
      </p:sp>
      <p:sp>
        <p:nvSpPr>
          <p:cNvPr id="5" name="Fußzeilenplatzhalter 4">
            <a:extLst>
              <a:ext uri="{FF2B5EF4-FFF2-40B4-BE49-F238E27FC236}">
                <a16:creationId xmlns:a16="http://schemas.microsoft.com/office/drawing/2014/main" id="{67537BDA-162A-48AB-A112-A0077123C6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8403445F-FB62-452C-A1EC-FB9A32BEB9C2}"/>
              </a:ext>
            </a:extLst>
          </p:cNvPr>
          <p:cNvSpPr>
            <a:spLocks noGrp="1"/>
          </p:cNvSpPr>
          <p:nvPr>
            <p:ph type="sldNum" sz="quarter" idx="12"/>
          </p:nvPr>
        </p:nvSpPr>
        <p:spPr/>
        <p:txBody>
          <a:bodyPr/>
          <a:lstStyle/>
          <a:p>
            <a:fld id="{3A1F27E2-D58A-4028-9FF2-B12D897F257E}" type="slidenum">
              <a:rPr lang="de-DE" smtClean="0"/>
              <a:t>43</a:t>
            </a:fld>
            <a:endParaRPr lang="de-DE"/>
          </a:p>
        </p:txBody>
      </p:sp>
    </p:spTree>
    <p:extLst>
      <p:ext uri="{BB962C8B-B14F-4D97-AF65-F5344CB8AC3E}">
        <p14:creationId xmlns:p14="http://schemas.microsoft.com/office/powerpoint/2010/main" val="2359135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E6947D-2630-4244-9622-61CFE645C57B}"/>
              </a:ext>
            </a:extLst>
          </p:cNvPr>
          <p:cNvSpPr>
            <a:spLocks noGrp="1"/>
          </p:cNvSpPr>
          <p:nvPr>
            <p:ph type="title"/>
          </p:nvPr>
        </p:nvSpPr>
        <p:spPr/>
        <p:txBody>
          <a:bodyPr/>
          <a:lstStyle/>
          <a:p>
            <a:r>
              <a:rPr lang="de-DE" dirty="0"/>
              <a:t>Dart  - Listen Aufgabe</a:t>
            </a:r>
          </a:p>
        </p:txBody>
      </p:sp>
      <p:sp>
        <p:nvSpPr>
          <p:cNvPr id="3" name="Inhaltsplatzhalter 2">
            <a:extLst>
              <a:ext uri="{FF2B5EF4-FFF2-40B4-BE49-F238E27FC236}">
                <a16:creationId xmlns:a16="http://schemas.microsoft.com/office/drawing/2014/main" id="{1C7C9EE9-9FFC-4F21-B0C7-4919940AF9CE}"/>
              </a:ext>
            </a:extLst>
          </p:cNvPr>
          <p:cNvSpPr>
            <a:spLocks noGrp="1"/>
          </p:cNvSpPr>
          <p:nvPr>
            <p:ph idx="1"/>
          </p:nvPr>
        </p:nvSpPr>
        <p:spPr/>
        <p:txBody>
          <a:bodyPr anchor="ctr"/>
          <a:lstStyle/>
          <a:p>
            <a:pPr marL="0" indent="0">
              <a:buNone/>
            </a:pPr>
            <a:r>
              <a:rPr lang="de-DE" dirty="0"/>
              <a:t>Gib die letzten drei Elemente der Liste [0,1,1,2,3,5,8,13] aus.</a:t>
            </a:r>
          </a:p>
        </p:txBody>
      </p:sp>
      <p:sp>
        <p:nvSpPr>
          <p:cNvPr id="4" name="Datumsplatzhalter 3">
            <a:extLst>
              <a:ext uri="{FF2B5EF4-FFF2-40B4-BE49-F238E27FC236}">
                <a16:creationId xmlns:a16="http://schemas.microsoft.com/office/drawing/2014/main" id="{61ECAA51-4FF1-47B3-B6F7-E0C5B470883F}"/>
              </a:ext>
            </a:extLst>
          </p:cNvPr>
          <p:cNvSpPr>
            <a:spLocks noGrp="1"/>
          </p:cNvSpPr>
          <p:nvPr>
            <p:ph type="dt" sz="half" idx="10"/>
          </p:nvPr>
        </p:nvSpPr>
        <p:spPr/>
        <p:txBody>
          <a:bodyPr/>
          <a:lstStyle/>
          <a:p>
            <a:fld id="{D9D82C70-8B8A-48ED-B6B5-03ABC2CDABCA}" type="datetime1">
              <a:rPr lang="de-DE" smtClean="0"/>
              <a:t>30.09.2021</a:t>
            </a:fld>
            <a:endParaRPr lang="de-DE"/>
          </a:p>
        </p:txBody>
      </p:sp>
      <p:sp>
        <p:nvSpPr>
          <p:cNvPr id="5" name="Fußzeilenplatzhalter 4">
            <a:extLst>
              <a:ext uri="{FF2B5EF4-FFF2-40B4-BE49-F238E27FC236}">
                <a16:creationId xmlns:a16="http://schemas.microsoft.com/office/drawing/2014/main" id="{30A95F8B-39B8-4BC8-B512-A91B80D4DA0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E8CFE69-3E47-424A-89C0-19DABB2B8A14}"/>
              </a:ext>
            </a:extLst>
          </p:cNvPr>
          <p:cNvSpPr>
            <a:spLocks noGrp="1"/>
          </p:cNvSpPr>
          <p:nvPr>
            <p:ph type="sldNum" sz="quarter" idx="12"/>
          </p:nvPr>
        </p:nvSpPr>
        <p:spPr/>
        <p:txBody>
          <a:bodyPr/>
          <a:lstStyle/>
          <a:p>
            <a:fld id="{3A1F27E2-D58A-4028-9FF2-B12D897F257E}" type="slidenum">
              <a:rPr lang="de-DE" smtClean="0"/>
              <a:t>44</a:t>
            </a:fld>
            <a:endParaRPr lang="de-DE"/>
          </a:p>
        </p:txBody>
      </p:sp>
    </p:spTree>
    <p:extLst>
      <p:ext uri="{BB962C8B-B14F-4D97-AF65-F5344CB8AC3E}">
        <p14:creationId xmlns:p14="http://schemas.microsoft.com/office/powerpoint/2010/main" val="75482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17C20D-DCC9-4EBA-9E5B-8A9E0D8011CB}"/>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3EFDDC73-27A8-47DF-AF26-77B387595E28}"/>
              </a:ext>
            </a:extLst>
          </p:cNvPr>
          <p:cNvSpPr>
            <a:spLocks noGrp="1"/>
          </p:cNvSpPr>
          <p:nvPr>
            <p:ph idx="1"/>
          </p:nvPr>
        </p:nvSpPr>
        <p:spPr/>
        <p:txBody>
          <a:bodyPr/>
          <a:lstStyle/>
          <a:p>
            <a:r>
              <a:rPr lang="de-DE" dirty="0" err="1"/>
              <a:t>Map</a:t>
            </a:r>
            <a:r>
              <a:rPr lang="de-DE" dirty="0"/>
              <a:t>: Abbildung</a:t>
            </a:r>
          </a:p>
          <a:p>
            <a:r>
              <a:rPr lang="de-DE" dirty="0"/>
              <a:t>Abbildung von einem Wert (Key) auf einen anderen (Value)</a:t>
            </a:r>
            <a:br>
              <a:rPr lang="de-DE" dirty="0"/>
            </a:br>
            <a:r>
              <a:rPr lang="de-DE" sz="2800" b="1" dirty="0" err="1">
                <a:solidFill>
                  <a:schemeClr val="accent1">
                    <a:lumMod val="75000"/>
                  </a:schemeClr>
                </a:solidFill>
              </a:rPr>
              <a:t>var</a:t>
            </a:r>
            <a:r>
              <a:rPr lang="de-DE" sz="2800" b="1" dirty="0">
                <a:solidFill>
                  <a:schemeClr val="accent1">
                    <a:lumMod val="75000"/>
                  </a:schemeClr>
                </a:solidFill>
              </a:rPr>
              <a:t> </a:t>
            </a:r>
            <a:r>
              <a:rPr lang="de-DE" sz="2800" b="1" i="1" dirty="0" err="1">
                <a:solidFill>
                  <a:schemeClr val="tx2"/>
                </a:solidFill>
              </a:rPr>
              <a:t>name</a:t>
            </a:r>
            <a:r>
              <a:rPr lang="de-DE" sz="2800" b="1" i="1" dirty="0">
                <a:solidFill>
                  <a:schemeClr val="tx2"/>
                </a:solidFill>
              </a:rPr>
              <a:t> = </a:t>
            </a:r>
            <a:r>
              <a:rPr lang="de-DE" sz="2800" b="1" dirty="0">
                <a:solidFill>
                  <a:schemeClr val="accent1">
                    <a:lumMod val="75000"/>
                  </a:schemeClr>
                </a:solidFill>
              </a:rPr>
              <a:t>{</a:t>
            </a:r>
            <a:r>
              <a:rPr lang="de-DE" dirty="0"/>
              <a:t> </a:t>
            </a:r>
            <a:r>
              <a:rPr lang="de-DE" sz="2800" b="1" i="1" dirty="0" err="1">
                <a:solidFill>
                  <a:schemeClr val="tx2"/>
                </a:solidFill>
              </a:rPr>
              <a:t>key</a:t>
            </a:r>
            <a:r>
              <a:rPr lang="de-DE" sz="2800" b="1" dirty="0" err="1">
                <a:solidFill>
                  <a:schemeClr val="accent1">
                    <a:lumMod val="75000"/>
                  </a:schemeClr>
                </a:solidFill>
              </a:rPr>
              <a:t>:</a:t>
            </a:r>
            <a:r>
              <a:rPr lang="de-DE" sz="2800" b="1" i="1" dirty="0" err="1">
                <a:solidFill>
                  <a:schemeClr val="tx2"/>
                </a:solidFill>
              </a:rPr>
              <a:t>value</a:t>
            </a:r>
            <a:r>
              <a:rPr lang="de-DE" sz="2800" b="1" dirty="0">
                <a:solidFill>
                  <a:schemeClr val="accent1">
                    <a:lumMod val="75000"/>
                  </a:schemeClr>
                </a:solidFill>
              </a:rPr>
              <a:t>, </a:t>
            </a:r>
            <a:r>
              <a:rPr lang="de-DE" dirty="0"/>
              <a:t>…</a:t>
            </a:r>
            <a:r>
              <a:rPr lang="de-DE" sz="2800" b="1" i="1" dirty="0">
                <a:solidFill>
                  <a:schemeClr val="tx2"/>
                </a:solidFill>
              </a:rPr>
              <a:t> </a:t>
            </a:r>
            <a:r>
              <a:rPr lang="de-DE" sz="2800" b="1" dirty="0">
                <a:solidFill>
                  <a:schemeClr val="accent1">
                    <a:lumMod val="75000"/>
                  </a:schemeClr>
                </a:solidFill>
              </a:rPr>
              <a:t>};</a:t>
            </a:r>
          </a:p>
          <a:p>
            <a:r>
              <a:rPr lang="de-DE" dirty="0"/>
              <a:t>Zugriff über den Key in Klammern:</a:t>
            </a:r>
            <a:br>
              <a:rPr lang="de-DE" b="1" dirty="0">
                <a:solidFill>
                  <a:schemeClr val="accent1">
                    <a:lumMod val="75000"/>
                  </a:schemeClr>
                </a:solidFill>
              </a:rPr>
            </a:b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value</a:t>
            </a:r>
            <a:r>
              <a:rPr lang="de-DE" b="1" dirty="0">
                <a:solidFill>
                  <a:schemeClr val="accent1">
                    <a:lumMod val="75000"/>
                  </a:schemeClr>
                </a:solidFill>
              </a:rPr>
              <a:t> = </a:t>
            </a:r>
            <a:r>
              <a:rPr lang="de-DE" b="1" i="1" dirty="0" err="1">
                <a:solidFill>
                  <a:schemeClr val="tx2"/>
                </a:solidFill>
              </a:rPr>
              <a:t>name</a:t>
            </a:r>
            <a:r>
              <a:rPr lang="de-DE" b="1" dirty="0">
                <a:solidFill>
                  <a:schemeClr val="accent1">
                    <a:lumMod val="75000"/>
                  </a:schemeClr>
                </a:solidFill>
              </a:rPr>
              <a:t>[</a:t>
            </a:r>
            <a:r>
              <a:rPr lang="de-DE" b="1" i="1" dirty="0" err="1">
                <a:solidFill>
                  <a:schemeClr val="tx2"/>
                </a:solidFill>
              </a:rPr>
              <a:t>key</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77BC02E2-AF6E-45EA-A03A-22FA826A4F10}"/>
              </a:ext>
            </a:extLst>
          </p:cNvPr>
          <p:cNvSpPr>
            <a:spLocks noGrp="1"/>
          </p:cNvSpPr>
          <p:nvPr>
            <p:ph type="dt" sz="half" idx="10"/>
          </p:nvPr>
        </p:nvSpPr>
        <p:spPr/>
        <p:txBody>
          <a:bodyPr/>
          <a:lstStyle/>
          <a:p>
            <a:fld id="{B82AE71A-A761-44A1-9986-E7AF09F70E28}" type="datetime1">
              <a:rPr lang="de-DE" smtClean="0"/>
              <a:t>30.09.2021</a:t>
            </a:fld>
            <a:endParaRPr lang="de-DE"/>
          </a:p>
        </p:txBody>
      </p:sp>
      <p:sp>
        <p:nvSpPr>
          <p:cNvPr id="5" name="Fußzeilenplatzhalter 4">
            <a:extLst>
              <a:ext uri="{FF2B5EF4-FFF2-40B4-BE49-F238E27FC236}">
                <a16:creationId xmlns:a16="http://schemas.microsoft.com/office/drawing/2014/main" id="{0149F47C-0698-483A-AC11-719D6FEC877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4CB0FD5-65D6-4ACF-97CF-5F94F6860047}"/>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8" name="Grafik 7">
            <a:extLst>
              <a:ext uri="{FF2B5EF4-FFF2-40B4-BE49-F238E27FC236}">
                <a16:creationId xmlns:a16="http://schemas.microsoft.com/office/drawing/2014/main" id="{A004331E-FDB3-4CA0-8FAF-B3CEB34C83C6}"/>
              </a:ext>
            </a:extLst>
          </p:cNvPr>
          <p:cNvPicPr>
            <a:picLocks noChangeAspect="1"/>
          </p:cNvPicPr>
          <p:nvPr/>
        </p:nvPicPr>
        <p:blipFill>
          <a:blip r:embed="rId3"/>
          <a:stretch>
            <a:fillRect/>
          </a:stretch>
        </p:blipFill>
        <p:spPr>
          <a:xfrm>
            <a:off x="1111617" y="3927888"/>
            <a:ext cx="8072100" cy="2237962"/>
          </a:xfrm>
          <a:prstGeom prst="rect">
            <a:avLst/>
          </a:prstGeom>
        </p:spPr>
      </p:pic>
    </p:spTree>
    <p:extLst>
      <p:ext uri="{BB962C8B-B14F-4D97-AF65-F5344CB8AC3E}">
        <p14:creationId xmlns:p14="http://schemas.microsoft.com/office/powerpoint/2010/main" val="3504939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166F4-74A7-4CA7-A83A-F12867F02086}"/>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95512C55-3F6A-49B4-8E85-5BA03B371D49}"/>
              </a:ext>
            </a:extLst>
          </p:cNvPr>
          <p:cNvSpPr>
            <a:spLocks noGrp="1"/>
          </p:cNvSpPr>
          <p:nvPr>
            <p:ph idx="1"/>
          </p:nvPr>
        </p:nvSpPr>
        <p:spPr/>
        <p:txBody>
          <a:bodyPr/>
          <a:lstStyle/>
          <a:p>
            <a:r>
              <a:rPr lang="de-DE" dirty="0"/>
              <a:t>Schleife für eine </a:t>
            </a:r>
            <a:r>
              <a:rPr lang="de-DE" dirty="0" err="1"/>
              <a:t>Map</a:t>
            </a:r>
            <a:r>
              <a:rPr lang="de-DE" dirty="0"/>
              <a:t>:</a:t>
            </a:r>
            <a:br>
              <a:rPr lang="de-DE" dirty="0"/>
            </a:br>
            <a:r>
              <a:rPr lang="de-DE" b="1" dirty="0" err="1">
                <a:solidFill>
                  <a:schemeClr val="accent1">
                    <a:lumMod val="75000"/>
                  </a:schemeClr>
                </a:solidFill>
              </a:rPr>
              <a:t>for</a:t>
            </a:r>
            <a:r>
              <a:rPr lang="de-DE" b="1" dirty="0">
                <a:solidFill>
                  <a:schemeClr val="accent1">
                    <a:lumMod val="75000"/>
                  </a:schemeClr>
                </a:solidFill>
              </a:rPr>
              <a:t>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pair</a:t>
            </a:r>
            <a:r>
              <a:rPr lang="de-DE" b="1" dirty="0">
                <a:solidFill>
                  <a:schemeClr val="accent1">
                    <a:lumMod val="75000"/>
                  </a:schemeClr>
                </a:solidFill>
              </a:rPr>
              <a:t> in </a:t>
            </a:r>
            <a:r>
              <a:rPr lang="de-DE" b="1" i="1" dirty="0" err="1">
                <a:solidFill>
                  <a:schemeClr val="tx2"/>
                </a:solidFill>
              </a:rPr>
              <a:t>dictionary</a:t>
            </a:r>
            <a:r>
              <a:rPr lang="de-DE" b="1" dirty="0" err="1">
                <a:solidFill>
                  <a:schemeClr val="accent1">
                    <a:lumMod val="75000"/>
                  </a:schemeClr>
                </a:solidFill>
              </a:rPr>
              <a:t>.entries</a:t>
            </a:r>
            <a:r>
              <a:rPr lang="de-DE" b="1" dirty="0">
                <a:solidFill>
                  <a:schemeClr val="accent1">
                    <a:lumMod val="75000"/>
                  </a:schemeClr>
                </a:solidFill>
              </a:rPr>
              <a:t>) {</a:t>
            </a:r>
            <a:br>
              <a:rPr lang="de-DE" b="1" dirty="0">
                <a:solidFill>
                  <a:schemeClr val="accent1">
                    <a:lumMod val="75000"/>
                  </a:schemeClr>
                </a:solidFill>
              </a:rPr>
            </a:br>
            <a:r>
              <a:rPr lang="de-DE" dirty="0"/>
              <a:t>…</a:t>
            </a:r>
            <a:br>
              <a:rPr lang="de-DE" b="1" dirty="0">
                <a:solidFill>
                  <a:schemeClr val="accent1">
                    <a:lumMod val="75000"/>
                  </a:schemeClr>
                </a:solidFill>
              </a:rPr>
            </a:br>
            <a:r>
              <a:rPr lang="de-DE" b="1" dirty="0">
                <a:solidFill>
                  <a:schemeClr val="accent1">
                    <a:lumMod val="75000"/>
                  </a:schemeClr>
                </a:solidFill>
              </a:rPr>
              <a:t>}</a:t>
            </a:r>
          </a:p>
        </p:txBody>
      </p:sp>
      <p:sp>
        <p:nvSpPr>
          <p:cNvPr id="4" name="Datumsplatzhalter 3">
            <a:extLst>
              <a:ext uri="{FF2B5EF4-FFF2-40B4-BE49-F238E27FC236}">
                <a16:creationId xmlns:a16="http://schemas.microsoft.com/office/drawing/2014/main" id="{90A40058-7BFC-4790-A80F-46D8CBA1132A}"/>
              </a:ext>
            </a:extLst>
          </p:cNvPr>
          <p:cNvSpPr>
            <a:spLocks noGrp="1"/>
          </p:cNvSpPr>
          <p:nvPr>
            <p:ph type="dt" sz="half" idx="10"/>
          </p:nvPr>
        </p:nvSpPr>
        <p:spPr/>
        <p:txBody>
          <a:bodyPr/>
          <a:lstStyle/>
          <a:p>
            <a:fld id="{A10A2399-71A8-4051-A529-E2A57BCA822C}" type="datetime1">
              <a:rPr lang="de-DE" smtClean="0"/>
              <a:t>30.09.2021</a:t>
            </a:fld>
            <a:endParaRPr lang="de-DE"/>
          </a:p>
        </p:txBody>
      </p:sp>
      <p:sp>
        <p:nvSpPr>
          <p:cNvPr id="5" name="Fußzeilenplatzhalter 4">
            <a:extLst>
              <a:ext uri="{FF2B5EF4-FFF2-40B4-BE49-F238E27FC236}">
                <a16:creationId xmlns:a16="http://schemas.microsoft.com/office/drawing/2014/main" id="{FDECD55C-BBB5-4615-A795-EF795C54CA0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FB25540-F989-450E-AA77-2835A5A581FD}"/>
              </a:ext>
            </a:extLst>
          </p:cNvPr>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a:extLst>
              <a:ext uri="{FF2B5EF4-FFF2-40B4-BE49-F238E27FC236}">
                <a16:creationId xmlns:a16="http://schemas.microsoft.com/office/drawing/2014/main" id="{A1D99950-89BE-49EA-B411-D01FD6568731}"/>
              </a:ext>
            </a:extLst>
          </p:cNvPr>
          <p:cNvPicPr>
            <a:picLocks noChangeAspect="1"/>
          </p:cNvPicPr>
          <p:nvPr/>
        </p:nvPicPr>
        <p:blipFill>
          <a:blip r:embed="rId2"/>
          <a:stretch>
            <a:fillRect/>
          </a:stretch>
        </p:blipFill>
        <p:spPr>
          <a:xfrm>
            <a:off x="1035385" y="3428999"/>
            <a:ext cx="8171295" cy="1908175"/>
          </a:xfrm>
          <a:prstGeom prst="rect">
            <a:avLst/>
          </a:prstGeom>
        </p:spPr>
      </p:pic>
    </p:spTree>
    <p:extLst>
      <p:ext uri="{BB962C8B-B14F-4D97-AF65-F5344CB8AC3E}">
        <p14:creationId xmlns:p14="http://schemas.microsoft.com/office/powerpoint/2010/main" val="826067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Methoden dienen der Wiederverwendung von Code</a:t>
            </a:r>
            <a:br>
              <a:rPr lang="de-DE" dirty="0"/>
            </a:br>
            <a:r>
              <a:rPr lang="de-DE" sz="2400" b="1" dirty="0" err="1">
                <a:solidFill>
                  <a:schemeClr val="accent1">
                    <a:lumMod val="75000"/>
                  </a:schemeClr>
                </a:solidFill>
              </a:rPr>
              <a:t>void</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F44D599-8027-4165-8013-0BD0BC1890A2}" type="datetime1">
              <a:rPr lang="de-DE" smtClean="0"/>
              <a:t>30.09.2021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47</a:t>
            </a:fld>
            <a:endParaRPr lang="de-DE"/>
          </a:p>
        </p:txBody>
      </p:sp>
      <p:pic>
        <p:nvPicPr>
          <p:cNvPr id="8" name="Grafik 7">
            <a:extLst>
              <a:ext uri="{FF2B5EF4-FFF2-40B4-BE49-F238E27FC236}">
                <a16:creationId xmlns:a16="http://schemas.microsoft.com/office/drawing/2014/main" id="{CEB77E9B-1C50-449D-8599-52D27718F45E}"/>
              </a:ext>
            </a:extLst>
          </p:cNvPr>
          <p:cNvPicPr>
            <a:picLocks noChangeAspect="1"/>
          </p:cNvPicPr>
          <p:nvPr/>
        </p:nvPicPr>
        <p:blipFill>
          <a:blip r:embed="rId3"/>
          <a:stretch>
            <a:fillRect/>
          </a:stretch>
        </p:blipFill>
        <p:spPr>
          <a:xfrm>
            <a:off x="838200" y="2541859"/>
            <a:ext cx="7114255" cy="3623991"/>
          </a:xfrm>
          <a:prstGeom prst="rect">
            <a:avLst/>
          </a:prstGeom>
        </p:spPr>
      </p:pic>
    </p:spTree>
    <p:extLst>
      <p:ext uri="{BB962C8B-B14F-4D97-AF65-F5344CB8AC3E}">
        <p14:creationId xmlns:p14="http://schemas.microsoft.com/office/powerpoint/2010/main" val="1591608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Bei Methoden ist es sinnvoll den Typ der Argumente genauer anzugeben als nur </a:t>
            </a:r>
            <a:r>
              <a:rPr lang="de-DE" sz="2400" b="1" dirty="0" err="1">
                <a:solidFill>
                  <a:schemeClr val="accent1">
                    <a:lumMod val="75000"/>
                  </a:schemeClr>
                </a:solidFill>
              </a:rPr>
              <a:t>var</a:t>
            </a:r>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21549FF-617C-4EF2-91D7-60037F31696E}" type="datetime1">
              <a:rPr lang="de-DE" smtClean="0"/>
              <a:t>30.09.2021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48</a:t>
            </a:fld>
            <a:endParaRPr lang="de-DE"/>
          </a:p>
        </p:txBody>
      </p:sp>
      <p:pic>
        <p:nvPicPr>
          <p:cNvPr id="10" name="Grafik 9">
            <a:extLst>
              <a:ext uri="{FF2B5EF4-FFF2-40B4-BE49-F238E27FC236}">
                <a16:creationId xmlns:a16="http://schemas.microsoft.com/office/drawing/2014/main" id="{4DF2D440-0562-4B86-B3A9-F5569F1034DA}"/>
              </a:ext>
            </a:extLst>
          </p:cNvPr>
          <p:cNvPicPr>
            <a:picLocks noChangeAspect="1"/>
          </p:cNvPicPr>
          <p:nvPr/>
        </p:nvPicPr>
        <p:blipFill>
          <a:blip r:embed="rId3"/>
          <a:stretch>
            <a:fillRect/>
          </a:stretch>
        </p:blipFill>
        <p:spPr>
          <a:xfrm>
            <a:off x="838200" y="2537094"/>
            <a:ext cx="7137440" cy="3628755"/>
          </a:xfrm>
          <a:prstGeom prst="rect">
            <a:avLst/>
          </a:prstGeom>
        </p:spPr>
      </p:pic>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2009653" cy="369332"/>
          </a:xfrm>
          <a:prstGeom prst="rect">
            <a:avLst/>
          </a:prstGeom>
          <a:noFill/>
        </p:spPr>
        <p:txBody>
          <a:bodyPr wrap="none" rtlCol="0">
            <a:spAutoFit/>
          </a:bodyPr>
          <a:lstStyle/>
          <a:p>
            <a:r>
              <a:rPr lang="de-DE" dirty="0"/>
              <a:t>Kein 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69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E3F11EE-B4D5-4BBD-8D1B-776D9898D5AD}"/>
              </a:ext>
            </a:extLst>
          </p:cNvPr>
          <p:cNvPicPr>
            <a:picLocks noChangeAspect="1"/>
          </p:cNvPicPr>
          <p:nvPr/>
        </p:nvPicPr>
        <p:blipFill>
          <a:blip r:embed="rId3"/>
          <a:stretch>
            <a:fillRect/>
          </a:stretch>
        </p:blipFill>
        <p:spPr>
          <a:xfrm>
            <a:off x="838199" y="2537093"/>
            <a:ext cx="7177461" cy="3628754"/>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Mit </a:t>
            </a:r>
            <a:r>
              <a:rPr lang="de-DE" sz="2400" b="1" dirty="0" err="1">
                <a:solidFill>
                  <a:schemeClr val="accent1">
                    <a:lumMod val="75000"/>
                  </a:schemeClr>
                </a:solidFill>
              </a:rPr>
              <a:t>int</a:t>
            </a:r>
            <a:r>
              <a:rPr lang="de-DE" sz="2400" b="1" dirty="0">
                <a:solidFill>
                  <a:schemeClr val="accent1">
                    <a:lumMod val="75000"/>
                  </a:schemeClr>
                </a:solidFill>
              </a:rPr>
              <a:t> </a:t>
            </a:r>
            <a:r>
              <a:rPr lang="de-DE" dirty="0"/>
              <a:t>erkennt die Programmierumgebung den Fehler schon vorher</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D507CD63-CC4D-4BB2-9FC8-19AD8E890E63}" type="datetime1">
              <a:rPr lang="de-DE" smtClean="0"/>
              <a:t>30.09.2021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49</a:t>
            </a:fld>
            <a:endParaRPr lang="de-DE"/>
          </a:p>
        </p:txBody>
      </p:sp>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1550553" cy="369332"/>
          </a:xfrm>
          <a:prstGeom prst="rect">
            <a:avLst/>
          </a:prstGeom>
          <a:noFill/>
        </p:spPr>
        <p:txBody>
          <a:bodyPr wrap="none" rtlCol="0">
            <a:spAutoFit/>
          </a:bodyPr>
          <a:lstStyle/>
          <a:p>
            <a:r>
              <a:rPr lang="de-DE" dirty="0"/>
              <a:t>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1587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05244425-8214-4DEC-9A68-65271875081F}"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8A3CE24C-DE57-4896-AD9F-31B3EC9D1BD5}"/>
              </a:ext>
            </a:extLst>
          </p:cNvPr>
          <p:cNvPicPr>
            <a:picLocks noChangeAspect="1"/>
          </p:cNvPicPr>
          <p:nvPr/>
        </p:nvPicPr>
        <p:blipFill>
          <a:blip r:embed="rId3"/>
          <a:stretch>
            <a:fillRect/>
          </a:stretch>
        </p:blipFill>
        <p:spPr>
          <a:xfrm>
            <a:off x="1168325" y="3576484"/>
            <a:ext cx="5752895" cy="2589366"/>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792768" cy="4645025"/>
          </a:xfrm>
        </p:spPr>
        <p:txBody>
          <a:bodyPr/>
          <a:lstStyle/>
          <a:p>
            <a:r>
              <a:rPr lang="de-DE" dirty="0"/>
              <a:t>Funktionen sind ähnlich wie Methoden, liefern aber ein Ergebnis</a:t>
            </a:r>
            <a:br>
              <a:rPr lang="de-DE" dirty="0"/>
            </a:br>
            <a:r>
              <a:rPr lang="de-DE" sz="2400" b="1" i="1" dirty="0">
                <a:solidFill>
                  <a:schemeClr val="tx2"/>
                </a:solidFill>
              </a:rPr>
              <a:t>ergebnistyp</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a:t>
            </a:r>
            <a:br>
              <a:rPr lang="de-DE" dirty="0"/>
            </a:br>
            <a:r>
              <a:rPr lang="de-DE" dirty="0"/>
              <a:t>	…</a:t>
            </a:r>
            <a:br>
              <a:rPr lang="de-DE" dirty="0"/>
            </a:br>
            <a:r>
              <a:rPr lang="de-DE" dirty="0"/>
              <a:t>	</a:t>
            </a:r>
            <a:r>
              <a:rPr lang="de-DE" sz="2400" b="1" dirty="0" err="1">
                <a:solidFill>
                  <a:schemeClr val="accent1">
                    <a:lumMod val="75000"/>
                  </a:schemeClr>
                </a:solidFill>
              </a:rPr>
              <a:t>return</a:t>
            </a:r>
            <a:r>
              <a:rPr lang="de-DE" sz="2400" b="1" i="1" dirty="0">
                <a:solidFill>
                  <a:schemeClr val="tx2"/>
                </a:solidFill>
              </a:rPr>
              <a:t> </a:t>
            </a:r>
            <a:r>
              <a:rPr lang="de-DE" sz="2400" b="1" i="1" dirty="0" err="1">
                <a:solidFill>
                  <a:schemeClr val="tx2"/>
                </a:solidFill>
              </a:rPr>
              <a:t>ergebnis</a:t>
            </a:r>
            <a:r>
              <a:rPr lang="de-DE" sz="2400" b="1" dirty="0">
                <a:solidFill>
                  <a:schemeClr val="accent1">
                    <a:lumMod val="75000"/>
                  </a:schemeClr>
                </a:solidFill>
              </a:rPr>
              <a:t>;</a:t>
            </a:r>
            <a:r>
              <a:rPr lang="de-DE" sz="2400" b="1" i="1" dirty="0">
                <a:solidFill>
                  <a:schemeClr val="tx2"/>
                </a:solidFill>
              </a:rPr>
              <a:t> </a:t>
            </a:r>
            <a:br>
              <a:rPr lang="de-DE" sz="2400" b="1" i="1" dirty="0">
                <a:solidFill>
                  <a:schemeClr val="tx2"/>
                </a:solidFill>
              </a:rPr>
            </a:b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E2854D1E-CC8A-4AF0-9698-7CF30BDBCA84}" type="datetime1">
              <a:rPr lang="de-DE" smtClean="0"/>
              <a:t>30.09.2021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50</a:t>
            </a:fld>
            <a:endParaRPr lang="de-DE"/>
          </a:p>
        </p:txBody>
      </p:sp>
    </p:spTree>
    <p:extLst>
      <p:ext uri="{BB962C8B-B14F-4D97-AF65-F5344CB8AC3E}">
        <p14:creationId xmlns:p14="http://schemas.microsoft.com/office/powerpoint/2010/main" val="521988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Programmiere eine Funktion, </a:t>
                </a:r>
                <a:br>
                  <a:rPr lang="de-DE" dirty="0"/>
                </a:br>
                <a:r>
                  <a:rPr lang="de-DE" dirty="0"/>
                  <a:t>die das gleiche Ergebnis liefert wie </a:t>
                </a:r>
                <a:r>
                  <a:rPr lang="de-DE" dirty="0" err="1"/>
                  <a:t>math.pow</a:t>
                </a:r>
                <a:r>
                  <a:rPr lang="de-DE" dirty="0"/>
                  <a:t>()</a:t>
                </a:r>
              </a:p>
              <a:p>
                <a:pPr marL="0" indent="0">
                  <a:buNone/>
                </a:pPr>
                <a:endParaRPr lang="de-DE" dirty="0"/>
              </a:p>
              <a:p>
                <a:pPr marL="0" indent="0">
                  <a:buNone/>
                </a:pPr>
                <a:r>
                  <a:rPr lang="de-DE" sz="2000" dirty="0"/>
                  <a:t>Zulässige Annahme:</a:t>
                </a:r>
              </a:p>
              <a:p>
                <a:r>
                  <a:rPr lang="de-DE" sz="2000" dirty="0"/>
                  <a:t>Nur natürliche Zahlen (</a:t>
                </a:r>
                <a14:m>
                  <m:oMath xmlns:m="http://schemas.openxmlformats.org/officeDocument/2006/math">
                    <m:sSubSup>
                      <m:sSubSupPr>
                        <m:ctrlPr>
                          <a:rPr lang="de-DE" sz="2000" i="1" smtClean="0">
                            <a:latin typeface="Cambria Math" panose="02040503050406030204" pitchFamily="18" charset="0"/>
                            <a:ea typeface="Cambria Math" panose="02040503050406030204" pitchFamily="18" charset="0"/>
                          </a:rPr>
                        </m:ctrlPr>
                      </m:sSubSupPr>
                      <m:e>
                        <m:r>
                          <a:rPr lang="de-DE" sz="2000" i="1">
                            <a:latin typeface="Cambria Math" panose="02040503050406030204" pitchFamily="18" charset="0"/>
                            <a:ea typeface="Cambria Math" panose="02040503050406030204" pitchFamily="18" charset="0"/>
                          </a:rPr>
                          <m:t>ℕ</m:t>
                        </m:r>
                      </m:e>
                      <m:sub>
                        <m:r>
                          <a:rPr lang="de-DE" sz="2000" b="0" i="1" smtClean="0">
                            <a:latin typeface="Cambria Math" panose="02040503050406030204" pitchFamily="18" charset="0"/>
                            <a:ea typeface="Cambria Math" panose="02040503050406030204" pitchFamily="18" charset="0"/>
                          </a:rPr>
                          <m:t>0</m:t>
                        </m:r>
                      </m:sub>
                      <m:sup>
                        <m:r>
                          <a:rPr lang="de-DE" sz="2000" b="0" i="1" smtClean="0">
                            <a:latin typeface="Cambria Math" panose="02040503050406030204" pitchFamily="18" charset="0"/>
                            <a:ea typeface="Cambria Math" panose="02040503050406030204" pitchFamily="18" charset="0"/>
                          </a:rPr>
                          <m:t> </m:t>
                        </m:r>
                      </m:sup>
                    </m:sSubSup>
                  </m:oMath>
                </a14:m>
                <a:r>
                  <a:rPr lang="de-DE" sz="2000" dirty="0"/>
                  <a:t>)</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E8506EB2-00E5-47B1-A0A3-68F21A3D9ECC}" type="datetime1">
              <a:rPr lang="de-DE" smtClean="0"/>
              <a:t>30.09.2021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51</a:t>
            </a:fld>
            <a:endParaRPr lang="de-DE"/>
          </a:p>
        </p:txBody>
      </p:sp>
    </p:spTree>
    <p:extLst>
      <p:ext uri="{BB962C8B-B14F-4D97-AF65-F5344CB8AC3E}">
        <p14:creationId xmlns:p14="http://schemas.microsoft.com/office/powerpoint/2010/main" val="917328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Schreibe eine Funktion, </a:t>
                </a:r>
                <a:br>
                  <a:rPr lang="de-DE" dirty="0"/>
                </a:br>
                <a:r>
                  <a:rPr lang="de-DE" dirty="0"/>
                  <a:t>die aus einer Liste mit Zahlen die kleinste heraussucht.</a:t>
                </a:r>
              </a:p>
              <a:p>
                <a:pPr marL="0" indent="0">
                  <a:buNone/>
                </a:pPr>
                <a:endParaRPr lang="de-DE" sz="2000" dirty="0"/>
              </a:p>
              <a:p>
                <a:pPr marL="0" indent="0">
                  <a:buNone/>
                </a:pPr>
                <a:r>
                  <a:rPr lang="de-DE" sz="2000" dirty="0"/>
                  <a:t>Zulässige Annahme:</a:t>
                </a:r>
              </a:p>
              <a:p>
                <a:r>
                  <a:rPr lang="de-DE" sz="2000" dirty="0"/>
                  <a:t>Nur ganze Zahlen (</a:t>
                </a:r>
                <a14:m>
                  <m:oMath xmlns:m="http://schemas.openxmlformats.org/officeDocument/2006/math">
                    <m:r>
                      <a:rPr lang="de-DE" sz="2000" i="1" smtClean="0">
                        <a:latin typeface="Cambria Math" panose="02040503050406030204" pitchFamily="18" charset="0"/>
                        <a:ea typeface="Cambria Math" panose="02040503050406030204" pitchFamily="18" charset="0"/>
                      </a:rPr>
                      <m:t>ℤ</m:t>
                    </m:r>
                  </m:oMath>
                </a14:m>
                <a:r>
                  <a:rPr lang="de-DE" sz="2000" dirty="0"/>
                  <a:t>)</a:t>
                </a:r>
              </a:p>
              <a:p>
                <a:r>
                  <a:rPr lang="de-DE" sz="2000" dirty="0"/>
                  <a:t>Mindestens eine Zahl in der Liste</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FC37FB73-43AD-4BCB-A8B7-398E0ABCDD3A}" type="datetime1">
              <a:rPr lang="de-DE" smtClean="0"/>
              <a:t>30.09.2021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52</a:t>
            </a:fld>
            <a:endParaRPr lang="de-DE"/>
          </a:p>
        </p:txBody>
      </p:sp>
    </p:spTree>
    <p:extLst>
      <p:ext uri="{BB962C8B-B14F-4D97-AF65-F5344CB8AC3E}">
        <p14:creationId xmlns:p14="http://schemas.microsoft.com/office/powerpoint/2010/main" val="751209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Bisher: die Reihenfolge spielte eine Rolle.</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5B778F2B-0406-4A73-B501-990329E74751}" type="datetime1">
              <a:rPr lang="de-DE" smtClean="0"/>
              <a:t>30.09.2021</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53</a:t>
            </a:fld>
            <a:endParaRPr lang="de-DE"/>
          </a:p>
        </p:txBody>
      </p:sp>
      <p:pic>
        <p:nvPicPr>
          <p:cNvPr id="8" name="Grafik 7">
            <a:extLst>
              <a:ext uri="{FF2B5EF4-FFF2-40B4-BE49-F238E27FC236}">
                <a16:creationId xmlns:a16="http://schemas.microsoft.com/office/drawing/2014/main" id="{DD6C786E-16D4-45B3-AF8C-9D30C4D274AB}"/>
              </a:ext>
            </a:extLst>
          </p:cNvPr>
          <p:cNvPicPr>
            <a:picLocks noChangeAspect="1"/>
          </p:cNvPicPr>
          <p:nvPr/>
        </p:nvPicPr>
        <p:blipFill>
          <a:blip r:embed="rId3"/>
          <a:stretch>
            <a:fillRect/>
          </a:stretch>
        </p:blipFill>
        <p:spPr>
          <a:xfrm>
            <a:off x="1048489" y="2460029"/>
            <a:ext cx="5993008" cy="3705821"/>
          </a:xfrm>
          <a:prstGeom prst="rect">
            <a:avLst/>
          </a:prstGeom>
        </p:spPr>
      </p:pic>
      <p:cxnSp>
        <p:nvCxnSpPr>
          <p:cNvPr id="17" name="Gerade Verbindung mit Pfeil 16">
            <a:extLst>
              <a:ext uri="{FF2B5EF4-FFF2-40B4-BE49-F238E27FC236}">
                <a16:creationId xmlns:a16="http://schemas.microsoft.com/office/drawing/2014/main" id="{5664D26F-6249-4308-8208-D19F09999E17}"/>
              </a:ext>
            </a:extLst>
          </p:cNvPr>
          <p:cNvCxnSpPr/>
          <p:nvPr/>
        </p:nvCxnSpPr>
        <p:spPr>
          <a:xfrm>
            <a:off x="3989439" y="3790335"/>
            <a:ext cx="1143000" cy="10618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4560939" y="3781997"/>
            <a:ext cx="1788242" cy="1070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F084F5C-9D9C-4CB1-B81F-548929EECE00}"/>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22" name="Textfeld 21">
            <a:extLst>
              <a:ext uri="{FF2B5EF4-FFF2-40B4-BE49-F238E27FC236}">
                <a16:creationId xmlns:a16="http://schemas.microsoft.com/office/drawing/2014/main" id="{929B1A5B-76A8-48B5-BD82-0F5247144C14}"/>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970296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fik 28">
            <a:extLst>
              <a:ext uri="{FF2B5EF4-FFF2-40B4-BE49-F238E27FC236}">
                <a16:creationId xmlns:a16="http://schemas.microsoft.com/office/drawing/2014/main" id="{3FB4AD00-F293-42C8-BB07-5C4E27C56286}"/>
              </a:ext>
            </a:extLst>
          </p:cNvPr>
          <p:cNvPicPr>
            <a:picLocks noChangeAspect="1"/>
          </p:cNvPicPr>
          <p:nvPr/>
        </p:nvPicPr>
        <p:blipFill>
          <a:blip r:embed="rId3"/>
          <a:stretch>
            <a:fillRect/>
          </a:stretch>
        </p:blipFill>
        <p:spPr>
          <a:xfrm>
            <a:off x="838200" y="2194030"/>
            <a:ext cx="5063726" cy="109486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Problem: man weiß nicht, was die Zahlen bedeuten</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5B778F2B-0406-4A73-B501-990329E74751}" type="datetime1">
              <a:rPr lang="de-DE" smtClean="0"/>
              <a:t>30.09.2021</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54</a:t>
            </a:fld>
            <a:endParaRPr lang="de-DE"/>
          </a:p>
        </p:txBody>
      </p:sp>
      <p:grpSp>
        <p:nvGrpSpPr>
          <p:cNvPr id="35" name="Gruppieren 34">
            <a:extLst>
              <a:ext uri="{FF2B5EF4-FFF2-40B4-BE49-F238E27FC236}">
                <a16:creationId xmlns:a16="http://schemas.microsoft.com/office/drawing/2014/main" id="{1B225360-5EAD-4FA8-9A9F-211D3384EF79}"/>
              </a:ext>
            </a:extLst>
          </p:cNvPr>
          <p:cNvGrpSpPr/>
          <p:nvPr/>
        </p:nvGrpSpPr>
        <p:grpSpPr>
          <a:xfrm>
            <a:off x="838200" y="2880560"/>
            <a:ext cx="10262573" cy="3040067"/>
            <a:chOff x="838200" y="2880560"/>
            <a:chExt cx="10262573" cy="3040067"/>
          </a:xfrm>
        </p:grpSpPr>
        <p:pic>
          <p:nvPicPr>
            <p:cNvPr id="27" name="Grafik 26">
              <a:extLst>
                <a:ext uri="{FF2B5EF4-FFF2-40B4-BE49-F238E27FC236}">
                  <a16:creationId xmlns:a16="http://schemas.microsoft.com/office/drawing/2014/main" id="{53B0A1AB-1055-457D-967B-F8B74A049ABA}"/>
                </a:ext>
              </a:extLst>
            </p:cNvPr>
            <p:cNvPicPr>
              <a:picLocks noChangeAspect="1"/>
            </p:cNvPicPr>
            <p:nvPr/>
          </p:nvPicPr>
          <p:blipFill>
            <a:blip r:embed="rId4"/>
            <a:stretch>
              <a:fillRect/>
            </a:stretch>
          </p:blipFill>
          <p:spPr>
            <a:xfrm>
              <a:off x="838200" y="3852866"/>
              <a:ext cx="10262573" cy="2067761"/>
            </a:xfrm>
            <a:prstGeom prst="rect">
              <a:avLst/>
            </a:prstGeom>
          </p:spPr>
        </p:pic>
        <p:cxnSp>
          <p:nvCxnSpPr>
            <p:cNvPr id="14" name="Gerade Verbindung mit Pfeil 13">
              <a:extLst>
                <a:ext uri="{FF2B5EF4-FFF2-40B4-BE49-F238E27FC236}">
                  <a16:creationId xmlns:a16="http://schemas.microsoft.com/office/drawing/2014/main" id="{9DEF1BB8-8A27-4108-9FDA-A486041E0CA0}"/>
                </a:ext>
              </a:extLst>
            </p:cNvPr>
            <p:cNvCxnSpPr>
              <a:cxnSpLocks/>
            </p:cNvCxnSpPr>
            <p:nvPr/>
          </p:nvCxnSpPr>
          <p:spPr>
            <a:xfrm>
              <a:off x="3067665" y="2880560"/>
              <a:ext cx="862780"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D58A376-94B5-49F7-8A75-10D2A1DD1E6A}"/>
                </a:ext>
              </a:extLst>
            </p:cNvPr>
            <p:cNvCxnSpPr>
              <a:cxnSpLocks/>
            </p:cNvCxnSpPr>
            <p:nvPr/>
          </p:nvCxnSpPr>
          <p:spPr>
            <a:xfrm>
              <a:off x="3657600" y="2880560"/>
              <a:ext cx="155595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307C7FE-7BA3-44D6-B030-BE5156A7E2ED}"/>
                </a:ext>
              </a:extLst>
            </p:cNvPr>
            <p:cNvCxnSpPr>
              <a:cxnSpLocks/>
            </p:cNvCxnSpPr>
            <p:nvPr/>
          </p:nvCxnSpPr>
          <p:spPr>
            <a:xfrm>
              <a:off x="4136923" y="2880560"/>
              <a:ext cx="278744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15BD92A-1CBD-47B6-AA31-7B048E9C45B8}"/>
                </a:ext>
              </a:extLst>
            </p:cNvPr>
            <p:cNvCxnSpPr>
              <a:cxnSpLocks/>
            </p:cNvCxnSpPr>
            <p:nvPr/>
          </p:nvCxnSpPr>
          <p:spPr>
            <a:xfrm>
              <a:off x="4615842" y="2880560"/>
              <a:ext cx="4026713"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27550F5C-11A0-4BBF-BD8A-606694516937}"/>
                </a:ext>
              </a:extLst>
            </p:cNvPr>
            <p:cNvCxnSpPr>
              <a:cxnSpLocks/>
            </p:cNvCxnSpPr>
            <p:nvPr/>
          </p:nvCxnSpPr>
          <p:spPr>
            <a:xfrm>
              <a:off x="5294671" y="2880560"/>
              <a:ext cx="5191019"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a:extLst>
              <a:ext uri="{FF2B5EF4-FFF2-40B4-BE49-F238E27FC236}">
                <a16:creationId xmlns:a16="http://schemas.microsoft.com/office/drawing/2014/main" id="{06A027E0-0490-484D-AC2C-943A24AE0EE4}"/>
              </a:ext>
            </a:extLst>
          </p:cNvPr>
          <p:cNvSpPr txBox="1"/>
          <p:nvPr/>
        </p:nvSpPr>
        <p:spPr>
          <a:xfrm>
            <a:off x="2924531" y="2741460"/>
            <a:ext cx="2520242" cy="369332"/>
          </a:xfrm>
          <a:prstGeom prst="rect">
            <a:avLst/>
          </a:prstGeom>
          <a:noFill/>
        </p:spPr>
        <p:txBody>
          <a:bodyPr wrap="none" rtlCol="0">
            <a:spAutoFit/>
          </a:bodyPr>
          <a:lstStyle/>
          <a:p>
            <a:r>
              <a:rPr lang="de-DE" dirty="0">
                <a:solidFill>
                  <a:schemeClr val="accent1"/>
                </a:solidFill>
              </a:rPr>
              <a:t>?          ?      ?      ?            ?</a:t>
            </a:r>
          </a:p>
        </p:txBody>
      </p:sp>
    </p:spTree>
    <p:extLst>
      <p:ext uri="{BB962C8B-B14F-4D97-AF65-F5344CB8AC3E}">
        <p14:creationId xmlns:p14="http://schemas.microsoft.com/office/powerpoint/2010/main" val="590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a:extLst>
              <a:ext uri="{FF2B5EF4-FFF2-40B4-BE49-F238E27FC236}">
                <a16:creationId xmlns:a16="http://schemas.microsoft.com/office/drawing/2014/main" id="{4BBC0FED-C85E-439A-A689-80505EA1FCBE}"/>
              </a:ext>
            </a:extLst>
          </p:cNvPr>
          <p:cNvPicPr>
            <a:picLocks noChangeAspect="1"/>
          </p:cNvPicPr>
          <p:nvPr/>
        </p:nvPicPr>
        <p:blipFill>
          <a:blip r:embed="rId3"/>
          <a:stretch>
            <a:fillRect/>
          </a:stretch>
        </p:blipFill>
        <p:spPr>
          <a:xfrm>
            <a:off x="1048488" y="2460029"/>
            <a:ext cx="9629297" cy="370582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Jetzt: Namensgebung beim Aufruf</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5B778F2B-0406-4A73-B501-990329E74751}" type="datetime1">
              <a:rPr lang="de-DE" smtClean="0"/>
              <a:t>30.09.2021</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55</a:t>
            </a:fld>
            <a:endParaRPr lang="de-DE"/>
          </a:p>
        </p:txBody>
      </p:sp>
      <p:cxnSp>
        <p:nvCxnSpPr>
          <p:cNvPr id="17" name="Gerade Verbindung mit Pfeil 16">
            <a:extLst>
              <a:ext uri="{FF2B5EF4-FFF2-40B4-BE49-F238E27FC236}">
                <a16:creationId xmlns:a16="http://schemas.microsoft.com/office/drawing/2014/main" id="{5664D26F-6249-4308-8208-D19F09999E17}"/>
              </a:ext>
            </a:extLst>
          </p:cNvPr>
          <p:cNvCxnSpPr>
            <a:cxnSpLocks/>
          </p:cNvCxnSpPr>
          <p:nvPr/>
        </p:nvCxnSpPr>
        <p:spPr>
          <a:xfrm>
            <a:off x="4077929" y="3738716"/>
            <a:ext cx="5619136" cy="1260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5139813" y="3738716"/>
            <a:ext cx="1828800" cy="1168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CA534F38-8515-4C6D-ACC7-A52046845546}"/>
              </a:ext>
            </a:extLst>
          </p:cNvPr>
          <p:cNvCxnSpPr>
            <a:cxnSpLocks/>
          </p:cNvCxnSpPr>
          <p:nvPr/>
        </p:nvCxnSpPr>
        <p:spPr>
          <a:xfrm flipH="1">
            <a:off x="4077929"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5AB9196C-DCEF-4E3C-9D72-0A1864599310}"/>
              </a:ext>
            </a:extLst>
          </p:cNvPr>
          <p:cNvCxnSpPr>
            <a:cxnSpLocks/>
          </p:cNvCxnSpPr>
          <p:nvPr/>
        </p:nvCxnSpPr>
        <p:spPr>
          <a:xfrm flipH="1">
            <a:off x="5139813"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AD807EE-3E0A-49B5-9923-138E82236A3C}"/>
              </a:ext>
            </a:extLst>
          </p:cNvPr>
          <p:cNvCxnSpPr>
            <a:cxnSpLocks/>
          </p:cNvCxnSpPr>
          <p:nvPr/>
        </p:nvCxnSpPr>
        <p:spPr>
          <a:xfrm>
            <a:off x="4454013" y="5196348"/>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AD40FD41-A29F-489E-A1C9-8444840945EE}"/>
              </a:ext>
            </a:extLst>
          </p:cNvPr>
          <p:cNvCxnSpPr>
            <a:cxnSpLocks/>
          </p:cNvCxnSpPr>
          <p:nvPr/>
        </p:nvCxnSpPr>
        <p:spPr>
          <a:xfrm>
            <a:off x="9871587" y="5193890"/>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29EE45FF-ABF9-4A43-86FC-754F9C5EFD20}"/>
              </a:ext>
            </a:extLst>
          </p:cNvPr>
          <p:cNvCxnSpPr>
            <a:cxnSpLocks/>
          </p:cNvCxnSpPr>
          <p:nvPr/>
        </p:nvCxnSpPr>
        <p:spPr>
          <a:xfrm>
            <a:off x="4723171" y="5193890"/>
            <a:ext cx="1294171" cy="24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6C0D050-985D-4C3B-98D1-1758411EF22D}"/>
              </a:ext>
            </a:extLst>
          </p:cNvPr>
          <p:cNvCxnSpPr>
            <a:cxnSpLocks/>
          </p:cNvCxnSpPr>
          <p:nvPr/>
        </p:nvCxnSpPr>
        <p:spPr>
          <a:xfrm>
            <a:off x="7455310" y="5193890"/>
            <a:ext cx="137897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47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err="1"/>
              <a:t>Named</a:t>
            </a:r>
            <a:r>
              <a:rPr lang="de-DE" dirty="0"/>
              <a:t> </a:t>
            </a:r>
            <a:r>
              <a:rPr lang="de-DE" dirty="0" err="1"/>
              <a:t>arguments</a:t>
            </a:r>
            <a:r>
              <a:rPr lang="de-DE" dirty="0"/>
              <a:t>: </a:t>
            </a:r>
            <a:br>
              <a:rPr lang="de-DE" dirty="0"/>
            </a:br>
            <a:r>
              <a:rPr lang="de-DE" sz="2800" b="1" i="1" dirty="0">
                <a:solidFill>
                  <a:schemeClr val="bg1">
                    <a:lumMod val="65000"/>
                  </a:schemeClr>
                </a:solidFill>
              </a:rPr>
              <a:t>ergebnistyp</a:t>
            </a:r>
            <a:r>
              <a:rPr lang="de-DE" sz="2800" b="1" dirty="0">
                <a:solidFill>
                  <a:schemeClr val="bg1">
                    <a:lumMod val="65000"/>
                  </a:schemeClr>
                </a:solidFill>
              </a:rPr>
              <a:t> </a:t>
            </a:r>
            <a:r>
              <a:rPr lang="de-DE" sz="2800" b="1" i="1" dirty="0" err="1">
                <a:solidFill>
                  <a:schemeClr val="bg1">
                    <a:lumMod val="65000"/>
                  </a:schemeClr>
                </a:solidFill>
              </a:rPr>
              <a:t>name</a:t>
            </a:r>
            <a:r>
              <a:rPr lang="de-DE" sz="2800" b="1" dirty="0">
                <a:solidFill>
                  <a:schemeClr val="bg1">
                    <a:lumMod val="65000"/>
                  </a:schemeClr>
                </a:solidFill>
              </a:rPr>
              <a:t>(</a:t>
            </a:r>
            <a:r>
              <a:rPr lang="de-DE" sz="2800" b="1" dirty="0">
                <a:solidFill>
                  <a:schemeClr val="accent1">
                    <a:lumMod val="75000"/>
                  </a:schemeClr>
                </a:solidFill>
              </a:rPr>
              <a:t>{ </a:t>
            </a:r>
            <a:r>
              <a:rPr lang="de-DE" dirty="0">
                <a:solidFill>
                  <a:schemeClr val="bg1">
                    <a:lumMod val="65000"/>
                  </a:schemeClr>
                </a:solidFill>
              </a:rPr>
              <a:t>…</a:t>
            </a:r>
            <a:r>
              <a:rPr lang="de-DE" sz="2800" b="1" dirty="0">
                <a:solidFill>
                  <a:schemeClr val="accent1">
                    <a:lumMod val="75000"/>
                  </a:schemeClr>
                </a:solidFill>
              </a:rPr>
              <a:t>}</a:t>
            </a:r>
            <a:r>
              <a:rPr lang="de-DE" sz="2800" b="1" dirty="0">
                <a:solidFill>
                  <a:schemeClr val="bg1">
                    <a:lumMod val="65000"/>
                  </a:schemeClr>
                </a:solidFill>
              </a:rPr>
              <a:t>) {</a:t>
            </a: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r>
              <a:rPr lang="de-DE" sz="2800" b="1" dirty="0" err="1">
                <a:solidFill>
                  <a:schemeClr val="bg1">
                    <a:lumMod val="65000"/>
                  </a:schemeClr>
                </a:solidFill>
              </a:rPr>
              <a:t>return</a:t>
            </a:r>
            <a:r>
              <a:rPr lang="de-DE" sz="2800" b="1" i="1" dirty="0">
                <a:solidFill>
                  <a:schemeClr val="bg1">
                    <a:lumMod val="65000"/>
                  </a:schemeClr>
                </a:solidFill>
              </a:rPr>
              <a:t> </a:t>
            </a:r>
            <a:r>
              <a:rPr lang="de-DE" sz="2800" b="1" i="1" dirty="0" err="1">
                <a:solidFill>
                  <a:schemeClr val="bg1">
                    <a:lumMod val="65000"/>
                  </a:schemeClr>
                </a:solidFill>
              </a:rPr>
              <a:t>ergebnis</a:t>
            </a:r>
            <a:r>
              <a:rPr lang="de-DE" sz="2800" b="1" dirty="0">
                <a:solidFill>
                  <a:schemeClr val="bg1">
                    <a:lumMod val="65000"/>
                  </a:schemeClr>
                </a:solidFill>
              </a:rPr>
              <a:t>;</a:t>
            </a:r>
            <a:r>
              <a:rPr lang="de-DE" sz="2800" b="1" i="1" dirty="0">
                <a:solidFill>
                  <a:schemeClr val="bg1">
                    <a:lumMod val="65000"/>
                  </a:schemeClr>
                </a:solidFill>
              </a:rPr>
              <a:t> </a:t>
            </a:r>
            <a:br>
              <a:rPr lang="de-DE" sz="2800" b="1" i="1" dirty="0">
                <a:solidFill>
                  <a:schemeClr val="bg1">
                    <a:lumMod val="65000"/>
                  </a:schemeClr>
                </a:solidFill>
              </a:rPr>
            </a:br>
            <a:r>
              <a:rPr lang="de-DE" sz="2800" b="1" dirty="0">
                <a:solidFill>
                  <a:schemeClr val="bg1">
                    <a:lumMod val="65000"/>
                  </a:schemeClr>
                </a:solidFill>
              </a:rPr>
              <a:t>}</a:t>
            </a:r>
            <a:endParaRPr lang="de-DE" dirty="0">
              <a:solidFill>
                <a:schemeClr val="bg1">
                  <a:lumMod val="65000"/>
                </a:schemeClr>
              </a:solidFill>
            </a:endParaRPr>
          </a:p>
          <a:p>
            <a:r>
              <a:rPr lang="de-DE" dirty="0"/>
              <a:t>Entweder </a:t>
            </a:r>
            <a:r>
              <a:rPr lang="de-DE" dirty="0" err="1"/>
              <a:t>required</a:t>
            </a:r>
            <a:br>
              <a:rPr lang="de-DE" sz="2400" b="1" dirty="0">
                <a:solidFill>
                  <a:schemeClr val="accent1">
                    <a:lumMod val="75000"/>
                  </a:schemeClr>
                </a:solidFill>
              </a:rPr>
            </a:br>
            <a:r>
              <a:rPr lang="de-DE" sz="2400" b="1" dirty="0" err="1">
                <a:solidFill>
                  <a:schemeClr val="accent1">
                    <a:lumMod val="75000"/>
                  </a:schemeClr>
                </a:solidFill>
              </a:rPr>
              <a:t>required</a:t>
            </a:r>
            <a:r>
              <a:rPr lang="de-DE" sz="2400" b="1" dirty="0">
                <a:solidFill>
                  <a:schemeClr val="accent1">
                    <a:lumMod val="75000"/>
                  </a:schemeClr>
                </a:solidFill>
              </a:rPr>
              <a:t> </a:t>
            </a:r>
            <a:r>
              <a:rPr lang="de-DE" sz="2400" b="1" i="1" dirty="0">
                <a:solidFill>
                  <a:schemeClr val="tx2"/>
                </a:solidFill>
              </a:rPr>
              <a:t>typ </a:t>
            </a:r>
            <a:r>
              <a:rPr lang="de-DE" sz="2400" b="1" i="1" dirty="0" err="1">
                <a:solidFill>
                  <a:schemeClr val="tx2"/>
                </a:solidFill>
              </a:rPr>
              <a:t>argument</a:t>
            </a:r>
            <a:endParaRPr lang="de-DE" sz="2800" b="1" dirty="0">
              <a:solidFill>
                <a:schemeClr val="accent1">
                  <a:lumMod val="75000"/>
                </a:schemeClr>
              </a:solidFill>
            </a:endParaRPr>
          </a:p>
          <a:p>
            <a:r>
              <a:rPr lang="de-DE" dirty="0"/>
              <a:t>Oder mit Standardwert</a:t>
            </a:r>
            <a:br>
              <a:rPr lang="de-DE" b="1" dirty="0">
                <a:solidFill>
                  <a:schemeClr val="accent1">
                    <a:lumMod val="75000"/>
                  </a:schemeClr>
                </a:solidFill>
              </a:rPr>
            </a:br>
            <a:r>
              <a:rPr lang="de-DE" sz="2800" b="1" i="1" dirty="0">
                <a:solidFill>
                  <a:schemeClr val="tx2"/>
                </a:solidFill>
              </a:rPr>
              <a:t>typ argument2 </a:t>
            </a:r>
            <a:r>
              <a:rPr lang="de-DE" sz="2800" b="1" dirty="0">
                <a:solidFill>
                  <a:schemeClr val="accent1"/>
                </a:solidFill>
              </a:rPr>
              <a:t>=</a:t>
            </a:r>
            <a:r>
              <a:rPr lang="de-DE" sz="2800" b="1" i="1" dirty="0">
                <a:solidFill>
                  <a:schemeClr val="tx2"/>
                </a:solidFill>
              </a:rPr>
              <a:t> </a:t>
            </a:r>
            <a:r>
              <a:rPr lang="de-DE" sz="2800" b="1" i="1" dirty="0" err="1">
                <a:solidFill>
                  <a:schemeClr val="tx2"/>
                </a:solidFill>
              </a:rPr>
              <a:t>standardwert</a:t>
            </a:r>
            <a:endParaRPr lang="de-DE" dirty="0"/>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38F87A43-8079-4CB7-B86D-866A303FB094}" type="datetime1">
              <a:rPr lang="de-DE" smtClean="0"/>
              <a:t>30.09.2021</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56</a:t>
            </a:fld>
            <a:endParaRPr lang="de-DE"/>
          </a:p>
        </p:txBody>
      </p:sp>
    </p:spTree>
    <p:extLst>
      <p:ext uri="{BB962C8B-B14F-4D97-AF65-F5344CB8AC3E}">
        <p14:creationId xmlns:p14="http://schemas.microsoft.com/office/powerpoint/2010/main" val="2684647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AB4B6-127B-4DD4-80CD-D87D97B12642}"/>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0666358B-D634-4CDD-8C10-1F7BF8F57587}"/>
              </a:ext>
            </a:extLst>
          </p:cNvPr>
          <p:cNvSpPr>
            <a:spLocks noGrp="1"/>
          </p:cNvSpPr>
          <p:nvPr>
            <p:ph idx="1"/>
          </p:nvPr>
        </p:nvSpPr>
        <p:spPr/>
        <p:txBody>
          <a:bodyPr/>
          <a:lstStyle/>
          <a:p>
            <a:r>
              <a:rPr lang="de-DE" dirty="0"/>
              <a:t>Wie sieht es in unserem Problemfall aus?</a:t>
            </a:r>
          </a:p>
          <a:p>
            <a:pPr marL="0" indent="0">
              <a:buNone/>
            </a:pPr>
            <a:r>
              <a:rPr lang="de-DE" dirty="0"/>
              <a:t>Vorher:</a:t>
            </a:r>
          </a:p>
          <a:p>
            <a:pPr marL="0" indent="0">
              <a:buNone/>
            </a:pPr>
            <a:endParaRPr lang="de-DE" dirty="0"/>
          </a:p>
          <a:p>
            <a:pPr marL="0" indent="0">
              <a:buNone/>
            </a:pPr>
            <a:endParaRPr lang="de-DE" dirty="0"/>
          </a:p>
          <a:p>
            <a:pPr marL="0" indent="0">
              <a:buNone/>
            </a:pPr>
            <a:r>
              <a:rPr lang="de-DE" dirty="0"/>
              <a:t>Nachher:</a:t>
            </a:r>
          </a:p>
        </p:txBody>
      </p:sp>
      <p:sp>
        <p:nvSpPr>
          <p:cNvPr id="4" name="Datumsplatzhalter 3">
            <a:extLst>
              <a:ext uri="{FF2B5EF4-FFF2-40B4-BE49-F238E27FC236}">
                <a16:creationId xmlns:a16="http://schemas.microsoft.com/office/drawing/2014/main" id="{FCB736F8-950C-47AC-8C3B-85806BDD9992}"/>
              </a:ext>
            </a:extLst>
          </p:cNvPr>
          <p:cNvSpPr>
            <a:spLocks noGrp="1"/>
          </p:cNvSpPr>
          <p:nvPr>
            <p:ph type="dt" sz="half" idx="10"/>
          </p:nvPr>
        </p:nvSpPr>
        <p:spPr/>
        <p:txBody>
          <a:bodyPr/>
          <a:lstStyle/>
          <a:p>
            <a:fld id="{EC1CD622-1FE5-41E5-8C5A-E826D2033FCC}" type="datetime1">
              <a:rPr lang="de-DE" smtClean="0"/>
              <a:t>30.09.2021</a:t>
            </a:fld>
            <a:endParaRPr lang="de-DE"/>
          </a:p>
        </p:txBody>
      </p:sp>
      <p:sp>
        <p:nvSpPr>
          <p:cNvPr id="5" name="Fußzeilenplatzhalter 4">
            <a:extLst>
              <a:ext uri="{FF2B5EF4-FFF2-40B4-BE49-F238E27FC236}">
                <a16:creationId xmlns:a16="http://schemas.microsoft.com/office/drawing/2014/main" id="{4F7B6CC0-FEBA-457B-B75F-A57B17C5D0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50628E8-E520-491A-951E-CB3450B6A109}"/>
              </a:ext>
            </a:extLst>
          </p:cNvPr>
          <p:cNvSpPr>
            <a:spLocks noGrp="1"/>
          </p:cNvSpPr>
          <p:nvPr>
            <p:ph type="sldNum" sz="quarter" idx="12"/>
          </p:nvPr>
        </p:nvSpPr>
        <p:spPr/>
        <p:txBody>
          <a:bodyPr/>
          <a:lstStyle/>
          <a:p>
            <a:fld id="{3A1F27E2-D58A-4028-9FF2-B12D897F257E}" type="slidenum">
              <a:rPr lang="de-DE" smtClean="0"/>
              <a:t>57</a:t>
            </a:fld>
            <a:endParaRPr lang="de-DE"/>
          </a:p>
        </p:txBody>
      </p:sp>
      <p:pic>
        <p:nvPicPr>
          <p:cNvPr id="8" name="Grafik 7">
            <a:extLst>
              <a:ext uri="{FF2B5EF4-FFF2-40B4-BE49-F238E27FC236}">
                <a16:creationId xmlns:a16="http://schemas.microsoft.com/office/drawing/2014/main" id="{D19CDF4F-0BEA-494C-AFFD-83616BFC10C1}"/>
              </a:ext>
            </a:extLst>
          </p:cNvPr>
          <p:cNvPicPr>
            <a:picLocks noChangeAspect="1"/>
          </p:cNvPicPr>
          <p:nvPr/>
        </p:nvPicPr>
        <p:blipFill rotWithShape="1">
          <a:blip r:embed="rId2"/>
          <a:srcRect l="1915"/>
          <a:stretch/>
        </p:blipFill>
        <p:spPr>
          <a:xfrm>
            <a:off x="838200" y="4021134"/>
            <a:ext cx="7551828" cy="895712"/>
          </a:xfrm>
          <a:prstGeom prst="rect">
            <a:avLst/>
          </a:prstGeom>
        </p:spPr>
      </p:pic>
      <p:pic>
        <p:nvPicPr>
          <p:cNvPr id="9" name="Grafik 8">
            <a:extLst>
              <a:ext uri="{FF2B5EF4-FFF2-40B4-BE49-F238E27FC236}">
                <a16:creationId xmlns:a16="http://schemas.microsoft.com/office/drawing/2014/main" id="{8811442E-6DB4-4B6A-A6BE-E480BEB68FC7}"/>
              </a:ext>
            </a:extLst>
          </p:cNvPr>
          <p:cNvPicPr>
            <a:picLocks noChangeAspect="1"/>
          </p:cNvPicPr>
          <p:nvPr/>
        </p:nvPicPr>
        <p:blipFill>
          <a:blip r:embed="rId3"/>
          <a:stretch>
            <a:fillRect/>
          </a:stretch>
        </p:blipFill>
        <p:spPr>
          <a:xfrm>
            <a:off x="838200" y="2472324"/>
            <a:ext cx="4424625" cy="956676"/>
          </a:xfrm>
          <a:prstGeom prst="rect">
            <a:avLst/>
          </a:prstGeom>
        </p:spPr>
      </p:pic>
      <p:sp>
        <p:nvSpPr>
          <p:cNvPr id="10" name="Textfeld 9">
            <a:extLst>
              <a:ext uri="{FF2B5EF4-FFF2-40B4-BE49-F238E27FC236}">
                <a16:creationId xmlns:a16="http://schemas.microsoft.com/office/drawing/2014/main" id="{9F0D7E93-D8FD-4AB1-A15F-94D3659018B0}"/>
              </a:ext>
            </a:extLst>
          </p:cNvPr>
          <p:cNvSpPr txBox="1"/>
          <p:nvPr/>
        </p:nvSpPr>
        <p:spPr>
          <a:xfrm>
            <a:off x="5580481" y="2535163"/>
            <a:ext cx="1029449" cy="830997"/>
          </a:xfrm>
          <a:prstGeom prst="rect">
            <a:avLst/>
          </a:prstGeom>
          <a:noFill/>
        </p:spPr>
        <p:txBody>
          <a:bodyPr wrap="none" rtlCol="0">
            <a:spAutoFit/>
          </a:bodyPr>
          <a:lstStyle/>
          <a:p>
            <a:r>
              <a:rPr lang="de-DE" sz="4800" dirty="0"/>
              <a:t>😒</a:t>
            </a:r>
          </a:p>
        </p:txBody>
      </p:sp>
      <p:sp>
        <p:nvSpPr>
          <p:cNvPr id="11" name="Textfeld 10">
            <a:extLst>
              <a:ext uri="{FF2B5EF4-FFF2-40B4-BE49-F238E27FC236}">
                <a16:creationId xmlns:a16="http://schemas.microsoft.com/office/drawing/2014/main" id="{4D413836-667D-4397-8DAE-354183DB12FE}"/>
              </a:ext>
            </a:extLst>
          </p:cNvPr>
          <p:cNvSpPr txBox="1"/>
          <p:nvPr/>
        </p:nvSpPr>
        <p:spPr>
          <a:xfrm>
            <a:off x="8498203" y="4021134"/>
            <a:ext cx="1029449" cy="830997"/>
          </a:xfrm>
          <a:prstGeom prst="rect">
            <a:avLst/>
          </a:prstGeom>
          <a:noFill/>
        </p:spPr>
        <p:txBody>
          <a:bodyPr wrap="none" rtlCol="0">
            <a:spAutoFit/>
          </a:bodyPr>
          <a:lstStyle/>
          <a:p>
            <a:r>
              <a:rPr lang="de-DE" sz="4800" dirty="0"/>
              <a:t>😎</a:t>
            </a:r>
          </a:p>
        </p:txBody>
      </p:sp>
      <p:pic>
        <p:nvPicPr>
          <p:cNvPr id="15" name="Grafik 14">
            <a:extLst>
              <a:ext uri="{FF2B5EF4-FFF2-40B4-BE49-F238E27FC236}">
                <a16:creationId xmlns:a16="http://schemas.microsoft.com/office/drawing/2014/main" id="{AA11DD9C-81BE-41B6-AFE0-136F6C3261F3}"/>
              </a:ext>
            </a:extLst>
          </p:cNvPr>
          <p:cNvPicPr>
            <a:picLocks noChangeAspect="1"/>
          </p:cNvPicPr>
          <p:nvPr/>
        </p:nvPicPr>
        <p:blipFill>
          <a:blip r:embed="rId4"/>
          <a:stretch>
            <a:fillRect/>
          </a:stretch>
        </p:blipFill>
        <p:spPr>
          <a:xfrm>
            <a:off x="838200" y="5069978"/>
            <a:ext cx="9434052" cy="991037"/>
          </a:xfrm>
          <a:prstGeom prst="rect">
            <a:avLst/>
          </a:prstGeom>
        </p:spPr>
      </p:pic>
    </p:spTree>
    <p:extLst>
      <p:ext uri="{BB962C8B-B14F-4D97-AF65-F5344CB8AC3E}">
        <p14:creationId xmlns:p14="http://schemas.microsoft.com/office/powerpoint/2010/main" val="269543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Danke fürs Abwarten und Zuhören.</a:t>
            </a:r>
          </a:p>
          <a:p>
            <a:r>
              <a:rPr lang="de-DE" dirty="0"/>
              <a:t>Jetzt bitte ausprobieren:</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EC1CD622-1FE5-41E5-8C5A-E826D2033FCC}" type="datetime1">
              <a:rPr lang="de-DE" smtClean="0"/>
              <a:t>30.09.2021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58</a:t>
            </a:fld>
            <a:endParaRPr lang="de-DE"/>
          </a:p>
        </p:txBody>
      </p:sp>
      <p:pic>
        <p:nvPicPr>
          <p:cNvPr id="8" name="Grafik 7">
            <a:extLst>
              <a:ext uri="{FF2B5EF4-FFF2-40B4-BE49-F238E27FC236}">
                <a16:creationId xmlns:a16="http://schemas.microsoft.com/office/drawing/2014/main" id="{90865EE6-68BD-4564-B2D4-666D822D8E94}"/>
              </a:ext>
            </a:extLst>
          </p:cNvPr>
          <p:cNvPicPr>
            <a:picLocks noChangeAspect="1"/>
          </p:cNvPicPr>
          <p:nvPr/>
        </p:nvPicPr>
        <p:blipFill rotWithShape="1">
          <a:blip r:embed="rId2"/>
          <a:srcRect l="1915"/>
          <a:stretch/>
        </p:blipFill>
        <p:spPr>
          <a:xfrm>
            <a:off x="838199" y="2715901"/>
            <a:ext cx="7577939" cy="898809"/>
          </a:xfrm>
          <a:prstGeom prst="rect">
            <a:avLst/>
          </a:prstGeom>
        </p:spPr>
      </p:pic>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838200" y="3797710"/>
            <a:ext cx="9434052" cy="991037"/>
          </a:xfrm>
          <a:prstGeom prst="rect">
            <a:avLst/>
          </a:prstGeom>
        </p:spPr>
      </p:pic>
    </p:spTree>
    <p:extLst>
      <p:ext uri="{BB962C8B-B14F-4D97-AF65-F5344CB8AC3E}">
        <p14:creationId xmlns:p14="http://schemas.microsoft.com/office/powerpoint/2010/main" val="769489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Clean Code</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1" y="1520825"/>
            <a:ext cx="6867832" cy="4645025"/>
          </a:xfrm>
        </p:spPr>
        <p:txBody>
          <a:bodyPr/>
          <a:lstStyle/>
          <a:p>
            <a:r>
              <a:rPr lang="de-DE" dirty="0"/>
              <a:t>Die Methode </a:t>
            </a:r>
            <a:r>
              <a:rPr lang="de-DE" dirty="0">
                <a:solidFill>
                  <a:schemeClr val="accent6"/>
                </a:solidFill>
              </a:rPr>
              <a:t>preis() </a:t>
            </a:r>
            <a:r>
              <a:rPr lang="de-DE" dirty="0"/>
              <a:t>tut zwei Dinge</a:t>
            </a:r>
          </a:p>
          <a:p>
            <a:pPr lvl="1"/>
            <a:r>
              <a:rPr lang="de-DE" dirty="0"/>
              <a:t>Berechnung des Preises</a:t>
            </a:r>
          </a:p>
          <a:p>
            <a:pPr lvl="1"/>
            <a:r>
              <a:rPr lang="de-DE" dirty="0"/>
              <a:t>Ausgabe auf dem Bildschirm</a:t>
            </a:r>
          </a:p>
          <a:p>
            <a:r>
              <a:rPr lang="de-DE" dirty="0"/>
              <a:t>Grundsatz: Methoden und Funktionen sollten nur 1 Aufgabe erledigen.</a:t>
            </a:r>
          </a:p>
          <a:p>
            <a:r>
              <a:rPr lang="de-DE" dirty="0"/>
              <a:t>Ändere die Methode zu einer Funktion, die nur rechnet und das Ergebnis liefert.</a:t>
            </a:r>
          </a:p>
          <a:p>
            <a:r>
              <a:rPr lang="de-DE" dirty="0"/>
              <a:t>Passe die </a:t>
            </a:r>
            <a:r>
              <a:rPr lang="de-DE" dirty="0" err="1">
                <a:solidFill>
                  <a:schemeClr val="accent6"/>
                </a:solidFill>
              </a:rPr>
              <a:t>main</a:t>
            </a:r>
            <a:r>
              <a:rPr lang="de-DE" dirty="0">
                <a:solidFill>
                  <a:schemeClr val="accent6"/>
                </a:solidFill>
              </a:rPr>
              <a:t>() </a:t>
            </a:r>
            <a:r>
              <a:rPr lang="de-DE" dirty="0"/>
              <a:t>Methode an, dass sie das Ergebnis auf dem Bildschirm ausgibt</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EC1CD622-1FE5-41E5-8C5A-E826D2033FCC}" type="datetime1">
              <a:rPr lang="de-DE" smtClean="0"/>
              <a:t>30.09.2021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31734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Dart</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Hochsprache</a:t>
            </a:r>
          </a:p>
          <a:p>
            <a:pPr lvl="1"/>
            <a:r>
              <a:rPr lang="de-DE" dirty="0"/>
              <a:t>leicht(er) verständlich</a:t>
            </a:r>
          </a:p>
          <a:p>
            <a:pPr lvl="1"/>
            <a:r>
              <a:rPr lang="de-DE" dirty="0"/>
              <a:t>nicht so nah am Prozessor orientiert</a:t>
            </a:r>
          </a:p>
          <a:p>
            <a:r>
              <a:rPr lang="de-DE" dirty="0"/>
              <a:t>Kostenlos verfügbar</a:t>
            </a:r>
          </a:p>
          <a:p>
            <a:r>
              <a:rPr lang="de-DE" dirty="0"/>
              <a:t>Universalsprache („</a:t>
            </a:r>
            <a:r>
              <a:rPr lang="de-DE" dirty="0" err="1"/>
              <a:t>general</a:t>
            </a:r>
            <a:r>
              <a:rPr lang="de-DE" dirty="0"/>
              <a:t> </a:t>
            </a:r>
            <a:r>
              <a:rPr lang="de-DE" dirty="0" err="1"/>
              <a:t>purpose</a:t>
            </a:r>
            <a:r>
              <a:rPr lang="de-DE" dirty="0"/>
              <a:t> </a:t>
            </a:r>
            <a:r>
              <a:rPr lang="de-DE" dirty="0" err="1"/>
              <a:t>programming</a:t>
            </a:r>
            <a:r>
              <a:rPr lang="de-DE" dirty="0"/>
              <a:t> </a:t>
            </a:r>
            <a:r>
              <a:rPr lang="de-DE" dirty="0" err="1"/>
              <a:t>language</a:t>
            </a:r>
            <a:r>
              <a:rPr lang="de-DE" dirty="0"/>
              <a:t>“)</a:t>
            </a:r>
          </a:p>
          <a:p>
            <a:pPr lvl="1"/>
            <a:r>
              <a:rPr lang="de-DE" dirty="0"/>
              <a:t>kann viele verschiedene Probleme lösen</a:t>
            </a:r>
          </a:p>
        </p:txBody>
      </p:sp>
      <p:sp>
        <p:nvSpPr>
          <p:cNvPr id="4" name="Datumsplatzhalter 3"/>
          <p:cNvSpPr>
            <a:spLocks noGrp="1"/>
          </p:cNvSpPr>
          <p:nvPr>
            <p:ph type="dt" sz="half" idx="10"/>
          </p:nvPr>
        </p:nvSpPr>
        <p:spPr/>
        <p:txBody>
          <a:bodyPr/>
          <a:lstStyle/>
          <a:p>
            <a:fld id="{F76D71DA-E1AE-4E9A-944F-243B0AD47101}"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pic>
        <p:nvPicPr>
          <p:cNvPr id="8" name="Grafik 7">
            <a:extLst>
              <a:ext uri="{FF2B5EF4-FFF2-40B4-BE49-F238E27FC236}">
                <a16:creationId xmlns:a16="http://schemas.microsoft.com/office/drawing/2014/main" id="{63BA570A-DA4A-4007-B779-3B9D6A7825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58" y="2201119"/>
            <a:ext cx="3308555" cy="878835"/>
          </a:xfrm>
          <a:prstGeom prst="rect">
            <a:avLst/>
          </a:prstGeom>
        </p:spPr>
      </p:pic>
    </p:spTree>
    <p:extLst>
      <p:ext uri="{BB962C8B-B14F-4D97-AF65-F5344CB8AC3E}">
        <p14:creationId xmlns:p14="http://schemas.microsoft.com/office/powerpoint/2010/main" val="4284270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ctr"/>
          <a:lstStyle/>
          <a:p>
            <a:r>
              <a:rPr lang="de-DE" dirty="0" err="1"/>
              <a:t>Callbacks</a:t>
            </a:r>
            <a:r>
              <a:rPr lang="de-DE" dirty="0"/>
              <a:t> sind ein Mittel für die Erweiterbarkeit</a:t>
            </a:r>
          </a:p>
          <a:p>
            <a:r>
              <a:rPr lang="de-DE" dirty="0"/>
              <a:t>Motto: </a:t>
            </a:r>
          </a:p>
          <a:p>
            <a:pPr lvl="1"/>
            <a:r>
              <a:rPr lang="de-DE" dirty="0"/>
              <a:t>Irgendwas soll passieren, aber ich kann im Moment nicht sagen, was genau. </a:t>
            </a:r>
          </a:p>
          <a:p>
            <a:pPr lvl="1"/>
            <a:r>
              <a:rPr lang="de-DE" dirty="0"/>
              <a:t>Jemand anderes muss das entscheiden und mir dann mitteilen.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9DE610D0-EC54-4B8A-9B9F-60F36FB3B089}" type="datetime1">
              <a:rPr lang="de-DE" smtClean="0"/>
              <a:t>30.09.2021</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60</a:t>
            </a:fld>
            <a:endParaRPr lang="de-DE"/>
          </a:p>
        </p:txBody>
      </p:sp>
      <p:cxnSp>
        <p:nvCxnSpPr>
          <p:cNvPr id="7" name="Gerader Verbinder 6">
            <a:extLst>
              <a:ext uri="{FF2B5EF4-FFF2-40B4-BE49-F238E27FC236}">
                <a16:creationId xmlns:a16="http://schemas.microsoft.com/office/drawing/2014/main" id="{55196F26-C3B2-4B9F-BD7A-AFF8E3CA2925}"/>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8" name="Textfeld 7">
            <a:extLst>
              <a:ext uri="{FF2B5EF4-FFF2-40B4-BE49-F238E27FC236}">
                <a16:creationId xmlns:a16="http://schemas.microsoft.com/office/drawing/2014/main" id="{E7BCABC2-A4EB-40FE-92AB-466365FBFC50}"/>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1095074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82E5BAA7-C5F2-4671-AB05-664446D59F3D}"/>
              </a:ext>
            </a:extLst>
          </p:cNvPr>
          <p:cNvPicPr>
            <a:picLocks noChangeAspect="1"/>
          </p:cNvPicPr>
          <p:nvPr/>
        </p:nvPicPr>
        <p:blipFill>
          <a:blip r:embed="rId3"/>
          <a:stretch>
            <a:fillRect/>
          </a:stretch>
        </p:blipFill>
        <p:spPr>
          <a:xfrm>
            <a:off x="8255313" y="1500188"/>
            <a:ext cx="2078562" cy="4409766"/>
          </a:xfrm>
          <a:prstGeom prst="rect">
            <a:avLst/>
          </a:prstGeom>
        </p:spPr>
      </p:pic>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t"/>
          <a:lstStyle/>
          <a:p>
            <a:r>
              <a:rPr lang="de-DE" dirty="0"/>
              <a:t>Beispiel: Button</a:t>
            </a:r>
          </a:p>
          <a:p>
            <a:endParaRPr lang="de-DE" dirty="0"/>
          </a:p>
          <a:p>
            <a:endParaRPr lang="de-DE" dirty="0"/>
          </a:p>
          <a:p>
            <a:endParaRPr lang="de-DE" dirty="0"/>
          </a:p>
          <a:p>
            <a:r>
              <a:rPr lang="de-DE" dirty="0"/>
              <a:t>Aussehen: soll jemand anders programmieren</a:t>
            </a:r>
          </a:p>
          <a:p>
            <a:r>
              <a:rPr lang="de-DE" dirty="0"/>
              <a:t>Verhalten: wollen wir bestimmen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9DE610D0-EC54-4B8A-9B9F-60F36FB3B089}" type="datetime1">
              <a:rPr lang="de-DE" smtClean="0"/>
              <a:t>30.09.2021</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61</a:t>
            </a:fld>
            <a:endParaRPr lang="de-DE"/>
          </a:p>
        </p:txBody>
      </p:sp>
      <p:pic>
        <p:nvPicPr>
          <p:cNvPr id="14" name="Grafik 13">
            <a:extLst>
              <a:ext uri="{FF2B5EF4-FFF2-40B4-BE49-F238E27FC236}">
                <a16:creationId xmlns:a16="http://schemas.microsoft.com/office/drawing/2014/main" id="{E6D03DA0-43A9-4229-B79D-A56F778D22AE}"/>
              </a:ext>
            </a:extLst>
          </p:cNvPr>
          <p:cNvPicPr>
            <a:picLocks noChangeAspect="1"/>
          </p:cNvPicPr>
          <p:nvPr/>
        </p:nvPicPr>
        <p:blipFill>
          <a:blip r:embed="rId4"/>
          <a:stretch>
            <a:fillRect/>
          </a:stretch>
        </p:blipFill>
        <p:spPr>
          <a:xfrm>
            <a:off x="1173071" y="2169213"/>
            <a:ext cx="2381582" cy="1038370"/>
          </a:xfrm>
          <a:prstGeom prst="rect">
            <a:avLst/>
          </a:prstGeom>
        </p:spPr>
      </p:pic>
      <p:pic>
        <p:nvPicPr>
          <p:cNvPr id="16" name="Grafik 15">
            <a:extLst>
              <a:ext uri="{FF2B5EF4-FFF2-40B4-BE49-F238E27FC236}">
                <a16:creationId xmlns:a16="http://schemas.microsoft.com/office/drawing/2014/main" id="{E4500B5F-E356-449E-A649-83BB576AB21E}"/>
              </a:ext>
            </a:extLst>
          </p:cNvPr>
          <p:cNvPicPr>
            <a:picLocks noChangeAspect="1"/>
          </p:cNvPicPr>
          <p:nvPr/>
        </p:nvPicPr>
        <p:blipFill>
          <a:blip r:embed="rId5"/>
          <a:stretch>
            <a:fillRect/>
          </a:stretch>
        </p:blipFill>
        <p:spPr>
          <a:xfrm>
            <a:off x="4413835" y="2169213"/>
            <a:ext cx="2982296" cy="1038370"/>
          </a:xfrm>
          <a:prstGeom prst="rect">
            <a:avLst/>
          </a:prstGeom>
        </p:spPr>
      </p:pic>
    </p:spTree>
    <p:extLst>
      <p:ext uri="{BB962C8B-B14F-4D97-AF65-F5344CB8AC3E}">
        <p14:creationId xmlns:p14="http://schemas.microsoft.com/office/powerpoint/2010/main" val="23569812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204FF-F7BF-48B2-A618-977BA4350C43}"/>
              </a:ext>
            </a:extLst>
          </p:cNvPr>
          <p:cNvSpPr>
            <a:spLocks noGrp="1"/>
          </p:cNvSpPr>
          <p:nvPr>
            <p:ph type="title"/>
          </p:nvPr>
        </p:nvSpPr>
        <p:spPr/>
        <p:txBody>
          <a:bodyPr/>
          <a:lstStyle/>
          <a:p>
            <a:r>
              <a:rPr lang="de-DE" dirty="0"/>
              <a:t>Dart - </a:t>
            </a:r>
            <a:r>
              <a:rPr lang="de-DE" dirty="0" err="1"/>
              <a:t>Callbacks</a:t>
            </a:r>
            <a:endParaRPr lang="de-DE" dirty="0"/>
          </a:p>
        </p:txBody>
      </p:sp>
      <p:sp>
        <p:nvSpPr>
          <p:cNvPr id="4" name="Datumsplatzhalter 3">
            <a:extLst>
              <a:ext uri="{FF2B5EF4-FFF2-40B4-BE49-F238E27FC236}">
                <a16:creationId xmlns:a16="http://schemas.microsoft.com/office/drawing/2014/main" id="{16D4D22D-B7A8-4AD0-B8ED-2B977E41B3F4}"/>
              </a:ext>
            </a:extLst>
          </p:cNvPr>
          <p:cNvSpPr>
            <a:spLocks noGrp="1"/>
          </p:cNvSpPr>
          <p:nvPr>
            <p:ph type="dt" sz="half" idx="10"/>
          </p:nvPr>
        </p:nvSpPr>
        <p:spPr/>
        <p:txBody>
          <a:bodyPr/>
          <a:lstStyle/>
          <a:p>
            <a:fld id="{9DE610D0-EC54-4B8A-9B9F-60F36FB3B089}" type="datetime1">
              <a:rPr lang="de-DE" smtClean="0"/>
              <a:t>30.09.2021</a:t>
            </a:fld>
            <a:endParaRPr lang="de-DE"/>
          </a:p>
        </p:txBody>
      </p:sp>
      <p:sp>
        <p:nvSpPr>
          <p:cNvPr id="5" name="Fußzeilenplatzhalter 4">
            <a:extLst>
              <a:ext uri="{FF2B5EF4-FFF2-40B4-BE49-F238E27FC236}">
                <a16:creationId xmlns:a16="http://schemas.microsoft.com/office/drawing/2014/main" id="{79999A1E-232D-4A3F-93E2-4A72BBBCC26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F41633C-28E6-4B7A-A166-F62A34470187}"/>
              </a:ext>
            </a:extLst>
          </p:cNvPr>
          <p:cNvSpPr>
            <a:spLocks noGrp="1"/>
          </p:cNvSpPr>
          <p:nvPr>
            <p:ph type="sldNum" sz="quarter" idx="12"/>
          </p:nvPr>
        </p:nvSpPr>
        <p:spPr/>
        <p:txBody>
          <a:bodyPr/>
          <a:lstStyle/>
          <a:p>
            <a:fld id="{3A1F27E2-D58A-4028-9FF2-B12D897F257E}" type="slidenum">
              <a:rPr lang="de-DE" smtClean="0"/>
              <a:t>62</a:t>
            </a:fld>
            <a:endParaRPr lang="de-DE"/>
          </a:p>
        </p:txBody>
      </p:sp>
      <p:pic>
        <p:nvPicPr>
          <p:cNvPr id="8" name="Grafik 7">
            <a:extLst>
              <a:ext uri="{FF2B5EF4-FFF2-40B4-BE49-F238E27FC236}">
                <a16:creationId xmlns:a16="http://schemas.microsoft.com/office/drawing/2014/main" id="{DCAC0A45-A90D-4055-84A9-4FAB228C4166}"/>
              </a:ext>
            </a:extLst>
          </p:cNvPr>
          <p:cNvPicPr>
            <a:picLocks noChangeAspect="1"/>
          </p:cNvPicPr>
          <p:nvPr/>
        </p:nvPicPr>
        <p:blipFill>
          <a:blip r:embed="rId3"/>
          <a:stretch>
            <a:fillRect/>
          </a:stretch>
        </p:blipFill>
        <p:spPr>
          <a:xfrm>
            <a:off x="3256551" y="2280808"/>
            <a:ext cx="6460561" cy="600318"/>
          </a:xfrm>
          <a:prstGeom prst="rect">
            <a:avLst/>
          </a:prstGeom>
        </p:spPr>
      </p:pic>
      <p:pic>
        <p:nvPicPr>
          <p:cNvPr id="9" name="Grafik 8">
            <a:extLst>
              <a:ext uri="{FF2B5EF4-FFF2-40B4-BE49-F238E27FC236}">
                <a16:creationId xmlns:a16="http://schemas.microsoft.com/office/drawing/2014/main" id="{FF947154-E3A4-4F0C-896E-401BE11F6D76}"/>
              </a:ext>
            </a:extLst>
          </p:cNvPr>
          <p:cNvPicPr>
            <a:picLocks noChangeAspect="1"/>
          </p:cNvPicPr>
          <p:nvPr/>
        </p:nvPicPr>
        <p:blipFill>
          <a:blip r:embed="rId4"/>
          <a:stretch>
            <a:fillRect/>
          </a:stretch>
        </p:blipFill>
        <p:spPr>
          <a:xfrm>
            <a:off x="812679" y="1628136"/>
            <a:ext cx="2078562" cy="4409766"/>
          </a:xfrm>
          <a:prstGeom prst="rect">
            <a:avLst/>
          </a:prstGeom>
        </p:spPr>
      </p:pic>
      <p:cxnSp>
        <p:nvCxnSpPr>
          <p:cNvPr id="11" name="Gerade Verbindung mit Pfeil 10">
            <a:extLst>
              <a:ext uri="{FF2B5EF4-FFF2-40B4-BE49-F238E27FC236}">
                <a16:creationId xmlns:a16="http://schemas.microsoft.com/office/drawing/2014/main" id="{5ABA41E7-B817-4B75-A9B9-7D35F469E944}"/>
              </a:ext>
            </a:extLst>
          </p:cNvPr>
          <p:cNvCxnSpPr/>
          <p:nvPr/>
        </p:nvCxnSpPr>
        <p:spPr>
          <a:xfrm flipV="1">
            <a:off x="2016807" y="2433484"/>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76892F75-7CFC-4474-B6E4-F39C82CC8961}"/>
              </a:ext>
            </a:extLst>
          </p:cNvPr>
          <p:cNvCxnSpPr/>
          <p:nvPr/>
        </p:nvCxnSpPr>
        <p:spPr>
          <a:xfrm flipV="1">
            <a:off x="2016807" y="2768229"/>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DA89E8BC-69C9-4655-A1CB-E8780CA9CB74}"/>
              </a:ext>
            </a:extLst>
          </p:cNvPr>
          <p:cNvPicPr>
            <a:picLocks noChangeAspect="1"/>
          </p:cNvPicPr>
          <p:nvPr/>
        </p:nvPicPr>
        <p:blipFill>
          <a:blip r:embed="rId5"/>
          <a:stretch>
            <a:fillRect/>
          </a:stretch>
        </p:blipFill>
        <p:spPr>
          <a:xfrm>
            <a:off x="5460810" y="3589606"/>
            <a:ext cx="2811011" cy="2134463"/>
          </a:xfrm>
          <a:prstGeom prst="rect">
            <a:avLst/>
          </a:prstGeom>
        </p:spPr>
      </p:pic>
      <p:sp>
        <p:nvSpPr>
          <p:cNvPr id="21" name="Textfeld 20">
            <a:extLst>
              <a:ext uri="{FF2B5EF4-FFF2-40B4-BE49-F238E27FC236}">
                <a16:creationId xmlns:a16="http://schemas.microsoft.com/office/drawing/2014/main" id="{E59D204C-7305-4873-8D55-CA8BA63E18B7}"/>
              </a:ext>
            </a:extLst>
          </p:cNvPr>
          <p:cNvSpPr txBox="1"/>
          <p:nvPr/>
        </p:nvSpPr>
        <p:spPr>
          <a:xfrm>
            <a:off x="6112186" y="1748313"/>
            <a:ext cx="1046569" cy="369332"/>
          </a:xfrm>
          <a:prstGeom prst="rect">
            <a:avLst/>
          </a:prstGeom>
          <a:noFill/>
        </p:spPr>
        <p:txBody>
          <a:bodyPr wrap="none" rtlCol="0">
            <a:spAutoFit/>
          </a:bodyPr>
          <a:lstStyle/>
          <a:p>
            <a:r>
              <a:rPr lang="de-DE" dirty="0" err="1">
                <a:solidFill>
                  <a:schemeClr val="accent6"/>
                </a:solidFill>
              </a:rPr>
              <a:t>Callbacks</a:t>
            </a:r>
            <a:endParaRPr lang="de-DE" dirty="0">
              <a:solidFill>
                <a:schemeClr val="accent6"/>
              </a:solidFill>
            </a:endParaRPr>
          </a:p>
        </p:txBody>
      </p:sp>
      <p:sp>
        <p:nvSpPr>
          <p:cNvPr id="23" name="Rechteck 22">
            <a:extLst>
              <a:ext uri="{FF2B5EF4-FFF2-40B4-BE49-F238E27FC236}">
                <a16:creationId xmlns:a16="http://schemas.microsoft.com/office/drawing/2014/main" id="{26231589-D902-4A15-BED9-227912CBB558}"/>
              </a:ext>
            </a:extLst>
          </p:cNvPr>
          <p:cNvSpPr/>
          <p:nvPr/>
        </p:nvSpPr>
        <p:spPr>
          <a:xfrm>
            <a:off x="6186948" y="2101645"/>
            <a:ext cx="939063" cy="79230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0A2CD7AD-3FE5-4832-B848-15916CF6BAB7}"/>
              </a:ext>
            </a:extLst>
          </p:cNvPr>
          <p:cNvCxnSpPr>
            <a:cxnSpLocks/>
          </p:cNvCxnSpPr>
          <p:nvPr/>
        </p:nvCxnSpPr>
        <p:spPr>
          <a:xfrm flipH="1">
            <a:off x="6251248" y="2580967"/>
            <a:ext cx="179049" cy="10086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54771DCD-3265-482B-A0C1-D87BA2B73CDB}"/>
              </a:ext>
            </a:extLst>
          </p:cNvPr>
          <p:cNvCxnSpPr>
            <a:cxnSpLocks/>
          </p:cNvCxnSpPr>
          <p:nvPr/>
        </p:nvCxnSpPr>
        <p:spPr>
          <a:xfrm flipH="1">
            <a:off x="6486831" y="2877438"/>
            <a:ext cx="297281" cy="19523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4905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Mal vorausdenken:</a:t>
            </a:r>
            <a:br>
              <a:rPr lang="de-DE" dirty="0"/>
            </a:br>
            <a:r>
              <a:rPr lang="de-DE" dirty="0"/>
              <a:t>Wie sieht die Funktion </a:t>
            </a:r>
            <a:r>
              <a:rPr lang="de-DE" dirty="0">
                <a:solidFill>
                  <a:schemeClr val="accent6"/>
                </a:solidFill>
              </a:rPr>
              <a:t>preis() </a:t>
            </a:r>
            <a:r>
              <a:rPr lang="de-DE" dirty="0"/>
              <a:t>in 3 Jahren aus?</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EC1CD622-1FE5-41E5-8C5A-E826D2033FCC}" type="datetime1">
              <a:rPr lang="de-DE" smtClean="0"/>
              <a:t>30.09.2021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63</a:t>
            </a:fld>
            <a:endParaRPr lang="de-DE"/>
          </a:p>
        </p:txBody>
      </p:sp>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1196916" y="2499852"/>
            <a:ext cx="9434052" cy="991037"/>
          </a:xfrm>
          <a:prstGeom prst="rect">
            <a:avLst/>
          </a:prstGeom>
        </p:spPr>
      </p:pic>
      <p:pic>
        <p:nvPicPr>
          <p:cNvPr id="10" name="Grafik 9">
            <a:extLst>
              <a:ext uri="{FF2B5EF4-FFF2-40B4-BE49-F238E27FC236}">
                <a16:creationId xmlns:a16="http://schemas.microsoft.com/office/drawing/2014/main" id="{7C273BC9-A250-46ED-B633-C386CE35B24C}"/>
              </a:ext>
            </a:extLst>
          </p:cNvPr>
          <p:cNvPicPr>
            <a:picLocks noChangeAspect="1"/>
          </p:cNvPicPr>
          <p:nvPr/>
        </p:nvPicPr>
        <p:blipFill>
          <a:blip r:embed="rId4"/>
          <a:stretch>
            <a:fillRect/>
          </a:stretch>
        </p:blipFill>
        <p:spPr>
          <a:xfrm>
            <a:off x="1196916" y="3554990"/>
            <a:ext cx="4215742" cy="2744210"/>
          </a:xfrm>
          <a:prstGeom prst="rect">
            <a:avLst/>
          </a:prstGeom>
        </p:spPr>
      </p:pic>
      <p:cxnSp>
        <p:nvCxnSpPr>
          <p:cNvPr id="12" name="Gerader Verbinder 11">
            <a:extLst>
              <a:ext uri="{FF2B5EF4-FFF2-40B4-BE49-F238E27FC236}">
                <a16:creationId xmlns:a16="http://schemas.microsoft.com/office/drawing/2014/main" id="{7124054B-5319-4881-9699-891663C2953B}"/>
              </a:ext>
            </a:extLst>
          </p:cNvPr>
          <p:cNvCxnSpPr/>
          <p:nvPr/>
        </p:nvCxnSpPr>
        <p:spPr>
          <a:xfrm>
            <a:off x="1836174" y="4874342"/>
            <a:ext cx="0" cy="11577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136FC9D0-3D4F-456C-BD78-B269FDD77E3D}"/>
              </a:ext>
            </a:extLst>
          </p:cNvPr>
          <p:cNvSpPr txBox="1"/>
          <p:nvPr/>
        </p:nvSpPr>
        <p:spPr>
          <a:xfrm>
            <a:off x="2330246" y="6045285"/>
            <a:ext cx="343364" cy="369332"/>
          </a:xfrm>
          <a:prstGeom prst="rect">
            <a:avLst/>
          </a:prstGeom>
          <a:noFill/>
        </p:spPr>
        <p:txBody>
          <a:bodyPr wrap="none" rtlCol="0">
            <a:spAutoFit/>
          </a:bodyPr>
          <a:lstStyle/>
          <a:p>
            <a:r>
              <a:rPr lang="de-DE" dirty="0"/>
              <a:t>…</a:t>
            </a:r>
          </a:p>
        </p:txBody>
      </p:sp>
    </p:spTree>
    <p:extLst>
      <p:ext uri="{BB962C8B-B14F-4D97-AF65-F5344CB8AC3E}">
        <p14:creationId xmlns:p14="http://schemas.microsoft.com/office/powerpoint/2010/main" val="20661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E0C675F6-1EA4-4DEC-8EDC-18C7FF19B7C6}"/>
              </a:ext>
            </a:extLst>
          </p:cNvPr>
          <p:cNvPicPr>
            <a:picLocks noChangeAspect="1"/>
          </p:cNvPicPr>
          <p:nvPr/>
        </p:nvPicPr>
        <p:blipFill>
          <a:blip r:embed="rId3"/>
          <a:stretch>
            <a:fillRect/>
          </a:stretch>
        </p:blipFill>
        <p:spPr>
          <a:xfrm>
            <a:off x="1218454" y="2420786"/>
            <a:ext cx="5899937" cy="3745064"/>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0" y="1520825"/>
            <a:ext cx="10514013" cy="1022043"/>
          </a:xfrm>
        </p:spPr>
        <p:txBody>
          <a:bodyPr/>
          <a:lstStyle/>
          <a:p>
            <a:r>
              <a:rPr lang="de-DE" dirty="0"/>
              <a:t>Lösung: Callback</a:t>
            </a:r>
            <a:br>
              <a:rPr lang="de-DE" dirty="0"/>
            </a:br>
            <a:r>
              <a:rPr lang="de-DE" dirty="0"/>
              <a:t>"Ruf mich an, wenn Du wissen willst, wie die Konditionen sind."</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EC1CD622-1FE5-41E5-8C5A-E826D2033FCC}" type="datetime1">
              <a:rPr lang="de-DE" smtClean="0"/>
              <a:t>30.09.2021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64</a:t>
            </a:fld>
            <a:endParaRPr lang="de-DE"/>
          </a:p>
        </p:txBody>
      </p:sp>
      <p:sp>
        <p:nvSpPr>
          <p:cNvPr id="14" name="Rechteck 13">
            <a:extLst>
              <a:ext uri="{FF2B5EF4-FFF2-40B4-BE49-F238E27FC236}">
                <a16:creationId xmlns:a16="http://schemas.microsoft.com/office/drawing/2014/main" id="{CB4FD879-3A5F-4F80-9E0F-22434DC5EF7D}"/>
              </a:ext>
            </a:extLst>
          </p:cNvPr>
          <p:cNvSpPr/>
          <p:nvPr/>
        </p:nvSpPr>
        <p:spPr>
          <a:xfrm>
            <a:off x="1681277" y="3232298"/>
            <a:ext cx="2772733" cy="6391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48052912-581D-4F6B-A852-50CEB95D3336}"/>
              </a:ext>
            </a:extLst>
          </p:cNvPr>
          <p:cNvCxnSpPr>
            <a:cxnSpLocks/>
          </p:cNvCxnSpPr>
          <p:nvPr/>
        </p:nvCxnSpPr>
        <p:spPr>
          <a:xfrm flipH="1">
            <a:off x="3959942" y="2809568"/>
            <a:ext cx="1246239" cy="422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67EAC06F-EC20-4641-92C4-27F995222663}"/>
              </a:ext>
            </a:extLst>
          </p:cNvPr>
          <p:cNvSpPr/>
          <p:nvPr/>
        </p:nvSpPr>
        <p:spPr>
          <a:xfrm>
            <a:off x="2016807" y="4682963"/>
            <a:ext cx="3270490"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BFA24FA9-9255-4BE8-9D5F-80170B1A08F8}"/>
              </a:ext>
            </a:extLst>
          </p:cNvPr>
          <p:cNvSpPr txBox="1"/>
          <p:nvPr/>
        </p:nvSpPr>
        <p:spPr>
          <a:xfrm>
            <a:off x="5397910" y="4626709"/>
            <a:ext cx="1121974" cy="369332"/>
          </a:xfrm>
          <a:prstGeom prst="rect">
            <a:avLst/>
          </a:prstGeom>
          <a:noFill/>
        </p:spPr>
        <p:txBody>
          <a:bodyPr wrap="none" rtlCol="0">
            <a:spAutoFit/>
          </a:bodyPr>
          <a:lstStyle/>
          <a:p>
            <a:r>
              <a:rPr lang="de-DE" dirty="0"/>
              <a:t>Argument</a:t>
            </a:r>
          </a:p>
        </p:txBody>
      </p:sp>
      <p:sp>
        <p:nvSpPr>
          <p:cNvPr id="21" name="Rechteck 20">
            <a:extLst>
              <a:ext uri="{FF2B5EF4-FFF2-40B4-BE49-F238E27FC236}">
                <a16:creationId xmlns:a16="http://schemas.microsoft.com/office/drawing/2014/main" id="{E8F26613-F8FB-40A1-B962-343DCD63582B}"/>
              </a:ext>
            </a:extLst>
          </p:cNvPr>
          <p:cNvSpPr/>
          <p:nvPr/>
        </p:nvSpPr>
        <p:spPr>
          <a:xfrm>
            <a:off x="3249394" y="5097074"/>
            <a:ext cx="12783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A19BDB24-B80B-49AB-A33F-48CB7079E317}"/>
              </a:ext>
            </a:extLst>
          </p:cNvPr>
          <p:cNvSpPr txBox="1"/>
          <p:nvPr/>
        </p:nvSpPr>
        <p:spPr>
          <a:xfrm>
            <a:off x="4583061" y="5040820"/>
            <a:ext cx="5413149" cy="369332"/>
          </a:xfrm>
          <a:prstGeom prst="rect">
            <a:avLst/>
          </a:prstGeom>
          <a:noFill/>
        </p:spPr>
        <p:txBody>
          <a:bodyPr wrap="none" rtlCol="0">
            <a:spAutoFit/>
          </a:bodyPr>
          <a:lstStyle/>
          <a:p>
            <a:r>
              <a:rPr lang="de-DE" dirty="0"/>
              <a:t>Aufruf der Callback-Funktion: wie sind die Konditionen?</a:t>
            </a:r>
          </a:p>
        </p:txBody>
      </p:sp>
    </p:spTree>
    <p:extLst>
      <p:ext uri="{BB962C8B-B14F-4D97-AF65-F5344CB8AC3E}">
        <p14:creationId xmlns:p14="http://schemas.microsoft.com/office/powerpoint/2010/main" val="9831520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2AAF9F9-2EAF-4B0E-9601-16F42A35914A}"/>
              </a:ext>
            </a:extLst>
          </p:cNvPr>
          <p:cNvPicPr>
            <a:picLocks noChangeAspect="1"/>
          </p:cNvPicPr>
          <p:nvPr/>
        </p:nvPicPr>
        <p:blipFill>
          <a:blip r:embed="rId3"/>
          <a:stretch>
            <a:fillRect/>
          </a:stretch>
        </p:blipFill>
        <p:spPr>
          <a:xfrm>
            <a:off x="1166835" y="2162688"/>
            <a:ext cx="6186155" cy="3745065"/>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Programmiere zunächst nach:</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EC1CD622-1FE5-41E5-8C5A-E826D2033FCC}" type="datetime1">
              <a:rPr lang="de-DE" smtClean="0"/>
              <a:t>30.09.2021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65</a:t>
            </a:fld>
            <a:endParaRPr lang="de-DE"/>
          </a:p>
        </p:txBody>
      </p:sp>
    </p:spTree>
    <p:extLst>
      <p:ext uri="{BB962C8B-B14F-4D97-AF65-F5344CB8AC3E}">
        <p14:creationId xmlns:p14="http://schemas.microsoft.com/office/powerpoint/2010/main" val="21759797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Erweitere:</a:t>
            </a:r>
          </a:p>
          <a:p>
            <a:pPr lvl="1"/>
            <a:r>
              <a:rPr lang="de-DE" dirty="0"/>
              <a:t>Eine Funktion für 2% Skonto</a:t>
            </a:r>
          </a:p>
          <a:p>
            <a:pPr lvl="1"/>
            <a:r>
              <a:rPr lang="de-DE" dirty="0"/>
              <a:t>Eine Rabattfunktion für VW</a:t>
            </a:r>
          </a:p>
          <a:p>
            <a:pPr lvl="2"/>
            <a:r>
              <a:rPr lang="de-DE" dirty="0"/>
              <a:t>Grundsätzlich 4% Rabatt</a:t>
            </a:r>
          </a:p>
          <a:p>
            <a:pPr lvl="2"/>
            <a:r>
              <a:rPr lang="de-DE" dirty="0"/>
              <a:t>Ab 10000 € 6% Rabatt</a:t>
            </a:r>
          </a:p>
          <a:p>
            <a:r>
              <a:rPr lang="de-DE" dirty="0"/>
              <a:t>Folgender Code sollte laufen:</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EC1CD622-1FE5-41E5-8C5A-E826D2033FCC}" type="datetime1">
              <a:rPr lang="de-DE" smtClean="0"/>
              <a:t>30.09.2021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66</a:t>
            </a:fld>
            <a:endParaRPr lang="de-DE"/>
          </a:p>
        </p:txBody>
      </p:sp>
      <p:pic>
        <p:nvPicPr>
          <p:cNvPr id="9" name="Grafik 8">
            <a:extLst>
              <a:ext uri="{FF2B5EF4-FFF2-40B4-BE49-F238E27FC236}">
                <a16:creationId xmlns:a16="http://schemas.microsoft.com/office/drawing/2014/main" id="{38CDBE14-44D6-4594-868E-179523684A9A}"/>
              </a:ext>
            </a:extLst>
          </p:cNvPr>
          <p:cNvPicPr>
            <a:picLocks noChangeAspect="1"/>
          </p:cNvPicPr>
          <p:nvPr/>
        </p:nvPicPr>
        <p:blipFill>
          <a:blip r:embed="rId3"/>
          <a:stretch>
            <a:fillRect/>
          </a:stretch>
        </p:blipFill>
        <p:spPr>
          <a:xfrm>
            <a:off x="838200" y="4055155"/>
            <a:ext cx="9462150" cy="1496030"/>
          </a:xfrm>
          <a:prstGeom prst="rect">
            <a:avLst/>
          </a:prstGeom>
        </p:spPr>
      </p:pic>
    </p:spTree>
    <p:extLst>
      <p:ext uri="{BB962C8B-B14F-4D97-AF65-F5344CB8AC3E}">
        <p14:creationId xmlns:p14="http://schemas.microsoft.com/office/powerpoint/2010/main" val="9593546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6A07A1-E0E9-4589-8ACF-29A351480188}"/>
              </a:ext>
            </a:extLst>
          </p:cNvPr>
          <p:cNvSpPr>
            <a:spLocks noGrp="1"/>
          </p:cNvSpPr>
          <p:nvPr>
            <p:ph type="title"/>
          </p:nvPr>
        </p:nvSpPr>
        <p:spPr/>
        <p:txBody>
          <a:bodyPr/>
          <a:lstStyle/>
          <a:p>
            <a:r>
              <a:rPr lang="de-DE" dirty="0"/>
              <a:t>Ausblick</a:t>
            </a:r>
          </a:p>
        </p:txBody>
      </p:sp>
      <p:sp>
        <p:nvSpPr>
          <p:cNvPr id="3" name="Inhaltsplatzhalter 2">
            <a:extLst>
              <a:ext uri="{FF2B5EF4-FFF2-40B4-BE49-F238E27FC236}">
                <a16:creationId xmlns:a16="http://schemas.microsoft.com/office/drawing/2014/main" id="{54D5B4F1-C7F7-4FC7-AF38-ADA12EB35630}"/>
              </a:ext>
            </a:extLst>
          </p:cNvPr>
          <p:cNvSpPr>
            <a:spLocks noGrp="1"/>
          </p:cNvSpPr>
          <p:nvPr>
            <p:ph idx="1"/>
          </p:nvPr>
        </p:nvSpPr>
        <p:spPr/>
        <p:txBody>
          <a:bodyPr/>
          <a:lstStyle/>
          <a:p>
            <a:r>
              <a:rPr lang="de-DE" dirty="0"/>
              <a:t>Uns fehlen noch ein paar Konzepte, bevor wir loslegen können</a:t>
            </a:r>
          </a:p>
          <a:p>
            <a:pPr lvl="1"/>
            <a:r>
              <a:rPr lang="de-DE" dirty="0" err="1"/>
              <a:t>async</a:t>
            </a:r>
            <a:r>
              <a:rPr lang="de-DE" dirty="0"/>
              <a:t>/</a:t>
            </a:r>
            <a:r>
              <a:rPr lang="de-DE" dirty="0" err="1"/>
              <a:t>await</a:t>
            </a:r>
            <a:endParaRPr lang="de-DE" dirty="0"/>
          </a:p>
          <a:p>
            <a:pPr lvl="1"/>
            <a:r>
              <a:rPr lang="de-DE" dirty="0"/>
              <a:t>Klassen und Objekte</a:t>
            </a:r>
          </a:p>
        </p:txBody>
      </p:sp>
      <p:sp>
        <p:nvSpPr>
          <p:cNvPr id="4" name="Datumsplatzhalter 3">
            <a:extLst>
              <a:ext uri="{FF2B5EF4-FFF2-40B4-BE49-F238E27FC236}">
                <a16:creationId xmlns:a16="http://schemas.microsoft.com/office/drawing/2014/main" id="{D08AE6C1-43B2-4E4C-AD04-92D62419D53B}"/>
              </a:ext>
            </a:extLst>
          </p:cNvPr>
          <p:cNvSpPr>
            <a:spLocks noGrp="1"/>
          </p:cNvSpPr>
          <p:nvPr>
            <p:ph type="dt" sz="half" idx="10"/>
          </p:nvPr>
        </p:nvSpPr>
        <p:spPr/>
        <p:txBody>
          <a:bodyPr/>
          <a:lstStyle/>
          <a:p>
            <a:fld id="{795D6F22-C3DB-4C50-AB93-27DFECB907EB}" type="datetime1">
              <a:rPr lang="de-DE" smtClean="0"/>
              <a:t>30.09.2021</a:t>
            </a:fld>
            <a:endParaRPr lang="de-DE"/>
          </a:p>
        </p:txBody>
      </p:sp>
      <p:sp>
        <p:nvSpPr>
          <p:cNvPr id="5" name="Fußzeilenplatzhalter 4">
            <a:extLst>
              <a:ext uri="{FF2B5EF4-FFF2-40B4-BE49-F238E27FC236}">
                <a16:creationId xmlns:a16="http://schemas.microsoft.com/office/drawing/2014/main" id="{B1838CD6-A1DC-48FA-87DD-26192AB85596}"/>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59EB146-4662-42BB-9E38-22A96479AA6D}"/>
              </a:ext>
            </a:extLst>
          </p:cNvPr>
          <p:cNvSpPr>
            <a:spLocks noGrp="1"/>
          </p:cNvSpPr>
          <p:nvPr>
            <p:ph type="sldNum" sz="quarter" idx="12"/>
          </p:nvPr>
        </p:nvSpPr>
        <p:spPr/>
        <p:txBody>
          <a:bodyPr/>
          <a:lstStyle/>
          <a:p>
            <a:fld id="{3A1F27E2-D58A-4028-9FF2-B12D897F257E}" type="slidenum">
              <a:rPr lang="de-DE" smtClean="0"/>
              <a:t>67</a:t>
            </a:fld>
            <a:endParaRPr lang="de-DE"/>
          </a:p>
        </p:txBody>
      </p:sp>
    </p:spTree>
    <p:extLst>
      <p:ext uri="{BB962C8B-B14F-4D97-AF65-F5344CB8AC3E}">
        <p14:creationId xmlns:p14="http://schemas.microsoft.com/office/powerpoint/2010/main" val="821667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a:t>Dart ist eine kostenlose General Purpose Hochsprache</a:t>
            </a:r>
          </a:p>
          <a:p>
            <a:r>
              <a:rPr lang="de-DE" dirty="0"/>
              <a:t>Programmiert wird in reinem Text, die IDE </a:t>
            </a:r>
            <a:r>
              <a:rPr lang="de-DE"/>
              <a:t>übernimmt den Rest</a:t>
            </a:r>
            <a:endParaRPr lang="de-DE" dirty="0"/>
          </a:p>
          <a:p>
            <a:r>
              <a:rPr lang="de-DE" dirty="0"/>
              <a:t>Variablen, Rechnen, Kommentare: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x</a:t>
            </a:r>
            <a:r>
              <a:rPr lang="de-DE" b="1" dirty="0">
                <a:solidFill>
                  <a:schemeClr val="accent1">
                    <a:lumMod val="75000"/>
                  </a:schemeClr>
                </a:solidFill>
              </a:rPr>
              <a:t> = </a:t>
            </a:r>
            <a:r>
              <a:rPr lang="de-DE" dirty="0"/>
              <a:t>2</a:t>
            </a:r>
            <a:r>
              <a:rPr lang="de-DE" b="1" dirty="0">
                <a:solidFill>
                  <a:schemeClr val="accent1">
                    <a:lumMod val="75000"/>
                  </a:schemeClr>
                </a:solidFill>
              </a:rPr>
              <a:t>+</a:t>
            </a:r>
            <a:r>
              <a:rPr lang="de-DE" dirty="0"/>
              <a:t>3</a:t>
            </a:r>
            <a:r>
              <a:rPr lang="de-DE" b="1" dirty="0">
                <a:solidFill>
                  <a:schemeClr val="accent1">
                    <a:lumMod val="75000"/>
                  </a:schemeClr>
                </a:solidFill>
              </a:rPr>
              <a:t>*</a:t>
            </a:r>
            <a:r>
              <a:rPr lang="de-DE" dirty="0"/>
              <a:t>5</a:t>
            </a:r>
            <a:r>
              <a:rPr lang="de-DE" b="1" dirty="0">
                <a:solidFill>
                  <a:schemeClr val="accent1">
                    <a:lumMod val="75000"/>
                  </a:schemeClr>
                </a:solidFill>
              </a:rPr>
              <a:t>;   // sollte 17 sein</a:t>
            </a:r>
          </a:p>
          <a:p>
            <a:r>
              <a:rPr lang="de-DE" dirty="0"/>
              <a:t>Texte: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s</a:t>
            </a:r>
            <a:r>
              <a:rPr lang="de-DE" b="1" dirty="0">
                <a:solidFill>
                  <a:schemeClr val="accent1">
                    <a:lumMod val="75000"/>
                  </a:schemeClr>
                </a:solidFill>
              </a:rPr>
              <a:t> = "</a:t>
            </a:r>
            <a:r>
              <a:rPr lang="de-DE" dirty="0"/>
              <a:t>x=</a:t>
            </a:r>
            <a:r>
              <a:rPr lang="de-DE" b="1" dirty="0">
                <a:solidFill>
                  <a:schemeClr val="accent1">
                    <a:lumMod val="75000"/>
                  </a:schemeClr>
                </a:solidFill>
              </a:rPr>
              <a:t>${</a:t>
            </a:r>
            <a:r>
              <a:rPr lang="de-DE" b="1" i="1" dirty="0">
                <a:solidFill>
                  <a:schemeClr val="tx2"/>
                </a:solidFill>
              </a:rPr>
              <a:t>x</a:t>
            </a:r>
            <a:r>
              <a:rPr lang="de-DE" b="1" dirty="0">
                <a:solidFill>
                  <a:schemeClr val="accent1">
                    <a:lumMod val="75000"/>
                  </a:schemeClr>
                </a:solidFill>
              </a:rPr>
              <a:t>}</a:t>
            </a:r>
            <a:r>
              <a:rPr lang="de-DE" b="1" dirty="0">
                <a:solidFill>
                  <a:schemeClr val="accent3"/>
                </a:solidFill>
              </a:rPr>
              <a:t>\n</a:t>
            </a:r>
            <a:r>
              <a:rPr lang="de-DE" b="1" dirty="0">
                <a:solidFill>
                  <a:schemeClr val="accent1">
                    <a:lumMod val="75000"/>
                  </a:schemeClr>
                </a:solidFill>
              </a:rPr>
              <a:t>" + "_"*</a:t>
            </a:r>
            <a:r>
              <a:rPr lang="de-DE" dirty="0"/>
              <a:t>10</a:t>
            </a:r>
            <a:r>
              <a:rPr lang="de-DE" b="1" dirty="0">
                <a:solidFill>
                  <a:schemeClr val="accent1">
                    <a:lumMod val="75000"/>
                  </a:schemeClr>
                </a:solidFill>
              </a:rPr>
              <a:t>;</a:t>
            </a:r>
          </a:p>
          <a:p>
            <a:r>
              <a:rPr lang="de-DE" dirty="0"/>
              <a:t>Schleifen/Wiederholungen: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Wahrheitswerte und Logik: </a:t>
            </a:r>
            <a:r>
              <a:rPr lang="de-DE" b="1" dirty="0" err="1">
                <a:solidFill>
                  <a:schemeClr val="accent1">
                    <a:lumMod val="75000"/>
                  </a:schemeClr>
                </a:solidFill>
              </a:rPr>
              <a:t>var</a:t>
            </a:r>
            <a:r>
              <a:rPr lang="de-DE" dirty="0"/>
              <a:t> </a:t>
            </a:r>
            <a:r>
              <a:rPr lang="de-DE" b="1" i="1" dirty="0" err="1">
                <a:solidFill>
                  <a:schemeClr val="accent2"/>
                </a:solidFill>
              </a:rPr>
              <a:t>ergebnis</a:t>
            </a:r>
            <a:r>
              <a:rPr lang="de-DE" dirty="0"/>
              <a:t> </a:t>
            </a:r>
            <a:r>
              <a:rPr lang="de-DE" b="1" dirty="0">
                <a:solidFill>
                  <a:schemeClr val="accent1">
                    <a:lumMod val="75000"/>
                  </a:schemeClr>
                </a:solidFill>
              </a:rPr>
              <a:t>=</a:t>
            </a:r>
            <a:r>
              <a:rPr lang="de-DE" dirty="0"/>
              <a:t> </a:t>
            </a:r>
            <a:r>
              <a:rPr lang="de-DE" b="1" dirty="0" err="1">
                <a:solidFill>
                  <a:schemeClr val="accent1">
                    <a:lumMod val="75000"/>
                  </a:schemeClr>
                </a:solidFill>
              </a:rPr>
              <a:t>true</a:t>
            </a:r>
            <a:r>
              <a:rPr lang="de-DE" dirty="0"/>
              <a:t> </a:t>
            </a:r>
            <a:r>
              <a:rPr lang="de-DE" b="1" dirty="0">
                <a:solidFill>
                  <a:schemeClr val="accent1">
                    <a:lumMod val="75000"/>
                  </a:schemeClr>
                </a:solidFill>
              </a:rPr>
              <a:t>and </a:t>
            </a:r>
            <a:r>
              <a:rPr lang="de-DE" b="1" i="1" dirty="0">
                <a:solidFill>
                  <a:schemeClr val="accent2"/>
                </a:solidFill>
              </a:rPr>
              <a:t>aussage</a:t>
            </a:r>
            <a:r>
              <a:rPr lang="de-DE" b="1" dirty="0">
                <a:solidFill>
                  <a:schemeClr val="accent1">
                    <a:lumMod val="75000"/>
                  </a:schemeClr>
                </a:solidFill>
              </a:rPr>
              <a:t>;</a:t>
            </a:r>
          </a:p>
          <a:p>
            <a:r>
              <a:rPr lang="de-DE" dirty="0"/>
              <a:t>Verzweigungen: </a:t>
            </a:r>
            <a:r>
              <a:rPr lang="de-DE" sz="2600" b="1" dirty="0" err="1">
                <a:solidFill>
                  <a:schemeClr val="accent1">
                    <a:lumMod val="75000"/>
                  </a:schemeClr>
                </a:solidFill>
              </a:rPr>
              <a:t>if</a:t>
            </a:r>
            <a:r>
              <a:rPr lang="de-DE" dirty="0"/>
              <a:t> / </a:t>
            </a:r>
            <a:r>
              <a:rPr lang="de-DE" sz="2600" b="1" dirty="0" err="1">
                <a:solidFill>
                  <a:schemeClr val="accent1">
                    <a:lumMod val="75000"/>
                  </a:schemeClr>
                </a:solidFill>
              </a:rPr>
              <a:t>else</a:t>
            </a:r>
            <a:r>
              <a:rPr lang="de-DE" sz="2600" b="1" dirty="0">
                <a:solidFill>
                  <a:schemeClr val="accent1">
                    <a:lumMod val="75000"/>
                  </a:schemeClr>
                </a:solidFill>
              </a:rPr>
              <a:t> </a:t>
            </a:r>
            <a:r>
              <a:rPr lang="de-DE" sz="2600" b="1" dirty="0" err="1">
                <a:solidFill>
                  <a:schemeClr val="accent1">
                    <a:lumMod val="75000"/>
                  </a:schemeClr>
                </a:solidFill>
              </a:rPr>
              <a:t>if</a:t>
            </a:r>
            <a:r>
              <a:rPr lang="de-DE" sz="2600" b="1" dirty="0">
                <a:solidFill>
                  <a:schemeClr val="accent1">
                    <a:lumMod val="75000"/>
                  </a:schemeClr>
                </a:solidFill>
              </a:rPr>
              <a:t> </a:t>
            </a:r>
            <a:r>
              <a:rPr lang="de-DE" dirty="0"/>
              <a:t>/ </a:t>
            </a:r>
            <a:r>
              <a:rPr lang="de-DE" sz="2600" b="1" dirty="0" err="1">
                <a:solidFill>
                  <a:schemeClr val="accent1">
                    <a:lumMod val="75000"/>
                  </a:schemeClr>
                </a:solidFill>
              </a:rPr>
              <a:t>else</a:t>
            </a:r>
            <a:endParaRPr lang="de-DE" sz="2600" b="1" dirty="0">
              <a:solidFill>
                <a:schemeClr val="accent1">
                  <a:lumMod val="75000"/>
                </a:schemeClr>
              </a:solidFill>
            </a:endParaRPr>
          </a:p>
          <a:p>
            <a:r>
              <a:rPr lang="de-DE" dirty="0"/>
              <a:t>Listen / Maps: </a:t>
            </a:r>
            <a:r>
              <a:rPr lang="de-DE" b="1" dirty="0">
                <a:solidFill>
                  <a:schemeClr val="accent1">
                    <a:lumMod val="75000"/>
                  </a:schemeClr>
                </a:solidFill>
              </a:rPr>
              <a:t>[</a:t>
            </a:r>
            <a:r>
              <a:rPr lang="de-DE" dirty="0"/>
              <a:t>…</a:t>
            </a:r>
            <a:r>
              <a:rPr lang="de-DE" b="1" dirty="0">
                <a:solidFill>
                  <a:schemeClr val="accent1">
                    <a:lumMod val="75000"/>
                  </a:schemeClr>
                </a:solidFill>
              </a:rPr>
              <a:t>]</a:t>
            </a:r>
            <a:r>
              <a:rPr lang="de-DE" dirty="0"/>
              <a:t> / </a:t>
            </a:r>
            <a:r>
              <a:rPr lang="de-DE" b="1" dirty="0">
                <a:solidFill>
                  <a:schemeClr val="accent1">
                    <a:lumMod val="75000"/>
                  </a:schemeClr>
                </a:solidFill>
              </a:rPr>
              <a:t>{</a:t>
            </a:r>
            <a:r>
              <a:rPr lang="de-DE" dirty="0"/>
              <a:t>… </a:t>
            </a:r>
            <a:r>
              <a:rPr lang="de-DE" b="1" dirty="0">
                <a:solidFill>
                  <a:schemeClr val="accent1">
                    <a:lumMod val="75000"/>
                  </a:schemeClr>
                </a:solidFill>
              </a:rPr>
              <a:t>: </a:t>
            </a:r>
            <a:r>
              <a:rPr lang="de-DE" dirty="0"/>
              <a:t>…</a:t>
            </a:r>
            <a:r>
              <a:rPr lang="de-DE" b="1" dirty="0">
                <a:solidFill>
                  <a:schemeClr val="accent1">
                    <a:lumMod val="75000"/>
                  </a:schemeClr>
                </a:solidFill>
              </a:rPr>
              <a:t>}</a:t>
            </a:r>
          </a:p>
          <a:p>
            <a:r>
              <a:rPr lang="de-DE" dirty="0"/>
              <a:t>Methoden / Funktionen: </a:t>
            </a: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dirty="0" err="1">
                <a:solidFill>
                  <a:schemeClr val="accent1">
                    <a:lumMod val="75000"/>
                  </a:schemeClr>
                </a:solidFill>
              </a:rPr>
              <a:t>var</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dirty="0" err="1">
                <a:solidFill>
                  <a:schemeClr val="accent1">
                    <a:lumMod val="75000"/>
                  </a:schemeClr>
                </a:solidFill>
              </a:rPr>
              <a:t>var</a:t>
            </a:r>
            <a:r>
              <a:rPr lang="de-DE" sz="2800" b="1" i="1" dirty="0">
                <a:solidFill>
                  <a:schemeClr val="tx2"/>
                </a:solidFill>
              </a:rPr>
              <a:t> arg2</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endParaRPr lang="de-DE" b="1" dirty="0">
              <a:solidFill>
                <a:schemeClr val="accent1">
                  <a:lumMod val="75000"/>
                </a:schemeClr>
              </a:solidFill>
            </a:endParaRPr>
          </a:p>
        </p:txBody>
      </p:sp>
      <p:sp>
        <p:nvSpPr>
          <p:cNvPr id="2" name="Datumsplatzhalter 1"/>
          <p:cNvSpPr>
            <a:spLocks noGrp="1"/>
          </p:cNvSpPr>
          <p:nvPr>
            <p:ph type="dt" sz="half" idx="10"/>
          </p:nvPr>
        </p:nvSpPr>
        <p:spPr/>
        <p:txBody>
          <a:bodyPr/>
          <a:lstStyle/>
          <a:p>
            <a:fld id="{E1EB8521-16D9-4071-8EFA-C4195C4897B7}" type="datetime1">
              <a:rPr lang="de-DE" smtClean="0"/>
              <a:t>30.09.2021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68</a:t>
            </a:fld>
            <a:endParaRPr lang="de-DE"/>
          </a:p>
        </p:txBody>
      </p:sp>
    </p:spTree>
    <p:extLst>
      <p:ext uri="{BB962C8B-B14F-4D97-AF65-F5344CB8AC3E}">
        <p14:creationId xmlns:p14="http://schemas.microsoft.com/office/powerpoint/2010/main" val="26379834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4C474D4E-6F2D-414E-9CFE-52E54FFAF53B}" type="datetime1">
              <a:rPr lang="de-DE" smtClean="0"/>
              <a:t>30.09.2021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69</a:t>
            </a:fld>
            <a:endParaRPr lang="de-DE"/>
          </a:p>
        </p:txBody>
      </p:sp>
    </p:spTree>
    <p:extLst>
      <p:ext uri="{BB962C8B-B14F-4D97-AF65-F5344CB8AC3E}">
        <p14:creationId xmlns:p14="http://schemas.microsoft.com/office/powerpoint/2010/main" val="302911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Dart - Dateiformat</a:t>
            </a:r>
          </a:p>
        </p:txBody>
      </p:sp>
      <p:sp>
        <p:nvSpPr>
          <p:cNvPr id="5" name="Inhaltsplatzhalter 4"/>
          <p:cNvSpPr>
            <a:spLocks noGrp="1"/>
          </p:cNvSpPr>
          <p:nvPr>
            <p:ph idx="1"/>
          </p:nvPr>
        </p:nvSpPr>
        <p:spPr/>
        <p:txBody>
          <a:bodyPr/>
          <a:lstStyle/>
          <a:p>
            <a:r>
              <a:rPr lang="de-DE" dirty="0"/>
              <a:t>Programmiert wird im Textformat</a:t>
            </a:r>
          </a:p>
          <a:p>
            <a:pPr lvl="1"/>
            <a:r>
              <a:rPr lang="de-DE" dirty="0"/>
              <a:t>Textdatei, UTF-8 Encoding</a:t>
            </a:r>
          </a:p>
          <a:p>
            <a:pPr lvl="1"/>
            <a:r>
              <a:rPr lang="de-DE" dirty="0"/>
              <a:t>d.h. Sonderzeichen wie Smileys werden unterstützt</a:t>
            </a:r>
          </a:p>
          <a:p>
            <a:r>
              <a:rPr lang="de-DE" dirty="0"/>
              <a:t>Anweisungen werden mit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getrennt</a:t>
            </a:r>
          </a:p>
          <a:p>
            <a:pPr lvl="1"/>
            <a:r>
              <a:rPr lang="de-DE" dirty="0"/>
              <a:t>bitte trotzdem nur eine Anweisung pro Zeile</a:t>
            </a:r>
          </a:p>
          <a:p>
            <a:r>
              <a:rPr lang="de-DE" dirty="0"/>
              <a:t>Einrückung ist empfohlen</a:t>
            </a:r>
          </a:p>
          <a:p>
            <a:pPr lvl="1"/>
            <a:r>
              <a:rPr lang="de-DE" dirty="0"/>
              <a:t>der Lesbarkeit halber</a:t>
            </a:r>
          </a:p>
          <a:p>
            <a:pPr lvl="1"/>
            <a:r>
              <a:rPr lang="de-DE" dirty="0"/>
              <a:t>syntaktisch jedoch nicht erforderlich</a:t>
            </a:r>
          </a:p>
          <a:p>
            <a:r>
              <a:rPr lang="de-DE" dirty="0"/>
              <a:t>Einstiegspunkt </a:t>
            </a:r>
            <a:r>
              <a:rPr lang="de-DE" b="1" dirty="0" err="1">
                <a:solidFill>
                  <a:schemeClr val="accent1">
                    <a:lumMod val="75000"/>
                  </a:schemeClr>
                </a:solidFill>
                <a:latin typeface="Arial" panose="020B0604020202020204" pitchFamily="34" charset="0"/>
                <a:cs typeface="Arial" panose="020B0604020202020204" pitchFamily="34" charset="0"/>
              </a:rPr>
              <a:t>void</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main</a:t>
            </a:r>
            <a:r>
              <a:rPr lang="de-DE" b="1" dirty="0">
                <a:solidFill>
                  <a:schemeClr val="accent1">
                    <a:lumMod val="75000"/>
                  </a:schemeClr>
                </a:solidFill>
                <a:latin typeface="Arial" panose="020B0604020202020204" pitchFamily="34" charset="0"/>
                <a:cs typeface="Arial" panose="020B0604020202020204" pitchFamily="34" charset="0"/>
              </a:rPr>
              <a:t>() { }</a:t>
            </a:r>
          </a:p>
        </p:txBody>
      </p:sp>
      <p:sp>
        <p:nvSpPr>
          <p:cNvPr id="7" name="Datumsplatzhalter 6"/>
          <p:cNvSpPr>
            <a:spLocks noGrp="1"/>
          </p:cNvSpPr>
          <p:nvPr>
            <p:ph type="dt" sz="half" idx="10"/>
          </p:nvPr>
        </p:nvSpPr>
        <p:spPr/>
        <p:txBody>
          <a:bodyPr/>
          <a:lstStyle/>
          <a:p>
            <a:fld id="{26CE6631-06CC-4914-99D2-9B9B06729A35}" type="datetime1">
              <a:rPr lang="de-DE" smtClean="0"/>
              <a:t>30.09.2021</a:t>
            </a:fld>
            <a:endParaRPr lang="de-DE"/>
          </a:p>
        </p:txBody>
      </p:sp>
      <p:sp>
        <p:nvSpPr>
          <p:cNvPr id="8" name="Fußzeilenplatzhalter 7"/>
          <p:cNvSpPr>
            <a:spLocks noGrp="1"/>
          </p:cNvSpPr>
          <p:nvPr>
            <p:ph type="ftr" sz="quarter" idx="11"/>
          </p:nvPr>
        </p:nvSpPr>
        <p:spPr/>
        <p:txBody>
          <a:bodyPr/>
          <a:lstStyle/>
          <a:p>
            <a:r>
              <a:rPr lang="de-DE"/>
              <a:t>Dart - Programmiersprache für Smartphones</a:t>
            </a:r>
          </a:p>
        </p:txBody>
      </p:sp>
      <p:sp>
        <p:nvSpPr>
          <p:cNvPr id="9" name="Foliennummernplatzhalter 8"/>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4127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A77D9504-6CFF-413B-86E5-A05601AB44EE}"/>
              </a:ext>
            </a:extLst>
          </p:cNvPr>
          <p:cNvPicPr>
            <a:picLocks noChangeAspect="1"/>
          </p:cNvPicPr>
          <p:nvPr/>
        </p:nvPicPr>
        <p:blipFill>
          <a:blip r:embed="rId3"/>
          <a:stretch>
            <a:fillRect/>
          </a:stretch>
        </p:blipFill>
        <p:spPr>
          <a:xfrm>
            <a:off x="1172782" y="5736363"/>
            <a:ext cx="6541906" cy="455297"/>
          </a:xfrm>
          <a:prstGeom prst="rect">
            <a:avLst/>
          </a:prstGeom>
        </p:spPr>
      </p:pic>
      <p:sp>
        <p:nvSpPr>
          <p:cNvPr id="7" name="Inhaltsplatzhalter 6">
            <a:extLst>
              <a:ext uri="{FF2B5EF4-FFF2-40B4-BE49-F238E27FC236}">
                <a16:creationId xmlns:a16="http://schemas.microsoft.com/office/drawing/2014/main" id="{EB8D34E3-ED5C-4D26-AB92-7B2EB53D4DAD}"/>
              </a:ext>
            </a:extLst>
          </p:cNvPr>
          <p:cNvSpPr>
            <a:spLocks noGrp="1"/>
          </p:cNvSpPr>
          <p:nvPr>
            <p:ph idx="1"/>
          </p:nvPr>
        </p:nvSpPr>
        <p:spPr/>
        <p:txBody>
          <a:bodyPr/>
          <a:lstStyle/>
          <a:p>
            <a:r>
              <a:rPr lang="de-DE" dirty="0"/>
              <a:t>Lege eine neue Datei an: Aufgabe1.dart</a:t>
            </a:r>
          </a:p>
          <a:p>
            <a:endParaRPr lang="de-DE" dirty="0"/>
          </a:p>
          <a:p>
            <a:endParaRPr lang="de-DE" dirty="0"/>
          </a:p>
          <a:p>
            <a:endParaRPr lang="de-DE" dirty="0"/>
          </a:p>
          <a:p>
            <a:r>
              <a:rPr lang="de-DE" dirty="0"/>
              <a:t>Textausgabe: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oder</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Programmiere:</a:t>
            </a:r>
          </a:p>
          <a:p>
            <a:pPr marL="0" indent="0">
              <a:buNone/>
            </a:pPr>
            <a:endParaRPr lang="de-DE" dirty="0"/>
          </a:p>
          <a:p>
            <a:endParaRPr lang="de-DE" dirty="0"/>
          </a:p>
          <a:p>
            <a:endParaRPr lang="de-DE" dirty="0"/>
          </a:p>
        </p:txBody>
      </p:sp>
      <p:pic>
        <p:nvPicPr>
          <p:cNvPr id="15" name="Grafik 14">
            <a:extLst>
              <a:ext uri="{FF2B5EF4-FFF2-40B4-BE49-F238E27FC236}">
                <a16:creationId xmlns:a16="http://schemas.microsoft.com/office/drawing/2014/main" id="{16E915E0-34BA-4640-80D2-2C5DF4219E16}"/>
              </a:ext>
            </a:extLst>
          </p:cNvPr>
          <p:cNvPicPr>
            <a:picLocks noChangeAspect="1"/>
          </p:cNvPicPr>
          <p:nvPr/>
        </p:nvPicPr>
        <p:blipFill>
          <a:blip r:embed="rId4"/>
          <a:stretch>
            <a:fillRect/>
          </a:stretch>
        </p:blipFill>
        <p:spPr>
          <a:xfrm>
            <a:off x="1172782" y="4616258"/>
            <a:ext cx="3990039" cy="1034454"/>
          </a:xfrm>
          <a:prstGeom prst="rect">
            <a:avLst/>
          </a:prstGeom>
        </p:spPr>
      </p:pic>
      <p:sp>
        <p:nvSpPr>
          <p:cNvPr id="2" name="Titel 1">
            <a:extLst>
              <a:ext uri="{FF2B5EF4-FFF2-40B4-BE49-F238E27FC236}">
                <a16:creationId xmlns:a16="http://schemas.microsoft.com/office/drawing/2014/main" id="{D326F20E-9C8C-4589-B938-1CE6D7B41B0C}"/>
              </a:ext>
            </a:extLst>
          </p:cNvPr>
          <p:cNvSpPr>
            <a:spLocks noGrp="1"/>
          </p:cNvSpPr>
          <p:nvPr>
            <p:ph type="title"/>
          </p:nvPr>
        </p:nvSpPr>
        <p:spPr/>
        <p:txBody>
          <a:bodyPr/>
          <a:lstStyle/>
          <a:p>
            <a:r>
              <a:rPr lang="de-DE" dirty="0"/>
              <a:t>Dart - Ausgabe auf dem Bildschirm</a:t>
            </a:r>
          </a:p>
        </p:txBody>
      </p:sp>
      <p:sp>
        <p:nvSpPr>
          <p:cNvPr id="4" name="Datumsplatzhalter 3">
            <a:extLst>
              <a:ext uri="{FF2B5EF4-FFF2-40B4-BE49-F238E27FC236}">
                <a16:creationId xmlns:a16="http://schemas.microsoft.com/office/drawing/2014/main" id="{E607A61A-BF2F-4712-B4AC-98AD90F671D6}"/>
              </a:ext>
            </a:extLst>
          </p:cNvPr>
          <p:cNvSpPr>
            <a:spLocks noGrp="1"/>
          </p:cNvSpPr>
          <p:nvPr>
            <p:ph type="dt" sz="half" idx="10"/>
          </p:nvPr>
        </p:nvSpPr>
        <p:spPr/>
        <p:txBody>
          <a:bodyPr/>
          <a:lstStyle/>
          <a:p>
            <a:fld id="{1C0995EA-9F29-4477-A41A-BE537DF414BE}" type="datetime1">
              <a:rPr lang="de-DE" smtClean="0"/>
              <a:t>30.09.2021</a:t>
            </a:fld>
            <a:endParaRPr lang="de-DE"/>
          </a:p>
        </p:txBody>
      </p:sp>
      <p:sp>
        <p:nvSpPr>
          <p:cNvPr id="5" name="Fußzeilenplatzhalter 4">
            <a:extLst>
              <a:ext uri="{FF2B5EF4-FFF2-40B4-BE49-F238E27FC236}">
                <a16:creationId xmlns:a16="http://schemas.microsoft.com/office/drawing/2014/main" id="{850A3253-E84D-4CFB-A301-495D8D122D5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39FF752-35A7-447F-BC29-B42721F88796}"/>
              </a:ext>
            </a:extLst>
          </p:cNvPr>
          <p:cNvSpPr>
            <a:spLocks noGrp="1"/>
          </p:cNvSpPr>
          <p:nvPr>
            <p:ph type="sldNum" sz="quarter" idx="12"/>
          </p:nvPr>
        </p:nvSpPr>
        <p:spPr/>
        <p:txBody>
          <a:bodyPr/>
          <a:lstStyle/>
          <a:p>
            <a:fld id="{3A1F27E2-D58A-4028-9FF2-B12D897F257E}" type="slidenum">
              <a:rPr lang="de-DE" smtClean="0"/>
              <a:t>8</a:t>
            </a:fld>
            <a:endParaRPr lang="de-DE"/>
          </a:p>
        </p:txBody>
      </p:sp>
      <p:sp>
        <p:nvSpPr>
          <p:cNvPr id="10" name="Rechteck 9">
            <a:extLst>
              <a:ext uri="{FF2B5EF4-FFF2-40B4-BE49-F238E27FC236}">
                <a16:creationId xmlns:a16="http://schemas.microsoft.com/office/drawing/2014/main" id="{8FC49B7C-674B-4EE9-AEEC-4B525E892BC4}"/>
              </a:ext>
            </a:extLst>
          </p:cNvPr>
          <p:cNvSpPr/>
          <p:nvPr/>
        </p:nvSpPr>
        <p:spPr>
          <a:xfrm>
            <a:off x="1371956" y="4616258"/>
            <a:ext cx="326533" cy="3048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CBE54519-0C8C-49F8-BCE9-3FE869124B81}"/>
              </a:ext>
            </a:extLst>
          </p:cNvPr>
          <p:cNvPicPr>
            <a:picLocks noChangeAspect="1"/>
          </p:cNvPicPr>
          <p:nvPr/>
        </p:nvPicPr>
        <p:blipFill>
          <a:blip r:embed="rId5"/>
          <a:stretch>
            <a:fillRect/>
          </a:stretch>
        </p:blipFill>
        <p:spPr>
          <a:xfrm>
            <a:off x="1172782" y="2056476"/>
            <a:ext cx="5522986" cy="1534163"/>
          </a:xfrm>
          <a:prstGeom prst="rect">
            <a:avLst/>
          </a:prstGeom>
        </p:spPr>
      </p:pic>
      <p:pic>
        <p:nvPicPr>
          <p:cNvPr id="20" name="Grafik 19">
            <a:extLst>
              <a:ext uri="{FF2B5EF4-FFF2-40B4-BE49-F238E27FC236}">
                <a16:creationId xmlns:a16="http://schemas.microsoft.com/office/drawing/2014/main" id="{2984971A-425C-4FB8-99DB-60986AE2CE3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48959" y="5694961"/>
            <a:ext cx="565729" cy="565729"/>
          </a:xfrm>
          <a:prstGeom prst="rect">
            <a:avLst/>
          </a:prstGeom>
        </p:spPr>
      </p:pic>
    </p:spTree>
    <p:extLst>
      <p:ext uri="{BB962C8B-B14F-4D97-AF65-F5344CB8AC3E}">
        <p14:creationId xmlns:p14="http://schemas.microsoft.com/office/powerpoint/2010/main" val="352188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2816466"/>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Dart - Kommentare</a:t>
            </a:r>
          </a:p>
        </p:txBody>
      </p:sp>
      <p:sp>
        <p:nvSpPr>
          <p:cNvPr id="3" name="Inhaltsplatzhalter 2">
            <a:extLst>
              <a:ext uri="{FF2B5EF4-FFF2-40B4-BE49-F238E27FC236}">
                <a16:creationId xmlns:a16="http://schemas.microsoft.com/office/drawing/2014/main" id="{00D11C78-79FE-4FC5-8B6D-14DF0993FB71}"/>
              </a:ext>
            </a:extLst>
          </p:cNvPr>
          <p:cNvSpPr>
            <a:spLocks noGrp="1"/>
          </p:cNvSpPr>
          <p:nvPr>
            <p:ph idx="1"/>
          </p:nvPr>
        </p:nvSpPr>
        <p:spPr/>
        <p:txBody>
          <a:bodyPr/>
          <a:lstStyle/>
          <a:p>
            <a:r>
              <a:rPr lang="de-DE" dirty="0"/>
              <a:t>Kommentare mit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Mehrzeilige Kommentare mit </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a:t>
            </a:r>
            <a:r>
              <a:rPr lang="de-DE" b="1" dirty="0">
                <a:solidFill>
                  <a:schemeClr val="accent1">
                    <a:lumMod val="75000"/>
                  </a:schemeClr>
                </a:solidFill>
                <a:latin typeface="Arial" panose="020B0604020202020204" pitchFamily="34" charset="0"/>
                <a:cs typeface="Arial" panose="020B0604020202020204" pitchFamily="34" charset="0"/>
              </a:rPr>
              <a:t> */</a:t>
            </a:r>
          </a:p>
          <a:p>
            <a:endParaRPr lang="de-DE" dirty="0"/>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A93AC6CA-D401-4019-9272-5AE8566E53F2}" type="datetime1">
              <a:rPr lang="de-DE" smtClean="0"/>
              <a:t>30.09.2021</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3168709099"/>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320327DC-FBB5-4B9E-97F1-92C995F322B8}"/>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D3EFD16F-7334-4F6B-801D-B30887E0EFC7}"/>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4336</Words>
  <Application>Microsoft Office PowerPoint</Application>
  <PresentationFormat>Breitbild</PresentationFormat>
  <Paragraphs>715</Paragraphs>
  <Slides>69</Slides>
  <Notes>49</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69</vt:i4>
      </vt:variant>
    </vt:vector>
  </HeadingPairs>
  <TitlesOfParts>
    <vt:vector size="76" baseType="lpstr">
      <vt:lpstr>Arial</vt:lpstr>
      <vt:lpstr>Calibri</vt:lpstr>
      <vt:lpstr>Cambria Math</vt:lpstr>
      <vt:lpstr>Consolas</vt:lpstr>
      <vt:lpstr>Segoe UI</vt:lpstr>
      <vt:lpstr>Titel</vt:lpstr>
      <vt:lpstr>Inhalt</vt:lpstr>
      <vt:lpstr>Dart</vt:lpstr>
      <vt:lpstr>Agenda</vt:lpstr>
      <vt:lpstr>Programmiersprachen - Maschinensprache</vt:lpstr>
      <vt:lpstr>Programmiersprachen - Assembler</vt:lpstr>
      <vt:lpstr>Programmiersprachen - C</vt:lpstr>
      <vt:lpstr>Programmiersprachen - Dart</vt:lpstr>
      <vt:lpstr>Dart - Dateiformat</vt:lpstr>
      <vt:lpstr>Dart - Ausgabe auf dem Bildschirm</vt:lpstr>
      <vt:lpstr>Dart - Kommentare</vt:lpstr>
      <vt:lpstr>Android Studio: Rechtschreibprüfung</vt:lpstr>
      <vt:lpstr>Android Studio: Rechtschreibprüfung</vt:lpstr>
      <vt:lpstr>Android Studio: Rechtschreibprüfung</vt:lpstr>
      <vt:lpstr>Android Studio: Rechtschreibprüfung</vt:lpstr>
      <vt:lpstr>Dart - Rechnen</vt:lpstr>
      <vt:lpstr>Dart  - Rechnen</vt:lpstr>
      <vt:lpstr>Dart  - Rechnen</vt:lpstr>
      <vt:lpstr>Dart  - Bibliotheken</vt:lpstr>
      <vt:lpstr>Dart  - Bibliotheken</vt:lpstr>
      <vt:lpstr>Dart  - Bibliotheken</vt:lpstr>
      <vt:lpstr>Dart  - Aufgabe</vt:lpstr>
      <vt:lpstr>Android Studio – Code Formatierung</vt:lpstr>
      <vt:lpstr>Android Studio – Code Formatierung</vt:lpstr>
      <vt:lpstr>Dart  - Strings</vt:lpstr>
      <vt:lpstr>Dart  - Strings</vt:lpstr>
      <vt:lpstr>Dart  - Strings</vt:lpstr>
      <vt:lpstr>Dart  - Strings</vt:lpstr>
      <vt:lpstr>Dart  - Strings</vt:lpstr>
      <vt:lpstr>Dart  – Strings - Aufgabe</vt:lpstr>
      <vt:lpstr>Android Studio - Live Templates</vt:lpstr>
      <vt:lpstr>Android Studio - Live Templates</vt:lpstr>
      <vt:lpstr>Dart  -Wiederholungen</vt:lpstr>
      <vt:lpstr>Dart  -Wiederholungen</vt:lpstr>
      <vt:lpstr>Dart  - Wahrheitswerte</vt:lpstr>
      <vt:lpstr>Dart  - Wahrheitswerte</vt:lpstr>
      <vt:lpstr>Dart  - Wahrheitswerte</vt:lpstr>
      <vt:lpstr>Dart  - Verzweigungen</vt:lpstr>
      <vt:lpstr>Dart  - Verzweigungen - Aufgabe</vt:lpstr>
      <vt:lpstr>Dart  - Verzweigungen - Aufgabe</vt:lpstr>
      <vt:lpstr>Dart  - Listen</vt:lpstr>
      <vt:lpstr>Dart  - Listen</vt:lpstr>
      <vt:lpstr>Dart  - Listen</vt:lpstr>
      <vt:lpstr>Dart  - Listen</vt:lpstr>
      <vt:lpstr>Dart  - Listen</vt:lpstr>
      <vt:lpstr>Dart  - Listen Aufgabe</vt:lpstr>
      <vt:lpstr>Dart  - Map</vt:lpstr>
      <vt:lpstr>Dart  - Map</vt:lpstr>
      <vt:lpstr>Dart - Methoden</vt:lpstr>
      <vt:lpstr>Dart - Methoden</vt:lpstr>
      <vt:lpstr>Dart - Methoden</vt:lpstr>
      <vt:lpstr>Dart - Funktionen</vt:lpstr>
      <vt:lpstr>Dart - Funktionen</vt:lpstr>
      <vt:lpstr>Dart - Funktionen</vt:lpstr>
      <vt:lpstr>Dart - Named Arguments</vt:lpstr>
      <vt:lpstr>Dart - Named Arguments</vt:lpstr>
      <vt:lpstr>Dart - Named Arguments</vt:lpstr>
      <vt:lpstr>Dart - Named Arguments</vt:lpstr>
      <vt:lpstr>Dart - Named Arguments</vt:lpstr>
      <vt:lpstr>Dart - Named Arguments</vt:lpstr>
      <vt:lpstr>Clean Code</vt:lpstr>
      <vt:lpstr>Dart - Callbacks</vt:lpstr>
      <vt:lpstr>Dart - Callbacks</vt:lpstr>
      <vt:lpstr>Dart - Callbacks</vt:lpstr>
      <vt:lpstr>Dart - Callbacks</vt:lpstr>
      <vt:lpstr>Dart - Callbacks</vt:lpstr>
      <vt:lpstr>Dart - Callbacks</vt:lpstr>
      <vt:lpstr>Dart - Callbacks</vt:lpstr>
      <vt:lpstr>Ausblick</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Einführung</dc:title>
  <dc:creator>Thomas Weller</dc:creator>
  <cp:lastModifiedBy>Thomas Weller</cp:lastModifiedBy>
  <cp:revision>53</cp:revision>
  <dcterms:created xsi:type="dcterms:W3CDTF">2021-09-20T09:09:28Z</dcterms:created>
  <dcterms:modified xsi:type="dcterms:W3CDTF">2021-09-30T11:49:08Z</dcterms:modified>
</cp:coreProperties>
</file>