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76"/>
  </p:notesMasterIdLst>
  <p:handoutMasterIdLst>
    <p:handoutMasterId r:id="rId77"/>
  </p:handoutMasterIdLst>
  <p:sldIdLst>
    <p:sldId id="256" r:id="rId3"/>
    <p:sldId id="257" r:id="rId4"/>
    <p:sldId id="261" r:id="rId5"/>
    <p:sldId id="262" r:id="rId6"/>
    <p:sldId id="263" r:id="rId7"/>
    <p:sldId id="264" r:id="rId8"/>
    <p:sldId id="260" r:id="rId9"/>
    <p:sldId id="265" r:id="rId10"/>
    <p:sldId id="266" r:id="rId11"/>
    <p:sldId id="270" r:id="rId12"/>
    <p:sldId id="269" r:id="rId13"/>
    <p:sldId id="267" r:id="rId14"/>
    <p:sldId id="271" r:id="rId15"/>
    <p:sldId id="272" r:id="rId16"/>
    <p:sldId id="273" r:id="rId17"/>
    <p:sldId id="274" r:id="rId18"/>
    <p:sldId id="275" r:id="rId19"/>
    <p:sldId id="276" r:id="rId20"/>
    <p:sldId id="283" r:id="rId21"/>
    <p:sldId id="277" r:id="rId22"/>
    <p:sldId id="284" r:id="rId23"/>
    <p:sldId id="285" r:id="rId24"/>
    <p:sldId id="278" r:id="rId25"/>
    <p:sldId id="279" r:id="rId26"/>
    <p:sldId id="280" r:id="rId27"/>
    <p:sldId id="281" r:id="rId28"/>
    <p:sldId id="309" r:id="rId29"/>
    <p:sldId id="282"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 id="301" r:id="rId46"/>
    <p:sldId id="308" r:id="rId47"/>
    <p:sldId id="310" r:id="rId48"/>
    <p:sldId id="302" r:id="rId49"/>
    <p:sldId id="303" r:id="rId50"/>
    <p:sldId id="304" r:id="rId51"/>
    <p:sldId id="305" r:id="rId52"/>
    <p:sldId id="306" r:id="rId53"/>
    <p:sldId id="307" r:id="rId54"/>
    <p:sldId id="312" r:id="rId55"/>
    <p:sldId id="315" r:id="rId56"/>
    <p:sldId id="314" r:id="rId57"/>
    <p:sldId id="313" r:id="rId58"/>
    <p:sldId id="316" r:id="rId59"/>
    <p:sldId id="317" r:id="rId60"/>
    <p:sldId id="318" r:id="rId61"/>
    <p:sldId id="319" r:id="rId62"/>
    <p:sldId id="320" r:id="rId63"/>
    <p:sldId id="325" r:id="rId64"/>
    <p:sldId id="321" r:id="rId65"/>
    <p:sldId id="322" r:id="rId66"/>
    <p:sldId id="323" r:id="rId67"/>
    <p:sldId id="324" r:id="rId68"/>
    <p:sldId id="326" r:id="rId69"/>
    <p:sldId id="327" r:id="rId70"/>
    <p:sldId id="328" r:id="rId71"/>
    <p:sldId id="311" r:id="rId72"/>
    <p:sldId id="258" r:id="rId73"/>
    <p:sldId id="329" r:id="rId74"/>
    <p:sldId id="259" r:id="rId7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Programmiersprachen" id="{15960D50-FD04-41FC-A7F9-26B77E0374F6}">
          <p14:sldIdLst>
            <p14:sldId id="261"/>
            <p14:sldId id="262"/>
            <p14:sldId id="263"/>
            <p14:sldId id="264"/>
          </p14:sldIdLst>
        </p14:section>
        <p14:section name="Dateiformat und Kommentare" id="{EB7416D2-FE43-421A-A82D-DCCB9519097D}">
          <p14:sldIdLst>
            <p14:sldId id="260"/>
            <p14:sldId id="265"/>
            <p14:sldId id="266"/>
          </p14:sldIdLst>
        </p14:section>
        <p14:section name="Rechtschreibprüfung" id="{4F26E79B-B94F-45D6-9F57-73F4501ABD18}">
          <p14:sldIdLst>
            <p14:sldId id="270"/>
            <p14:sldId id="269"/>
            <p14:sldId id="267"/>
            <p14:sldId id="271"/>
          </p14:sldIdLst>
        </p14:section>
        <p14:section name="Rechnen" id="{488E2F82-2E00-45D2-8BD4-3698768EF41B}">
          <p14:sldIdLst>
            <p14:sldId id="272"/>
            <p14:sldId id="273"/>
            <p14:sldId id="274"/>
          </p14:sldIdLst>
        </p14:section>
        <p14:section name="Bibliotheken" id="{4280DAB7-4727-4EA4-80FC-FE0A35E9D99B}">
          <p14:sldIdLst>
            <p14:sldId id="275"/>
            <p14:sldId id="276"/>
            <p14:sldId id="283"/>
            <p14:sldId id="277"/>
          </p14:sldIdLst>
        </p14:section>
        <p14:section name="Code Formatierung" id="{4136FA1E-DC4B-472A-8E88-8961A798E6C7}">
          <p14:sldIdLst>
            <p14:sldId id="284"/>
            <p14:sldId id="285"/>
          </p14:sldIdLst>
        </p14:section>
        <p14:section name="Strings" id="{2B7FFCA2-AF77-4048-BECE-611A1F04D6DB}">
          <p14:sldIdLst>
            <p14:sldId id="278"/>
            <p14:sldId id="279"/>
            <p14:sldId id="280"/>
            <p14:sldId id="281"/>
            <p14:sldId id="309"/>
            <p14:sldId id="282"/>
          </p14:sldIdLst>
        </p14:section>
        <p14:section name="Templates" id="{60EBCC86-B3F9-45A8-B500-E1D0B83D2A4C}">
          <p14:sldIdLst>
            <p14:sldId id="286"/>
            <p14:sldId id="287"/>
          </p14:sldIdLst>
        </p14:section>
        <p14:section name="Wiederholungen" id="{73AB8712-4E2F-4040-9017-514AEF21DC08}">
          <p14:sldIdLst>
            <p14:sldId id="288"/>
            <p14:sldId id="289"/>
          </p14:sldIdLst>
        </p14:section>
        <p14:section name="Wahrheitswerte" id="{4B6C73D6-2AD1-474F-AF6B-C90110223A5C}">
          <p14:sldIdLst>
            <p14:sldId id="290"/>
            <p14:sldId id="291"/>
            <p14:sldId id="292"/>
          </p14:sldIdLst>
        </p14:section>
        <p14:section name="Verzweigungen" id="{D12F182A-0B35-4F29-BE79-871A7FEF371C}">
          <p14:sldIdLst>
            <p14:sldId id="293"/>
            <p14:sldId id="294"/>
            <p14:sldId id="295"/>
          </p14:sldIdLst>
        </p14:section>
        <p14:section name="Listen" id="{7B341E35-302E-4EF2-A04B-B7E558EEEB6F}">
          <p14:sldIdLst>
            <p14:sldId id="297"/>
            <p14:sldId id="296"/>
            <p14:sldId id="298"/>
            <p14:sldId id="299"/>
            <p14:sldId id="300"/>
            <p14:sldId id="301"/>
          </p14:sldIdLst>
        </p14:section>
        <p14:section name="Map / Dictionary" id="{D4A4C5FB-0BB1-4A3B-B0E1-186A6D1D750D}">
          <p14:sldIdLst>
            <p14:sldId id="308"/>
            <p14:sldId id="310"/>
          </p14:sldIdLst>
        </p14:section>
        <p14:section name="Methoden" id="{A1A8E00F-B74D-4454-8AF5-7F9D36699E8D}">
          <p14:sldIdLst>
            <p14:sldId id="302"/>
            <p14:sldId id="303"/>
            <p14:sldId id="304"/>
          </p14:sldIdLst>
        </p14:section>
        <p14:section name="Funktionen" id="{E0B51D4E-0574-46DB-8EAA-8D0AC9FB54FC}">
          <p14:sldIdLst>
            <p14:sldId id="305"/>
            <p14:sldId id="306"/>
            <p14:sldId id="307"/>
          </p14:sldIdLst>
        </p14:section>
        <p14:section name="Named Arguments" id="{6F6084BE-49CE-424A-9BA1-3FE4FD559CA2}">
          <p14:sldIdLst>
            <p14:sldId id="312"/>
            <p14:sldId id="315"/>
            <p14:sldId id="314"/>
            <p14:sldId id="313"/>
            <p14:sldId id="316"/>
            <p14:sldId id="317"/>
            <p14:sldId id="318"/>
          </p14:sldIdLst>
        </p14:section>
        <p14:section name="Callbacks" id="{D2154E31-B219-4E25-97DB-5D53D10C44ED}">
          <p14:sldIdLst>
            <p14:sldId id="319"/>
            <p14:sldId id="320"/>
            <p14:sldId id="325"/>
            <p14:sldId id="321"/>
            <p14:sldId id="322"/>
            <p14:sldId id="323"/>
            <p14:sldId id="324"/>
          </p14:sldIdLst>
        </p14:section>
        <p14:section name="Async/Await" id="{F00BADB3-CEE5-4594-895D-E5F0B75FD60F}">
          <p14:sldIdLst>
            <p14:sldId id="326"/>
            <p14:sldId id="327"/>
            <p14:sldId id="328"/>
          </p14:sldIdLst>
        </p14:section>
        <p14:section name="Klassen und Objekte" id="{16F5A491-3E83-4F2C-958E-5EB88EFC1324}">
          <p14:sldIdLst/>
        </p14:section>
        <p14:section name="Ausblick" id="{695B7BB2-30E9-428B-91AF-42085DE8740C}">
          <p14:sldIdLst>
            <p14:sldId id="311"/>
          </p14:sldIdLst>
        </p14:section>
        <p14:section name="Zusammenfassung" id="{3935168F-CA97-4DBE-AA4D-CD6487E81BA7}">
          <p14:sldIdLst>
            <p14:sldId id="258"/>
            <p14:sldId id="329"/>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2339" autoAdjust="0"/>
  </p:normalViewPr>
  <p:slideViewPr>
    <p:cSldViewPr snapToGrid="0">
      <p:cViewPr varScale="1">
        <p:scale>
          <a:sx n="130" d="100"/>
          <a:sy n="130" d="100"/>
        </p:scale>
        <p:origin x="1272"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07.10.2021</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07.10.2021</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Prozessor ist eine elektronische</a:t>
            </a:r>
            <a:r>
              <a:rPr lang="de-DE" baseline="0" dirty="0"/>
              <a:t> </a:t>
            </a:r>
            <a:r>
              <a:rPr lang="de-DE" dirty="0"/>
              <a:t>Platine. Diese</a:t>
            </a:r>
            <a:r>
              <a:rPr lang="de-DE" baseline="0" dirty="0"/>
              <a:t> Platine versteht Anweisungen und Befehle nicht wie ein Mensch, sondern kann „nur“ elektronische Signale verarbeiten. Dennoch hat man es geschafft, dass ein Prozessor Zahlen in elektronischer Form (dargestellt durch „Spannung an“ und „Spannung aus“) verarbeiten kann und dann auch Ergebnisse (wiederum dargestellt als Spannungen) liefert.</a:t>
            </a:r>
          </a:p>
          <a:p>
            <a:endParaRPr lang="de-DE" baseline="0" dirty="0"/>
          </a:p>
          <a:p>
            <a:r>
              <a:rPr lang="de-DE" baseline="0" dirty="0"/>
              <a:t>Befehle werden auf dieser Ebene auch als Zahlen dargestellt. Diese Zahlen werden meist im 16er-Zahlensystem dargestellt. Man nennt dieses Zahlensystem auch Hexadezimalsystem. Weil uns Menschen nur 10 Ziffern zur Verfügung stehen, haben wir die sechs Buchstaben A, B, C, D, E und F ergänzt, um die fehlenden Ziffern darzustellen. Ein Übertrag findet dann auch nicht von 9 nach 10 statt, sondern von F (also 15 dezimal) auf 10 (also 16 dezimal).</a:t>
            </a:r>
          </a:p>
          <a:p>
            <a:endParaRPr lang="de-DE" baseline="0" dirty="0"/>
          </a:p>
          <a:p>
            <a:r>
              <a:rPr lang="de-DE" baseline="0" dirty="0"/>
              <a:t>In dieser Form zu Programmieren ist sehr aufwändig, da man sich entweder sehr viel Befehle in Form von Zahlen merken muss, oder entsprechend nachschlagen muss. Für jeden Prozessortyp gibt es eine eigene Liste.</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127705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 Großteil der Rechtschreibfehler sollte jetzt nicht mehr unterstrichen werden.</a:t>
            </a:r>
          </a:p>
          <a:p>
            <a:r>
              <a:rPr lang="de-DE" dirty="0"/>
              <a:t>Für das Wort „außer“ habe ich einen Bug Report eingereicht: https://youtrack.jetbrains.com/issue/IDEA-278566 </a:t>
            </a:r>
          </a:p>
        </p:txBody>
      </p:sp>
      <p:sp>
        <p:nvSpPr>
          <p:cNvPr id="4" name="Foliennummernplatzhalter 3"/>
          <p:cNvSpPr>
            <a:spLocks noGrp="1"/>
          </p:cNvSpPr>
          <p:nvPr>
            <p:ph type="sldNum" sz="quarter" idx="5"/>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87434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Gegensatz zum typischen Matheunterricht dürfen Variablen auch mehrere Buchstaben als Namen haben.</a:t>
            </a:r>
          </a:p>
          <a:p>
            <a:r>
              <a:rPr lang="de-DE" dirty="0"/>
              <a:t>Im Matheunterricht gilt ab = a*b. Beim Programmieren muss das Malzeichen immer ausgeschrieben werden.</a:t>
            </a:r>
          </a:p>
          <a:p>
            <a:endParaRPr lang="de-DE" dirty="0"/>
          </a:p>
          <a:p>
            <a:r>
              <a:rPr lang="de-DE" dirty="0"/>
              <a:t>Interessant für Programmierer mit vorheriger Berufserfahrung: </a:t>
            </a:r>
          </a:p>
          <a:p>
            <a:r>
              <a:rPr lang="de-DE" b="1" dirty="0"/>
              <a:t>Andere Zahlentypen: </a:t>
            </a:r>
            <a:r>
              <a:rPr lang="de-DE" b="1" dirty="0" err="1"/>
              <a:t>int</a:t>
            </a:r>
            <a:r>
              <a:rPr lang="de-DE" b="1" dirty="0"/>
              <a:t>, double. Weitere Unterscheidungen wie </a:t>
            </a:r>
            <a:r>
              <a:rPr lang="de-DE" b="1" dirty="0" err="1"/>
              <a:t>byte</a:t>
            </a:r>
            <a:r>
              <a:rPr lang="de-DE" b="1" dirty="0"/>
              <a:t>, </a:t>
            </a:r>
            <a:r>
              <a:rPr lang="de-DE" b="1" dirty="0" err="1"/>
              <a:t>short</a:t>
            </a:r>
            <a:r>
              <a:rPr lang="de-DE" b="1" dirty="0"/>
              <a:t> oder </a:t>
            </a:r>
            <a:r>
              <a:rPr lang="de-DE" b="1" dirty="0" err="1"/>
              <a:t>float</a:t>
            </a:r>
            <a:r>
              <a:rPr lang="de-DE" b="1" dirty="0"/>
              <a:t> gibt es bei Dart nicht.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3487914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braucht nicht zwingend Variablen. Das Ergebnis einer Berechnung kann auch direkt an eine Funktion wie </a:t>
            </a:r>
            <a:r>
              <a:rPr lang="de-DE" dirty="0" err="1"/>
              <a:t>print</a:t>
            </a:r>
            <a:r>
              <a:rPr lang="de-DE" dirty="0"/>
              <a:t>() weitergegeben werden, ohne eine Variable zu erzeugen.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351327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Man muss nicht alles tun, was man mit einer Programmiersprache tun kann.</a:t>
            </a:r>
          </a:p>
          <a:p>
            <a:r>
              <a:rPr lang="de-DE" dirty="0"/>
              <a:t>Manche Sachen sind zwar syntaktisch möglich, aber dennoch nicht besonders sinnvoll.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968801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143585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Korrektes Ergebnis: 22784</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1062804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einheitliche Formatieren von Code wird auch interessant, wenn später Code miteinander verglichen werden soll.</a:t>
            </a:r>
          </a:p>
          <a:p>
            <a:r>
              <a:rPr lang="de-DE" dirty="0"/>
              <a:t>Es fällt leichter, Code zu vergleichen, wenn die Zeichenabstände und Zeilenumbrüche immer gleich sind.</a:t>
            </a:r>
          </a:p>
          <a:p>
            <a:r>
              <a:rPr lang="de-DE" dirty="0"/>
              <a:t>Die Tools zum Darstellen von Unterschieden sind nicht schlecht – doch es wird noch einfacher, wenn wir die Regeln von Dart grundsätzlich anwenden.</a:t>
            </a:r>
          </a:p>
          <a:p>
            <a:r>
              <a:rPr lang="de-DE" dirty="0"/>
              <a:t>Glücklicherweise muss man die nicht erlernen, sondern die IDE hilft uns dabei.</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08646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jeweils anderen Anführungszeichen kann man dann im Text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3161695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hhhh</a:t>
            </a:r>
            <a:r>
              <a:rPr lang="de-DE" dirty="0"/>
              <a:t> wird durch die hexadezimale Zahl aus der Unicode Zeichentabelle ersetzt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9946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Anfang: das Erste Zeichen ist Zeichen 0.</a:t>
            </a:r>
          </a:p>
          <a:p>
            <a:r>
              <a:rPr lang="de-DE" dirty="0"/>
              <a:t>Ende: das letzte Zeichen ist inklusive.</a:t>
            </a:r>
          </a:p>
          <a:p>
            <a:endParaRPr lang="de-DE" dirty="0"/>
          </a:p>
          <a:p>
            <a:r>
              <a:rPr lang="de-DE" dirty="0"/>
              <a:t>Bei Bedarf suchen wir uns weitere Funktionen, die Text bearbeiten können.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714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nächste</a:t>
            </a:r>
            <a:r>
              <a:rPr lang="de-DE" baseline="0" dirty="0"/>
              <a:t> Ebene ist die Programmiersprache Assembler. Sie ist immer noch sehr hardwarenah, d.h. auch sie ist abhängig vom Prozessortyp, z.B. x86 (Intel) oder ARM. Allerdings handelt es sich nicht mehr um reine Zahlen, sondern schon um „lesbare“ Befehle und Daten.</a:t>
            </a:r>
          </a:p>
          <a:p>
            <a:endParaRPr lang="de-DE" baseline="0" dirty="0"/>
          </a:p>
          <a:p>
            <a:r>
              <a:rPr lang="de-DE" baseline="0" dirty="0"/>
              <a:t>Eingefleischte Programmierer, die das letzte aus der Hardware herausholen möchten, programmieren auch heute noch in Assembler.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406654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in dieser Hinsicht ziemlich ähnlich zu C#, bis auf die Groß-/Kleinschreibung.</a:t>
            </a:r>
          </a:p>
          <a:p>
            <a:r>
              <a:rPr lang="de-DE" dirty="0"/>
              <a:t>Methoden beginnen bei Dart mit einem Kleinbuchstaben, bei C# mit einem Großbuchstaben.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242796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 anderen Sprachen muss vor dem String noch etwas angegeben werden.</a:t>
            </a:r>
          </a:p>
          <a:p>
            <a:r>
              <a:rPr lang="de-DE" dirty="0"/>
              <a:t>Python: </a:t>
            </a:r>
            <a:r>
              <a:rPr lang="de-DE" dirty="0" err="1"/>
              <a:t>name</a:t>
            </a:r>
            <a:r>
              <a:rPr lang="de-DE" dirty="0"/>
              <a:t> = </a:t>
            </a:r>
            <a:r>
              <a:rPr lang="de-DE" dirty="0" err="1"/>
              <a:t>f"Text</a:t>
            </a:r>
            <a:r>
              <a:rPr lang="de-DE" dirty="0"/>
              <a:t> {variable} Text"</a:t>
            </a:r>
          </a:p>
          <a:p>
            <a:r>
              <a:rPr lang="de-DE" dirty="0"/>
              <a:t>C#: </a:t>
            </a:r>
            <a:r>
              <a:rPr lang="de-DE" dirty="0" err="1"/>
              <a:t>var</a:t>
            </a:r>
            <a:r>
              <a:rPr lang="de-DE" dirty="0"/>
              <a:t> </a:t>
            </a:r>
            <a:r>
              <a:rPr lang="de-DE" dirty="0" err="1"/>
              <a:t>name</a:t>
            </a:r>
            <a:r>
              <a:rPr lang="de-DE" dirty="0"/>
              <a:t> = $"Text {variable} Text";</a:t>
            </a:r>
          </a:p>
          <a:p>
            <a:endParaRPr lang="de-DE" dirty="0"/>
          </a:p>
          <a:p>
            <a:r>
              <a:rPr lang="de-DE" dirty="0"/>
              <a:t>Die geschweifte Klammer kann unter Umständen auch weggelassen werden. Es ist aber sicherer, wenn man sie hinschreibt.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338196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36² = 1296</a:t>
            </a:r>
          </a:p>
          <a:p>
            <a:r>
              <a:rPr lang="de-DE" dirty="0"/>
              <a:t>mittlere beiden Stellen: 29</a:t>
            </a:r>
          </a:p>
          <a:p>
            <a:r>
              <a:rPr lang="de-DE" dirty="0"/>
              <a:t>Lösung: 29² = 841</a:t>
            </a:r>
          </a:p>
          <a:p>
            <a:endParaRPr lang="de-DE" dirty="0"/>
          </a:p>
          <a:p>
            <a:r>
              <a:rPr lang="de-DE" dirty="0"/>
              <a:t>Da das Ergebnis nur schwer vorherzusehen ist,</a:t>
            </a:r>
            <a:r>
              <a:rPr lang="de-DE" baseline="0" dirty="0"/>
              <a:t> wird dieses Verfahren auch zur Erzeugung von Zufallszahlen eingesetzt. Es nennt sich „Mittquadratmethode“ und wird natürlich nicht nur mit vierstelligen Zahlen eingesetzt, sondern mit längeren.</a:t>
            </a:r>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381602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mn</a:t>
            </a:r>
            <a:r>
              <a:rPr lang="de-DE" dirty="0"/>
              <a:t> ist die Abkürzung, die ihr tippen wollt.</a:t>
            </a:r>
          </a:p>
          <a:p>
            <a:r>
              <a:rPr lang="de-DE" dirty="0"/>
              <a:t>Der Template Text ist der Text, der dann erscheinen soll, wenn ihr Tab drückt.</a:t>
            </a:r>
          </a:p>
          <a:p>
            <a:r>
              <a:rPr lang="de-DE" dirty="0"/>
              <a:t>$END$ kennzeichnet die Position des Cursors nachdem der </a:t>
            </a:r>
            <a:r>
              <a:rPr lang="de-DE" dirty="0" err="1"/>
              <a:t>Einfügevorgang</a:t>
            </a:r>
            <a:r>
              <a:rPr lang="de-DE" dirty="0"/>
              <a:t> beendet ist.</a:t>
            </a:r>
          </a:p>
          <a:p>
            <a:r>
              <a:rPr lang="de-DE" dirty="0" err="1"/>
              <a:t>Applicable</a:t>
            </a:r>
            <a:r>
              <a:rPr lang="de-DE" dirty="0"/>
              <a:t> in: gibt an, wo diese Abkürzung zur Verfügung stehen soll.</a:t>
            </a:r>
          </a:p>
          <a:p>
            <a:r>
              <a:rPr lang="de-DE" dirty="0"/>
              <a:t>Ich empfehle zusätzlich eine Code-Formatierung.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772491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Ende ist bei &lt; exklusive, bei &lt;= inklusiv. </a:t>
            </a:r>
          </a:p>
          <a:p>
            <a:r>
              <a:rPr lang="de-DE" dirty="0"/>
              <a:t>&lt; kommt deutlich öfter vor als &lt;=. Überlege, ob Du &lt;= ende oder &lt; ende+1 schreiben willst.</a:t>
            </a:r>
          </a:p>
          <a:p>
            <a:r>
              <a:rPr lang="de-DE" dirty="0"/>
              <a:t>Die Zahl muss nicht um 1 erhöht werden. Das ist aber wiederum der häufigste Fall.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1074791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Wie oft muss die Zahl 1.0007 mit sich selbst multipliziert werden, bis sie 1000 überschreitet?</a:t>
            </a:r>
          </a:p>
          <a:p>
            <a:r>
              <a:rPr lang="de-DE" dirty="0"/>
              <a:t>Wir kennen die Anzahl nicht im Voraus, daher lassen wir den Computer anhand einer Bedingung entscheiden, wie lange er rechnet.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32</a:t>
            </a:fld>
            <a:endParaRPr lang="de-DE"/>
          </a:p>
        </p:txBody>
      </p:sp>
    </p:spTree>
    <p:extLst>
      <p:ext uri="{BB962C8B-B14F-4D97-AF65-F5344CB8AC3E}">
        <p14:creationId xmlns:p14="http://schemas.microsoft.com/office/powerpoint/2010/main" val="17165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Bug </a:t>
            </a:r>
            <a:r>
              <a:rPr lang="de-DE" dirty="0" err="1"/>
              <a:t>reports</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Tooltip suggestion for bitwise &amp; in a logical </a:t>
            </a:r>
            <a:r>
              <a:rPr lang="en-US" dirty="0" err="1"/>
              <a:t>boolean</a:t>
            </a:r>
            <a:r>
              <a:rPr lang="en-US" dirty="0"/>
              <a:t> expression </a:t>
            </a:r>
          </a:p>
          <a:p>
            <a:r>
              <a:rPr lang="de-DE" dirty="0"/>
              <a:t>https://youtrack.jetbrains.com/issue/IDEA-278654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Quickfix</a:t>
            </a:r>
            <a:r>
              <a:rPr lang="en-US" dirty="0"/>
              <a:t> does not fix logical operator according to suggestion </a:t>
            </a:r>
          </a:p>
          <a:p>
            <a:r>
              <a:rPr lang="de-DE" dirty="0"/>
              <a:t>https://youtrack.jetbrains.com/issue/IDEA-278655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Simplification of </a:t>
            </a:r>
            <a:r>
              <a:rPr lang="en-US" dirty="0" err="1"/>
              <a:t>boolean</a:t>
            </a:r>
            <a:r>
              <a:rPr lang="en-US" dirty="0"/>
              <a:t> expression with &amp;&amp; not offered </a:t>
            </a:r>
          </a:p>
          <a:p>
            <a:r>
              <a:rPr lang="de-DE" dirty="0"/>
              <a:t>https://youtrack.jetbrains.com/issue/IDEA-278656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34</a:t>
            </a:fld>
            <a:endParaRPr lang="de-DE"/>
          </a:p>
        </p:txBody>
      </p:sp>
    </p:spTree>
    <p:extLst>
      <p:ext uri="{BB962C8B-B14F-4D97-AF65-F5344CB8AC3E}">
        <p14:creationId xmlns:p14="http://schemas.microsoft.com/office/powerpoint/2010/main" val="600016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mathematische Operatoren ≤ und ≥ können wir so nicht einfach hinschreiben. Wir trennen sie auf in zwei Zeichen &lt;= und &gt;=.</a:t>
            </a:r>
          </a:p>
          <a:p>
            <a:r>
              <a:rPr lang="de-DE" dirty="0"/>
              <a:t>Im Gegensatz zu Python müssen die beiden Einzelbedingungen getrennt werden und dann mit &amp;&amp; verknüpft werden.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2891175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Welche Lösung gefällt Euch besser?</a:t>
            </a:r>
          </a:p>
          <a:p>
            <a:r>
              <a:rPr lang="de-DE" dirty="0"/>
              <a:t>Warum?</a:t>
            </a:r>
          </a:p>
        </p:txBody>
      </p:sp>
      <p:sp>
        <p:nvSpPr>
          <p:cNvPr id="4" name="Foliennummernplatzhalter 3"/>
          <p:cNvSpPr>
            <a:spLocks noGrp="1"/>
          </p:cNvSpPr>
          <p:nvPr>
            <p:ph type="sldNum" sz="quarter" idx="5"/>
          </p:nvPr>
        </p:nvSpPr>
        <p:spPr/>
        <p:txBody>
          <a:bodyPr/>
          <a:lstStyle/>
          <a:p>
            <a:fld id="{927DBD90-B360-417B-B4B3-F05A4AFC1996}" type="slidenum">
              <a:rPr lang="de-DE" smtClean="0"/>
              <a:pPr/>
              <a:t>38</a:t>
            </a:fld>
            <a:endParaRPr lang="de-DE"/>
          </a:p>
        </p:txBody>
      </p:sp>
    </p:spTree>
    <p:extLst>
      <p:ext uri="{BB962C8B-B14F-4D97-AF65-F5344CB8AC3E}">
        <p14:creationId xmlns:p14="http://schemas.microsoft.com/office/powerpoint/2010/main" val="1665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Datum ist die Einzahl von Daten.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Quizfrage: Um was für Zahlen handelt es sich hier?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sind die ersten Primzahlen.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115633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1972 wurde dann die Möglichkeit geschaffen, dass ein Computer ein</a:t>
            </a:r>
            <a:r>
              <a:rPr lang="de-DE" baseline="0" dirty="0"/>
              <a:t> Programm in Textform in Maschinensprache übersetzt.</a:t>
            </a:r>
          </a:p>
          <a:p>
            <a:r>
              <a:rPr lang="de-DE" baseline="0" dirty="0"/>
              <a:t>Ab jetzt war man in der Lage, Programme als Funktionen zu beschreiben. Außerdem gab es andere für Menschen besser verständliche Konzepte, wie z.B. Speicher als Variablen mit aussagekräftigen Namen.</a:t>
            </a:r>
          </a:p>
          <a:p>
            <a:endParaRPr lang="de-DE" baseline="0" dirty="0"/>
          </a:p>
          <a:p>
            <a:r>
              <a:rPr lang="de-DE" baseline="0" dirty="0"/>
              <a:t>Allerdings muss man sich schon bei der Übersetzung in Maschinensprache auf einen bestimmten Prozessor festlegen. Soll das Programm auf mehreren Prozessoren laufen, muss man es entsprechend oft übersetzen (z.B. drei Mal: für PC (x86), für Android (ARM), für Apple (Motorola)).</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1716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227293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Liste enthält ein paar Zahlen der Zweierpotenzen.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43</a:t>
            </a:fld>
            <a:endParaRPr lang="de-DE"/>
          </a:p>
        </p:txBody>
      </p:sp>
    </p:spTree>
    <p:extLst>
      <p:ext uri="{BB962C8B-B14F-4D97-AF65-F5344CB8AC3E}">
        <p14:creationId xmlns:p14="http://schemas.microsoft.com/office/powerpoint/2010/main" val="4147465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Quizfrage: um was für Zahlen handelt es sich hier?</a:t>
            </a:r>
          </a:p>
          <a:p>
            <a:r>
              <a:rPr lang="de-DE" dirty="0"/>
              <a:t>Die Liste enthält die ersten Zahlen der </a:t>
            </a:r>
            <a:r>
              <a:rPr lang="de-DE" dirty="0" err="1"/>
              <a:t>Fibunacci</a:t>
            </a:r>
            <a:r>
              <a:rPr lang="de-DE" dirty="0"/>
              <a:t>-Folge.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44</a:t>
            </a:fld>
            <a:endParaRPr lang="de-DE"/>
          </a:p>
        </p:txBody>
      </p:sp>
    </p:spTree>
    <p:extLst>
      <p:ext uri="{BB962C8B-B14F-4D97-AF65-F5344CB8AC3E}">
        <p14:creationId xmlns:p14="http://schemas.microsoft.com/office/powerpoint/2010/main" val="326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a:t>Map</a:t>
            </a:r>
            <a:r>
              <a:rPr lang="de-DE" dirty="0"/>
              <a:t> ≠ Karte, sondern </a:t>
            </a:r>
            <a:r>
              <a:rPr lang="de-DE" dirty="0" err="1"/>
              <a:t>Map</a:t>
            </a:r>
            <a:r>
              <a:rPr lang="de-DE" dirty="0"/>
              <a:t> = Abbild</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45</a:t>
            </a:fld>
            <a:endParaRPr lang="de-DE"/>
          </a:p>
        </p:txBody>
      </p:sp>
    </p:spTree>
    <p:extLst>
      <p:ext uri="{BB962C8B-B14F-4D97-AF65-F5344CB8AC3E}">
        <p14:creationId xmlns:p14="http://schemas.microsoft.com/office/powerpoint/2010/main" val="2557453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wir bisher schon immer hatten, </a:t>
            </a:r>
            <a:r>
              <a:rPr lang="de-DE" dirty="0" err="1"/>
              <a:t>void</a:t>
            </a:r>
            <a:r>
              <a:rPr lang="de-DE" dirty="0"/>
              <a:t> </a:t>
            </a:r>
            <a:r>
              <a:rPr lang="de-DE" dirty="0" err="1"/>
              <a:t>main</a:t>
            </a:r>
            <a:r>
              <a:rPr lang="de-DE" dirty="0"/>
              <a:t>() {…} ist auch eine Methode.</a:t>
            </a:r>
          </a:p>
          <a:p>
            <a:r>
              <a:rPr lang="de-DE" dirty="0"/>
              <a:t>Diese Methode ist speziell, weil sie beim Start der Datei ausgeführt wird.</a:t>
            </a:r>
          </a:p>
          <a:p>
            <a:endParaRPr lang="de-DE" dirty="0"/>
          </a:p>
          <a:p>
            <a:r>
              <a:rPr lang="de-DE" dirty="0"/>
              <a:t>Hinweis für erfahrene Entwickler:</a:t>
            </a:r>
          </a:p>
          <a:p>
            <a:r>
              <a:rPr lang="de-DE" dirty="0"/>
              <a:t>Es ist empfohlen "</a:t>
            </a:r>
            <a:r>
              <a:rPr lang="de-DE" dirty="0" err="1"/>
              <a:t>void</a:t>
            </a:r>
            <a:r>
              <a:rPr lang="de-DE" dirty="0"/>
              <a:t>" zu verwenden, auch wenn der Code ohne "</a:t>
            </a:r>
            <a:r>
              <a:rPr lang="de-DE" dirty="0" err="1"/>
              <a:t>void</a:t>
            </a:r>
            <a:r>
              <a:rPr lang="de-DE" dirty="0"/>
              <a:t>" funktionieren würde.</a:t>
            </a:r>
          </a:p>
          <a:p>
            <a:r>
              <a:rPr lang="de-DE" dirty="0"/>
              <a:t>Mit dem Schlüsselwort "</a:t>
            </a:r>
            <a:r>
              <a:rPr lang="de-DE" dirty="0" err="1"/>
              <a:t>void</a:t>
            </a:r>
            <a:r>
              <a:rPr lang="de-DE" dirty="0"/>
              <a:t>" erhält man aber zusätzliche Prüfungen, z.B. ob versucht wird, den nicht vorhandenen Rückgabewert zuzuweisen.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188613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In der Programmierumgebung wird kein Fehler angezeigt.</a:t>
            </a:r>
          </a:p>
          <a:p>
            <a:r>
              <a:rPr lang="de-DE" dirty="0"/>
              <a:t>Beim Ausführen tritt aber ein Fehler auf.</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11178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Was gibt es für Datentypen?</a:t>
            </a:r>
          </a:p>
          <a:p>
            <a:r>
              <a:rPr lang="de-DE" dirty="0" err="1"/>
              <a:t>int</a:t>
            </a:r>
            <a:r>
              <a:rPr lang="de-DE" dirty="0"/>
              <a:t> für Ganzzahlen</a:t>
            </a:r>
          </a:p>
          <a:p>
            <a:r>
              <a:rPr lang="de-DE" dirty="0"/>
              <a:t>double für Kommazahlen</a:t>
            </a:r>
          </a:p>
          <a:p>
            <a:r>
              <a:rPr lang="de-DE" dirty="0"/>
              <a:t>String für Texte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161090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Auch Funktionen haben wir schon benutzt, zum Beispiel </a:t>
            </a:r>
            <a:r>
              <a:rPr lang="de-DE" dirty="0" err="1"/>
              <a:t>math.pow</a:t>
            </a:r>
            <a:r>
              <a:rPr lang="de-DE" dirty="0"/>
              <a:t>().</a:t>
            </a:r>
          </a:p>
        </p:txBody>
      </p:sp>
      <p:sp>
        <p:nvSpPr>
          <p:cNvPr id="4" name="Foliennummernplatzhalter 3"/>
          <p:cNvSpPr>
            <a:spLocks noGrp="1"/>
          </p:cNvSpPr>
          <p:nvPr>
            <p:ph type="sldNum" sz="quarter" idx="5"/>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3960663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540679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neutrale Element (https://de.wikipedia.org/wiki/Neutrales_Element) (</a:t>
            </a:r>
            <a:r>
              <a:rPr lang="de-DE" dirty="0" err="1"/>
              <a:t>engl</a:t>
            </a:r>
            <a:r>
              <a:rPr lang="de-DE" dirty="0"/>
              <a:t>: </a:t>
            </a:r>
            <a:r>
              <a:rPr lang="de-DE" dirty="0" err="1"/>
              <a:t>identity</a:t>
            </a:r>
            <a:r>
              <a:rPr lang="de-DE" dirty="0"/>
              <a:t> </a:t>
            </a:r>
            <a:r>
              <a:rPr lang="de-DE" dirty="0" err="1"/>
              <a:t>element</a:t>
            </a:r>
            <a:r>
              <a:rPr lang="de-DE" dirty="0"/>
              <a:t>) für die Minimum-Funktion ist +∞.</a:t>
            </a:r>
          </a:p>
          <a:p>
            <a:r>
              <a:rPr lang="de-DE" dirty="0"/>
              <a:t>+∞ gibt es beim Datentyp </a:t>
            </a:r>
            <a:r>
              <a:rPr lang="de-DE" dirty="0" err="1"/>
              <a:t>int</a:t>
            </a:r>
            <a:r>
              <a:rPr lang="de-DE" dirty="0"/>
              <a:t> nicht. Es gibt in Dart wohl auch keine Konstante, die den Maximalwert definiert.</a:t>
            </a:r>
          </a:p>
          <a:p>
            <a:r>
              <a:rPr lang="de-DE" dirty="0" err="1"/>
              <a:t>const</a:t>
            </a:r>
            <a:r>
              <a:rPr lang="de-DE" dirty="0"/>
              <a:t> </a:t>
            </a:r>
            <a:r>
              <a:rPr lang="de-DE" dirty="0" err="1"/>
              <a:t>int</a:t>
            </a:r>
            <a:r>
              <a:rPr lang="de-DE" dirty="0"/>
              <a:t> </a:t>
            </a:r>
            <a:r>
              <a:rPr lang="de-DE" dirty="0" err="1"/>
              <a:t>intMaxValue</a:t>
            </a:r>
            <a:r>
              <a:rPr lang="de-DE" dirty="0"/>
              <a:t> = 9007199254740991; https://stackoverflow.com/a/60358200/480982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08027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Dart ist eine ziemlich moderne Sprache, die erst 2011 entwickelt wurde. (C: 1972, Python: 1990er)</a:t>
            </a:r>
          </a:p>
          <a:p>
            <a:r>
              <a:rPr lang="de-DE" dirty="0"/>
              <a:t>Es</a:t>
            </a:r>
            <a:r>
              <a:rPr lang="de-DE" baseline="0" dirty="0"/>
              <a:t> ist mehrere Ebenen vom Prozessor entfernt, d.h. man braucht sich nicht mehr um die Details des Prozessors kümmern. Python-Programme laufen z.B. auf x86-Rechnern (Intel) und Arm Prozessoren, ohne dass man vorher den Prozessor festgelegt hätte.</a:t>
            </a:r>
          </a:p>
          <a:p>
            <a:r>
              <a:rPr lang="de-DE" baseline="0" dirty="0"/>
              <a:t>Dart ist eine Universalsprache, mit der man „beliebige“ Probleme lösen kann. Im Gegensatz dazu gibt es auch sogenannte Domain </a:t>
            </a:r>
            <a:r>
              <a:rPr lang="de-DE" baseline="0" dirty="0" err="1"/>
              <a:t>Specific</a:t>
            </a:r>
            <a:r>
              <a:rPr lang="de-DE" baseline="0" dirty="0"/>
              <a:t> </a:t>
            </a:r>
            <a:r>
              <a:rPr lang="de-DE" baseline="0" dirty="0" err="1"/>
              <a:t>Languages</a:t>
            </a:r>
            <a:r>
              <a:rPr lang="de-DE" baseline="0" dirty="0"/>
              <a:t>, die auf ein Aufgabengebiet begrenzt sind, dies aber umso einfacher oder eleganter lösen können.</a:t>
            </a:r>
          </a:p>
          <a:p>
            <a:endParaRPr lang="de-DE" dirty="0"/>
          </a:p>
          <a:p>
            <a:r>
              <a:rPr lang="de-DE" dirty="0"/>
              <a:t>Das Logo von Dart erinnert an die Flügel eines Dart-Pfeils.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27722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53</a:t>
            </a:fld>
            <a:endParaRPr lang="de-DE"/>
          </a:p>
        </p:txBody>
      </p:sp>
    </p:spTree>
    <p:extLst>
      <p:ext uri="{BB962C8B-B14F-4D97-AF65-F5344CB8AC3E}">
        <p14:creationId xmlns:p14="http://schemas.microsoft.com/office/powerpoint/2010/main" val="1286187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Bisher erfolgte die Zuordnung von Werten zur Methode oder Funktion über deren Reihenfolge beim Aufruf.</a:t>
            </a:r>
          </a:p>
          <a:p>
            <a:r>
              <a:rPr lang="de-DE" dirty="0"/>
              <a:t>In diesem Beispiel kann innerhalb der Methode mit dem Namen x auf den Wert von a zugegriffen werden und mit dem Namen y auf den Wert 2.</a:t>
            </a:r>
          </a:p>
          <a:p>
            <a:endParaRPr lang="de-DE" dirty="0"/>
          </a:p>
          <a:p>
            <a:r>
              <a:rPr lang="de-DE" dirty="0"/>
              <a:t>Wenn viele Zahlen übergeben werden, kann man leicht vergessen, welche Zahl wofür steht.</a:t>
            </a:r>
          </a:p>
          <a:p>
            <a:r>
              <a:rPr lang="de-DE" dirty="0"/>
              <a:t>War die 0 für Skonto und die 2 für Mengenrabatt, oder umgekehrt?</a:t>
            </a:r>
          </a:p>
          <a:p>
            <a:endParaRPr lang="de-DE" dirty="0"/>
          </a:p>
          <a:p>
            <a:r>
              <a:rPr lang="de-DE" dirty="0"/>
              <a:t>Ganz zu schweigen davon, dass jemand auf die Idee kommen könnte, in der Preis() Methode die Argumente zu vertauschen.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4094685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Wenn wir die </a:t>
            </a:r>
          </a:p>
        </p:txBody>
      </p:sp>
      <p:sp>
        <p:nvSpPr>
          <p:cNvPr id="4" name="Foliennummernplatzhalter 3"/>
          <p:cNvSpPr>
            <a:spLocks noGrp="1"/>
          </p:cNvSpPr>
          <p:nvPr>
            <p:ph type="sldNum" sz="quarter" idx="5"/>
          </p:nvPr>
        </p:nvSpPr>
        <p:spPr/>
        <p:txBody>
          <a:bodyPr/>
          <a:lstStyle/>
          <a:p>
            <a:fld id="{927DBD90-B360-417B-B4B3-F05A4AFC1996}" type="slidenum">
              <a:rPr lang="de-DE" smtClean="0"/>
              <a:pPr/>
              <a:t>55</a:t>
            </a:fld>
            <a:endParaRPr lang="de-DE"/>
          </a:p>
        </p:txBody>
      </p:sp>
    </p:spTree>
    <p:extLst>
      <p:ext uri="{BB962C8B-B14F-4D97-AF65-F5344CB8AC3E}">
        <p14:creationId xmlns:p14="http://schemas.microsoft.com/office/powerpoint/2010/main" val="2553858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Beispiel: diese Windows-Anwendung hat zwei Buttons. Einer druckt etwas aus, der andere versendet es als Email.</a:t>
            </a:r>
          </a:p>
          <a:p>
            <a:r>
              <a:rPr lang="de-DE" dirty="0"/>
              <a:t>Müssen wir jeden Button extra programmieren, weil er etwas anderes macht?</a:t>
            </a:r>
          </a:p>
          <a:p>
            <a:r>
              <a:rPr lang="de-DE" dirty="0"/>
              <a:t>Wollen wir jeden Button extra programmieren, weil er etwas anderes macht? Sicher nicht.</a:t>
            </a:r>
          </a:p>
          <a:p>
            <a:endParaRPr lang="de-DE" dirty="0"/>
          </a:p>
          <a:p>
            <a:r>
              <a:rPr lang="de-DE" dirty="0"/>
              <a:t>Jemand anderes kann einen Button programmieren, so dass er unter Windows 95 genau so aussieht wie er dort aussehen soll und unter Windows 10 aussieht, wie es dort üblich ist.</a:t>
            </a:r>
          </a:p>
          <a:p>
            <a:r>
              <a:rPr lang="de-DE" dirty="0"/>
              <a:t>Um das Aussehen des Buttons wollen wir uns nicht kümmern, trotzdem soll der Button das tun, was wir wollen, und nicht das, was der Programmierer des Buttons wollte.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61</a:t>
            </a:fld>
            <a:endParaRPr lang="de-DE"/>
          </a:p>
        </p:txBody>
      </p:sp>
    </p:spTree>
    <p:extLst>
      <p:ext uri="{BB962C8B-B14F-4D97-AF65-F5344CB8AC3E}">
        <p14:creationId xmlns:p14="http://schemas.microsoft.com/office/powerpoint/2010/main" val="764757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Hilfe von </a:t>
            </a:r>
            <a:r>
              <a:rPr lang="de-DE" dirty="0" err="1"/>
              <a:t>Callbacks</a:t>
            </a:r>
            <a:r>
              <a:rPr lang="de-DE" dirty="0"/>
              <a:t> lässt sich das Problem lösen: der Button ist fertig programmiert. </a:t>
            </a:r>
          </a:p>
          <a:p>
            <a:r>
              <a:rPr lang="de-DE" dirty="0"/>
              <a:t>Man kann ihm aber ein Verhalten in Form einer Methode oder Funktion mitgeben, so dass bei jedem Button eine andere Funktion ausgeführt wird.</a:t>
            </a:r>
          </a:p>
          <a:p>
            <a:r>
              <a:rPr lang="de-DE" dirty="0"/>
              <a:t>Das schauen wir uns jetzt mal anhand der Preisberechnung an, ohne dass wir eine Flutter App mit Buttons entwickeln müssen.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62</a:t>
            </a:fld>
            <a:endParaRPr lang="de-DE"/>
          </a:p>
        </p:txBody>
      </p:sp>
    </p:spTree>
    <p:extLst>
      <p:ext uri="{BB962C8B-B14F-4D97-AF65-F5344CB8AC3E}">
        <p14:creationId xmlns:p14="http://schemas.microsoft.com/office/powerpoint/2010/main" val="1260122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Im Laufe der Zeit kommen wahrscheinlich neue Ideen für die Preisgestaltung hinzu:</a:t>
            </a:r>
          </a:p>
          <a:p>
            <a:pPr marL="171450" indent="-171450">
              <a:buFont typeface="Arial" panose="020B0604020202020204" pitchFamily="34" charset="0"/>
              <a:buChar char="•"/>
            </a:pPr>
            <a:r>
              <a:rPr lang="de-DE" dirty="0"/>
              <a:t>zusätzliche Verpackungskosten, z.B. für Geschenkverpackung</a:t>
            </a:r>
          </a:p>
          <a:p>
            <a:pPr marL="171450" indent="-171450">
              <a:buFont typeface="Arial" panose="020B0604020202020204" pitchFamily="34" charset="0"/>
              <a:buChar char="•"/>
            </a:pPr>
            <a:r>
              <a:rPr lang="de-DE" dirty="0"/>
              <a:t>Rabatte für Großkunden</a:t>
            </a:r>
          </a:p>
          <a:p>
            <a:pPr marL="171450" indent="-171450">
              <a:buFont typeface="Arial" panose="020B0604020202020204" pitchFamily="34" charset="0"/>
              <a:buChar char="•"/>
            </a:pPr>
            <a:r>
              <a:rPr lang="de-DE" dirty="0"/>
              <a:t>Spezielle </a:t>
            </a:r>
            <a:r>
              <a:rPr lang="de-DE" dirty="0" err="1"/>
              <a:t>Promotionangebote</a:t>
            </a:r>
            <a:r>
              <a:rPr lang="de-DE" dirty="0"/>
              <a:t>, die nur eine bestimmte Zeit lang gültig sind</a:t>
            </a:r>
          </a:p>
          <a:p>
            <a:pPr marL="171450" indent="-171450">
              <a:buFont typeface="Arial" panose="020B0604020202020204" pitchFamily="34" charset="0"/>
              <a:buChar char="•"/>
            </a:pPr>
            <a:r>
              <a:rPr lang="de-DE" dirty="0"/>
              <a:t>Mindermengenzuschlag für geringe Bestellmengen, weil es zu teuer ist, wegen einer einzelnen Schraube ins Lager zu fahren</a:t>
            </a:r>
          </a:p>
          <a:p>
            <a:pPr marL="171450" indent="-171450">
              <a:buFont typeface="Arial" panose="020B0604020202020204" pitchFamily="34" charset="0"/>
              <a:buChar char="•"/>
            </a:pPr>
            <a:r>
              <a:rPr lang="de-DE" dirty="0"/>
              <a:t>Sonderkonditionen für einzelne Kunden</a:t>
            </a:r>
          </a:p>
          <a:p>
            <a:pPr marL="171450" indent="-171450">
              <a:buFont typeface="Arial" panose="020B0604020202020204" pitchFamily="34" charset="0"/>
              <a:buChar char="•"/>
            </a:pPr>
            <a:r>
              <a:rPr lang="de-DE" dirty="0"/>
              <a:t>Aufpreis für umständliche Bezahlsysteme wie z.B. Nachnahme</a:t>
            </a:r>
          </a:p>
          <a:p>
            <a:pPr marL="171450" indent="-171450">
              <a:buFont typeface="Arial" panose="020B0604020202020204" pitchFamily="34" charset="0"/>
              <a:buChar char="•"/>
            </a:pPr>
            <a:r>
              <a:rPr lang="de-DE" dirty="0"/>
              <a:t>Eventuell gesetzliche Vorgaben wie eine Umweltabgabe</a:t>
            </a:r>
          </a:p>
          <a:p>
            <a:endParaRPr lang="de-DE" dirty="0"/>
          </a:p>
          <a:p>
            <a:r>
              <a:rPr lang="de-DE" dirty="0"/>
              <a:t>Ist es klug, die ganzen Möglichkeiten und Kombinationen davon in einer Methode zu programmieren?</a:t>
            </a:r>
          </a:p>
          <a:p>
            <a:r>
              <a:rPr lang="de-DE" dirty="0"/>
              <a:t>Was soll passieren, wenn gleichzeitig Angaben für Volkswagen und Porsche gemacht werden? Ist Volkswagen nicht immer ein Großkunde?</a:t>
            </a:r>
          </a:p>
        </p:txBody>
      </p:sp>
      <p:sp>
        <p:nvSpPr>
          <p:cNvPr id="4" name="Foliennummernplatzhalter 3"/>
          <p:cNvSpPr>
            <a:spLocks noGrp="1"/>
          </p:cNvSpPr>
          <p:nvPr>
            <p:ph type="sldNum" sz="quarter" idx="5"/>
          </p:nvPr>
        </p:nvSpPr>
        <p:spPr/>
        <p:txBody>
          <a:bodyPr/>
          <a:lstStyle/>
          <a:p>
            <a:fld id="{927DBD90-B360-417B-B4B3-F05A4AFC1996}" type="slidenum">
              <a:rPr lang="de-DE" smtClean="0"/>
              <a:pPr/>
              <a:t>63</a:t>
            </a:fld>
            <a:endParaRPr lang="de-DE"/>
          </a:p>
        </p:txBody>
      </p:sp>
    </p:spTree>
    <p:extLst>
      <p:ext uri="{BB962C8B-B14F-4D97-AF65-F5344CB8AC3E}">
        <p14:creationId xmlns:p14="http://schemas.microsoft.com/office/powerpoint/2010/main" val="862302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64</a:t>
            </a:fld>
            <a:endParaRPr lang="de-DE"/>
          </a:p>
        </p:txBody>
      </p:sp>
    </p:spTree>
    <p:extLst>
      <p:ext uri="{BB962C8B-B14F-4D97-AF65-F5344CB8AC3E}">
        <p14:creationId xmlns:p14="http://schemas.microsoft.com/office/powerpoint/2010/main" val="2106690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65</a:t>
            </a:fld>
            <a:endParaRPr lang="de-DE"/>
          </a:p>
        </p:txBody>
      </p:sp>
    </p:spTree>
    <p:extLst>
      <p:ext uri="{BB962C8B-B14F-4D97-AF65-F5344CB8AC3E}">
        <p14:creationId xmlns:p14="http://schemas.microsoft.com/office/powerpoint/2010/main" val="1204318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66</a:t>
            </a:fld>
            <a:endParaRPr lang="de-DE"/>
          </a:p>
        </p:txBody>
      </p:sp>
    </p:spTree>
    <p:extLst>
      <p:ext uri="{BB962C8B-B14F-4D97-AF65-F5344CB8AC3E}">
        <p14:creationId xmlns:p14="http://schemas.microsoft.com/office/powerpoint/2010/main" val="2507354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werden beim Programmieren unserer Flutter App über ein weiteres Konzept stolpern, um das wir nicht herumkommen.</a:t>
            </a:r>
          </a:p>
          <a:p>
            <a:r>
              <a:rPr lang="de-DE" dirty="0"/>
              <a:t>Es handelt sich hierbei um ein sehr fortgeschrittenes Konzept, das einiges an Überlegung erfordert.</a:t>
            </a:r>
          </a:p>
          <a:p>
            <a:r>
              <a:rPr lang="de-DE" dirty="0"/>
              <a:t>Wir werden es nicht ausführlich behandeln und die stattdessen die Wartezeiten in Kauf nehmen.</a:t>
            </a:r>
          </a:p>
          <a:p>
            <a:endParaRPr lang="de-DE" dirty="0"/>
          </a:p>
          <a:p>
            <a:r>
              <a:rPr lang="de-DE" dirty="0"/>
              <a:t>Aufgaben, bei denen es eine längere Wartezeit gibt, können im Hintergrund ausgeführt werden. </a:t>
            </a:r>
          </a:p>
          <a:p>
            <a:r>
              <a:rPr lang="de-DE" dirty="0"/>
              <a:t>Das hat den Vorteil, dass während der Wartezeit noch etwas anderes berechnet werden kann.</a:t>
            </a:r>
          </a:p>
          <a:p>
            <a:r>
              <a:rPr lang="de-DE" dirty="0"/>
              <a:t>Insgesamt kann das die Ausführungszeit deutlich beschleunigen, wie im Bild zu sehen.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67</a:t>
            </a:fld>
            <a:endParaRPr lang="de-DE"/>
          </a:p>
        </p:txBody>
      </p:sp>
    </p:spTree>
    <p:extLst>
      <p:ext uri="{BB962C8B-B14F-4D97-AF65-F5344CB8AC3E}">
        <p14:creationId xmlns:p14="http://schemas.microsoft.com/office/powerpoint/2010/main" val="168940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Sehr viele Programmiersprachen werden im Textformat programmiert (es gibt allerdings auch Ausnahmen, die grafisch programmiert werden).</a:t>
            </a:r>
          </a:p>
          <a:p>
            <a:r>
              <a:rPr lang="de-DE" dirty="0"/>
              <a:t>Anweisungen werden mit Semikolon getrennt. Bei anderen Sprachen wie z.B. Python genügt ein Zeilenumbruch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196630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68</a:t>
            </a:fld>
            <a:endParaRPr lang="de-DE"/>
          </a:p>
        </p:txBody>
      </p:sp>
    </p:spTree>
    <p:extLst>
      <p:ext uri="{BB962C8B-B14F-4D97-AF65-F5344CB8AC3E}">
        <p14:creationId xmlns:p14="http://schemas.microsoft.com/office/powerpoint/2010/main" val="33299606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Fazit: Wundert Euch nicht, wenn ab und zu </a:t>
            </a:r>
            <a:r>
              <a:rPr lang="de-DE" dirty="0" err="1"/>
              <a:t>async</a:t>
            </a:r>
            <a:r>
              <a:rPr lang="de-DE" dirty="0"/>
              <a:t> oder </a:t>
            </a:r>
            <a:r>
              <a:rPr lang="de-DE" dirty="0" err="1"/>
              <a:t>await</a:t>
            </a:r>
            <a:r>
              <a:rPr lang="de-DE" dirty="0"/>
              <a:t> steht oder es benötigt wird. Es hat mit Optimierungen zu tun, die uns im BOGY noch nicht interessieren. Das ist definitiv etwas, was man im Studium lernen kann.</a:t>
            </a:r>
          </a:p>
        </p:txBody>
      </p:sp>
      <p:sp>
        <p:nvSpPr>
          <p:cNvPr id="4" name="Foliennummernplatzhalter 3"/>
          <p:cNvSpPr>
            <a:spLocks noGrp="1"/>
          </p:cNvSpPr>
          <p:nvPr>
            <p:ph type="sldNum" sz="quarter" idx="5"/>
          </p:nvPr>
        </p:nvSpPr>
        <p:spPr/>
        <p:txBody>
          <a:bodyPr/>
          <a:lstStyle/>
          <a:p>
            <a:fld id="{927DBD90-B360-417B-B4B3-F05A4AFC1996}" type="slidenum">
              <a:rPr lang="de-DE" smtClean="0"/>
              <a:pPr/>
              <a:t>69</a:t>
            </a:fld>
            <a:endParaRPr lang="de-DE"/>
          </a:p>
        </p:txBody>
      </p:sp>
    </p:spTree>
    <p:extLst>
      <p:ext uri="{BB962C8B-B14F-4D97-AF65-F5344CB8AC3E}">
        <p14:creationId xmlns:p14="http://schemas.microsoft.com/office/powerpoint/2010/main" val="26559340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73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Smileys kannst Du mit </a:t>
            </a:r>
            <a:r>
              <a:rPr lang="de-DE" dirty="0" err="1"/>
              <a:t>Windows+Punkt</a:t>
            </a:r>
            <a:r>
              <a:rPr lang="de-DE" dirty="0"/>
              <a:t> einfügen. Probiere aus: welche Smilies funktionieren, welche nicht?</a:t>
            </a:r>
          </a:p>
          <a:p>
            <a:r>
              <a:rPr lang="de-DE" dirty="0"/>
              <a:t>Wir starten unsere kleinen Testprogramme mit dem Doppelpfeil links neben "</a:t>
            </a:r>
            <a:r>
              <a:rPr lang="de-DE" dirty="0" err="1"/>
              <a:t>void</a:t>
            </a:r>
            <a:r>
              <a:rPr lang="de-DE" dirty="0"/>
              <a:t> </a:t>
            </a:r>
            <a:r>
              <a:rPr lang="de-DE" dirty="0" err="1"/>
              <a:t>main</a:t>
            </a:r>
            <a:r>
              <a:rPr lang="de-DE" dirty="0"/>
              <a:t>()", nicht über den Android Emulator oder Chrome.</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53888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Kommentare helfen uns später einmal, z.B. wenn wir die Aufgabe nicht richtig gelöst haben. </a:t>
            </a:r>
          </a:p>
          <a:p>
            <a:r>
              <a:rPr lang="de-DE" dirty="0"/>
              <a:t>Dann können wir den Aufgabentext nochmals durchlesen und prüfen, wo wir etwas falsch gemacht haben.</a:t>
            </a:r>
          </a:p>
          <a:p>
            <a:endParaRPr lang="de-DE" dirty="0"/>
          </a:p>
          <a:p>
            <a:r>
              <a:rPr lang="de-DE" dirty="0"/>
              <a:t>Es gibt bessere und schlechtere Kommentare. Die besseren Kommentare sind diejenigen, die erklären, warum etwas so ist. </a:t>
            </a:r>
          </a:p>
          <a:p>
            <a:r>
              <a:rPr lang="de-DE" dirty="0"/>
              <a:t>Die schlechteren Kommentare erklären, was der Code macht. Das ist aber nicht nötig, denn der Code sollte selbst erklären, was er macht.</a:t>
            </a:r>
          </a:p>
          <a:p>
            <a:r>
              <a:rPr lang="de-DE" dirty="0"/>
              <a:t>Dummerweise ist am Anfang des Erlernens einer neuen Programmiersprache das „Was“ sehr interessant und das „Warum“ beschränkt sich auf „weil ich es ausprobieren will“.</a:t>
            </a:r>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184716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Studio geht davon aus, dass wir Kommentare auf Englisch verfassen.</a:t>
            </a:r>
          </a:p>
          <a:p>
            <a:r>
              <a:rPr lang="de-DE" dirty="0"/>
              <a:t>Das würde man bei einer ernsten Software-Entwicklung auch tun, weil</a:t>
            </a:r>
          </a:p>
          <a:p>
            <a:pPr marL="171450" indent="-171450">
              <a:buFontTx/>
              <a:buChar char="-"/>
            </a:pPr>
            <a:r>
              <a:rPr lang="de-DE" dirty="0"/>
              <a:t>das Projekt-Team eventuell international zusammengestellt ist.</a:t>
            </a:r>
          </a:p>
          <a:p>
            <a:pPr marL="171450" indent="-171450">
              <a:buFontTx/>
              <a:buChar char="-"/>
            </a:pPr>
            <a:r>
              <a:rPr lang="de-DE" dirty="0"/>
              <a:t>ihr euch evtl. über internationale Hilfe freut, wenn ihr euer erstes Projekt als Open Source veröffentlicht</a:t>
            </a:r>
          </a:p>
          <a:p>
            <a:pPr marL="171450" indent="-171450">
              <a:buFontTx/>
              <a:buChar char="-"/>
            </a:pPr>
            <a:r>
              <a:rPr lang="de-DE" dirty="0"/>
              <a:t>man im Fall von Fragen eine möglichst breite Community erreichen will, nicht nur die deutschsprachige.</a:t>
            </a:r>
          </a:p>
          <a:p>
            <a:pPr marL="171450" indent="-171450">
              <a:buFontTx/>
              <a:buChar char="-"/>
            </a:pPr>
            <a:r>
              <a:rPr lang="de-DE" dirty="0"/>
              <a:t>Stack Overflow nur englische Fragen zulässt. .</a:t>
            </a:r>
          </a:p>
          <a:p>
            <a:pPr marL="0" indent="0">
              <a:buFontTx/>
              <a:buNone/>
            </a:pPr>
            <a:endParaRPr lang="de-DE" dirty="0"/>
          </a:p>
          <a:p>
            <a:pPr marL="0" indent="0">
              <a:buFontTx/>
              <a:buNone/>
            </a:pPr>
            <a:r>
              <a:rPr lang="de-DE" dirty="0"/>
              <a:t>Für dieses BOGY möchten wir Kommentare auf Englisch und Deutsch zulassen und Eure und unsere Englisch-Kenntnisse nicht strapazieren.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99456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Wörterbücher gibt es kostenlos zum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62345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9525C97C-9494-42D2-AA81-41B72264EEDF}"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693DCC01-F5BA-40BF-8088-82FD70255DAC}"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BE71E41D-5D88-4F4E-A96A-3B8BE78B12C0}"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05987E68-4E83-4724-A68A-41C929617F07}" type="datetime1">
              <a:rPr lang="de-DE" smtClean="0"/>
              <a:t>07.10.2021</a:t>
            </a:fld>
            <a:endParaRPr lang="de-DE"/>
          </a:p>
        </p:txBody>
      </p:sp>
      <p:sp>
        <p:nvSpPr>
          <p:cNvPr id="6" name="Fußzeilenplatzhalter 5"/>
          <p:cNvSpPr>
            <a:spLocks noGrp="1"/>
          </p:cNvSpPr>
          <p:nvPr>
            <p:ph type="ftr" sz="quarter" idx="11"/>
          </p:nvPr>
        </p:nvSpPr>
        <p:spPr/>
        <p:txBody>
          <a:bodyPr/>
          <a:lstStyle/>
          <a:p>
            <a:r>
              <a:rPr lang="de-DE"/>
              <a:t>Dart - Programmiersprache für Smartphones</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659A294-9787-421F-92A5-54D2266F4229}"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2F96B5-B10A-4265-BEFF-E02C6EB731FB}"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7B22558A-5005-4978-AF10-0EA0BACB4F1C}"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AFC6EFA2-9D46-42E6-95D5-179977370B0A}" type="datetime1">
              <a:rPr lang="de-DE" smtClean="0"/>
              <a:t>07.10.2021</a:t>
            </a:fld>
            <a:endParaRPr lang="de-DE"/>
          </a:p>
        </p:txBody>
      </p:sp>
      <p:sp>
        <p:nvSpPr>
          <p:cNvPr id="4" name="Fußzeilenplatzhalter 3"/>
          <p:cNvSpPr>
            <a:spLocks noGrp="1"/>
          </p:cNvSpPr>
          <p:nvPr>
            <p:ph type="ftr" sz="quarter" idx="11"/>
          </p:nvPr>
        </p:nvSpPr>
        <p:spPr/>
        <p:txBody>
          <a:bodyPr/>
          <a:lstStyle/>
          <a:p>
            <a:r>
              <a:rPr lang="de-DE"/>
              <a:t>Dart - Programmiersprache für Smartphones</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495A870-FDB2-4650-80CF-EB7B562AA837}"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B9160FA-352F-46B2-B025-5425C8A3F15F}" type="datetime1">
              <a:rPr lang="de-DE" smtClean="0"/>
              <a:t>07.10.2021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5F0D694B-7204-49EF-B05A-AFEFF586980D}" type="datetime1">
              <a:rPr lang="de-DE" smtClean="0"/>
              <a:t>07.10.2021</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Dart - Programmiersprache für Smartphones</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www.winedt.org/dictASCII.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Dart</a:t>
            </a:r>
          </a:p>
        </p:txBody>
      </p:sp>
      <p:sp>
        <p:nvSpPr>
          <p:cNvPr id="3" name="Untertitel 2"/>
          <p:cNvSpPr>
            <a:spLocks noGrp="1"/>
          </p:cNvSpPr>
          <p:nvPr>
            <p:ph type="subTitle" idx="1"/>
          </p:nvPr>
        </p:nvSpPr>
        <p:spPr/>
        <p:txBody>
          <a:bodyPr/>
          <a:lstStyle/>
          <a:p>
            <a:r>
              <a:rPr lang="de-DE" dirty="0"/>
              <a:t>Programmiersprache für Smartphones</a:t>
            </a:r>
          </a:p>
        </p:txBody>
      </p:sp>
      <p:sp>
        <p:nvSpPr>
          <p:cNvPr id="4" name="Datumsplatzhalter 3"/>
          <p:cNvSpPr>
            <a:spLocks noGrp="1"/>
          </p:cNvSpPr>
          <p:nvPr>
            <p:ph type="dt" sz="half" idx="10"/>
          </p:nvPr>
        </p:nvSpPr>
        <p:spPr/>
        <p:txBody>
          <a:bodyPr/>
          <a:lstStyle/>
          <a:p>
            <a:fld id="{FEBA0268-4777-4C42-821B-583104E59CC8}"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1813575"/>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Android Studio: Rechtschreibprüfung</a:t>
            </a:r>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D6FC3C56-E0E0-46E8-ABEB-BB3C70F10303}" type="datetime1">
              <a:rPr lang="de-DE" smtClean="0"/>
              <a:t>07.10.2021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10</a:t>
            </a:fld>
            <a:endParaRPr lang="de-DE"/>
          </a:p>
        </p:txBody>
      </p:sp>
      <p:sp>
        <p:nvSpPr>
          <p:cNvPr id="7" name="Rechteck 6">
            <a:extLst>
              <a:ext uri="{FF2B5EF4-FFF2-40B4-BE49-F238E27FC236}">
                <a16:creationId xmlns:a16="http://schemas.microsoft.com/office/drawing/2014/main" id="{B102AAF3-27EC-407D-B1B4-5A9C64CC48B9}"/>
              </a:ext>
            </a:extLst>
          </p:cNvPr>
          <p:cNvSpPr/>
          <p:nvPr/>
        </p:nvSpPr>
        <p:spPr>
          <a:xfrm>
            <a:off x="2455606" y="2241754"/>
            <a:ext cx="2212259" cy="11798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6FC3ADC-FE71-4549-B073-F4A28F5F3F28}"/>
              </a:ext>
            </a:extLst>
          </p:cNvPr>
          <p:cNvPicPr>
            <a:picLocks noChangeAspect="1"/>
          </p:cNvPicPr>
          <p:nvPr/>
        </p:nvPicPr>
        <p:blipFill>
          <a:blip r:embed="rId4"/>
          <a:stretch>
            <a:fillRect/>
          </a:stretch>
        </p:blipFill>
        <p:spPr>
          <a:xfrm>
            <a:off x="5773995" y="2776205"/>
            <a:ext cx="6418006" cy="3244527"/>
          </a:xfrm>
          <a:prstGeom prst="rect">
            <a:avLst/>
          </a:prstGeom>
        </p:spPr>
      </p:pic>
      <p:sp>
        <p:nvSpPr>
          <p:cNvPr id="11" name="Rechteck 10">
            <a:extLst>
              <a:ext uri="{FF2B5EF4-FFF2-40B4-BE49-F238E27FC236}">
                <a16:creationId xmlns:a16="http://schemas.microsoft.com/office/drawing/2014/main" id="{77E59D74-4917-4DA8-8139-DD860C9D1E4E}"/>
              </a:ext>
            </a:extLst>
          </p:cNvPr>
          <p:cNvSpPr/>
          <p:nvPr/>
        </p:nvSpPr>
        <p:spPr>
          <a:xfrm>
            <a:off x="6251248" y="5196347"/>
            <a:ext cx="3283584" cy="45228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4A062513-73E5-4D1E-8AD3-1CFFC0DB193A}"/>
              </a:ext>
            </a:extLst>
          </p:cNvPr>
          <p:cNvSpPr txBox="1"/>
          <p:nvPr/>
        </p:nvSpPr>
        <p:spPr>
          <a:xfrm>
            <a:off x="2016807" y="5002301"/>
            <a:ext cx="3842975" cy="646331"/>
          </a:xfrm>
          <a:prstGeom prst="rect">
            <a:avLst/>
          </a:prstGeom>
          <a:noFill/>
        </p:spPr>
        <p:txBody>
          <a:bodyPr wrap="none" rtlCol="0">
            <a:spAutoFit/>
          </a:bodyPr>
          <a:lstStyle/>
          <a:p>
            <a:r>
              <a:rPr lang="de-DE" dirty="0"/>
              <a:t>Quelltext mit deutschen Kommentaren</a:t>
            </a:r>
          </a:p>
          <a:p>
            <a:r>
              <a:rPr lang="de-DE" dirty="0"/>
              <a:t>kommt in vielen Foren nicht gut an.</a:t>
            </a:r>
          </a:p>
        </p:txBody>
      </p:sp>
    </p:spTree>
    <p:extLst>
      <p:ext uri="{BB962C8B-B14F-4D97-AF65-F5344CB8AC3E}">
        <p14:creationId xmlns:p14="http://schemas.microsoft.com/office/powerpoint/2010/main" val="12272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18F74-F764-44D2-88B5-5A8063516DA4}"/>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C6B1E747-89F1-43AB-9CF3-8FEC07AAD52F}"/>
              </a:ext>
            </a:extLst>
          </p:cNvPr>
          <p:cNvSpPr>
            <a:spLocks noGrp="1"/>
          </p:cNvSpPr>
          <p:nvPr>
            <p:ph idx="1"/>
          </p:nvPr>
        </p:nvSpPr>
        <p:spPr/>
        <p:txBody>
          <a:bodyPr/>
          <a:lstStyle/>
          <a:p>
            <a:r>
              <a:rPr lang="de-DE" dirty="0"/>
              <a:t>Wörterbücher</a:t>
            </a:r>
          </a:p>
          <a:p>
            <a:r>
              <a:rPr lang="de-DE" dirty="0">
                <a:hlinkClick r:id="rId3"/>
              </a:rPr>
              <a:t>http://www.winedt.org/dictASCII.html</a:t>
            </a:r>
            <a:r>
              <a:rPr lang="de-DE" dirty="0"/>
              <a:t> </a:t>
            </a:r>
          </a:p>
        </p:txBody>
      </p:sp>
      <p:sp>
        <p:nvSpPr>
          <p:cNvPr id="4" name="Datumsplatzhalter 3">
            <a:extLst>
              <a:ext uri="{FF2B5EF4-FFF2-40B4-BE49-F238E27FC236}">
                <a16:creationId xmlns:a16="http://schemas.microsoft.com/office/drawing/2014/main" id="{D160871D-5AE7-47C2-9E9E-0A1D468D999B}"/>
              </a:ext>
            </a:extLst>
          </p:cNvPr>
          <p:cNvSpPr>
            <a:spLocks noGrp="1"/>
          </p:cNvSpPr>
          <p:nvPr>
            <p:ph type="dt" sz="half" idx="10"/>
          </p:nvPr>
        </p:nvSpPr>
        <p:spPr/>
        <p:txBody>
          <a:bodyPr/>
          <a:lstStyle/>
          <a:p>
            <a:fld id="{56D664EB-3B07-4264-AB12-71B433114CEE}" type="datetime1">
              <a:rPr lang="de-DE" smtClean="0"/>
              <a:t>07.10.2021</a:t>
            </a:fld>
            <a:endParaRPr lang="de-DE"/>
          </a:p>
        </p:txBody>
      </p:sp>
      <p:sp>
        <p:nvSpPr>
          <p:cNvPr id="5" name="Fußzeilenplatzhalter 4">
            <a:extLst>
              <a:ext uri="{FF2B5EF4-FFF2-40B4-BE49-F238E27FC236}">
                <a16:creationId xmlns:a16="http://schemas.microsoft.com/office/drawing/2014/main" id="{45CF877A-81F7-400A-AAC8-377BFF0C529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A643CA0-5173-4B78-85AD-7E10FCA4E04F}"/>
              </a:ext>
            </a:extLst>
          </p:cNvPr>
          <p:cNvSpPr>
            <a:spLocks noGrp="1"/>
          </p:cNvSpPr>
          <p:nvPr>
            <p:ph type="sldNum" sz="quarter" idx="12"/>
          </p:nvPr>
        </p:nvSpPr>
        <p:spPr/>
        <p:txBody>
          <a:bodyPr/>
          <a:lstStyle/>
          <a:p>
            <a:fld id="{3A1F27E2-D58A-4028-9FF2-B12D897F257E}" type="slidenum">
              <a:rPr lang="de-DE" smtClean="0"/>
              <a:t>11</a:t>
            </a:fld>
            <a:endParaRPr lang="de-DE"/>
          </a:p>
        </p:txBody>
      </p:sp>
      <p:pic>
        <p:nvPicPr>
          <p:cNvPr id="8" name="Grafik 7">
            <a:extLst>
              <a:ext uri="{FF2B5EF4-FFF2-40B4-BE49-F238E27FC236}">
                <a16:creationId xmlns:a16="http://schemas.microsoft.com/office/drawing/2014/main" id="{E0B19629-F2F3-444F-9DF4-C7824DC841CE}"/>
              </a:ext>
            </a:extLst>
          </p:cNvPr>
          <p:cNvPicPr>
            <a:picLocks noChangeAspect="1"/>
          </p:cNvPicPr>
          <p:nvPr/>
        </p:nvPicPr>
        <p:blipFill>
          <a:blip r:embed="rId4"/>
          <a:stretch>
            <a:fillRect/>
          </a:stretch>
        </p:blipFill>
        <p:spPr>
          <a:xfrm>
            <a:off x="1110811" y="2716582"/>
            <a:ext cx="8272616" cy="1088502"/>
          </a:xfrm>
          <a:prstGeom prst="rect">
            <a:avLst/>
          </a:prstGeom>
        </p:spPr>
      </p:pic>
    </p:spTree>
    <p:extLst>
      <p:ext uri="{BB962C8B-B14F-4D97-AF65-F5344CB8AC3E}">
        <p14:creationId xmlns:p14="http://schemas.microsoft.com/office/powerpoint/2010/main" val="93503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954A9-C054-4147-A9F9-7B897E2C8C5D}"/>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34C80EBF-5ED9-4454-8ACE-1906979254EB}"/>
              </a:ext>
            </a:extLst>
          </p:cNvPr>
          <p:cNvSpPr>
            <a:spLocks noGrp="1"/>
          </p:cNvSpPr>
          <p:nvPr>
            <p:ph idx="1"/>
          </p:nvPr>
        </p:nvSpPr>
        <p:spPr/>
        <p:txBody>
          <a:bodyPr/>
          <a:lstStyle/>
          <a:p>
            <a:r>
              <a:rPr lang="de-DE" dirty="0"/>
              <a:t>File / Settings</a:t>
            </a:r>
          </a:p>
          <a:p>
            <a:r>
              <a:rPr lang="de-DE" dirty="0"/>
              <a:t>Editor/</a:t>
            </a:r>
            <a:r>
              <a:rPr lang="de-DE" dirty="0" err="1"/>
              <a:t>Spelling</a:t>
            </a:r>
            <a:endParaRPr lang="de-DE" dirty="0"/>
          </a:p>
          <a:p>
            <a:r>
              <a:rPr lang="de-DE" dirty="0" err="1">
                <a:latin typeface="Consolas" panose="020B0609020204030204" pitchFamily="49" charset="0"/>
              </a:rPr>
              <a:t>de_neu.dic</a:t>
            </a:r>
            <a:r>
              <a:rPr lang="de-DE" dirty="0">
                <a:latin typeface="Consolas" panose="020B0609020204030204" pitchFamily="49" charset="0"/>
              </a:rPr>
              <a:t> </a:t>
            </a:r>
            <a:r>
              <a:rPr lang="de-DE" dirty="0"/>
              <a:t>hinzufügen</a:t>
            </a:r>
          </a:p>
        </p:txBody>
      </p:sp>
      <p:sp>
        <p:nvSpPr>
          <p:cNvPr id="4" name="Datumsplatzhalter 3">
            <a:extLst>
              <a:ext uri="{FF2B5EF4-FFF2-40B4-BE49-F238E27FC236}">
                <a16:creationId xmlns:a16="http://schemas.microsoft.com/office/drawing/2014/main" id="{AA9CA072-72F4-48B8-98BF-9C5DC1D37292}"/>
              </a:ext>
            </a:extLst>
          </p:cNvPr>
          <p:cNvSpPr>
            <a:spLocks noGrp="1"/>
          </p:cNvSpPr>
          <p:nvPr>
            <p:ph type="dt" sz="half" idx="10"/>
          </p:nvPr>
        </p:nvSpPr>
        <p:spPr/>
        <p:txBody>
          <a:bodyPr/>
          <a:lstStyle/>
          <a:p>
            <a:fld id="{6F46E613-54A3-434E-BB31-028B9895381C}" type="datetime1">
              <a:rPr lang="de-DE" smtClean="0"/>
              <a:t>07.10.2021</a:t>
            </a:fld>
            <a:endParaRPr lang="de-DE"/>
          </a:p>
        </p:txBody>
      </p:sp>
      <p:sp>
        <p:nvSpPr>
          <p:cNvPr id="5" name="Fußzeilenplatzhalter 4">
            <a:extLst>
              <a:ext uri="{FF2B5EF4-FFF2-40B4-BE49-F238E27FC236}">
                <a16:creationId xmlns:a16="http://schemas.microsoft.com/office/drawing/2014/main" id="{47C19745-28B4-46AD-99D9-64DB8FF7CCB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2CEDF2A-D32A-46A0-95C9-67FF93146F3D}"/>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 name="Grafik 9">
            <a:extLst>
              <a:ext uri="{FF2B5EF4-FFF2-40B4-BE49-F238E27FC236}">
                <a16:creationId xmlns:a16="http://schemas.microsoft.com/office/drawing/2014/main" id="{C4E74ACF-7DE2-4CFE-A566-18E491AD615E}"/>
              </a:ext>
            </a:extLst>
          </p:cNvPr>
          <p:cNvPicPr>
            <a:picLocks noChangeAspect="1"/>
          </p:cNvPicPr>
          <p:nvPr/>
        </p:nvPicPr>
        <p:blipFill>
          <a:blip r:embed="rId2"/>
          <a:stretch>
            <a:fillRect/>
          </a:stretch>
        </p:blipFill>
        <p:spPr>
          <a:xfrm>
            <a:off x="1180446" y="3123383"/>
            <a:ext cx="5884031" cy="2953975"/>
          </a:xfrm>
          <a:prstGeom prst="rect">
            <a:avLst/>
          </a:prstGeom>
        </p:spPr>
      </p:pic>
      <p:sp>
        <p:nvSpPr>
          <p:cNvPr id="11" name="Rechteck 10">
            <a:extLst>
              <a:ext uri="{FF2B5EF4-FFF2-40B4-BE49-F238E27FC236}">
                <a16:creationId xmlns:a16="http://schemas.microsoft.com/office/drawing/2014/main" id="{0B082F33-8EDF-4954-BCE7-7C2D215F1063}"/>
              </a:ext>
            </a:extLst>
          </p:cNvPr>
          <p:cNvSpPr/>
          <p:nvPr/>
        </p:nvSpPr>
        <p:spPr>
          <a:xfrm>
            <a:off x="2608397" y="4365471"/>
            <a:ext cx="274913" cy="24964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8446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327E1-AA36-4B11-9BD6-7A3C673E977A}"/>
              </a:ext>
            </a:extLst>
          </p:cNvPr>
          <p:cNvSpPr>
            <a:spLocks noGrp="1"/>
          </p:cNvSpPr>
          <p:nvPr>
            <p:ph type="title"/>
          </p:nvPr>
        </p:nvSpPr>
        <p:spPr/>
        <p:txBody>
          <a:bodyPr/>
          <a:lstStyle/>
          <a:p>
            <a:r>
              <a:rPr lang="de-DE" dirty="0"/>
              <a:t>Android Studio: Rechtschreibprüfung</a:t>
            </a:r>
          </a:p>
        </p:txBody>
      </p:sp>
      <p:sp>
        <p:nvSpPr>
          <p:cNvPr id="3" name="Inhaltsplatzhalter 2">
            <a:extLst>
              <a:ext uri="{FF2B5EF4-FFF2-40B4-BE49-F238E27FC236}">
                <a16:creationId xmlns:a16="http://schemas.microsoft.com/office/drawing/2014/main" id="{AC054AA6-88DE-4F84-A4BB-B3442656AA76}"/>
              </a:ext>
            </a:extLst>
          </p:cNvPr>
          <p:cNvSpPr>
            <a:spLocks noGrp="1"/>
          </p:cNvSpPr>
          <p:nvPr>
            <p:ph idx="1"/>
          </p:nvPr>
        </p:nvSpPr>
        <p:spPr/>
        <p:txBody>
          <a:bodyPr/>
          <a:lstStyle/>
          <a:p>
            <a:r>
              <a:rPr lang="de-DE" dirty="0"/>
              <a:t>Schon besser</a:t>
            </a:r>
          </a:p>
        </p:txBody>
      </p:sp>
      <p:sp>
        <p:nvSpPr>
          <p:cNvPr id="4" name="Datumsplatzhalter 3">
            <a:extLst>
              <a:ext uri="{FF2B5EF4-FFF2-40B4-BE49-F238E27FC236}">
                <a16:creationId xmlns:a16="http://schemas.microsoft.com/office/drawing/2014/main" id="{88EB7FD1-87C0-4D79-A0BA-1F4521FF7FA9}"/>
              </a:ext>
            </a:extLst>
          </p:cNvPr>
          <p:cNvSpPr>
            <a:spLocks noGrp="1"/>
          </p:cNvSpPr>
          <p:nvPr>
            <p:ph type="dt" sz="half" idx="10"/>
          </p:nvPr>
        </p:nvSpPr>
        <p:spPr/>
        <p:txBody>
          <a:bodyPr/>
          <a:lstStyle/>
          <a:p>
            <a:fld id="{F1ADBEAA-3B66-4EC0-AB27-31695FAF7512}" type="datetime1">
              <a:rPr lang="de-DE" smtClean="0"/>
              <a:t>07.10.2021</a:t>
            </a:fld>
            <a:endParaRPr lang="de-DE"/>
          </a:p>
        </p:txBody>
      </p:sp>
      <p:sp>
        <p:nvSpPr>
          <p:cNvPr id="5" name="Fußzeilenplatzhalter 4">
            <a:extLst>
              <a:ext uri="{FF2B5EF4-FFF2-40B4-BE49-F238E27FC236}">
                <a16:creationId xmlns:a16="http://schemas.microsoft.com/office/drawing/2014/main" id="{CDF69AB8-1DA3-4A34-9A5E-9A86F8A57B0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2B8597BB-80FB-46E0-BC02-F15820641E8A}"/>
              </a:ext>
            </a:extLst>
          </p:cNvPr>
          <p:cNvSpPr>
            <a:spLocks noGrp="1"/>
          </p:cNvSpPr>
          <p:nvPr>
            <p:ph type="sldNum" sz="quarter" idx="12"/>
          </p:nvPr>
        </p:nvSpPr>
        <p:spPr/>
        <p:txBody>
          <a:bodyPr/>
          <a:lstStyle/>
          <a:p>
            <a:fld id="{3A1F27E2-D58A-4028-9FF2-B12D897F257E}" type="slidenum">
              <a:rPr lang="de-DE" smtClean="0"/>
              <a:t>13</a:t>
            </a:fld>
            <a:endParaRPr lang="de-DE"/>
          </a:p>
        </p:txBody>
      </p:sp>
      <p:pic>
        <p:nvPicPr>
          <p:cNvPr id="8" name="Grafik 7">
            <a:extLst>
              <a:ext uri="{FF2B5EF4-FFF2-40B4-BE49-F238E27FC236}">
                <a16:creationId xmlns:a16="http://schemas.microsoft.com/office/drawing/2014/main" id="{966C6BEC-B22B-4D12-BC87-47DCA2957007}"/>
              </a:ext>
            </a:extLst>
          </p:cNvPr>
          <p:cNvPicPr>
            <a:picLocks noChangeAspect="1"/>
          </p:cNvPicPr>
          <p:nvPr/>
        </p:nvPicPr>
        <p:blipFill>
          <a:blip r:embed="rId3"/>
          <a:stretch>
            <a:fillRect/>
          </a:stretch>
        </p:blipFill>
        <p:spPr>
          <a:xfrm>
            <a:off x="838200" y="2638105"/>
            <a:ext cx="8669129" cy="2009881"/>
          </a:xfrm>
          <a:prstGeom prst="rect">
            <a:avLst/>
          </a:prstGeom>
        </p:spPr>
      </p:pic>
      <p:sp>
        <p:nvSpPr>
          <p:cNvPr id="9" name="Rechteck 8">
            <a:extLst>
              <a:ext uri="{FF2B5EF4-FFF2-40B4-BE49-F238E27FC236}">
                <a16:creationId xmlns:a16="http://schemas.microsoft.com/office/drawing/2014/main" id="{FAE21C1D-3646-46E6-84B9-EBD4857B9D61}"/>
              </a:ext>
            </a:extLst>
          </p:cNvPr>
          <p:cNvSpPr/>
          <p:nvPr/>
        </p:nvSpPr>
        <p:spPr>
          <a:xfrm>
            <a:off x="2356489" y="3030793"/>
            <a:ext cx="2212259" cy="1179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18D817CB-004D-4778-AD17-BEE988A55AF4}"/>
              </a:ext>
            </a:extLst>
          </p:cNvPr>
          <p:cNvSpPr/>
          <p:nvPr/>
        </p:nvSpPr>
        <p:spPr>
          <a:xfrm>
            <a:off x="6173863" y="3148781"/>
            <a:ext cx="617769" cy="2802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8512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47AC4AE-0706-41F7-8780-880DEE97FACB}"/>
              </a:ext>
            </a:extLst>
          </p:cNvPr>
          <p:cNvPicPr>
            <a:picLocks noChangeAspect="1"/>
          </p:cNvPicPr>
          <p:nvPr/>
        </p:nvPicPr>
        <p:blipFill>
          <a:blip r:embed="rId3"/>
          <a:stretch>
            <a:fillRect/>
          </a:stretch>
        </p:blipFill>
        <p:spPr>
          <a:xfrm>
            <a:off x="1182758" y="3762017"/>
            <a:ext cx="4538863" cy="1900419"/>
          </a:xfrm>
          <a:prstGeom prst="rect">
            <a:avLst/>
          </a:prstGeom>
        </p:spPr>
      </p:pic>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Variable:  </a:t>
            </a:r>
            <a:r>
              <a:rPr lang="de-DE" b="1" dirty="0" err="1">
                <a:solidFill>
                  <a:schemeClr val="accent1">
                    <a:lumMod val="75000"/>
                  </a:schemeClr>
                </a:solidFill>
                <a:latin typeface="Arial" panose="020B0604020202020204" pitchFamily="34" charset="0"/>
                <a:cs typeface="Arial" panose="020B0604020202020204" pitchFamily="34" charset="0"/>
              </a:rPr>
              <a:t>var</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 = </a:t>
            </a:r>
            <a:r>
              <a:rPr lang="de-DE" b="1" i="1" dirty="0">
                <a:solidFill>
                  <a:schemeClr val="accent2"/>
                </a:solidFill>
                <a:latin typeface="Arial" panose="020B0604020202020204" pitchFamily="34" charset="0"/>
                <a:cs typeface="Arial" panose="020B0604020202020204" pitchFamily="34" charset="0"/>
              </a:rPr>
              <a:t>wert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Mathematische Operatoren: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Punkt vor Strich</a:t>
            </a:r>
          </a:p>
          <a:p>
            <a:r>
              <a:rPr lang="de-DE" dirty="0"/>
              <a:t>Automatische Erkennung des Zahlentyps bei </a:t>
            </a:r>
            <a:r>
              <a:rPr lang="de-DE" b="1" dirty="0" err="1">
                <a:solidFill>
                  <a:schemeClr val="accent1">
                    <a:lumMod val="75000"/>
                  </a:schemeClr>
                </a:solidFill>
                <a:latin typeface="Arial" panose="020B0604020202020204" pitchFamily="34" charset="0"/>
                <a:cs typeface="Arial" panose="020B0604020202020204" pitchFamily="34" charset="0"/>
              </a:rPr>
              <a:t>var</a:t>
            </a:r>
            <a:endParaRPr lang="de-DE" b="1" dirty="0">
              <a:solidFill>
                <a:schemeClr val="accent1">
                  <a:lumMod val="75000"/>
                </a:schemeClr>
              </a:solidFill>
              <a:latin typeface="Arial" panose="020B0604020202020204" pitchFamily="34" charset="0"/>
              <a:cs typeface="Arial" panose="020B0604020202020204" pitchFamily="34" charset="0"/>
            </a:endParaRP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1C4998AD-6639-4331-A09B-EF1C0D41E2D4}" type="datetime1">
              <a:rPr lang="de-DE" smtClean="0"/>
              <a:t>07.10.2021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14</a:t>
            </a:fld>
            <a:endParaRPr lang="de-DE"/>
          </a:p>
        </p:txBody>
      </p:sp>
    </p:spTree>
    <p:extLst>
      <p:ext uri="{BB962C8B-B14F-4D97-AF65-F5344CB8AC3E}">
        <p14:creationId xmlns:p14="http://schemas.microsoft.com/office/powerpoint/2010/main" val="877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A54EB-AB36-49F5-90E0-EC7E760DFC4E}"/>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25D1C0A8-CB29-4620-A6F0-EACACB12EB73}"/>
              </a:ext>
            </a:extLst>
          </p:cNvPr>
          <p:cNvSpPr>
            <a:spLocks noGrp="1"/>
          </p:cNvSpPr>
          <p:nvPr>
            <p:ph idx="1"/>
          </p:nvPr>
        </p:nvSpPr>
        <p:spPr/>
        <p:txBody>
          <a:bodyPr/>
          <a:lstStyle/>
          <a:p>
            <a:r>
              <a:rPr lang="de-DE" dirty="0"/>
              <a:t>Ganzzahl Division: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Rest (Modulo): </a:t>
            </a:r>
            <a:r>
              <a:rPr lang="de-DE" sz="3200" b="1" dirty="0">
                <a:solidFill>
                  <a:schemeClr val="accent1">
                    <a:lumMod val="75000"/>
                  </a:schemeClr>
                </a:solidFill>
                <a:latin typeface="Arial" panose="020B0604020202020204" pitchFamily="34" charset="0"/>
                <a:cs typeface="Arial" panose="020B0604020202020204" pitchFamily="34" charset="0"/>
              </a:rPr>
              <a:t>%</a:t>
            </a:r>
          </a:p>
          <a:p>
            <a:r>
              <a:rPr lang="de-DE" dirty="0"/>
              <a:t>Klammersetzung: </a:t>
            </a:r>
            <a:r>
              <a:rPr lang="de-DE" sz="3200" b="1" dirty="0">
                <a:solidFill>
                  <a:schemeClr val="accent1">
                    <a:lumMod val="75000"/>
                  </a:schemeClr>
                </a:solidFill>
                <a:latin typeface="Arial" panose="020B0604020202020204" pitchFamily="34" charset="0"/>
                <a:cs typeface="Arial" panose="020B0604020202020204" pitchFamily="34" charset="0"/>
              </a:rPr>
              <a:t>(</a:t>
            </a:r>
            <a:r>
              <a:rPr lang="de-DE" dirty="0"/>
              <a:t> … </a:t>
            </a:r>
            <a:r>
              <a:rPr lang="de-DE" sz="32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7990FE4-5320-49B5-9F4B-7519BEBB7139}"/>
              </a:ext>
            </a:extLst>
          </p:cNvPr>
          <p:cNvSpPr>
            <a:spLocks noGrp="1"/>
          </p:cNvSpPr>
          <p:nvPr>
            <p:ph type="dt" sz="half" idx="10"/>
          </p:nvPr>
        </p:nvSpPr>
        <p:spPr/>
        <p:txBody>
          <a:bodyPr/>
          <a:lstStyle/>
          <a:p>
            <a:fld id="{97DB49B2-E1F1-4170-8B16-3E72E8E4E906}" type="datetime1">
              <a:rPr lang="de-DE" smtClean="0"/>
              <a:t>07.10.2021</a:t>
            </a:fld>
            <a:endParaRPr lang="de-DE"/>
          </a:p>
        </p:txBody>
      </p:sp>
      <p:sp>
        <p:nvSpPr>
          <p:cNvPr id="5" name="Fußzeilenplatzhalter 4">
            <a:extLst>
              <a:ext uri="{FF2B5EF4-FFF2-40B4-BE49-F238E27FC236}">
                <a16:creationId xmlns:a16="http://schemas.microsoft.com/office/drawing/2014/main" id="{87F3E47D-039F-4343-AD3A-41494A06B7C8}"/>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8EE6130-3A8E-4801-9019-4B6C755E2644}"/>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9" name="Grafik 8">
            <a:extLst>
              <a:ext uri="{FF2B5EF4-FFF2-40B4-BE49-F238E27FC236}">
                <a16:creationId xmlns:a16="http://schemas.microsoft.com/office/drawing/2014/main" id="{7CB237C5-476D-4CDB-A243-7C91AB843EB4}"/>
              </a:ext>
            </a:extLst>
          </p:cNvPr>
          <p:cNvPicPr>
            <a:picLocks noChangeAspect="1"/>
          </p:cNvPicPr>
          <p:nvPr/>
        </p:nvPicPr>
        <p:blipFill>
          <a:blip r:embed="rId3"/>
          <a:stretch>
            <a:fillRect/>
          </a:stretch>
        </p:blipFill>
        <p:spPr>
          <a:xfrm>
            <a:off x="838200" y="3672109"/>
            <a:ext cx="3017714" cy="1935605"/>
          </a:xfrm>
          <a:prstGeom prst="rect">
            <a:avLst/>
          </a:prstGeom>
        </p:spPr>
      </p:pic>
    </p:spTree>
    <p:extLst>
      <p:ext uri="{BB962C8B-B14F-4D97-AF65-F5344CB8AC3E}">
        <p14:creationId xmlns:p14="http://schemas.microsoft.com/office/powerpoint/2010/main" val="41065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EE0B2-E8C3-424A-9128-29A6C70BE7E0}"/>
              </a:ext>
            </a:extLst>
          </p:cNvPr>
          <p:cNvSpPr>
            <a:spLocks noGrp="1"/>
          </p:cNvSpPr>
          <p:nvPr>
            <p:ph type="title"/>
          </p:nvPr>
        </p:nvSpPr>
        <p:spPr/>
        <p:txBody>
          <a:bodyPr/>
          <a:lstStyle/>
          <a:p>
            <a:r>
              <a:rPr lang="de-DE" dirty="0"/>
              <a:t>Dart  - Rechnen</a:t>
            </a:r>
          </a:p>
        </p:txBody>
      </p:sp>
      <p:sp>
        <p:nvSpPr>
          <p:cNvPr id="3" name="Inhaltsplatzhalter 2">
            <a:extLst>
              <a:ext uri="{FF2B5EF4-FFF2-40B4-BE49-F238E27FC236}">
                <a16:creationId xmlns:a16="http://schemas.microsoft.com/office/drawing/2014/main" id="{BD8BB6A7-6E01-4030-B7B0-DB54B4F6BA37}"/>
              </a:ext>
            </a:extLst>
          </p:cNvPr>
          <p:cNvSpPr>
            <a:spLocks noGrp="1"/>
          </p:cNvSpPr>
          <p:nvPr>
            <p:ph idx="1"/>
          </p:nvPr>
        </p:nvSpPr>
        <p:spPr/>
        <p:txBody>
          <a:bodyPr/>
          <a:lstStyle/>
          <a:p>
            <a:r>
              <a:rPr lang="de-DE" dirty="0"/>
              <a:t>Abkürzungen</a:t>
            </a:r>
          </a:p>
          <a:p>
            <a:pPr lvl="1"/>
            <a:r>
              <a:rPr lang="de-DE" sz="2800" b="1" dirty="0">
                <a:solidFill>
                  <a:schemeClr val="accent1">
                    <a:lumMod val="75000"/>
                  </a:schemeClr>
                </a:solidFill>
                <a:latin typeface="Arial" panose="020B0604020202020204" pitchFamily="34" charset="0"/>
                <a:cs typeface="Arial" panose="020B0604020202020204" pitchFamily="34" charset="0"/>
              </a:rPr>
              <a:t>i++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i=i+1</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sz="2800" b="1" dirty="0">
                <a:solidFill>
                  <a:schemeClr val="accent1">
                    <a:lumMod val="75000"/>
                  </a:schemeClr>
                </a:solidFill>
                <a:latin typeface="Arial" panose="020B0604020202020204" pitchFamily="34" charset="0"/>
                <a:cs typeface="Arial" panose="020B0604020202020204" pitchFamily="34" charset="0"/>
              </a:rPr>
              <a:t>i*=2 </a:t>
            </a:r>
            <a:r>
              <a:rPr lang="de-DE" dirty="0"/>
              <a:t>bedeutet </a:t>
            </a:r>
            <a:r>
              <a:rPr lang="de-DE" sz="2800" b="1" dirty="0">
                <a:solidFill>
                  <a:schemeClr val="accent1">
                    <a:lumMod val="75000"/>
                  </a:schemeClr>
                </a:solidFill>
                <a:latin typeface="Arial" panose="020B0604020202020204" pitchFamily="34" charset="0"/>
                <a:cs typeface="Arial" panose="020B0604020202020204" pitchFamily="34" charset="0"/>
              </a:rPr>
              <a:t>i=i*2</a:t>
            </a:r>
          </a:p>
          <a:p>
            <a:pPr lvl="1"/>
            <a:r>
              <a:rPr lang="de-DE" dirty="0"/>
              <a:t>Dito: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a:p>
            <a:pPr lvl="1"/>
            <a:r>
              <a:rPr lang="de-DE" dirty="0"/>
              <a:t>Bitte nicht: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r>
              <a:rPr lang="de-DE" dirty="0"/>
              <a:t>, </a:t>
            </a:r>
            <a:r>
              <a:rPr lang="de-DE" sz="2800" b="1" dirty="0">
                <a:solidFill>
                  <a:schemeClr val="accent1">
                    <a:lumMod val="75000"/>
                  </a:schemeClr>
                </a:solidFill>
                <a:latin typeface="Arial" panose="020B0604020202020204" pitchFamily="34" charset="0"/>
                <a:cs typeface="Arial" panose="020B0604020202020204" pitchFamily="34" charset="0"/>
              </a:rPr>
              <a:t>%=</a:t>
            </a:r>
          </a:p>
        </p:txBody>
      </p:sp>
      <p:sp>
        <p:nvSpPr>
          <p:cNvPr id="4" name="Datumsplatzhalter 3">
            <a:extLst>
              <a:ext uri="{FF2B5EF4-FFF2-40B4-BE49-F238E27FC236}">
                <a16:creationId xmlns:a16="http://schemas.microsoft.com/office/drawing/2014/main" id="{6CA83CFC-2FDB-43D1-B25F-E5E10461EB9F}"/>
              </a:ext>
            </a:extLst>
          </p:cNvPr>
          <p:cNvSpPr>
            <a:spLocks noGrp="1"/>
          </p:cNvSpPr>
          <p:nvPr>
            <p:ph type="dt" sz="half" idx="10"/>
          </p:nvPr>
        </p:nvSpPr>
        <p:spPr/>
        <p:txBody>
          <a:bodyPr/>
          <a:lstStyle/>
          <a:p>
            <a:fld id="{6F6C2C3D-0D8A-4972-AC36-35BDDD3E4863}" type="datetime1">
              <a:rPr lang="de-DE" smtClean="0"/>
              <a:t>07.10.2021</a:t>
            </a:fld>
            <a:endParaRPr lang="de-DE"/>
          </a:p>
        </p:txBody>
      </p:sp>
      <p:sp>
        <p:nvSpPr>
          <p:cNvPr id="5" name="Fußzeilenplatzhalter 4">
            <a:extLst>
              <a:ext uri="{FF2B5EF4-FFF2-40B4-BE49-F238E27FC236}">
                <a16:creationId xmlns:a16="http://schemas.microsoft.com/office/drawing/2014/main" id="{E3689BAD-FB7D-483E-83F4-3605FC21460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DFF0644-11CB-4FC9-8F9D-79E1E9EA6AA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8" name="Grafik 7">
            <a:extLst>
              <a:ext uri="{FF2B5EF4-FFF2-40B4-BE49-F238E27FC236}">
                <a16:creationId xmlns:a16="http://schemas.microsoft.com/office/drawing/2014/main" id="{48A462D6-F187-4B38-8DE7-4DC35A0634ED}"/>
              </a:ext>
            </a:extLst>
          </p:cNvPr>
          <p:cNvPicPr>
            <a:picLocks noChangeAspect="1"/>
          </p:cNvPicPr>
          <p:nvPr/>
        </p:nvPicPr>
        <p:blipFill>
          <a:blip r:embed="rId3"/>
          <a:stretch>
            <a:fillRect/>
          </a:stretch>
        </p:blipFill>
        <p:spPr>
          <a:xfrm>
            <a:off x="1371955" y="4404725"/>
            <a:ext cx="2927199" cy="1753900"/>
          </a:xfrm>
          <a:prstGeom prst="rect">
            <a:avLst/>
          </a:prstGeom>
        </p:spPr>
      </p:pic>
    </p:spTree>
    <p:extLst>
      <p:ext uri="{BB962C8B-B14F-4D97-AF65-F5344CB8AC3E}">
        <p14:creationId xmlns:p14="http://schemas.microsoft.com/office/powerpoint/2010/main" val="14077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5807C-D33D-4642-8A92-95F3E6E62295}"/>
              </a:ext>
            </a:extLst>
          </p:cNvPr>
          <p:cNvSpPr>
            <a:spLocks noGrp="1"/>
          </p:cNvSpPr>
          <p:nvPr>
            <p:ph type="title"/>
          </p:nvPr>
        </p:nvSpPr>
        <p:spPr/>
        <p:txBody>
          <a:bodyPr/>
          <a:lstStyle/>
          <a:p>
            <a:r>
              <a:rPr lang="de-DE" dirty="0"/>
              <a:t>Dart  - Bibliotheken</a:t>
            </a:r>
          </a:p>
        </p:txBody>
      </p:sp>
      <p:sp>
        <p:nvSpPr>
          <p:cNvPr id="3" name="Inhaltsplatzhalter 2">
            <a:extLst>
              <a:ext uri="{FF2B5EF4-FFF2-40B4-BE49-F238E27FC236}">
                <a16:creationId xmlns:a16="http://schemas.microsoft.com/office/drawing/2014/main" id="{CF0E625E-74C9-4593-AD00-4250681098FC}"/>
              </a:ext>
            </a:extLst>
          </p:cNvPr>
          <p:cNvSpPr>
            <a:spLocks noGrp="1"/>
          </p:cNvSpPr>
          <p:nvPr>
            <p:ph idx="1"/>
          </p:nvPr>
        </p:nvSpPr>
        <p:spPr/>
        <p:txBody>
          <a:bodyPr>
            <a:normAutofit fontScale="92500" lnSpcReduction="20000"/>
          </a:bodyPr>
          <a:lstStyle/>
          <a:p>
            <a:pPr marL="0" indent="0">
              <a:buNone/>
            </a:pPr>
            <a:endParaRPr lang="de-DE" dirty="0"/>
          </a:p>
          <a:p>
            <a:pPr marL="0" indent="0">
              <a:buNone/>
            </a:pPr>
            <a:r>
              <a:rPr lang="de-DE" dirty="0"/>
              <a:t>                           ?</a:t>
            </a:r>
          </a:p>
          <a:p>
            <a:endParaRPr lang="de-DE" dirty="0"/>
          </a:p>
          <a:p>
            <a:r>
              <a:rPr lang="de-DE" dirty="0"/>
              <a:t>Hilfe!</a:t>
            </a:r>
          </a:p>
          <a:p>
            <a:endParaRPr lang="de-DE" dirty="0"/>
          </a:p>
          <a:p>
            <a:r>
              <a:rPr lang="de-DE" dirty="0"/>
              <a:t>Bibliothek = Sammlung fertiger Funktionen</a:t>
            </a:r>
          </a:p>
          <a:p>
            <a:r>
              <a:rPr lang="de-DE" dirty="0"/>
              <a:t>Bibliothek einbinden: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Immer dabei: </a:t>
            </a:r>
            <a:r>
              <a:rPr lang="de-DE" b="1" dirty="0">
                <a:solidFill>
                  <a:schemeClr val="accent2"/>
                </a:solidFill>
              </a:rPr>
              <a:t>"</a:t>
            </a:r>
            <a:r>
              <a:rPr lang="de-DE" b="1" dirty="0" err="1">
                <a:solidFill>
                  <a:schemeClr val="accent2"/>
                </a:solidFill>
              </a:rPr>
              <a:t>dart:core</a:t>
            </a:r>
            <a:r>
              <a:rPr lang="de-DE" b="1" dirty="0">
                <a:solidFill>
                  <a:schemeClr val="accent2"/>
                </a:solidFill>
              </a:rPr>
              <a:t>"</a:t>
            </a:r>
          </a:p>
          <a:p>
            <a:r>
              <a:rPr lang="de-DE" dirty="0"/>
              <a:t>Mathe-Bibliothek: </a:t>
            </a:r>
            <a:r>
              <a:rPr lang="de-DE" b="1" dirty="0">
                <a:solidFill>
                  <a:schemeClr val="accent2"/>
                </a:solidFill>
              </a:rPr>
              <a:t>"</a:t>
            </a:r>
            <a:r>
              <a:rPr lang="de-DE" b="1" dirty="0" err="1">
                <a:solidFill>
                  <a:schemeClr val="accent2"/>
                </a:solidFill>
              </a:rPr>
              <a:t>dart:math</a:t>
            </a:r>
            <a:r>
              <a:rPr lang="de-DE" b="1" dirty="0">
                <a:solidFill>
                  <a:schemeClr val="accent2"/>
                </a:solidFill>
              </a:rPr>
              <a:t>"</a:t>
            </a:r>
          </a:p>
          <a:p>
            <a:r>
              <a:rPr lang="de-DE" dirty="0"/>
              <a:t>Umwandlung von Daten: </a:t>
            </a:r>
            <a:r>
              <a:rPr lang="de-DE" b="1" dirty="0">
                <a:solidFill>
                  <a:schemeClr val="accent2"/>
                </a:solidFill>
              </a:rPr>
              <a:t>"</a:t>
            </a:r>
            <a:r>
              <a:rPr lang="de-DE" b="1" dirty="0" err="1">
                <a:solidFill>
                  <a:schemeClr val="accent2"/>
                </a:solidFill>
              </a:rPr>
              <a:t>dart:convert</a:t>
            </a:r>
            <a:r>
              <a:rPr lang="de-DE" b="1" dirty="0">
                <a:solidFill>
                  <a:schemeClr val="accent2"/>
                </a:solidFill>
              </a:rPr>
              <a:t>"</a:t>
            </a:r>
          </a:p>
          <a:p>
            <a:r>
              <a:rPr lang="de-DE" b="1" dirty="0"/>
              <a:t>…</a:t>
            </a:r>
          </a:p>
        </p:txBody>
      </p:sp>
      <p:sp>
        <p:nvSpPr>
          <p:cNvPr id="4" name="Datumsplatzhalter 3">
            <a:extLst>
              <a:ext uri="{FF2B5EF4-FFF2-40B4-BE49-F238E27FC236}">
                <a16:creationId xmlns:a16="http://schemas.microsoft.com/office/drawing/2014/main" id="{68585CD4-9AA1-4B0B-BCCC-438386086576}"/>
              </a:ext>
            </a:extLst>
          </p:cNvPr>
          <p:cNvSpPr>
            <a:spLocks noGrp="1"/>
          </p:cNvSpPr>
          <p:nvPr>
            <p:ph type="dt" sz="half" idx="10"/>
          </p:nvPr>
        </p:nvSpPr>
        <p:spPr/>
        <p:txBody>
          <a:bodyPr/>
          <a:lstStyle/>
          <a:p>
            <a:fld id="{40F3B623-AA1B-42CB-B4F8-FF598E507CF0}" type="datetime1">
              <a:rPr lang="de-DE" smtClean="0"/>
              <a:t>07.10.2021</a:t>
            </a:fld>
            <a:endParaRPr lang="de-DE"/>
          </a:p>
        </p:txBody>
      </p:sp>
      <p:sp>
        <p:nvSpPr>
          <p:cNvPr id="5" name="Fußzeilenplatzhalter 4">
            <a:extLst>
              <a:ext uri="{FF2B5EF4-FFF2-40B4-BE49-F238E27FC236}">
                <a16:creationId xmlns:a16="http://schemas.microsoft.com/office/drawing/2014/main" id="{556BC60A-D1B6-4026-9FED-35F49C2B58F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77EC588-5691-43D9-AD8B-C45BC9834D07}"/>
              </a:ext>
            </a:extLst>
          </p:cNvPr>
          <p:cNvSpPr>
            <a:spLocks noGrp="1"/>
          </p:cNvSpPr>
          <p:nvPr>
            <p:ph type="sldNum" sz="quarter" idx="12"/>
          </p:nvPr>
        </p:nvSpPr>
        <p:spPr/>
        <p:txBody>
          <a:bodyPr/>
          <a:lstStyle/>
          <a:p>
            <a:fld id="{3A1F27E2-D58A-4028-9FF2-B12D897F257E}" type="slidenum">
              <a:rPr lang="de-DE" smtClean="0"/>
              <a:t>17</a:t>
            </a:fld>
            <a:endParaRPr lang="de-DE"/>
          </a:p>
        </p:txBody>
      </p:sp>
      <p:pic>
        <p:nvPicPr>
          <p:cNvPr id="8" name="Grafik 7">
            <a:extLst>
              <a:ext uri="{FF2B5EF4-FFF2-40B4-BE49-F238E27FC236}">
                <a16:creationId xmlns:a16="http://schemas.microsoft.com/office/drawing/2014/main" id="{DC48C49E-D00D-4FEE-A619-1393C52A2898}"/>
              </a:ext>
            </a:extLst>
          </p:cNvPr>
          <p:cNvPicPr>
            <a:picLocks noChangeAspect="1"/>
          </p:cNvPicPr>
          <p:nvPr/>
        </p:nvPicPr>
        <p:blipFill>
          <a:blip r:embed="rId2"/>
          <a:stretch>
            <a:fillRect/>
          </a:stretch>
        </p:blipFill>
        <p:spPr>
          <a:xfrm>
            <a:off x="838200" y="1654333"/>
            <a:ext cx="2029645" cy="867125"/>
          </a:xfrm>
          <a:prstGeom prst="rect">
            <a:avLst/>
          </a:prstGeom>
        </p:spPr>
      </p:pic>
    </p:spTree>
    <p:extLst>
      <p:ext uri="{BB962C8B-B14F-4D97-AF65-F5344CB8AC3E}">
        <p14:creationId xmlns:p14="http://schemas.microsoft.com/office/powerpoint/2010/main" val="1315122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2167452-4B42-405D-B62B-F91509703171}"/>
              </a:ext>
            </a:extLst>
          </p:cNvPr>
          <p:cNvPicPr>
            <a:picLocks noChangeAspect="1"/>
          </p:cNvPicPr>
          <p:nvPr/>
        </p:nvPicPr>
        <p:blipFill>
          <a:blip r:embed="rId2"/>
          <a:stretch>
            <a:fillRect/>
          </a:stretch>
        </p:blipFill>
        <p:spPr>
          <a:xfrm>
            <a:off x="838200" y="3517553"/>
            <a:ext cx="3778331"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8" name="Inhaltsplatzhalter 7">
            <a:extLst>
              <a:ext uri="{FF2B5EF4-FFF2-40B4-BE49-F238E27FC236}">
                <a16:creationId xmlns:a16="http://schemas.microsoft.com/office/drawing/2014/main" id="{0C72B04D-5F0F-4FB7-9E90-D48CAB7C1D81}"/>
              </a:ext>
            </a:extLst>
          </p:cNvPr>
          <p:cNvSpPr>
            <a:spLocks noGrp="1"/>
          </p:cNvSpPr>
          <p:nvPr>
            <p:ph idx="1"/>
          </p:nvPr>
        </p:nvSpPr>
        <p:spPr>
          <a:xfrm>
            <a:off x="838200" y="1520825"/>
            <a:ext cx="9271475" cy="1996728"/>
          </a:xfrm>
        </p:spPr>
        <p:txBody>
          <a:bodyPr>
            <a:normAutofit lnSpcReduction="10000"/>
          </a:bodyPr>
          <a:lstStyle/>
          <a:p>
            <a:r>
              <a:rPr lang="de-DE" dirty="0"/>
              <a:t>Funktionen direkt importieren</a:t>
            </a:r>
          </a:p>
          <a:p>
            <a:r>
              <a:rPr lang="de-DE" dirty="0"/>
              <a:t>Vorteil: weniger zu tippen</a:t>
            </a:r>
          </a:p>
          <a:p>
            <a:r>
              <a:rPr lang="de-DE" dirty="0"/>
              <a:t>Nachteil: manche Namen sind dann schon vergeben</a:t>
            </a:r>
          </a:p>
          <a:p>
            <a:r>
              <a:rPr lang="de-DE" dirty="0"/>
              <a:t>Nachteil: man muss die Funktionen kennen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A9A769D8-83E2-4977-9B38-B1FCC51532A8}"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1803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1A01D7D0-7079-4311-BCBB-2E3F3349168F}"/>
              </a:ext>
            </a:extLst>
          </p:cNvPr>
          <p:cNvPicPr>
            <a:picLocks noChangeAspect="1"/>
          </p:cNvPicPr>
          <p:nvPr/>
        </p:nvPicPr>
        <p:blipFill>
          <a:blip r:embed="rId3"/>
          <a:stretch>
            <a:fillRect/>
          </a:stretch>
        </p:blipFill>
        <p:spPr>
          <a:xfrm>
            <a:off x="838200" y="3257092"/>
            <a:ext cx="4114270" cy="2459619"/>
          </a:xfrm>
          <a:prstGeom prst="rect">
            <a:avLst/>
          </a:prstGeom>
        </p:spPr>
      </p:pic>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Bibliotheken</a:t>
            </a:r>
          </a:p>
        </p:txBody>
      </p:sp>
      <p:sp>
        <p:nvSpPr>
          <p:cNvPr id="11" name="Inhaltsplatzhalter 10">
            <a:extLst>
              <a:ext uri="{FF2B5EF4-FFF2-40B4-BE49-F238E27FC236}">
                <a16:creationId xmlns:a16="http://schemas.microsoft.com/office/drawing/2014/main" id="{8844B18B-3DB7-4DA8-B6EC-B2D87946D83F}"/>
              </a:ext>
            </a:extLst>
          </p:cNvPr>
          <p:cNvSpPr>
            <a:spLocks noGrp="1"/>
          </p:cNvSpPr>
          <p:nvPr>
            <p:ph idx="1"/>
          </p:nvPr>
        </p:nvSpPr>
        <p:spPr>
          <a:xfrm>
            <a:off x="838200" y="1520826"/>
            <a:ext cx="10514013" cy="1658310"/>
          </a:xfrm>
        </p:spPr>
        <p:txBody>
          <a:bodyPr>
            <a:normAutofit/>
          </a:bodyPr>
          <a:lstStyle/>
          <a:p>
            <a:r>
              <a:rPr lang="de-DE" dirty="0"/>
              <a:t>Funktionen mit Alias importieren: </a:t>
            </a:r>
            <a:r>
              <a:rPr lang="de-DE" b="1" dirty="0" err="1">
                <a:solidFill>
                  <a:schemeClr val="accent1">
                    <a:lumMod val="75000"/>
                  </a:schemeClr>
                </a:solidFill>
                <a:latin typeface="Arial" panose="020B0604020202020204" pitchFamily="34" charset="0"/>
                <a:cs typeface="Arial" panose="020B0604020202020204" pitchFamily="34" charset="0"/>
              </a:rPr>
              <a:t>import</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accent2"/>
                </a:solidFill>
                <a:latin typeface="Arial" panose="020B0604020202020204" pitchFamily="34" charset="0"/>
                <a:cs typeface="Arial" panose="020B0604020202020204" pitchFamily="34" charset="0"/>
              </a:rPr>
              <a:t>bibliothek</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as</a:t>
            </a:r>
            <a:r>
              <a:rPr lang="de-DE" b="1" dirty="0">
                <a:solidFill>
                  <a:schemeClr val="accent1">
                    <a:lumMod val="75000"/>
                  </a:schemeClr>
                </a:solidFill>
                <a:latin typeface="Arial" panose="020B0604020202020204" pitchFamily="34" charset="0"/>
                <a:cs typeface="Arial" panose="020B0604020202020204" pitchFamily="34" charset="0"/>
              </a:rPr>
              <a:t> </a:t>
            </a:r>
            <a:r>
              <a:rPr lang="de-DE" b="1" i="1" dirty="0" err="1">
                <a:solidFill>
                  <a:schemeClr val="tx2"/>
                </a:solidFill>
                <a:latin typeface="Arial" panose="020B0604020202020204" pitchFamily="34" charset="0"/>
                <a:cs typeface="Arial" panose="020B0604020202020204" pitchFamily="34" charset="0"/>
              </a:rPr>
              <a:t>name</a:t>
            </a:r>
            <a:r>
              <a:rPr lang="de-DE" b="1" dirty="0">
                <a:solidFill>
                  <a:schemeClr val="accent1">
                    <a:lumMod val="75000"/>
                  </a:schemeClr>
                </a:solidFill>
                <a:latin typeface="Arial" panose="020B0604020202020204" pitchFamily="34" charset="0"/>
                <a:cs typeface="Arial" panose="020B0604020202020204" pitchFamily="34" charset="0"/>
              </a:rPr>
              <a:t>;</a:t>
            </a:r>
            <a:endParaRPr lang="de-DE" dirty="0"/>
          </a:p>
          <a:p>
            <a:r>
              <a:rPr lang="de-DE" dirty="0"/>
              <a:t>Nachteil: etwas mehr zu tippen</a:t>
            </a:r>
          </a:p>
          <a:p>
            <a:r>
              <a:rPr lang="de-DE" dirty="0"/>
              <a:t>Vorteil: IntelliSense</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4C9DA0F0-24DB-4D70-BDBC-1E192763A5CC}"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19</a:t>
            </a:fld>
            <a:endParaRPr lang="de-DE"/>
          </a:p>
        </p:txBody>
      </p:sp>
      <p:pic>
        <p:nvPicPr>
          <p:cNvPr id="13" name="Grafik 12">
            <a:extLst>
              <a:ext uri="{FF2B5EF4-FFF2-40B4-BE49-F238E27FC236}">
                <a16:creationId xmlns:a16="http://schemas.microsoft.com/office/drawing/2014/main" id="{3F7101A3-A0EF-4FC0-B2C3-FF11EBFA45F9}"/>
              </a:ext>
            </a:extLst>
          </p:cNvPr>
          <p:cNvPicPr>
            <a:picLocks noChangeAspect="1"/>
          </p:cNvPicPr>
          <p:nvPr/>
        </p:nvPicPr>
        <p:blipFill>
          <a:blip r:embed="rId4"/>
          <a:stretch>
            <a:fillRect/>
          </a:stretch>
        </p:blipFill>
        <p:spPr>
          <a:xfrm>
            <a:off x="5473937" y="3257092"/>
            <a:ext cx="4326099" cy="2553732"/>
          </a:xfrm>
          <a:prstGeom prst="rect">
            <a:avLst/>
          </a:prstGeom>
        </p:spPr>
      </p:pic>
      <p:sp>
        <p:nvSpPr>
          <p:cNvPr id="14" name="Textfeld 13">
            <a:extLst>
              <a:ext uri="{FF2B5EF4-FFF2-40B4-BE49-F238E27FC236}">
                <a16:creationId xmlns:a16="http://schemas.microsoft.com/office/drawing/2014/main" id="{CEBDEA2E-8A77-46F7-A659-CA352002B299}"/>
              </a:ext>
            </a:extLst>
          </p:cNvPr>
          <p:cNvSpPr txBox="1"/>
          <p:nvPr/>
        </p:nvSpPr>
        <p:spPr>
          <a:xfrm>
            <a:off x="5473937" y="5810824"/>
            <a:ext cx="3615733" cy="369332"/>
          </a:xfrm>
          <a:prstGeom prst="rect">
            <a:avLst/>
          </a:prstGeom>
          <a:noFill/>
        </p:spPr>
        <p:txBody>
          <a:bodyPr wrap="none" rtlCol="0">
            <a:spAutoFit/>
          </a:bodyPr>
          <a:lstStyle/>
          <a:p>
            <a:r>
              <a:rPr lang="de-DE" dirty="0"/>
              <a:t>IntelliSense: Vorschläge beim Tippen</a:t>
            </a:r>
          </a:p>
        </p:txBody>
      </p:sp>
    </p:spTree>
    <p:extLst>
      <p:ext uri="{BB962C8B-B14F-4D97-AF65-F5344CB8AC3E}">
        <p14:creationId xmlns:p14="http://schemas.microsoft.com/office/powerpoint/2010/main" val="356064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a:xfrm>
            <a:off x="838201" y="1520825"/>
            <a:ext cx="4358268" cy="4645025"/>
          </a:xfrm>
        </p:spPr>
        <p:txBody>
          <a:bodyPr>
            <a:normAutofit/>
          </a:bodyPr>
          <a:lstStyle/>
          <a:p>
            <a:r>
              <a:rPr lang="de-DE" dirty="0"/>
              <a:t>Programmiersprachen</a:t>
            </a:r>
          </a:p>
          <a:p>
            <a:r>
              <a:rPr lang="de-DE" dirty="0"/>
              <a:t>Dart</a:t>
            </a:r>
          </a:p>
          <a:p>
            <a:pPr lvl="1"/>
            <a:r>
              <a:rPr lang="de-DE" dirty="0"/>
              <a:t>Textausgabe</a:t>
            </a:r>
          </a:p>
          <a:p>
            <a:pPr lvl="1"/>
            <a:r>
              <a:rPr lang="de-DE" dirty="0"/>
              <a:t>Kommentare</a:t>
            </a:r>
          </a:p>
          <a:p>
            <a:pPr lvl="1"/>
            <a:r>
              <a:rPr lang="de-DE" dirty="0"/>
              <a:t>Rechnen</a:t>
            </a:r>
          </a:p>
          <a:p>
            <a:pPr lvl="1"/>
            <a:r>
              <a:rPr lang="de-DE" dirty="0"/>
              <a:t>Bibliotheken</a:t>
            </a:r>
          </a:p>
          <a:p>
            <a:pPr lvl="1"/>
            <a:r>
              <a:rPr lang="de-DE" dirty="0"/>
              <a:t>Texte (Strings)</a:t>
            </a:r>
          </a:p>
          <a:p>
            <a:pPr lvl="1"/>
            <a:r>
              <a:rPr lang="de-DE" dirty="0"/>
              <a:t>Wiederholungen</a:t>
            </a:r>
          </a:p>
          <a:p>
            <a:pPr lvl="1"/>
            <a:r>
              <a:rPr lang="de-DE" dirty="0"/>
              <a:t>Wahrheitswerte</a:t>
            </a:r>
          </a:p>
          <a:p>
            <a:pPr lvl="1"/>
            <a:r>
              <a:rPr lang="de-DE" dirty="0"/>
              <a:t>Verzweigungen</a:t>
            </a:r>
          </a:p>
          <a:p>
            <a:pPr lvl="1"/>
            <a:r>
              <a:rPr lang="de-DE" dirty="0"/>
              <a:t>Listen</a:t>
            </a:r>
          </a:p>
        </p:txBody>
      </p:sp>
      <p:sp>
        <p:nvSpPr>
          <p:cNvPr id="6" name="Datumsplatzhalter 5"/>
          <p:cNvSpPr>
            <a:spLocks noGrp="1"/>
          </p:cNvSpPr>
          <p:nvPr>
            <p:ph type="dt" sz="half" idx="10"/>
          </p:nvPr>
        </p:nvSpPr>
        <p:spPr/>
        <p:txBody>
          <a:bodyPr/>
          <a:lstStyle/>
          <a:p>
            <a:fld id="{C172BAA1-9100-45C7-8BD0-C0CCB27550F5}" type="datetime1">
              <a:rPr lang="de-DE" smtClean="0"/>
              <a:t>07.10.2021</a:t>
            </a:fld>
            <a:endParaRPr lang="de-DE"/>
          </a:p>
        </p:txBody>
      </p:sp>
      <p:sp>
        <p:nvSpPr>
          <p:cNvPr id="7" name="Fußzeilenplatzhalter 6"/>
          <p:cNvSpPr>
            <a:spLocks noGrp="1"/>
          </p:cNvSpPr>
          <p:nvPr>
            <p:ph type="ftr" sz="quarter" idx="11"/>
          </p:nvPr>
        </p:nvSpPr>
        <p:spPr/>
        <p:txBody>
          <a:bodyPr/>
          <a:lstStyle/>
          <a:p>
            <a:r>
              <a:rPr lang="de-DE"/>
              <a:t>Dart - Programmiersprache für Smartphones</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
        <p:nvSpPr>
          <p:cNvPr id="9" name="Inhaltsplatzhalter 1">
            <a:extLst>
              <a:ext uri="{FF2B5EF4-FFF2-40B4-BE49-F238E27FC236}">
                <a16:creationId xmlns:a16="http://schemas.microsoft.com/office/drawing/2014/main" id="{346C4326-3385-4196-BD8E-BF1D69BB874B}"/>
              </a:ext>
            </a:extLst>
          </p:cNvPr>
          <p:cNvSpPr txBox="1">
            <a:spLocks/>
          </p:cNvSpPr>
          <p:nvPr/>
        </p:nvSpPr>
        <p:spPr>
          <a:xfrm>
            <a:off x="6095206" y="1521367"/>
            <a:ext cx="4358268" cy="4645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de-DE" dirty="0" err="1"/>
              <a:t>Map</a:t>
            </a:r>
            <a:endParaRPr lang="de-DE" dirty="0"/>
          </a:p>
          <a:p>
            <a:pPr lvl="1"/>
            <a:r>
              <a:rPr lang="de-DE" dirty="0"/>
              <a:t>Methoden</a:t>
            </a:r>
          </a:p>
          <a:p>
            <a:pPr lvl="1"/>
            <a:r>
              <a:rPr lang="de-DE" dirty="0"/>
              <a:t>Funktionen</a:t>
            </a:r>
          </a:p>
          <a:p>
            <a:r>
              <a:rPr lang="de-DE" dirty="0"/>
              <a:t>Android Studio</a:t>
            </a:r>
          </a:p>
          <a:p>
            <a:pPr lvl="1"/>
            <a:r>
              <a:rPr lang="de-DE" dirty="0"/>
              <a:t>Rechtschreibprüfung</a:t>
            </a:r>
          </a:p>
          <a:p>
            <a:pPr lvl="1"/>
            <a:r>
              <a:rPr lang="de-DE" dirty="0"/>
              <a:t>Code Formatierung</a:t>
            </a:r>
          </a:p>
          <a:p>
            <a:pPr lvl="1"/>
            <a:r>
              <a:rPr lang="de-DE" dirty="0"/>
              <a:t>Live Templates</a:t>
            </a:r>
          </a:p>
          <a:p>
            <a:endParaRPr lang="de-DE" dirty="0"/>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8FAC23-5F19-492E-8769-99857E9F5F34}"/>
              </a:ext>
            </a:extLst>
          </p:cNvPr>
          <p:cNvSpPr>
            <a:spLocks noGrp="1"/>
          </p:cNvSpPr>
          <p:nvPr>
            <p:ph type="title"/>
          </p:nvPr>
        </p:nvSpPr>
        <p:spPr/>
        <p:txBody>
          <a:bodyPr/>
          <a:lstStyle/>
          <a:p>
            <a:r>
              <a:rPr lang="de-DE" dirty="0"/>
              <a:t>Dart  - Aufgabe</a:t>
            </a:r>
          </a:p>
        </p:txBody>
      </p:sp>
      <p:sp>
        <p:nvSpPr>
          <p:cNvPr id="3" name="Inhaltsplatzhalter 2">
            <a:extLst>
              <a:ext uri="{FF2B5EF4-FFF2-40B4-BE49-F238E27FC236}">
                <a16:creationId xmlns:a16="http://schemas.microsoft.com/office/drawing/2014/main" id="{C1EEE6F7-6435-4648-99B1-D4920E78C609}"/>
              </a:ext>
            </a:extLst>
          </p:cNvPr>
          <p:cNvSpPr>
            <a:spLocks noGrp="1"/>
          </p:cNvSpPr>
          <p:nvPr>
            <p:ph idx="1"/>
          </p:nvPr>
        </p:nvSpPr>
        <p:spPr/>
        <p:txBody>
          <a:bodyPr anchor="ctr"/>
          <a:lstStyle/>
          <a:p>
            <a:pPr marL="0" indent="0">
              <a:buNone/>
            </a:pPr>
            <a:r>
              <a:rPr lang="de-DE" dirty="0">
                <a:ea typeface="+mj-ea"/>
              </a:rPr>
              <a:t>Lasse 356 </a:t>
            </a:r>
            <a:r>
              <a:rPr lang="de-DE" dirty="0">
                <a:latin typeface="Segoe UI" panose="020B0502040204020203" pitchFamily="34" charset="0"/>
                <a:ea typeface="+mj-ea"/>
                <a:cs typeface="Segoe UI" panose="020B0502040204020203" pitchFamily="34" charset="0"/>
              </a:rPr>
              <a:t>∙ </a:t>
            </a:r>
            <a:r>
              <a:rPr lang="de-DE" dirty="0">
                <a:ea typeface="+mj-ea"/>
              </a:rPr>
              <a:t>4</a:t>
            </a:r>
            <a:r>
              <a:rPr lang="de-DE" baseline="30000" dirty="0">
                <a:ea typeface="+mj-ea"/>
              </a:rPr>
              <a:t>3 </a:t>
            </a:r>
            <a:r>
              <a:rPr lang="de-DE" dirty="0">
                <a:ea typeface="+mj-ea"/>
              </a:rPr>
              <a:t>berechnen</a:t>
            </a:r>
          </a:p>
        </p:txBody>
      </p:sp>
      <p:sp>
        <p:nvSpPr>
          <p:cNvPr id="4" name="Datumsplatzhalter 3">
            <a:extLst>
              <a:ext uri="{FF2B5EF4-FFF2-40B4-BE49-F238E27FC236}">
                <a16:creationId xmlns:a16="http://schemas.microsoft.com/office/drawing/2014/main" id="{3A7656EC-DAB4-49CB-93C5-1550FE8812A6}"/>
              </a:ext>
            </a:extLst>
          </p:cNvPr>
          <p:cNvSpPr>
            <a:spLocks noGrp="1"/>
          </p:cNvSpPr>
          <p:nvPr>
            <p:ph type="dt" sz="half" idx="10"/>
          </p:nvPr>
        </p:nvSpPr>
        <p:spPr/>
        <p:txBody>
          <a:bodyPr/>
          <a:lstStyle/>
          <a:p>
            <a:fld id="{2FFC924A-9FCB-4EC3-AB19-124D7B918603}" type="datetime1">
              <a:rPr lang="de-DE" smtClean="0"/>
              <a:t>07.10.2021</a:t>
            </a:fld>
            <a:endParaRPr lang="de-DE"/>
          </a:p>
        </p:txBody>
      </p:sp>
      <p:sp>
        <p:nvSpPr>
          <p:cNvPr id="5" name="Fußzeilenplatzhalter 4">
            <a:extLst>
              <a:ext uri="{FF2B5EF4-FFF2-40B4-BE49-F238E27FC236}">
                <a16:creationId xmlns:a16="http://schemas.microsoft.com/office/drawing/2014/main" id="{014CE049-8C1F-4CB0-9275-CA709E23028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5513409-0192-4C44-9C5A-D36AAE497439}"/>
              </a:ext>
            </a:extLst>
          </p:cNvPr>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337426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Code soll immer ähnlich aussehen</a:t>
            </a:r>
          </a:p>
          <a:p>
            <a:r>
              <a:rPr lang="de-DE" dirty="0"/>
              <a:t>Erhöht die Lesbarkeit</a:t>
            </a:r>
          </a:p>
          <a:p>
            <a:r>
              <a:rPr lang="de-DE" dirty="0"/>
              <a:t>Verringert Fehler</a:t>
            </a:r>
          </a:p>
          <a:p>
            <a:r>
              <a:rPr lang="de-DE" dirty="0"/>
              <a:t>Erleichtert Vergleichbarkeit</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CA0A9769-544B-46A9-BF13-C6790444E156}" type="datetime1">
              <a:rPr lang="de-DE" smtClean="0"/>
              <a:t>07.10.2021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id="{AF96AF24-FEFF-44B6-91EF-307292167065}"/>
              </a:ext>
            </a:extLst>
          </p:cNvPr>
          <p:cNvPicPr>
            <a:picLocks noChangeAspect="1"/>
          </p:cNvPicPr>
          <p:nvPr/>
        </p:nvPicPr>
        <p:blipFill>
          <a:blip r:embed="rId3"/>
          <a:stretch>
            <a:fillRect/>
          </a:stretch>
        </p:blipFill>
        <p:spPr>
          <a:xfrm>
            <a:off x="1146544" y="3813399"/>
            <a:ext cx="4107524" cy="1862571"/>
          </a:xfrm>
          <a:prstGeom prst="rect">
            <a:avLst/>
          </a:prstGeom>
        </p:spPr>
      </p:pic>
      <p:sp>
        <p:nvSpPr>
          <p:cNvPr id="10" name="Rechteck 9">
            <a:extLst>
              <a:ext uri="{FF2B5EF4-FFF2-40B4-BE49-F238E27FC236}">
                <a16:creationId xmlns:a16="http://schemas.microsoft.com/office/drawing/2014/main" id="{37FD4542-51FC-4B52-85AF-6EFD7E430003}"/>
              </a:ext>
            </a:extLst>
          </p:cNvPr>
          <p:cNvSpPr/>
          <p:nvPr/>
        </p:nvSpPr>
        <p:spPr>
          <a:xfrm>
            <a:off x="4146698" y="4984855"/>
            <a:ext cx="1222744"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a:extLst>
              <a:ext uri="{FF2B5EF4-FFF2-40B4-BE49-F238E27FC236}">
                <a16:creationId xmlns:a16="http://schemas.microsoft.com/office/drawing/2014/main" id="{AAC60917-BA7A-4375-AD90-0ADF89D6C860}"/>
              </a:ext>
            </a:extLst>
          </p:cNvPr>
          <p:cNvPicPr>
            <a:picLocks noChangeAspect="1"/>
          </p:cNvPicPr>
          <p:nvPr/>
        </p:nvPicPr>
        <p:blipFill>
          <a:blip r:embed="rId4"/>
          <a:stretch>
            <a:fillRect/>
          </a:stretch>
        </p:blipFill>
        <p:spPr>
          <a:xfrm>
            <a:off x="7118419" y="1659050"/>
            <a:ext cx="4233794" cy="1363646"/>
          </a:xfrm>
          <a:prstGeom prst="rect">
            <a:avLst/>
          </a:prstGeom>
        </p:spPr>
      </p:pic>
      <p:pic>
        <p:nvPicPr>
          <p:cNvPr id="18" name="Grafik 17">
            <a:extLst>
              <a:ext uri="{FF2B5EF4-FFF2-40B4-BE49-F238E27FC236}">
                <a16:creationId xmlns:a16="http://schemas.microsoft.com/office/drawing/2014/main" id="{BAD15B17-CC83-47A2-9A31-2CF8BAC3436A}"/>
              </a:ext>
            </a:extLst>
          </p:cNvPr>
          <p:cNvPicPr>
            <a:picLocks noChangeAspect="1"/>
          </p:cNvPicPr>
          <p:nvPr/>
        </p:nvPicPr>
        <p:blipFill>
          <a:blip r:embed="rId5"/>
          <a:stretch>
            <a:fillRect/>
          </a:stretch>
        </p:blipFill>
        <p:spPr>
          <a:xfrm>
            <a:off x="7115046" y="4088024"/>
            <a:ext cx="4327704" cy="1313321"/>
          </a:xfrm>
          <a:prstGeom prst="rect">
            <a:avLst/>
          </a:prstGeom>
        </p:spPr>
      </p:pic>
      <p:sp>
        <p:nvSpPr>
          <p:cNvPr id="19" name="Textfeld 18">
            <a:extLst>
              <a:ext uri="{FF2B5EF4-FFF2-40B4-BE49-F238E27FC236}">
                <a16:creationId xmlns:a16="http://schemas.microsoft.com/office/drawing/2014/main" id="{65C1B6BD-27C4-4209-BBF6-ACC5001BF134}"/>
              </a:ext>
            </a:extLst>
          </p:cNvPr>
          <p:cNvSpPr txBox="1"/>
          <p:nvPr/>
        </p:nvSpPr>
        <p:spPr>
          <a:xfrm>
            <a:off x="7285519" y="3022696"/>
            <a:ext cx="3899594" cy="369332"/>
          </a:xfrm>
          <a:prstGeom prst="rect">
            <a:avLst/>
          </a:prstGeom>
          <a:noFill/>
        </p:spPr>
        <p:txBody>
          <a:bodyPr wrap="none" rtlCol="0">
            <a:spAutoFit/>
          </a:bodyPr>
          <a:lstStyle/>
          <a:p>
            <a:r>
              <a:rPr lang="de-DE" dirty="0"/>
              <a:t>Unterschiede bei anderer Formatierung</a:t>
            </a:r>
          </a:p>
        </p:txBody>
      </p:sp>
      <p:sp>
        <p:nvSpPr>
          <p:cNvPr id="20" name="Textfeld 19">
            <a:extLst>
              <a:ext uri="{FF2B5EF4-FFF2-40B4-BE49-F238E27FC236}">
                <a16:creationId xmlns:a16="http://schemas.microsoft.com/office/drawing/2014/main" id="{6AD12EFB-D6F8-4BB1-9957-D477C363E508}"/>
              </a:ext>
            </a:extLst>
          </p:cNvPr>
          <p:cNvSpPr txBox="1"/>
          <p:nvPr/>
        </p:nvSpPr>
        <p:spPr>
          <a:xfrm>
            <a:off x="7285519" y="5483379"/>
            <a:ext cx="3902607" cy="369332"/>
          </a:xfrm>
          <a:prstGeom prst="rect">
            <a:avLst/>
          </a:prstGeom>
          <a:noFill/>
        </p:spPr>
        <p:txBody>
          <a:bodyPr wrap="none" rtlCol="0">
            <a:spAutoFit/>
          </a:bodyPr>
          <a:lstStyle/>
          <a:p>
            <a:r>
              <a:rPr lang="de-DE" dirty="0"/>
              <a:t>Unterschiede bei gleicher Formatierung</a:t>
            </a:r>
          </a:p>
        </p:txBody>
      </p:sp>
    </p:spTree>
    <p:extLst>
      <p:ext uri="{BB962C8B-B14F-4D97-AF65-F5344CB8AC3E}">
        <p14:creationId xmlns:p14="http://schemas.microsoft.com/office/powerpoint/2010/main" val="14544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B23D6-0AA7-408C-89D1-18D376A7EA4D}"/>
              </a:ext>
            </a:extLst>
          </p:cNvPr>
          <p:cNvSpPr>
            <a:spLocks noGrp="1"/>
          </p:cNvSpPr>
          <p:nvPr>
            <p:ph type="title"/>
          </p:nvPr>
        </p:nvSpPr>
        <p:spPr/>
        <p:txBody>
          <a:bodyPr/>
          <a:lstStyle/>
          <a:p>
            <a:r>
              <a:rPr lang="de-DE" dirty="0"/>
              <a:t>Android Studio – Code Formatierung</a:t>
            </a:r>
          </a:p>
        </p:txBody>
      </p:sp>
      <p:sp>
        <p:nvSpPr>
          <p:cNvPr id="3" name="Inhaltsplatzhalter 2">
            <a:extLst>
              <a:ext uri="{FF2B5EF4-FFF2-40B4-BE49-F238E27FC236}">
                <a16:creationId xmlns:a16="http://schemas.microsoft.com/office/drawing/2014/main" id="{9511DF48-AEEB-4CCB-9EB2-D0EF1DEF6656}"/>
              </a:ext>
            </a:extLst>
          </p:cNvPr>
          <p:cNvSpPr>
            <a:spLocks noGrp="1"/>
          </p:cNvSpPr>
          <p:nvPr>
            <p:ph idx="1"/>
          </p:nvPr>
        </p:nvSpPr>
        <p:spPr/>
        <p:txBody>
          <a:bodyPr/>
          <a:lstStyle/>
          <a:p>
            <a:r>
              <a:rPr lang="de-DE" dirty="0"/>
              <a:t>Noch einfacher: beim Speichern formatieren</a:t>
            </a:r>
          </a:p>
        </p:txBody>
      </p:sp>
      <p:sp>
        <p:nvSpPr>
          <p:cNvPr id="4" name="Datumsplatzhalter 3">
            <a:extLst>
              <a:ext uri="{FF2B5EF4-FFF2-40B4-BE49-F238E27FC236}">
                <a16:creationId xmlns:a16="http://schemas.microsoft.com/office/drawing/2014/main" id="{B7120EE6-E52F-4B62-B894-12CDE2D6E6E0}"/>
              </a:ext>
            </a:extLst>
          </p:cNvPr>
          <p:cNvSpPr>
            <a:spLocks noGrp="1"/>
          </p:cNvSpPr>
          <p:nvPr>
            <p:ph type="dt" sz="half" idx="10"/>
          </p:nvPr>
        </p:nvSpPr>
        <p:spPr/>
        <p:txBody>
          <a:bodyPr/>
          <a:lstStyle/>
          <a:p>
            <a:fld id="{6802C736-DB85-46D0-9DDD-F29E5B497B33}" type="datetime1">
              <a:rPr lang="de-DE" smtClean="0"/>
              <a:t>07.10.2021</a:t>
            </a:fld>
            <a:endParaRPr lang="de-DE"/>
          </a:p>
        </p:txBody>
      </p:sp>
      <p:sp>
        <p:nvSpPr>
          <p:cNvPr id="5" name="Fußzeilenplatzhalter 4">
            <a:extLst>
              <a:ext uri="{FF2B5EF4-FFF2-40B4-BE49-F238E27FC236}">
                <a16:creationId xmlns:a16="http://schemas.microsoft.com/office/drawing/2014/main" id="{2FB14C9A-DA56-4D97-818C-ED2D19DAEFF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5918DA1-6847-42F9-912F-4FBBFB7D9964}"/>
              </a:ext>
            </a:extLst>
          </p:cNvPr>
          <p:cNvSpPr>
            <a:spLocks noGrp="1"/>
          </p:cNvSpPr>
          <p:nvPr>
            <p:ph type="sldNum" sz="quarter" idx="12"/>
          </p:nvPr>
        </p:nvSpPr>
        <p:spPr/>
        <p:txBody>
          <a:bodyPr/>
          <a:lstStyle/>
          <a:p>
            <a:fld id="{3A1F27E2-D58A-4028-9FF2-B12D897F257E}" type="slidenum">
              <a:rPr lang="de-DE" smtClean="0"/>
              <a:t>22</a:t>
            </a:fld>
            <a:endParaRPr lang="de-DE"/>
          </a:p>
        </p:txBody>
      </p:sp>
      <p:pic>
        <p:nvPicPr>
          <p:cNvPr id="9" name="Grafik 8">
            <a:extLst>
              <a:ext uri="{FF2B5EF4-FFF2-40B4-BE49-F238E27FC236}">
                <a16:creationId xmlns:a16="http://schemas.microsoft.com/office/drawing/2014/main" id="{6EDD562B-4431-4ED0-AF98-8B3C4525987A}"/>
              </a:ext>
            </a:extLst>
          </p:cNvPr>
          <p:cNvPicPr>
            <a:picLocks noChangeAspect="1"/>
          </p:cNvPicPr>
          <p:nvPr/>
        </p:nvPicPr>
        <p:blipFill>
          <a:blip r:embed="rId2"/>
          <a:stretch>
            <a:fillRect/>
          </a:stretch>
        </p:blipFill>
        <p:spPr>
          <a:xfrm>
            <a:off x="1097876" y="2073612"/>
            <a:ext cx="7759045" cy="3965543"/>
          </a:xfrm>
          <a:prstGeom prst="rect">
            <a:avLst/>
          </a:prstGeom>
        </p:spPr>
      </p:pic>
      <p:sp>
        <p:nvSpPr>
          <p:cNvPr id="11" name="Rechteck 10">
            <a:extLst>
              <a:ext uri="{FF2B5EF4-FFF2-40B4-BE49-F238E27FC236}">
                <a16:creationId xmlns:a16="http://schemas.microsoft.com/office/drawing/2014/main" id="{72D5BD2C-1343-4D37-B483-2F5B0552E604}"/>
              </a:ext>
            </a:extLst>
          </p:cNvPr>
          <p:cNvSpPr/>
          <p:nvPr/>
        </p:nvSpPr>
        <p:spPr>
          <a:xfrm>
            <a:off x="2955851" y="4943771"/>
            <a:ext cx="1403498"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A415AEB-7D5D-4352-B3B1-FFB6189F52FA}"/>
              </a:ext>
            </a:extLst>
          </p:cNvPr>
          <p:cNvSpPr/>
          <p:nvPr/>
        </p:nvSpPr>
        <p:spPr>
          <a:xfrm rot="5400000">
            <a:off x="4625363" y="1807599"/>
            <a:ext cx="3965543" cy="4497572"/>
          </a:xfrm>
          <a:prstGeom prst="rect">
            <a:avLst/>
          </a:prstGeom>
          <a:gradFill>
            <a:gsLst>
              <a:gs pos="0">
                <a:schemeClr val="bg1"/>
              </a:gs>
              <a:gs pos="100000">
                <a:srgbClr val="FFFFFF">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1A96C0A-A566-4B56-A0DF-C209C8157EC2}"/>
              </a:ext>
            </a:extLst>
          </p:cNvPr>
          <p:cNvSpPr txBox="1"/>
          <p:nvPr/>
        </p:nvSpPr>
        <p:spPr>
          <a:xfrm>
            <a:off x="7655442" y="3733217"/>
            <a:ext cx="3850541" cy="646331"/>
          </a:xfrm>
          <a:prstGeom prst="rect">
            <a:avLst/>
          </a:prstGeom>
          <a:noFill/>
        </p:spPr>
        <p:txBody>
          <a:bodyPr wrap="none" rtlCol="0">
            <a:spAutoFit/>
          </a:bodyPr>
          <a:lstStyle/>
          <a:p>
            <a:r>
              <a:rPr lang="de-DE" dirty="0"/>
              <a:t>1. File/Settings</a:t>
            </a:r>
          </a:p>
          <a:p>
            <a:r>
              <a:rPr lang="de-DE" dirty="0"/>
              <a:t>2. </a:t>
            </a:r>
            <a:r>
              <a:rPr lang="de-DE" dirty="0" err="1"/>
              <a:t>Languages</a:t>
            </a:r>
            <a:r>
              <a:rPr lang="de-DE" dirty="0"/>
              <a:t> and Frameworks / Flutter</a:t>
            </a:r>
          </a:p>
        </p:txBody>
      </p:sp>
    </p:spTree>
    <p:extLst>
      <p:ext uri="{BB962C8B-B14F-4D97-AF65-F5344CB8AC3E}">
        <p14:creationId xmlns:p14="http://schemas.microsoft.com/office/powerpoint/2010/main" val="352234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D06BB-0A45-4709-A994-81794BDEA665}"/>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85052B1C-6020-41ED-AED6-D8BD262CE125}"/>
              </a:ext>
            </a:extLst>
          </p:cNvPr>
          <p:cNvSpPr>
            <a:spLocks noGrp="1"/>
          </p:cNvSpPr>
          <p:nvPr>
            <p:ph idx="1"/>
          </p:nvPr>
        </p:nvSpPr>
        <p:spPr>
          <a:xfrm>
            <a:off x="838200" y="1520825"/>
            <a:ext cx="9271475" cy="2553997"/>
          </a:xfrm>
        </p:spPr>
        <p:txBody>
          <a:bodyPr>
            <a:normAutofit lnSpcReduction="10000"/>
          </a:bodyPr>
          <a:lstStyle/>
          <a:p>
            <a:r>
              <a:rPr lang="de-DE" dirty="0"/>
              <a:t>Variablen können nicht nur Zahlen sein</a:t>
            </a:r>
            <a:br>
              <a:rPr lang="de-DE" dirty="0"/>
            </a:br>
            <a:r>
              <a:rPr lang="de-DE" dirty="0"/>
              <a:t>sondern auch Text</a:t>
            </a:r>
          </a:p>
          <a:p>
            <a:r>
              <a:rPr lang="de-DE" dirty="0"/>
              <a:t>In Anführungszeichen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quotation</a:t>
            </a:r>
            <a:r>
              <a:rPr lang="de-DE" dirty="0"/>
              <a:t> </a:t>
            </a:r>
            <a:r>
              <a:rPr lang="de-DE" dirty="0" err="1"/>
              <a:t>marks</a:t>
            </a:r>
            <a:r>
              <a:rPr lang="de-DE" dirty="0"/>
              <a:t>“, “double </a:t>
            </a:r>
            <a:r>
              <a:rPr lang="de-DE" dirty="0" err="1"/>
              <a:t>quotes</a:t>
            </a:r>
            <a:r>
              <a:rPr lang="de-DE" dirty="0"/>
              <a:t>“)</a:t>
            </a:r>
          </a:p>
          <a:p>
            <a:r>
              <a:rPr lang="de-DE" dirty="0"/>
              <a:t>In Hochkomma (</a:t>
            </a:r>
            <a:r>
              <a:rPr lang="de-DE" sz="3200" b="1" dirty="0">
                <a:solidFill>
                  <a:schemeClr val="accent1">
                    <a:lumMod val="75000"/>
                  </a:schemeClr>
                </a:solidFill>
                <a:ea typeface="+mj-ea"/>
              </a:rPr>
              <a:t>'</a:t>
            </a:r>
            <a:r>
              <a:rPr lang="de-DE" dirty="0"/>
              <a:t>…</a:t>
            </a:r>
            <a:r>
              <a:rPr lang="de-DE" sz="3200" b="1" dirty="0">
                <a:solidFill>
                  <a:schemeClr val="accent1">
                    <a:lumMod val="75000"/>
                  </a:schemeClr>
                </a:solidFill>
                <a:ea typeface="+mj-ea"/>
              </a:rPr>
              <a:t>'</a:t>
            </a:r>
            <a:r>
              <a:rPr lang="de-DE" dirty="0"/>
              <a:t>) </a:t>
            </a:r>
            <a:br>
              <a:rPr lang="de-DE" dirty="0"/>
            </a:br>
            <a:r>
              <a:rPr lang="de-DE" dirty="0"/>
              <a:t>(„</a:t>
            </a:r>
            <a:r>
              <a:rPr lang="de-DE" dirty="0" err="1"/>
              <a:t>apostrophe</a:t>
            </a:r>
            <a:r>
              <a:rPr lang="de-DE" dirty="0"/>
              <a:t>“)</a:t>
            </a:r>
          </a:p>
        </p:txBody>
      </p:sp>
      <p:sp>
        <p:nvSpPr>
          <p:cNvPr id="4" name="Datumsplatzhalter 3">
            <a:extLst>
              <a:ext uri="{FF2B5EF4-FFF2-40B4-BE49-F238E27FC236}">
                <a16:creationId xmlns:a16="http://schemas.microsoft.com/office/drawing/2014/main" id="{D082004A-E6DE-43BB-B843-35C3194C69AC}"/>
              </a:ext>
            </a:extLst>
          </p:cNvPr>
          <p:cNvSpPr>
            <a:spLocks noGrp="1"/>
          </p:cNvSpPr>
          <p:nvPr>
            <p:ph type="dt" sz="half" idx="10"/>
          </p:nvPr>
        </p:nvSpPr>
        <p:spPr/>
        <p:txBody>
          <a:bodyPr/>
          <a:lstStyle/>
          <a:p>
            <a:fld id="{19FFC23F-817D-47F9-98E2-D2C38F3549EE}" type="datetime1">
              <a:rPr lang="de-DE" smtClean="0"/>
              <a:t>07.10.2021</a:t>
            </a:fld>
            <a:endParaRPr lang="de-DE"/>
          </a:p>
        </p:txBody>
      </p:sp>
      <p:sp>
        <p:nvSpPr>
          <p:cNvPr id="5" name="Fußzeilenplatzhalter 4">
            <a:extLst>
              <a:ext uri="{FF2B5EF4-FFF2-40B4-BE49-F238E27FC236}">
                <a16:creationId xmlns:a16="http://schemas.microsoft.com/office/drawing/2014/main" id="{EEDA4298-D66C-430E-B94B-DD952BC801C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7BF6F29-CF9A-40FB-87F9-428270BFB6D6}"/>
              </a:ext>
            </a:extLst>
          </p:cNvPr>
          <p:cNvSpPr>
            <a:spLocks noGrp="1"/>
          </p:cNvSpPr>
          <p:nvPr>
            <p:ph type="sldNum" sz="quarter" idx="12"/>
          </p:nvPr>
        </p:nvSpPr>
        <p:spPr/>
        <p:txBody>
          <a:bodyPr/>
          <a:lstStyle/>
          <a:p>
            <a:fld id="{3A1F27E2-D58A-4028-9FF2-B12D897F257E}" type="slidenum">
              <a:rPr lang="de-DE" smtClean="0"/>
              <a:t>23</a:t>
            </a:fld>
            <a:endParaRPr lang="de-DE"/>
          </a:p>
        </p:txBody>
      </p:sp>
      <p:pic>
        <p:nvPicPr>
          <p:cNvPr id="10" name="Grafik 9">
            <a:extLst>
              <a:ext uri="{FF2B5EF4-FFF2-40B4-BE49-F238E27FC236}">
                <a16:creationId xmlns:a16="http://schemas.microsoft.com/office/drawing/2014/main" id="{10B3C5D2-CA8C-4594-935E-86CD1F90239F}"/>
              </a:ext>
            </a:extLst>
          </p:cNvPr>
          <p:cNvPicPr>
            <a:picLocks noChangeAspect="1"/>
          </p:cNvPicPr>
          <p:nvPr/>
        </p:nvPicPr>
        <p:blipFill>
          <a:blip r:embed="rId3"/>
          <a:stretch>
            <a:fillRect/>
          </a:stretch>
        </p:blipFill>
        <p:spPr>
          <a:xfrm>
            <a:off x="838200" y="4394166"/>
            <a:ext cx="4242146" cy="1719040"/>
          </a:xfrm>
          <a:prstGeom prst="rect">
            <a:avLst/>
          </a:prstGeom>
        </p:spPr>
      </p:pic>
    </p:spTree>
    <p:extLst>
      <p:ext uri="{BB962C8B-B14F-4D97-AF65-F5344CB8AC3E}">
        <p14:creationId xmlns:p14="http://schemas.microsoft.com/office/powerpoint/2010/main" val="1712250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3E8A8060-8821-4836-830D-4DDF7EBEC49C}"/>
              </a:ext>
            </a:extLst>
          </p:cNvPr>
          <p:cNvPicPr>
            <a:picLocks noChangeAspect="1"/>
          </p:cNvPicPr>
          <p:nvPr/>
        </p:nvPicPr>
        <p:blipFill>
          <a:blip r:embed="rId3"/>
          <a:stretch>
            <a:fillRect/>
          </a:stretch>
        </p:blipFill>
        <p:spPr>
          <a:xfrm>
            <a:off x="1162665" y="4026190"/>
            <a:ext cx="5364438" cy="2169155"/>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a:xfrm>
            <a:off x="838200" y="1520825"/>
            <a:ext cx="9544665" cy="2424369"/>
          </a:xfrm>
        </p:spPr>
        <p:txBody>
          <a:bodyPr>
            <a:normAutofit fontScale="92500" lnSpcReduction="10000"/>
          </a:bodyPr>
          <a:lstStyle/>
          <a:p>
            <a:r>
              <a:rPr lang="de-DE" dirty="0"/>
              <a:t>Sonderzeichen mit sog. „</a:t>
            </a:r>
            <a:r>
              <a:rPr lang="de-DE" dirty="0" err="1"/>
              <a:t>Escaping</a:t>
            </a:r>
            <a:r>
              <a:rPr lang="de-DE" dirty="0"/>
              <a:t>“ </a:t>
            </a:r>
          </a:p>
          <a:p>
            <a:r>
              <a:rPr lang="de-DE" dirty="0"/>
              <a:t>Neue Zeile: </a:t>
            </a:r>
            <a:r>
              <a:rPr lang="de-DE" sz="3200" b="1" dirty="0">
                <a:solidFill>
                  <a:schemeClr val="accent1">
                    <a:lumMod val="75000"/>
                  </a:schemeClr>
                </a:solidFill>
                <a:ea typeface="+mj-ea"/>
              </a:rPr>
              <a:t>\n</a:t>
            </a:r>
          </a:p>
          <a:p>
            <a:r>
              <a:rPr lang="de-DE" dirty="0"/>
              <a:t>Backslash: </a:t>
            </a:r>
            <a:r>
              <a:rPr lang="de-DE" sz="3200" b="1" dirty="0">
                <a:solidFill>
                  <a:schemeClr val="accent1">
                    <a:lumMod val="75000"/>
                  </a:schemeClr>
                </a:solidFill>
                <a:ea typeface="+mj-ea"/>
              </a:rPr>
              <a:t>\\</a:t>
            </a:r>
          </a:p>
          <a:p>
            <a:r>
              <a:rPr lang="de-DE" dirty="0"/>
              <a:t>Anführungszeichen, Apostroph: </a:t>
            </a:r>
            <a:r>
              <a:rPr lang="de-DE" sz="3200" b="1" dirty="0">
                <a:solidFill>
                  <a:schemeClr val="accent1">
                    <a:lumMod val="75000"/>
                  </a:schemeClr>
                </a:solidFill>
                <a:ea typeface="+mj-ea"/>
              </a:rPr>
              <a:t>\"</a:t>
            </a:r>
            <a:r>
              <a:rPr lang="de-DE" dirty="0"/>
              <a:t> , </a:t>
            </a:r>
            <a:r>
              <a:rPr lang="de-DE" sz="3200" b="1" dirty="0">
                <a:solidFill>
                  <a:schemeClr val="accent1">
                    <a:lumMod val="75000"/>
                  </a:schemeClr>
                </a:solidFill>
                <a:ea typeface="+mj-ea"/>
              </a:rPr>
              <a:t>\'</a:t>
            </a:r>
          </a:p>
          <a:p>
            <a:r>
              <a:rPr lang="de-DE" dirty="0"/>
              <a:t>Sonderzeichen aus Zeichentabelle (Unicode-Tabelle): </a:t>
            </a:r>
            <a:r>
              <a:rPr lang="de-DE" sz="3200" b="1" dirty="0">
                <a:solidFill>
                  <a:schemeClr val="accent1">
                    <a:lumMod val="75000"/>
                  </a:schemeClr>
                </a:solidFill>
                <a:ea typeface="+mj-ea"/>
              </a:rPr>
              <a:t>\</a:t>
            </a:r>
            <a:r>
              <a:rPr lang="de-DE" sz="3200" b="1" dirty="0" err="1">
                <a:solidFill>
                  <a:schemeClr val="accent1">
                    <a:lumMod val="75000"/>
                  </a:schemeClr>
                </a:solidFill>
                <a:ea typeface="+mj-ea"/>
              </a:rPr>
              <a:t>u</a:t>
            </a:r>
            <a:r>
              <a:rPr lang="de-DE" sz="3200" b="1" i="1" dirty="0" err="1">
                <a:solidFill>
                  <a:schemeClr val="tx2"/>
                </a:solidFill>
                <a:ea typeface="+mj-ea"/>
              </a:rPr>
              <a:t>hhhh</a:t>
            </a:r>
            <a:endParaRPr lang="de-DE" sz="3200" b="1" i="1" dirty="0">
              <a:solidFill>
                <a:schemeClr val="tx2"/>
              </a:solidFill>
              <a:ea typeface="+mj-ea"/>
            </a:endParaRP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3D3860D2-4E49-43DB-A777-DAF13C18E0D4}"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24</a:t>
            </a:fld>
            <a:endParaRPr lang="de-DE"/>
          </a:p>
        </p:txBody>
      </p:sp>
    </p:spTree>
    <p:extLst>
      <p:ext uri="{BB962C8B-B14F-4D97-AF65-F5344CB8AC3E}">
        <p14:creationId xmlns:p14="http://schemas.microsoft.com/office/powerpoint/2010/main" val="349388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„Rechnen“ mit Text</a:t>
            </a:r>
          </a:p>
          <a:p>
            <a:r>
              <a:rPr lang="de-DE" dirty="0"/>
              <a:t>Zerteilen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substring</a:t>
            </a:r>
            <a:r>
              <a:rPr lang="de-DE" sz="3000" b="1" dirty="0">
                <a:solidFill>
                  <a:schemeClr val="accent1">
                    <a:lumMod val="75000"/>
                  </a:schemeClr>
                </a:solidFill>
                <a:ea typeface="+mj-ea"/>
              </a:rPr>
              <a:t>(</a:t>
            </a:r>
            <a:r>
              <a:rPr lang="de-DE" sz="3000" b="1" i="1" dirty="0" err="1">
                <a:solidFill>
                  <a:schemeClr val="tx2"/>
                </a:solidFill>
                <a:ea typeface="+mj-ea"/>
              </a:rPr>
              <a:t>anfang</a:t>
            </a:r>
            <a:r>
              <a:rPr lang="de-DE" sz="3000" b="1" dirty="0">
                <a:solidFill>
                  <a:schemeClr val="accent1">
                    <a:lumMod val="75000"/>
                  </a:schemeClr>
                </a:solidFill>
                <a:ea typeface="+mj-ea"/>
              </a:rPr>
              <a:t>, </a:t>
            </a:r>
            <a:r>
              <a:rPr lang="de-DE" sz="3000" b="1" i="1" dirty="0">
                <a:solidFill>
                  <a:schemeClr val="tx2"/>
                </a:solidFill>
                <a:ea typeface="+mj-ea"/>
              </a:rPr>
              <a:t>ende</a:t>
            </a:r>
            <a:r>
              <a:rPr lang="de-DE" sz="3000" b="1" dirty="0">
                <a:solidFill>
                  <a:schemeClr val="accent1">
                    <a:lumMod val="75000"/>
                  </a:schemeClr>
                </a:solidFill>
                <a:ea typeface="+mj-ea"/>
              </a:rPr>
              <a:t>)</a:t>
            </a:r>
          </a:p>
          <a:p>
            <a:r>
              <a:rPr lang="de-DE" dirty="0"/>
              <a:t>Großbuchstaben mit </a:t>
            </a:r>
            <a:r>
              <a:rPr lang="de-DE" sz="3000" b="1" dirty="0">
                <a:solidFill>
                  <a:schemeClr val="accent1">
                    <a:lumMod val="75000"/>
                  </a:schemeClr>
                </a:solidFill>
                <a:ea typeface="+mj-ea"/>
              </a:rPr>
              <a:t>.</a:t>
            </a:r>
            <a:r>
              <a:rPr lang="de-DE" sz="3000" b="1" dirty="0" err="1">
                <a:solidFill>
                  <a:schemeClr val="accent1">
                    <a:lumMod val="75000"/>
                  </a:schemeClr>
                </a:solidFill>
                <a:ea typeface="+mj-ea"/>
              </a:rPr>
              <a:t>toUpperCase</a:t>
            </a:r>
            <a:r>
              <a:rPr lang="de-DE" sz="3000" b="1" dirty="0">
                <a:solidFill>
                  <a:schemeClr val="accent1">
                    <a:lumMod val="75000"/>
                  </a:schemeClr>
                </a:solidFill>
                <a:ea typeface="+mj-ea"/>
              </a:rPr>
              <a:t>()</a:t>
            </a:r>
          </a:p>
          <a:p>
            <a:r>
              <a:rPr lang="de-DE" dirty="0"/>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A9369F56-93D9-41F0-AD35-F30C11E0482F}"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11" name="Grafik 10">
            <a:extLst>
              <a:ext uri="{FF2B5EF4-FFF2-40B4-BE49-F238E27FC236}">
                <a16:creationId xmlns:a16="http://schemas.microsoft.com/office/drawing/2014/main" id="{29E5CC0E-6D32-4F17-84C7-F50B27BACBC3}"/>
              </a:ext>
            </a:extLst>
          </p:cNvPr>
          <p:cNvPicPr>
            <a:picLocks noChangeAspect="1"/>
          </p:cNvPicPr>
          <p:nvPr/>
        </p:nvPicPr>
        <p:blipFill rotWithShape="1">
          <a:blip r:embed="rId3"/>
          <a:srcRect b="45640"/>
          <a:stretch/>
        </p:blipFill>
        <p:spPr>
          <a:xfrm>
            <a:off x="1102020" y="3635804"/>
            <a:ext cx="4320609" cy="1422892"/>
          </a:xfrm>
          <a:prstGeom prst="rect">
            <a:avLst/>
          </a:prstGeom>
        </p:spPr>
      </p:pic>
      <p:pic>
        <p:nvPicPr>
          <p:cNvPr id="12" name="Grafik 11">
            <a:extLst>
              <a:ext uri="{FF2B5EF4-FFF2-40B4-BE49-F238E27FC236}">
                <a16:creationId xmlns:a16="http://schemas.microsoft.com/office/drawing/2014/main" id="{1AD27FFE-C090-4D81-B0B7-5B43B1E5871D}"/>
              </a:ext>
            </a:extLst>
          </p:cNvPr>
          <p:cNvPicPr>
            <a:picLocks noChangeAspect="1"/>
          </p:cNvPicPr>
          <p:nvPr/>
        </p:nvPicPr>
        <p:blipFill rotWithShape="1">
          <a:blip r:embed="rId3"/>
          <a:srcRect t="54360" b="26482"/>
          <a:stretch/>
        </p:blipFill>
        <p:spPr>
          <a:xfrm>
            <a:off x="1102019" y="5058697"/>
            <a:ext cx="4320609" cy="501446"/>
          </a:xfrm>
          <a:prstGeom prst="rect">
            <a:avLst/>
          </a:prstGeom>
        </p:spPr>
      </p:pic>
      <p:pic>
        <p:nvPicPr>
          <p:cNvPr id="13" name="Grafik 12">
            <a:extLst>
              <a:ext uri="{FF2B5EF4-FFF2-40B4-BE49-F238E27FC236}">
                <a16:creationId xmlns:a16="http://schemas.microsoft.com/office/drawing/2014/main" id="{071E753C-4060-4B27-AC49-BA13AE244DB5}"/>
              </a:ext>
            </a:extLst>
          </p:cNvPr>
          <p:cNvPicPr>
            <a:picLocks noChangeAspect="1"/>
          </p:cNvPicPr>
          <p:nvPr/>
        </p:nvPicPr>
        <p:blipFill rotWithShape="1">
          <a:blip r:embed="rId3"/>
          <a:srcRect t="73518"/>
          <a:stretch/>
        </p:blipFill>
        <p:spPr>
          <a:xfrm>
            <a:off x="1102018" y="5560142"/>
            <a:ext cx="4320609" cy="693172"/>
          </a:xfrm>
          <a:prstGeom prst="rect">
            <a:avLst/>
          </a:prstGeom>
        </p:spPr>
      </p:pic>
    </p:spTree>
    <p:extLst>
      <p:ext uri="{BB962C8B-B14F-4D97-AF65-F5344CB8AC3E}">
        <p14:creationId xmlns:p14="http://schemas.microsoft.com/office/powerpoint/2010/main" val="996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Umwandlungen</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2FC7DA11-F400-49F2-9430-2B9A2CD5F65D}"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10" name="Grafik 9">
            <a:extLst>
              <a:ext uri="{FF2B5EF4-FFF2-40B4-BE49-F238E27FC236}">
                <a16:creationId xmlns:a16="http://schemas.microsoft.com/office/drawing/2014/main" id="{8226555B-2FA4-410C-87FD-1690B0667DF6}"/>
              </a:ext>
            </a:extLst>
          </p:cNvPr>
          <p:cNvPicPr>
            <a:picLocks noChangeAspect="1"/>
          </p:cNvPicPr>
          <p:nvPr/>
        </p:nvPicPr>
        <p:blipFill>
          <a:blip r:embed="rId3"/>
          <a:stretch>
            <a:fillRect/>
          </a:stretch>
        </p:blipFill>
        <p:spPr>
          <a:xfrm>
            <a:off x="1188591" y="2060308"/>
            <a:ext cx="7579325" cy="1903484"/>
          </a:xfrm>
          <a:prstGeom prst="rect">
            <a:avLst/>
          </a:prstGeom>
        </p:spPr>
      </p:pic>
    </p:spTree>
    <p:extLst>
      <p:ext uri="{BB962C8B-B14F-4D97-AF65-F5344CB8AC3E}">
        <p14:creationId xmlns:p14="http://schemas.microsoft.com/office/powerpoint/2010/main" val="1904757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858166A-8571-46C6-8625-52DED81895D6}"/>
              </a:ext>
            </a:extLst>
          </p:cNvPr>
          <p:cNvPicPr>
            <a:picLocks noChangeAspect="1"/>
          </p:cNvPicPr>
          <p:nvPr/>
        </p:nvPicPr>
        <p:blipFill>
          <a:blip r:embed="rId3"/>
          <a:stretch>
            <a:fillRect/>
          </a:stretch>
        </p:blipFill>
        <p:spPr>
          <a:xfrm>
            <a:off x="1115399" y="2647633"/>
            <a:ext cx="4163074" cy="1360694"/>
          </a:xfrm>
          <a:prstGeom prst="rect">
            <a:avLst/>
          </a:prstGeom>
        </p:spPr>
      </p:pic>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Variablen in Strings einfügen</a:t>
            </a:r>
            <a:br>
              <a:rPr lang="de-DE" dirty="0"/>
            </a:br>
            <a:r>
              <a:rPr lang="de-DE" sz="3000" b="1" dirty="0" err="1">
                <a:solidFill>
                  <a:schemeClr val="accent1">
                    <a:lumMod val="75000"/>
                  </a:schemeClr>
                </a:solidFill>
                <a:ea typeface="+mj-ea"/>
              </a:rPr>
              <a:t>var</a:t>
            </a:r>
            <a:r>
              <a:rPr lang="de-DE" sz="3000" b="1" dirty="0">
                <a:solidFill>
                  <a:schemeClr val="accent1">
                    <a:lumMod val="75000"/>
                  </a:schemeClr>
                </a:solidFill>
                <a:ea typeface="+mj-ea"/>
              </a:rPr>
              <a:t> </a:t>
            </a:r>
            <a:r>
              <a:rPr lang="de-DE" sz="3000" b="1" i="1" dirty="0" err="1">
                <a:solidFill>
                  <a:schemeClr val="tx2"/>
                </a:solidFill>
                <a:ea typeface="+mj-ea"/>
              </a:rPr>
              <a:t>name</a:t>
            </a:r>
            <a:r>
              <a:rPr lang="de-DE" sz="3000" b="1" dirty="0">
                <a:solidFill>
                  <a:schemeClr val="accent1">
                    <a:lumMod val="75000"/>
                  </a:schemeClr>
                </a:solidFill>
                <a:ea typeface="+mj-ea"/>
              </a:rPr>
              <a:t> = "</a:t>
            </a:r>
            <a:r>
              <a:rPr lang="de-DE" sz="3000" dirty="0">
                <a:ea typeface="+mj-ea"/>
              </a:rPr>
              <a:t>Text </a:t>
            </a:r>
            <a:r>
              <a:rPr lang="de-DE" sz="3000" b="1" dirty="0">
                <a:solidFill>
                  <a:schemeClr val="accent1">
                    <a:lumMod val="75000"/>
                  </a:schemeClr>
                </a:solidFill>
                <a:ea typeface="+mj-ea"/>
              </a:rPr>
              <a:t>${</a:t>
            </a:r>
            <a:r>
              <a:rPr lang="de-DE" sz="3000" b="1" i="1" dirty="0">
                <a:solidFill>
                  <a:schemeClr val="tx2"/>
                </a:solidFill>
                <a:ea typeface="+mj-ea"/>
              </a:rPr>
              <a:t>variable</a:t>
            </a:r>
            <a:r>
              <a:rPr lang="de-DE" sz="3000" b="1" dirty="0">
                <a:solidFill>
                  <a:schemeClr val="accent1">
                    <a:lumMod val="75000"/>
                  </a:schemeClr>
                </a:solidFill>
                <a:ea typeface="+mj-ea"/>
              </a:rPr>
              <a:t>} </a:t>
            </a:r>
            <a:r>
              <a:rPr lang="de-DE" sz="3000" dirty="0">
                <a:ea typeface="+mj-ea"/>
              </a:rPr>
              <a:t>Text</a:t>
            </a:r>
            <a:r>
              <a:rPr lang="de-DE" sz="3000" b="1" dirty="0">
                <a:solidFill>
                  <a:schemeClr val="accent1">
                    <a:lumMod val="75000"/>
                  </a:schemeClr>
                </a:solidFill>
                <a:ea typeface="+mj-ea"/>
              </a:rPr>
              <a:t>";</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C2954365-3075-4855-A837-93BCBD4244BD}"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1516240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309DE-803D-4873-BA0F-EAA6DF5AFA4F}"/>
              </a:ext>
            </a:extLst>
          </p:cNvPr>
          <p:cNvSpPr>
            <a:spLocks noGrp="1"/>
          </p:cNvSpPr>
          <p:nvPr>
            <p:ph type="title"/>
          </p:nvPr>
        </p:nvSpPr>
        <p:spPr/>
        <p:txBody>
          <a:bodyPr/>
          <a:lstStyle/>
          <a:p>
            <a:r>
              <a:rPr lang="de-DE" dirty="0"/>
              <a:t>Dart  – Strings - Aufgabe</a:t>
            </a:r>
          </a:p>
        </p:txBody>
      </p:sp>
      <p:sp>
        <p:nvSpPr>
          <p:cNvPr id="3" name="Inhaltsplatzhalter 2">
            <a:extLst>
              <a:ext uri="{FF2B5EF4-FFF2-40B4-BE49-F238E27FC236}">
                <a16:creationId xmlns:a16="http://schemas.microsoft.com/office/drawing/2014/main" id="{39040748-775D-422B-9711-481CE8CF4C59}"/>
              </a:ext>
            </a:extLst>
          </p:cNvPr>
          <p:cNvSpPr>
            <a:spLocks noGrp="1"/>
          </p:cNvSpPr>
          <p:nvPr>
            <p:ph idx="1"/>
          </p:nvPr>
        </p:nvSpPr>
        <p:spPr/>
        <p:txBody>
          <a:bodyPr>
            <a:normAutofit/>
          </a:bodyPr>
          <a:lstStyle/>
          <a:p>
            <a:r>
              <a:rPr lang="de-DE" dirty="0"/>
              <a:t>Was ist das Quadrat der mittleren beiden Ziffern von 36</a:t>
            </a:r>
            <a:r>
              <a:rPr lang="de-DE" baseline="30000" dirty="0"/>
              <a:t>2</a:t>
            </a:r>
            <a:r>
              <a:rPr lang="de-DE" dirty="0"/>
              <a:t>?</a:t>
            </a:r>
          </a:p>
          <a:p>
            <a:r>
              <a:rPr lang="de-DE" dirty="0"/>
              <a:t>36</a:t>
            </a:r>
            <a:r>
              <a:rPr lang="de-DE" baseline="30000" dirty="0"/>
              <a:t>2</a:t>
            </a:r>
            <a:r>
              <a:rPr lang="de-DE" dirty="0"/>
              <a:t> </a:t>
            </a:r>
            <a:r>
              <a:rPr lang="de-DE" dirty="0">
                <a:sym typeface="Wingdings" panose="05000000000000000000" pitchFamily="2" charset="2"/>
              </a:rPr>
              <a:t></a:t>
            </a:r>
            <a:r>
              <a:rPr lang="de-DE" dirty="0"/>
              <a:t> X</a:t>
            </a:r>
            <a:r>
              <a:rPr lang="de-DE" b="1" dirty="0"/>
              <a:t>YY</a:t>
            </a:r>
            <a:r>
              <a:rPr lang="de-DE" dirty="0"/>
              <a:t>X </a:t>
            </a:r>
            <a:r>
              <a:rPr lang="de-DE" dirty="0">
                <a:sym typeface="Wingdings" panose="05000000000000000000" pitchFamily="2" charset="2"/>
              </a:rPr>
              <a:t> YY  YY</a:t>
            </a:r>
            <a:r>
              <a:rPr lang="de-DE" baseline="30000" dirty="0">
                <a:sym typeface="Wingdings" panose="05000000000000000000" pitchFamily="2" charset="2"/>
              </a:rPr>
              <a:t>2</a:t>
            </a:r>
          </a:p>
          <a:p>
            <a:r>
              <a:rPr lang="de-DE" dirty="0">
                <a:sym typeface="Wingdings" panose="05000000000000000000" pitchFamily="2" charset="2"/>
              </a:rPr>
              <a:t>Löse die Aufgabe so, dass sie möglichst einfach für beliebige andere Zahlen angepasst werden kann</a:t>
            </a:r>
          </a:p>
          <a:p>
            <a:endParaRPr lang="de-DE" dirty="0">
              <a:sym typeface="Wingdings" panose="05000000000000000000" pitchFamily="2" charset="2"/>
            </a:endParaRPr>
          </a:p>
          <a:p>
            <a:r>
              <a:rPr lang="de-DE" sz="2400" dirty="0">
                <a:solidFill>
                  <a:schemeClr val="bg1">
                    <a:lumMod val="50000"/>
                  </a:schemeClr>
                </a:solidFill>
                <a:sym typeface="Wingdings" panose="05000000000000000000" pitchFamily="2" charset="2"/>
              </a:rPr>
              <a:t>Zulässige Annahme</a:t>
            </a:r>
          </a:p>
          <a:p>
            <a:pPr lvl="1"/>
            <a:r>
              <a:rPr lang="de-DE" sz="2000" dirty="0">
                <a:solidFill>
                  <a:schemeClr val="bg1">
                    <a:lumMod val="50000"/>
                  </a:schemeClr>
                </a:solidFill>
              </a:rPr>
              <a:t>Die Ausgangszahl liegt zwischen 32 und 99</a:t>
            </a:r>
          </a:p>
          <a:p>
            <a:pPr lvl="1"/>
            <a:r>
              <a:rPr lang="de-DE" sz="2000" dirty="0">
                <a:solidFill>
                  <a:schemeClr val="bg1">
                    <a:lumMod val="50000"/>
                  </a:schemeClr>
                </a:solidFill>
              </a:rPr>
              <a:t>d.h. es ergibt sich immer eine vierstellige Zahl</a:t>
            </a:r>
          </a:p>
        </p:txBody>
      </p:sp>
      <p:sp>
        <p:nvSpPr>
          <p:cNvPr id="4" name="Datumsplatzhalter 3">
            <a:extLst>
              <a:ext uri="{FF2B5EF4-FFF2-40B4-BE49-F238E27FC236}">
                <a16:creationId xmlns:a16="http://schemas.microsoft.com/office/drawing/2014/main" id="{1BA78F35-7947-415A-AD20-E3570F36F66F}"/>
              </a:ext>
            </a:extLst>
          </p:cNvPr>
          <p:cNvSpPr>
            <a:spLocks noGrp="1"/>
          </p:cNvSpPr>
          <p:nvPr>
            <p:ph type="dt" sz="half" idx="10"/>
          </p:nvPr>
        </p:nvSpPr>
        <p:spPr/>
        <p:txBody>
          <a:bodyPr/>
          <a:lstStyle/>
          <a:p>
            <a:fld id="{5629E5D9-3AB1-4FEE-B4EB-73D93A275677}" type="datetime1">
              <a:rPr lang="de-DE" smtClean="0"/>
              <a:t>07.10.2021</a:t>
            </a:fld>
            <a:endParaRPr lang="de-DE"/>
          </a:p>
        </p:txBody>
      </p:sp>
      <p:sp>
        <p:nvSpPr>
          <p:cNvPr id="5" name="Fußzeilenplatzhalter 4">
            <a:extLst>
              <a:ext uri="{FF2B5EF4-FFF2-40B4-BE49-F238E27FC236}">
                <a16:creationId xmlns:a16="http://schemas.microsoft.com/office/drawing/2014/main" id="{F2210E9C-8424-42A8-BC0D-07EAC14570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9BD9EE-A703-42DA-B69A-8651CCB664AC}"/>
              </a:ext>
            </a:extLst>
          </p:cNvPr>
          <p:cNvSpPr>
            <a:spLocks noGrp="1"/>
          </p:cNvSpPr>
          <p:nvPr>
            <p:ph type="sldNum" sz="quarter" idx="12"/>
          </p:nvPr>
        </p:nvSpPr>
        <p:spPr/>
        <p:txBody>
          <a:bodyPr/>
          <a:lstStyle/>
          <a:p>
            <a:fld id="{3A1F27E2-D58A-4028-9FF2-B12D897F257E}" type="slidenum">
              <a:rPr lang="de-DE" smtClean="0"/>
              <a:t>28</a:t>
            </a:fld>
            <a:endParaRPr lang="de-DE"/>
          </a:p>
        </p:txBody>
      </p:sp>
    </p:spTree>
    <p:extLst>
      <p:ext uri="{BB962C8B-B14F-4D97-AF65-F5344CB8AC3E}">
        <p14:creationId xmlns:p14="http://schemas.microsoft.com/office/powerpoint/2010/main" val="210313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09E716-E314-4D0B-884C-94802F48BC16}"/>
              </a:ext>
            </a:extLst>
          </p:cNvPr>
          <p:cNvSpPr>
            <a:spLocks noGrp="1"/>
          </p:cNvSpPr>
          <p:nvPr>
            <p:ph type="title"/>
          </p:nvPr>
        </p:nvSpPr>
        <p:spPr/>
        <p:txBody>
          <a:bodyPr/>
          <a:lstStyle/>
          <a:p>
            <a:r>
              <a:rPr lang="de-DE" dirty="0"/>
              <a:t>Android Studio - Live Templates</a:t>
            </a:r>
          </a:p>
        </p:txBody>
      </p:sp>
      <p:sp>
        <p:nvSpPr>
          <p:cNvPr id="7" name="Inhaltsplatzhalter 6">
            <a:extLst>
              <a:ext uri="{FF2B5EF4-FFF2-40B4-BE49-F238E27FC236}">
                <a16:creationId xmlns:a16="http://schemas.microsoft.com/office/drawing/2014/main" id="{75C3A1EA-A4EC-4383-88A4-D9EB82472620}"/>
              </a:ext>
            </a:extLst>
          </p:cNvPr>
          <p:cNvSpPr>
            <a:spLocks noGrp="1"/>
          </p:cNvSpPr>
          <p:nvPr>
            <p:ph idx="1"/>
          </p:nvPr>
        </p:nvSpPr>
        <p:spPr/>
        <p:txBody>
          <a:bodyPr/>
          <a:lstStyle/>
          <a:p>
            <a:r>
              <a:rPr lang="de-DE" dirty="0"/>
              <a:t>Immer wieder das gleiche tippen?</a:t>
            </a:r>
          </a:p>
          <a:p>
            <a:r>
              <a:rPr lang="de-DE" dirty="0"/>
              <a:t>Lösung: Live Templates</a:t>
            </a:r>
          </a:p>
          <a:p>
            <a:r>
              <a:rPr lang="de-DE" dirty="0"/>
              <a:t>File/Settings</a:t>
            </a:r>
          </a:p>
          <a:p>
            <a:r>
              <a:rPr lang="de-DE" dirty="0"/>
              <a:t>Editor/Live Templates</a:t>
            </a:r>
          </a:p>
          <a:p>
            <a:r>
              <a:rPr lang="de-DE" dirty="0"/>
              <a:t>Dart</a:t>
            </a:r>
          </a:p>
        </p:txBody>
      </p:sp>
      <p:sp>
        <p:nvSpPr>
          <p:cNvPr id="4" name="Datumsplatzhalter 3">
            <a:extLst>
              <a:ext uri="{FF2B5EF4-FFF2-40B4-BE49-F238E27FC236}">
                <a16:creationId xmlns:a16="http://schemas.microsoft.com/office/drawing/2014/main" id="{AA1FCE93-31FA-4A6D-88E9-799CF5BE7D62}"/>
              </a:ext>
            </a:extLst>
          </p:cNvPr>
          <p:cNvSpPr>
            <a:spLocks noGrp="1"/>
          </p:cNvSpPr>
          <p:nvPr>
            <p:ph type="dt" sz="half" idx="10"/>
          </p:nvPr>
        </p:nvSpPr>
        <p:spPr/>
        <p:txBody>
          <a:bodyPr/>
          <a:lstStyle/>
          <a:p>
            <a:fld id="{8B62F52C-7B89-451F-902C-4B5C6572EE05}" type="datetime1">
              <a:rPr lang="de-DE" smtClean="0"/>
              <a:t>07.10.2021</a:t>
            </a:fld>
            <a:endParaRPr lang="de-DE"/>
          </a:p>
        </p:txBody>
      </p:sp>
      <p:sp>
        <p:nvSpPr>
          <p:cNvPr id="5" name="Fußzeilenplatzhalter 4">
            <a:extLst>
              <a:ext uri="{FF2B5EF4-FFF2-40B4-BE49-F238E27FC236}">
                <a16:creationId xmlns:a16="http://schemas.microsoft.com/office/drawing/2014/main" id="{A083C507-B51A-40D9-82BA-51B335078953}"/>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E55B1EF-AA75-41E7-945C-1C9E30E14E38}"/>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1" name="Grafik 10">
            <a:extLst>
              <a:ext uri="{FF2B5EF4-FFF2-40B4-BE49-F238E27FC236}">
                <a16:creationId xmlns:a16="http://schemas.microsoft.com/office/drawing/2014/main" id="{EB9227D5-8D8E-4007-9206-E9F3D1D37801}"/>
              </a:ext>
            </a:extLst>
          </p:cNvPr>
          <p:cNvPicPr>
            <a:picLocks noChangeAspect="1"/>
          </p:cNvPicPr>
          <p:nvPr/>
        </p:nvPicPr>
        <p:blipFill>
          <a:blip r:embed="rId2"/>
          <a:stretch>
            <a:fillRect/>
          </a:stretch>
        </p:blipFill>
        <p:spPr>
          <a:xfrm>
            <a:off x="4937898" y="2122539"/>
            <a:ext cx="6687483" cy="3705742"/>
          </a:xfrm>
          <a:prstGeom prst="rect">
            <a:avLst/>
          </a:prstGeom>
        </p:spPr>
      </p:pic>
      <p:sp>
        <p:nvSpPr>
          <p:cNvPr id="12" name="Rechteck 11">
            <a:extLst>
              <a:ext uri="{FF2B5EF4-FFF2-40B4-BE49-F238E27FC236}">
                <a16:creationId xmlns:a16="http://schemas.microsoft.com/office/drawing/2014/main" id="{05B1000E-3CAB-4370-9728-2D4E5F024DE7}"/>
              </a:ext>
            </a:extLst>
          </p:cNvPr>
          <p:cNvSpPr/>
          <p:nvPr/>
        </p:nvSpPr>
        <p:spPr>
          <a:xfrm>
            <a:off x="11129578" y="3091351"/>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61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Maschinensprache</a:t>
            </a:r>
            <a:endParaRPr lang="de-DE" sz="2400" dirty="0">
              <a:solidFill>
                <a:schemeClr val="tx1"/>
              </a:solidFill>
            </a:endParaRPr>
          </a:p>
        </p:txBody>
      </p:sp>
      <p:sp>
        <p:nvSpPr>
          <p:cNvPr id="3" name="Inhaltsplatzhalter 2"/>
          <p:cNvSpPr>
            <a:spLocks noGrp="1"/>
          </p:cNvSpPr>
          <p:nvPr>
            <p:ph idx="1"/>
          </p:nvPr>
        </p:nvSpPr>
        <p:spPr>
          <a:xfrm>
            <a:off x="838200" y="1993900"/>
            <a:ext cx="10515600" cy="4183062"/>
          </a:xfrm>
        </p:spPr>
        <p:txBody>
          <a:bodyPr/>
          <a:lstStyle/>
          <a:p>
            <a:r>
              <a:rPr lang="de-DE" dirty="0"/>
              <a:t>Prozessor versteht Maschinensprache</a:t>
            </a:r>
          </a:p>
          <a:p>
            <a:r>
              <a:rPr lang="de-DE" dirty="0"/>
              <a:t>Prozessoren führen Befehle / Berechnungen aus</a:t>
            </a:r>
          </a:p>
          <a:p>
            <a:r>
              <a:rPr lang="de-DE" dirty="0"/>
              <a:t>Maschinensprache sind Zahlen</a:t>
            </a:r>
          </a:p>
          <a:p>
            <a:pPr lvl="1"/>
            <a:r>
              <a:rPr lang="de-DE" dirty="0"/>
              <a:t>Meist Hexadezimal</a:t>
            </a:r>
          </a:p>
        </p:txBody>
      </p:sp>
      <p:sp>
        <p:nvSpPr>
          <p:cNvPr id="4" name="Datumsplatzhalter 3"/>
          <p:cNvSpPr>
            <a:spLocks noGrp="1"/>
          </p:cNvSpPr>
          <p:nvPr>
            <p:ph type="dt" sz="half" idx="10"/>
          </p:nvPr>
        </p:nvSpPr>
        <p:spPr/>
        <p:txBody>
          <a:bodyPr/>
          <a:lstStyle/>
          <a:p>
            <a:fld id="{84B9242F-34FA-4CE4-BFFD-F544935B7385}"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8937" y="1828800"/>
            <a:ext cx="2338388" cy="2338388"/>
          </a:xfrm>
          <a:prstGeom prst="rect">
            <a:avLst/>
          </a:prstGeom>
          <a:noFill/>
          <a:extLst>
            <a:ext uri="{909E8E84-426E-40DD-AFC4-6F175D3DCCD1}">
              <a14:hiddenFill xmlns:a14="http://schemas.microsoft.com/office/drawing/2010/main">
                <a:solidFill>
                  <a:srgbClr val="FFFFFF"/>
                </a:solidFill>
              </a14:hiddenFill>
            </a:ext>
          </a:extLst>
        </p:spPr>
      </p:pic>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4"/>
          <a:stretch>
            <a:fillRect/>
          </a:stretch>
        </p:blipFill>
        <p:spPr>
          <a:xfrm>
            <a:off x="4464720" y="3687826"/>
            <a:ext cx="1656184" cy="2398155"/>
          </a:xfrm>
          <a:prstGeom prst="rect">
            <a:avLst/>
          </a:prstGeom>
        </p:spPr>
      </p:pic>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480" t="3745" r="13910" b="5366"/>
          <a:stretch/>
        </p:blipFill>
        <p:spPr bwMode="auto">
          <a:xfrm rot="16200000">
            <a:off x="6370095" y="3129505"/>
            <a:ext cx="3160213"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47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BD209-1262-44D3-870C-1F3398F40287}"/>
              </a:ext>
            </a:extLst>
          </p:cNvPr>
          <p:cNvSpPr>
            <a:spLocks noGrp="1"/>
          </p:cNvSpPr>
          <p:nvPr>
            <p:ph type="title"/>
          </p:nvPr>
        </p:nvSpPr>
        <p:spPr/>
        <p:txBody>
          <a:bodyPr/>
          <a:lstStyle/>
          <a:p>
            <a:r>
              <a:rPr lang="de-DE" dirty="0"/>
              <a:t>Android Studio - Live Templates</a:t>
            </a:r>
          </a:p>
        </p:txBody>
      </p:sp>
      <p:sp>
        <p:nvSpPr>
          <p:cNvPr id="4" name="Datumsplatzhalter 3">
            <a:extLst>
              <a:ext uri="{FF2B5EF4-FFF2-40B4-BE49-F238E27FC236}">
                <a16:creationId xmlns:a16="http://schemas.microsoft.com/office/drawing/2014/main" id="{31298441-08C0-4276-AFA0-887BDE84946D}"/>
              </a:ext>
            </a:extLst>
          </p:cNvPr>
          <p:cNvSpPr>
            <a:spLocks noGrp="1"/>
          </p:cNvSpPr>
          <p:nvPr>
            <p:ph type="dt" sz="half" idx="10"/>
          </p:nvPr>
        </p:nvSpPr>
        <p:spPr/>
        <p:txBody>
          <a:bodyPr/>
          <a:lstStyle/>
          <a:p>
            <a:fld id="{7DA4DFF1-13D7-428B-B3F3-16F93F9E2EA5}" type="datetime1">
              <a:rPr lang="de-DE" smtClean="0"/>
              <a:t>07.10.2021</a:t>
            </a:fld>
            <a:endParaRPr lang="de-DE"/>
          </a:p>
        </p:txBody>
      </p:sp>
      <p:sp>
        <p:nvSpPr>
          <p:cNvPr id="5" name="Fußzeilenplatzhalter 4">
            <a:extLst>
              <a:ext uri="{FF2B5EF4-FFF2-40B4-BE49-F238E27FC236}">
                <a16:creationId xmlns:a16="http://schemas.microsoft.com/office/drawing/2014/main" id="{D7356364-0729-42B6-A2DF-C73365D8921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A9728C6F-F789-4366-80FF-C4914A62DC93}"/>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8" name="Grafik 7">
            <a:extLst>
              <a:ext uri="{FF2B5EF4-FFF2-40B4-BE49-F238E27FC236}">
                <a16:creationId xmlns:a16="http://schemas.microsoft.com/office/drawing/2014/main" id="{4894DA8D-4FDD-4EBB-8D67-482F52F8E4B4}"/>
              </a:ext>
            </a:extLst>
          </p:cNvPr>
          <p:cNvPicPr>
            <a:picLocks noChangeAspect="1"/>
          </p:cNvPicPr>
          <p:nvPr/>
        </p:nvPicPr>
        <p:blipFill>
          <a:blip r:embed="rId3"/>
          <a:stretch>
            <a:fillRect/>
          </a:stretch>
        </p:blipFill>
        <p:spPr>
          <a:xfrm>
            <a:off x="838200" y="2316958"/>
            <a:ext cx="10514012" cy="3285629"/>
          </a:xfrm>
          <a:prstGeom prst="rect">
            <a:avLst/>
          </a:prstGeom>
        </p:spPr>
      </p:pic>
      <p:sp>
        <p:nvSpPr>
          <p:cNvPr id="9" name="Rechteck 8">
            <a:extLst>
              <a:ext uri="{FF2B5EF4-FFF2-40B4-BE49-F238E27FC236}">
                <a16:creationId xmlns:a16="http://schemas.microsoft.com/office/drawing/2014/main" id="{3AE249C6-DEDD-439E-83A0-1113FAB3A0D5}"/>
              </a:ext>
            </a:extLst>
          </p:cNvPr>
          <p:cNvSpPr/>
          <p:nvPr/>
        </p:nvSpPr>
        <p:spPr>
          <a:xfrm>
            <a:off x="2286661" y="2433429"/>
            <a:ext cx="400666"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CC150F2-E448-405E-A13A-FC81C62350FB}"/>
              </a:ext>
            </a:extLst>
          </p:cNvPr>
          <p:cNvSpPr/>
          <p:nvPr/>
        </p:nvSpPr>
        <p:spPr>
          <a:xfrm>
            <a:off x="2016806" y="5170153"/>
            <a:ext cx="138431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6A9F538D-5106-4233-B9D2-AD98EE717A00}"/>
              </a:ext>
            </a:extLst>
          </p:cNvPr>
          <p:cNvSpPr/>
          <p:nvPr/>
        </p:nvSpPr>
        <p:spPr>
          <a:xfrm>
            <a:off x="8125448" y="4461151"/>
            <a:ext cx="2780445"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9ABB95EE-3A06-4ABA-9BEF-8021FE0E035B}"/>
              </a:ext>
            </a:extLst>
          </p:cNvPr>
          <p:cNvSpPr/>
          <p:nvPr/>
        </p:nvSpPr>
        <p:spPr>
          <a:xfrm>
            <a:off x="896438" y="3198782"/>
            <a:ext cx="2092089" cy="10609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67689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bekannte Anzahl Durchläufe: </a:t>
            </a:r>
            <a:br>
              <a:rPr lang="de-DE" dirty="0"/>
            </a:br>
            <a:r>
              <a:rPr lang="de-DE" sz="3200" b="1" dirty="0" err="1">
                <a:solidFill>
                  <a:schemeClr val="accent1">
                    <a:lumMod val="75000"/>
                  </a:schemeClr>
                </a:solidFill>
                <a:ea typeface="+mj-ea"/>
              </a:rPr>
              <a:t>for</a:t>
            </a:r>
            <a:r>
              <a:rPr lang="de-DE" sz="3200" b="1" dirty="0">
                <a:solidFill>
                  <a:schemeClr val="accent1">
                    <a:lumMod val="75000"/>
                  </a:schemeClr>
                </a:solidFill>
                <a:ea typeface="+mj-ea"/>
              </a:rPr>
              <a:t> (</a:t>
            </a:r>
            <a:r>
              <a:rPr lang="de-DE" sz="3200" b="1" dirty="0" err="1">
                <a:solidFill>
                  <a:schemeClr val="accent1">
                    <a:lumMod val="75000"/>
                  </a:schemeClr>
                </a:solidFill>
                <a:ea typeface="+mj-ea"/>
              </a:rPr>
              <a:t>var</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sz="3200" b="1" i="1" dirty="0" err="1">
                <a:solidFill>
                  <a:schemeClr val="tx2"/>
                </a:solidFill>
                <a:ea typeface="+mj-ea"/>
              </a:rPr>
              <a:t>anfang</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&lt;</a:t>
            </a:r>
            <a:r>
              <a:rPr lang="de-DE" sz="3200" b="1" i="1" dirty="0">
                <a:solidFill>
                  <a:schemeClr val="tx2"/>
                </a:solidFill>
                <a:ea typeface="+mj-ea"/>
              </a:rPr>
              <a:t>ende</a:t>
            </a:r>
            <a:r>
              <a:rPr lang="de-DE" sz="3200" b="1" dirty="0">
                <a:solidFill>
                  <a:schemeClr val="accent1">
                    <a:lumMod val="75000"/>
                  </a:schemeClr>
                </a:solidFill>
                <a:ea typeface="+mj-ea"/>
              </a:rPr>
              <a:t>; </a:t>
            </a:r>
            <a:r>
              <a:rPr lang="de-DE" sz="3200" b="1" i="1" dirty="0" err="1">
                <a:solidFill>
                  <a:schemeClr val="tx2"/>
                </a:solidFill>
                <a:ea typeface="+mj-ea"/>
              </a:rPr>
              <a:t>zähler</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a:p>
            <a:r>
              <a:rPr lang="de-DE" dirty="0"/>
              <a:t>Zähler: oft i, j, k</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3A93683F-6825-499F-830A-31F8B40D450E}" type="datetime1">
              <a:rPr lang="de-DE" smtClean="0"/>
              <a:t>07.10.2021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8" name="Grafik 7">
            <a:extLst>
              <a:ext uri="{FF2B5EF4-FFF2-40B4-BE49-F238E27FC236}">
                <a16:creationId xmlns:a16="http://schemas.microsoft.com/office/drawing/2014/main" id="{4C467C52-98CB-4A6A-92AB-7456BCE7D9B4}"/>
              </a:ext>
            </a:extLst>
          </p:cNvPr>
          <p:cNvPicPr>
            <a:picLocks noChangeAspect="1"/>
          </p:cNvPicPr>
          <p:nvPr/>
        </p:nvPicPr>
        <p:blipFill>
          <a:blip r:embed="rId3"/>
          <a:stretch>
            <a:fillRect/>
          </a:stretch>
        </p:blipFill>
        <p:spPr>
          <a:xfrm>
            <a:off x="838199" y="3226572"/>
            <a:ext cx="4812943" cy="1523847"/>
          </a:xfrm>
          <a:prstGeom prst="rect">
            <a:avLst/>
          </a:prstGeom>
        </p:spPr>
      </p:pic>
    </p:spTree>
    <p:extLst>
      <p:ext uri="{BB962C8B-B14F-4D97-AF65-F5344CB8AC3E}">
        <p14:creationId xmlns:p14="http://schemas.microsoft.com/office/powerpoint/2010/main" val="3754420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E46B9-86D6-4D35-827B-6CEB363EC834}"/>
              </a:ext>
            </a:extLst>
          </p:cNvPr>
          <p:cNvSpPr>
            <a:spLocks noGrp="1"/>
          </p:cNvSpPr>
          <p:nvPr>
            <p:ph type="title"/>
          </p:nvPr>
        </p:nvSpPr>
        <p:spPr/>
        <p:txBody>
          <a:bodyPr/>
          <a:lstStyle/>
          <a:p>
            <a:r>
              <a:rPr lang="de-DE" dirty="0"/>
              <a:t>Dart  -Wiederholungen</a:t>
            </a:r>
          </a:p>
        </p:txBody>
      </p:sp>
      <p:sp>
        <p:nvSpPr>
          <p:cNvPr id="3" name="Inhaltsplatzhalter 2">
            <a:extLst>
              <a:ext uri="{FF2B5EF4-FFF2-40B4-BE49-F238E27FC236}">
                <a16:creationId xmlns:a16="http://schemas.microsoft.com/office/drawing/2014/main" id="{2DF6E810-777F-4963-845F-682A3C84E64C}"/>
              </a:ext>
            </a:extLst>
          </p:cNvPr>
          <p:cNvSpPr>
            <a:spLocks noGrp="1"/>
          </p:cNvSpPr>
          <p:nvPr>
            <p:ph idx="1"/>
          </p:nvPr>
        </p:nvSpPr>
        <p:spPr/>
        <p:txBody>
          <a:bodyPr/>
          <a:lstStyle/>
          <a:p>
            <a:r>
              <a:rPr lang="de-DE" dirty="0"/>
              <a:t>Für eine unbekannte Anzahl Durchläufe: </a:t>
            </a:r>
            <a:br>
              <a:rPr lang="de-DE" dirty="0"/>
            </a:br>
            <a:r>
              <a:rPr lang="de-DE" sz="3200" b="1" dirty="0" err="1">
                <a:solidFill>
                  <a:schemeClr val="accent1">
                    <a:lumMod val="75000"/>
                  </a:schemeClr>
                </a:solidFill>
                <a:ea typeface="+mj-ea"/>
              </a:rPr>
              <a:t>while</a:t>
            </a:r>
            <a:r>
              <a:rPr lang="de-DE" sz="3200" b="1" dirty="0">
                <a:solidFill>
                  <a:schemeClr val="accent1">
                    <a:lumMod val="75000"/>
                  </a:schemeClr>
                </a:solidFill>
                <a:ea typeface="+mj-ea"/>
              </a:rPr>
              <a:t> (</a:t>
            </a:r>
            <a:r>
              <a:rPr lang="de-DE" sz="3200" b="1" i="1" dirty="0" err="1">
                <a:solidFill>
                  <a:schemeClr val="tx2"/>
                </a:solidFill>
                <a:ea typeface="+mj-ea"/>
              </a:rPr>
              <a:t>bedingung</a:t>
            </a:r>
            <a:r>
              <a:rPr lang="de-DE" sz="3200" b="1" dirty="0">
                <a:solidFill>
                  <a:schemeClr val="accent1">
                    <a:lumMod val="75000"/>
                  </a:schemeClr>
                </a:solidFill>
                <a:ea typeface="+mj-ea"/>
              </a:rPr>
              <a:t>) { </a:t>
            </a:r>
            <a:r>
              <a:rPr lang="de-DE" dirty="0"/>
              <a:t>…</a:t>
            </a:r>
            <a:r>
              <a:rPr lang="de-DE" sz="3200" b="1" dirty="0">
                <a:solidFill>
                  <a:schemeClr val="accent1">
                    <a:lumMod val="75000"/>
                  </a:schemeClr>
                </a:solidFill>
                <a:ea typeface="+mj-ea"/>
              </a:rPr>
              <a:t> }</a:t>
            </a:r>
          </a:p>
        </p:txBody>
      </p:sp>
      <p:sp>
        <p:nvSpPr>
          <p:cNvPr id="4" name="Datumsplatzhalter 3">
            <a:extLst>
              <a:ext uri="{FF2B5EF4-FFF2-40B4-BE49-F238E27FC236}">
                <a16:creationId xmlns:a16="http://schemas.microsoft.com/office/drawing/2014/main" id="{A0005513-0696-4B24-94B3-E0037265BB5A}"/>
              </a:ext>
            </a:extLst>
          </p:cNvPr>
          <p:cNvSpPr>
            <a:spLocks noGrp="1"/>
          </p:cNvSpPr>
          <p:nvPr>
            <p:ph type="dt" sz="half" idx="10"/>
          </p:nvPr>
        </p:nvSpPr>
        <p:spPr/>
        <p:txBody>
          <a:bodyPr/>
          <a:lstStyle/>
          <a:p>
            <a:fld id="{9910D4FB-935F-43C6-865F-9FD52EE9268C}" type="datetime1">
              <a:rPr lang="de-DE" smtClean="0"/>
              <a:t>07.10.2021</a:t>
            </a:fld>
            <a:endParaRPr lang="de-DE"/>
          </a:p>
        </p:txBody>
      </p:sp>
      <p:sp>
        <p:nvSpPr>
          <p:cNvPr id="5" name="Fußzeilenplatzhalter 4">
            <a:extLst>
              <a:ext uri="{FF2B5EF4-FFF2-40B4-BE49-F238E27FC236}">
                <a16:creationId xmlns:a16="http://schemas.microsoft.com/office/drawing/2014/main" id="{330CD558-0E55-47E3-AECD-AF36602EB590}"/>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ACC37DE-821B-4C73-83C3-3533E90CD293}"/>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9" name="Grafik 8">
            <a:extLst>
              <a:ext uri="{FF2B5EF4-FFF2-40B4-BE49-F238E27FC236}">
                <a16:creationId xmlns:a16="http://schemas.microsoft.com/office/drawing/2014/main" id="{464718C5-BEDE-4AEE-880B-CDF330DADC77}"/>
              </a:ext>
            </a:extLst>
          </p:cNvPr>
          <p:cNvPicPr>
            <a:picLocks noChangeAspect="1"/>
          </p:cNvPicPr>
          <p:nvPr/>
        </p:nvPicPr>
        <p:blipFill>
          <a:blip r:embed="rId3"/>
          <a:stretch>
            <a:fillRect/>
          </a:stretch>
        </p:blipFill>
        <p:spPr>
          <a:xfrm>
            <a:off x="838200" y="2738158"/>
            <a:ext cx="3700346" cy="2112402"/>
          </a:xfrm>
          <a:prstGeom prst="rect">
            <a:avLst/>
          </a:prstGeom>
        </p:spPr>
      </p:pic>
    </p:spTree>
    <p:extLst>
      <p:ext uri="{BB962C8B-B14F-4D97-AF65-F5344CB8AC3E}">
        <p14:creationId xmlns:p14="http://schemas.microsoft.com/office/powerpoint/2010/main" val="105332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7C112E-FFFB-40C8-B4EA-6A0D6AF8C78E}"/>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FFC9685-1750-4AB0-8573-96BB52A01427}"/>
              </a:ext>
            </a:extLst>
          </p:cNvPr>
          <p:cNvSpPr>
            <a:spLocks noGrp="1"/>
          </p:cNvSpPr>
          <p:nvPr>
            <p:ph idx="1"/>
          </p:nvPr>
        </p:nvSpPr>
        <p:spPr/>
        <p:txBody>
          <a:bodyPr/>
          <a:lstStyle/>
          <a:p>
            <a:r>
              <a:rPr lang="de-DE" dirty="0"/>
              <a:t>Aussagen können wahr (</a:t>
            </a:r>
            <a:r>
              <a:rPr lang="de-DE" sz="3200" b="1" dirty="0" err="1">
                <a:solidFill>
                  <a:schemeClr val="accent1">
                    <a:lumMod val="75000"/>
                  </a:schemeClr>
                </a:solidFill>
                <a:ea typeface="+mj-ea"/>
              </a:rPr>
              <a:t>true</a:t>
            </a:r>
            <a:r>
              <a:rPr lang="de-DE" dirty="0"/>
              <a:t>) oder falsch (</a:t>
            </a:r>
            <a:r>
              <a:rPr lang="de-DE" sz="3200" b="1" dirty="0" err="1">
                <a:solidFill>
                  <a:schemeClr val="accent1">
                    <a:lumMod val="75000"/>
                  </a:schemeClr>
                </a:solidFill>
                <a:ea typeface="+mj-ea"/>
              </a:rPr>
              <a:t>false</a:t>
            </a:r>
            <a:r>
              <a:rPr lang="de-DE" dirty="0"/>
              <a:t>) sein</a:t>
            </a:r>
          </a:p>
          <a:p>
            <a:endParaRPr lang="de-DE" dirty="0"/>
          </a:p>
          <a:p>
            <a:r>
              <a:rPr lang="de-DE" dirty="0"/>
              <a:t>Operatoren</a:t>
            </a:r>
          </a:p>
          <a:p>
            <a:pPr lvl="1"/>
            <a:r>
              <a:rPr lang="de-DE" dirty="0"/>
              <a:t>kleiner: </a:t>
            </a:r>
            <a:r>
              <a:rPr lang="de-DE" b="1" dirty="0">
                <a:solidFill>
                  <a:schemeClr val="accent1">
                    <a:lumMod val="75000"/>
                  </a:schemeClr>
                </a:solidFill>
              </a:rPr>
              <a:t>&lt;</a:t>
            </a:r>
          </a:p>
          <a:p>
            <a:pPr lvl="1"/>
            <a:r>
              <a:rPr lang="de-DE" dirty="0"/>
              <a:t>kleiner oder gleich: </a:t>
            </a:r>
            <a:r>
              <a:rPr lang="de-DE" b="1" dirty="0">
                <a:solidFill>
                  <a:schemeClr val="accent1">
                    <a:lumMod val="75000"/>
                  </a:schemeClr>
                </a:solidFill>
              </a:rPr>
              <a:t>&lt;=</a:t>
            </a:r>
          </a:p>
          <a:p>
            <a:pPr lvl="1"/>
            <a:r>
              <a:rPr lang="de-DE" dirty="0"/>
              <a:t>größer:</a:t>
            </a:r>
            <a:r>
              <a:rPr lang="de-DE" b="1" dirty="0">
                <a:solidFill>
                  <a:schemeClr val="accent1">
                    <a:lumMod val="75000"/>
                  </a:schemeClr>
                </a:solidFill>
              </a:rPr>
              <a:t> &gt;</a:t>
            </a:r>
          </a:p>
          <a:p>
            <a:pPr lvl="1"/>
            <a:r>
              <a:rPr lang="de-DE" dirty="0"/>
              <a:t>größer oder gleich: </a:t>
            </a:r>
            <a:r>
              <a:rPr lang="de-DE" b="1" dirty="0">
                <a:solidFill>
                  <a:schemeClr val="accent1">
                    <a:lumMod val="75000"/>
                  </a:schemeClr>
                </a:solidFill>
              </a:rPr>
              <a:t>&gt;=</a:t>
            </a:r>
          </a:p>
          <a:p>
            <a:pPr lvl="1"/>
            <a:r>
              <a:rPr lang="de-DE" dirty="0"/>
              <a:t>gleich: </a:t>
            </a:r>
            <a:r>
              <a:rPr lang="de-DE" b="1" dirty="0">
                <a:solidFill>
                  <a:schemeClr val="accent1">
                    <a:lumMod val="75000"/>
                  </a:schemeClr>
                </a:solidFill>
              </a:rPr>
              <a:t>==</a:t>
            </a:r>
          </a:p>
          <a:p>
            <a:pPr lvl="1"/>
            <a:r>
              <a:rPr lang="de-DE" dirty="0"/>
              <a:t>ungleich: </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84A77E82-EB32-462F-8EF5-F0B43AB7069A}"/>
              </a:ext>
            </a:extLst>
          </p:cNvPr>
          <p:cNvSpPr>
            <a:spLocks noGrp="1"/>
          </p:cNvSpPr>
          <p:nvPr>
            <p:ph type="dt" sz="half" idx="10"/>
          </p:nvPr>
        </p:nvSpPr>
        <p:spPr/>
        <p:txBody>
          <a:bodyPr/>
          <a:lstStyle/>
          <a:p>
            <a:fld id="{33EEF85E-A88B-4D30-AFE8-E0CD4981BF78}" type="datetime1">
              <a:rPr lang="de-DE" smtClean="0"/>
              <a:t>07.10.2021</a:t>
            </a:fld>
            <a:endParaRPr lang="de-DE"/>
          </a:p>
        </p:txBody>
      </p:sp>
      <p:sp>
        <p:nvSpPr>
          <p:cNvPr id="5" name="Fußzeilenplatzhalter 4">
            <a:extLst>
              <a:ext uri="{FF2B5EF4-FFF2-40B4-BE49-F238E27FC236}">
                <a16:creationId xmlns:a16="http://schemas.microsoft.com/office/drawing/2014/main" id="{78CAC62B-7DB2-4388-8AF2-9D157943E4D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38DEC3-48E2-4923-ABF9-BF7C76D95687}"/>
              </a:ext>
            </a:extLst>
          </p:cNvPr>
          <p:cNvSpPr>
            <a:spLocks noGrp="1"/>
          </p:cNvSpPr>
          <p:nvPr>
            <p:ph type="sldNum" sz="quarter" idx="12"/>
          </p:nvPr>
        </p:nvSpPr>
        <p:spPr/>
        <p:txBody>
          <a:bodyPr/>
          <a:lstStyle/>
          <a:p>
            <a:fld id="{3A1F27E2-D58A-4028-9FF2-B12D897F257E}" type="slidenum">
              <a:rPr lang="de-DE" smtClean="0"/>
              <a:t>33</a:t>
            </a:fld>
            <a:endParaRPr lang="de-DE"/>
          </a:p>
        </p:txBody>
      </p:sp>
      <p:pic>
        <p:nvPicPr>
          <p:cNvPr id="8" name="Grafik 7">
            <a:extLst>
              <a:ext uri="{FF2B5EF4-FFF2-40B4-BE49-F238E27FC236}">
                <a16:creationId xmlns:a16="http://schemas.microsoft.com/office/drawing/2014/main" id="{209539B3-C9D0-497B-8DB2-65E1DBD44D96}"/>
              </a:ext>
            </a:extLst>
          </p:cNvPr>
          <p:cNvPicPr>
            <a:picLocks noChangeAspect="1"/>
          </p:cNvPicPr>
          <p:nvPr/>
        </p:nvPicPr>
        <p:blipFill>
          <a:blip r:embed="rId2"/>
          <a:stretch>
            <a:fillRect/>
          </a:stretch>
        </p:blipFill>
        <p:spPr>
          <a:xfrm>
            <a:off x="5622073" y="3080670"/>
            <a:ext cx="3735318" cy="1926227"/>
          </a:xfrm>
          <a:prstGeom prst="rect">
            <a:avLst/>
          </a:prstGeom>
        </p:spPr>
      </p:pic>
    </p:spTree>
    <p:extLst>
      <p:ext uri="{BB962C8B-B14F-4D97-AF65-F5344CB8AC3E}">
        <p14:creationId xmlns:p14="http://schemas.microsoft.com/office/powerpoint/2010/main" val="110088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09AE-0E69-49BE-955A-8840D8904084}"/>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516E3A3D-6390-4ABA-A6BC-922D2F3E11EF}"/>
              </a:ext>
            </a:extLst>
          </p:cNvPr>
          <p:cNvSpPr>
            <a:spLocks noGrp="1"/>
          </p:cNvSpPr>
          <p:nvPr>
            <p:ph idx="1"/>
          </p:nvPr>
        </p:nvSpPr>
        <p:spPr/>
        <p:txBody>
          <a:bodyPr/>
          <a:lstStyle/>
          <a:p>
            <a:r>
              <a:rPr lang="de-DE" dirty="0"/>
              <a:t>Aussagen können verknüpft werden</a:t>
            </a:r>
          </a:p>
          <a:p>
            <a:endParaRPr lang="de-DE" dirty="0"/>
          </a:p>
          <a:p>
            <a:r>
              <a:rPr lang="de-DE" dirty="0"/>
              <a:t>Operatoren</a:t>
            </a:r>
          </a:p>
          <a:p>
            <a:pPr lvl="1"/>
            <a:r>
              <a:rPr lang="de-DE" dirty="0"/>
              <a:t>und: </a:t>
            </a:r>
            <a:r>
              <a:rPr lang="de-DE" b="1" dirty="0">
                <a:solidFill>
                  <a:schemeClr val="accent1">
                    <a:lumMod val="75000"/>
                  </a:schemeClr>
                </a:solidFill>
              </a:rPr>
              <a:t>&amp;&amp; </a:t>
            </a:r>
            <a:r>
              <a:rPr lang="de-DE" dirty="0"/>
              <a:t>(beide müssen wahr sein)</a:t>
            </a:r>
            <a:endParaRPr lang="de-DE" b="1" dirty="0">
              <a:solidFill>
                <a:schemeClr val="accent1">
                  <a:lumMod val="75000"/>
                </a:schemeClr>
              </a:solidFill>
            </a:endParaRPr>
          </a:p>
          <a:p>
            <a:pPr lvl="1"/>
            <a:r>
              <a:rPr lang="de-DE" dirty="0"/>
              <a:t>oder: </a:t>
            </a:r>
            <a:r>
              <a:rPr lang="de-DE" b="1" dirty="0">
                <a:solidFill>
                  <a:schemeClr val="accent1">
                    <a:lumMod val="75000"/>
                  </a:schemeClr>
                </a:solidFill>
              </a:rPr>
              <a:t>|| </a:t>
            </a:r>
            <a:r>
              <a:rPr lang="de-DE" dirty="0"/>
              <a:t>(mindestens eins muss wahr sein)</a:t>
            </a:r>
            <a:endParaRPr lang="de-DE" b="1" dirty="0">
              <a:solidFill>
                <a:schemeClr val="accent1">
                  <a:lumMod val="75000"/>
                </a:schemeClr>
              </a:solidFill>
            </a:endParaRPr>
          </a:p>
          <a:p>
            <a:pPr lvl="1">
              <a:buClr>
                <a:schemeClr val="tx1"/>
              </a:buClr>
            </a:pPr>
            <a:r>
              <a:rPr lang="de-DE" b="1" dirty="0">
                <a:solidFill>
                  <a:schemeClr val="accent1">
                    <a:lumMod val="75000"/>
                  </a:schemeClr>
                </a:solidFill>
              </a:rPr>
              <a:t>&amp;&amp;</a:t>
            </a:r>
            <a:r>
              <a:rPr lang="de-DE" dirty="0"/>
              <a:t> hat Vorrang vor </a:t>
            </a:r>
            <a:r>
              <a:rPr lang="de-DE" b="1" dirty="0">
                <a:solidFill>
                  <a:schemeClr val="accent1">
                    <a:lumMod val="75000"/>
                  </a:schemeClr>
                </a:solidFill>
              </a:rPr>
              <a:t>||</a:t>
            </a:r>
          </a:p>
          <a:p>
            <a:pPr lvl="1">
              <a:buClr>
                <a:schemeClr val="tx1"/>
              </a:buClr>
            </a:pPr>
            <a:r>
              <a:rPr lang="de-DE" dirty="0"/>
              <a:t>Klammern möglich</a:t>
            </a:r>
          </a:p>
          <a:p>
            <a:endParaRPr lang="de-DE" dirty="0"/>
          </a:p>
        </p:txBody>
      </p:sp>
      <p:sp>
        <p:nvSpPr>
          <p:cNvPr id="4" name="Datumsplatzhalter 3">
            <a:extLst>
              <a:ext uri="{FF2B5EF4-FFF2-40B4-BE49-F238E27FC236}">
                <a16:creationId xmlns:a16="http://schemas.microsoft.com/office/drawing/2014/main" id="{74CDA85A-C793-4DC9-AFC0-767BF81263C1}"/>
              </a:ext>
            </a:extLst>
          </p:cNvPr>
          <p:cNvSpPr>
            <a:spLocks noGrp="1"/>
          </p:cNvSpPr>
          <p:nvPr>
            <p:ph type="dt" sz="half" idx="10"/>
          </p:nvPr>
        </p:nvSpPr>
        <p:spPr/>
        <p:txBody>
          <a:bodyPr/>
          <a:lstStyle/>
          <a:p>
            <a:fld id="{E271A8B4-72A6-472D-9433-C68648D1A740}" type="datetime1">
              <a:rPr lang="de-DE" smtClean="0"/>
              <a:t>07.10.2021</a:t>
            </a:fld>
            <a:endParaRPr lang="de-DE"/>
          </a:p>
        </p:txBody>
      </p:sp>
      <p:sp>
        <p:nvSpPr>
          <p:cNvPr id="5" name="Fußzeilenplatzhalter 4">
            <a:extLst>
              <a:ext uri="{FF2B5EF4-FFF2-40B4-BE49-F238E27FC236}">
                <a16:creationId xmlns:a16="http://schemas.microsoft.com/office/drawing/2014/main" id="{C9DC446C-992C-4C82-960B-4C44EA90AFD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493BEEB2-B8DD-4932-B890-90DB00B1F2E8}"/>
              </a:ext>
            </a:extLst>
          </p:cNvPr>
          <p:cNvSpPr>
            <a:spLocks noGrp="1"/>
          </p:cNvSpPr>
          <p:nvPr>
            <p:ph type="sldNum" sz="quarter" idx="12"/>
          </p:nvPr>
        </p:nvSpPr>
        <p:spPr/>
        <p:txBody>
          <a:bodyPr/>
          <a:lstStyle/>
          <a:p>
            <a:fld id="{3A1F27E2-D58A-4028-9FF2-B12D897F257E}" type="slidenum">
              <a:rPr lang="de-DE" smtClean="0"/>
              <a:t>34</a:t>
            </a:fld>
            <a:endParaRPr lang="de-DE"/>
          </a:p>
        </p:txBody>
      </p:sp>
      <p:pic>
        <p:nvPicPr>
          <p:cNvPr id="8" name="Grafik 7">
            <a:extLst>
              <a:ext uri="{FF2B5EF4-FFF2-40B4-BE49-F238E27FC236}">
                <a16:creationId xmlns:a16="http://schemas.microsoft.com/office/drawing/2014/main" id="{FAF063B2-C35B-43F1-9808-82257DE7784D}"/>
              </a:ext>
            </a:extLst>
          </p:cNvPr>
          <p:cNvPicPr>
            <a:picLocks noChangeAspect="1"/>
          </p:cNvPicPr>
          <p:nvPr/>
        </p:nvPicPr>
        <p:blipFill>
          <a:blip r:embed="rId3"/>
          <a:stretch>
            <a:fillRect/>
          </a:stretch>
        </p:blipFill>
        <p:spPr>
          <a:xfrm>
            <a:off x="5366056" y="3986360"/>
            <a:ext cx="4447017" cy="1834577"/>
          </a:xfrm>
          <a:prstGeom prst="rect">
            <a:avLst/>
          </a:prstGeom>
        </p:spPr>
      </p:pic>
    </p:spTree>
    <p:extLst>
      <p:ext uri="{BB962C8B-B14F-4D97-AF65-F5344CB8AC3E}">
        <p14:creationId xmlns:p14="http://schemas.microsoft.com/office/powerpoint/2010/main" val="4529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A3A23-AE8D-493E-A851-D9DC3F948DCB}"/>
              </a:ext>
            </a:extLst>
          </p:cNvPr>
          <p:cNvSpPr>
            <a:spLocks noGrp="1"/>
          </p:cNvSpPr>
          <p:nvPr>
            <p:ph type="title"/>
          </p:nvPr>
        </p:nvSpPr>
        <p:spPr/>
        <p:txBody>
          <a:bodyPr/>
          <a:lstStyle/>
          <a:p>
            <a:r>
              <a:rPr lang="de-DE" dirty="0"/>
              <a:t>Dart  - Wahrheitswerte</a:t>
            </a:r>
          </a:p>
        </p:txBody>
      </p:sp>
      <p:sp>
        <p:nvSpPr>
          <p:cNvPr id="3" name="Inhaltsplatzhalter 2">
            <a:extLst>
              <a:ext uri="{FF2B5EF4-FFF2-40B4-BE49-F238E27FC236}">
                <a16:creationId xmlns:a16="http://schemas.microsoft.com/office/drawing/2014/main" id="{41D56D4B-3CA4-4AF9-B958-3220E810AEB1}"/>
              </a:ext>
            </a:extLst>
          </p:cNvPr>
          <p:cNvSpPr>
            <a:spLocks noGrp="1"/>
          </p:cNvSpPr>
          <p:nvPr>
            <p:ph idx="1"/>
          </p:nvPr>
        </p:nvSpPr>
        <p:spPr/>
        <p:txBody>
          <a:bodyPr anchor="ctr"/>
          <a:lstStyle/>
          <a:p>
            <a:pPr marL="0" indent="0">
              <a:buNone/>
            </a:pPr>
            <a:r>
              <a:rPr lang="de-DE" dirty="0"/>
              <a:t>Finde heraus, ob die Aussage a ≤ b ≥ c</a:t>
            </a:r>
            <a:br>
              <a:rPr lang="de-DE" dirty="0"/>
            </a:br>
            <a:r>
              <a:rPr lang="de-DE" dirty="0"/>
              <a:t>wahr oder falsch ist für</a:t>
            </a:r>
          </a:p>
          <a:p>
            <a:pPr lvl="1"/>
            <a:r>
              <a:rPr lang="de-DE" dirty="0"/>
              <a:t>a=3, b=9, c=17</a:t>
            </a:r>
          </a:p>
          <a:p>
            <a:pPr lvl="1"/>
            <a:r>
              <a:rPr lang="de-DE" dirty="0"/>
              <a:t>a=1, b=2, c=2</a:t>
            </a:r>
            <a:endParaRPr lang="de-DE" b="1" dirty="0">
              <a:solidFill>
                <a:schemeClr val="accent1">
                  <a:lumMod val="75000"/>
                </a:schemeClr>
              </a:solidFill>
            </a:endParaRPr>
          </a:p>
        </p:txBody>
      </p:sp>
      <p:sp>
        <p:nvSpPr>
          <p:cNvPr id="4" name="Datumsplatzhalter 3">
            <a:extLst>
              <a:ext uri="{FF2B5EF4-FFF2-40B4-BE49-F238E27FC236}">
                <a16:creationId xmlns:a16="http://schemas.microsoft.com/office/drawing/2014/main" id="{4B6D3DA3-BA5A-4C0E-A4A5-C133A5C5447F}"/>
              </a:ext>
            </a:extLst>
          </p:cNvPr>
          <p:cNvSpPr>
            <a:spLocks noGrp="1"/>
          </p:cNvSpPr>
          <p:nvPr>
            <p:ph type="dt" sz="half" idx="10"/>
          </p:nvPr>
        </p:nvSpPr>
        <p:spPr/>
        <p:txBody>
          <a:bodyPr/>
          <a:lstStyle/>
          <a:p>
            <a:fld id="{1EB9E8F1-ED17-4211-B049-64B81ABFBD1D}" type="datetime1">
              <a:rPr lang="de-DE" smtClean="0"/>
              <a:t>07.10.2021</a:t>
            </a:fld>
            <a:endParaRPr lang="de-DE"/>
          </a:p>
        </p:txBody>
      </p:sp>
      <p:sp>
        <p:nvSpPr>
          <p:cNvPr id="5" name="Fußzeilenplatzhalter 4">
            <a:extLst>
              <a:ext uri="{FF2B5EF4-FFF2-40B4-BE49-F238E27FC236}">
                <a16:creationId xmlns:a16="http://schemas.microsoft.com/office/drawing/2014/main" id="{A69E3BE8-6E26-4585-AF09-54FD33821EB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955519E-7E51-4F4B-A447-2C4E1E982E4F}"/>
              </a:ext>
            </a:extLst>
          </p:cNvPr>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348541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F9027-1DE7-43A9-9EA5-02F0FAE22EC2}"/>
              </a:ext>
            </a:extLst>
          </p:cNvPr>
          <p:cNvSpPr>
            <a:spLocks noGrp="1"/>
          </p:cNvSpPr>
          <p:nvPr>
            <p:ph type="title"/>
          </p:nvPr>
        </p:nvSpPr>
        <p:spPr/>
        <p:txBody>
          <a:bodyPr/>
          <a:lstStyle/>
          <a:p>
            <a:r>
              <a:rPr lang="de-DE" dirty="0"/>
              <a:t>Dart  - Verzweigungen</a:t>
            </a:r>
          </a:p>
        </p:txBody>
      </p:sp>
      <p:sp>
        <p:nvSpPr>
          <p:cNvPr id="3" name="Inhaltsplatzhalter 2">
            <a:extLst>
              <a:ext uri="{FF2B5EF4-FFF2-40B4-BE49-F238E27FC236}">
                <a16:creationId xmlns:a16="http://schemas.microsoft.com/office/drawing/2014/main" id="{57269D83-674E-49D9-B66B-B52322D36F7D}"/>
              </a:ext>
            </a:extLst>
          </p:cNvPr>
          <p:cNvSpPr>
            <a:spLocks noGrp="1"/>
          </p:cNvSpPr>
          <p:nvPr>
            <p:ph idx="1"/>
          </p:nvPr>
        </p:nvSpPr>
        <p:spPr/>
        <p:txBody>
          <a:bodyPr/>
          <a:lstStyle/>
          <a:p>
            <a:r>
              <a:rPr lang="de-DE" dirty="0" err="1"/>
              <a:t>if</a:t>
            </a:r>
            <a:r>
              <a:rPr lang="de-DE" dirty="0"/>
              <a:t>-Befehl</a:t>
            </a:r>
          </a:p>
          <a:p>
            <a:pPr lvl="1">
              <a:buClr>
                <a:schemeClr val="tx1"/>
              </a:buClr>
            </a:pPr>
            <a:r>
              <a:rPr lang="de-DE" b="1" dirty="0" err="1">
                <a:solidFill>
                  <a:schemeClr val="accent1">
                    <a:lumMod val="75000"/>
                  </a:schemeClr>
                </a:solidFill>
              </a:rPr>
              <a:t>if</a:t>
            </a:r>
            <a:r>
              <a:rPr lang="de-DE" b="1" dirty="0">
                <a:solidFill>
                  <a:schemeClr val="accent1">
                    <a:lumMod val="75000"/>
                  </a:schemeClr>
                </a:solidFill>
              </a:rPr>
              <a:t> (</a:t>
            </a:r>
            <a:r>
              <a:rPr lang="de-DE" i="1" dirty="0">
                <a:solidFill>
                  <a:schemeClr val="accent2">
                    <a:lumMod val="75000"/>
                  </a:schemeClr>
                </a:solidFill>
              </a:rPr>
              <a:t>Bedingung</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wahr ist</a:t>
            </a:r>
            <a:br>
              <a:rPr lang="de-DE" dirty="0"/>
            </a:br>
            <a:r>
              <a:rPr lang="de-DE" b="1" dirty="0">
                <a:solidFill>
                  <a:schemeClr val="accent1">
                    <a:lumMod val="75000"/>
                  </a:schemeClr>
                </a:solidFill>
              </a:rPr>
              <a:t>} </a:t>
            </a:r>
            <a:r>
              <a:rPr lang="de-DE" b="1" dirty="0" err="1">
                <a:solidFill>
                  <a:schemeClr val="accent1">
                    <a:lumMod val="75000"/>
                  </a:schemeClr>
                </a:solidFill>
              </a:rPr>
              <a:t>else</a:t>
            </a:r>
            <a:r>
              <a:rPr lang="de-DE" b="1" dirty="0">
                <a:solidFill>
                  <a:schemeClr val="accent1">
                    <a:lumMod val="75000"/>
                  </a:schemeClr>
                </a:solidFill>
              </a:rPr>
              <a:t> </a:t>
            </a:r>
            <a:r>
              <a:rPr lang="de-DE" b="1" dirty="0" err="1">
                <a:solidFill>
                  <a:schemeClr val="accent1">
                    <a:lumMod val="75000"/>
                  </a:schemeClr>
                </a:solidFill>
              </a:rPr>
              <a:t>if</a:t>
            </a:r>
            <a:r>
              <a:rPr lang="de-DE" b="1" dirty="0">
                <a:solidFill>
                  <a:schemeClr val="accent1">
                    <a:lumMod val="75000"/>
                  </a:schemeClr>
                </a:solidFill>
              </a:rPr>
              <a:t> (</a:t>
            </a:r>
            <a:r>
              <a:rPr lang="de-DE" dirty="0"/>
              <a:t> </a:t>
            </a:r>
            <a:r>
              <a:rPr lang="de-DE" i="1" dirty="0">
                <a:solidFill>
                  <a:schemeClr val="accent2">
                    <a:lumMod val="75000"/>
                  </a:schemeClr>
                </a:solidFill>
              </a:rPr>
              <a:t>Bedingung2 </a:t>
            </a:r>
            <a:r>
              <a:rPr lang="de-DE" b="1" dirty="0">
                <a:solidFill>
                  <a:schemeClr val="accent1">
                    <a:lumMod val="75000"/>
                  </a:schemeClr>
                </a:solidFill>
              </a:rPr>
              <a:t>) {</a:t>
            </a:r>
            <a:br>
              <a:rPr lang="de-DE" i="1" dirty="0"/>
            </a:br>
            <a:r>
              <a:rPr lang="de-DE" dirty="0"/>
              <a:t>	// wenn </a:t>
            </a:r>
            <a:r>
              <a:rPr lang="de-DE" i="1" dirty="0">
                <a:solidFill>
                  <a:schemeClr val="accent2">
                    <a:lumMod val="75000"/>
                  </a:schemeClr>
                </a:solidFill>
              </a:rPr>
              <a:t>Bedingung</a:t>
            </a:r>
            <a:r>
              <a:rPr lang="de-DE" dirty="0"/>
              <a:t> nicht wahr aber </a:t>
            </a:r>
            <a:r>
              <a:rPr lang="de-DE" i="1" dirty="0">
                <a:solidFill>
                  <a:schemeClr val="accent2">
                    <a:lumMod val="75000"/>
                  </a:schemeClr>
                </a:solidFill>
              </a:rPr>
              <a:t>Bedingung2</a:t>
            </a:r>
            <a:r>
              <a:rPr lang="de-DE" dirty="0"/>
              <a:t> wahr ist</a:t>
            </a:r>
            <a:br>
              <a:rPr lang="de-DE" dirty="0"/>
            </a:br>
            <a:r>
              <a:rPr lang="de-DE" b="1" dirty="0" err="1">
                <a:solidFill>
                  <a:schemeClr val="accent1">
                    <a:lumMod val="75000"/>
                  </a:schemeClr>
                </a:solidFill>
              </a:rPr>
              <a:t>else</a:t>
            </a:r>
            <a:r>
              <a:rPr lang="de-DE" b="1" dirty="0">
                <a:solidFill>
                  <a:schemeClr val="accent1">
                    <a:lumMod val="75000"/>
                  </a:schemeClr>
                </a:solidFill>
              </a:rPr>
              <a:t> {</a:t>
            </a:r>
            <a:br>
              <a:rPr lang="de-DE" dirty="0"/>
            </a:br>
            <a:r>
              <a:rPr lang="de-DE" dirty="0"/>
              <a:t>	// wenn weder </a:t>
            </a:r>
            <a:r>
              <a:rPr lang="de-DE" i="1" dirty="0">
                <a:solidFill>
                  <a:schemeClr val="accent2">
                    <a:lumMod val="75000"/>
                  </a:schemeClr>
                </a:solidFill>
              </a:rPr>
              <a:t>Bedingung</a:t>
            </a:r>
            <a:r>
              <a:rPr lang="de-DE" dirty="0"/>
              <a:t> noch </a:t>
            </a:r>
            <a:r>
              <a:rPr lang="de-DE" i="1" dirty="0">
                <a:solidFill>
                  <a:schemeClr val="accent2">
                    <a:lumMod val="75000"/>
                  </a:schemeClr>
                </a:solidFill>
              </a:rPr>
              <a:t>Bedingung2</a:t>
            </a:r>
            <a:r>
              <a:rPr lang="de-DE" dirty="0"/>
              <a:t> wahr sind</a:t>
            </a:r>
            <a:br>
              <a:rPr lang="de-DE" dirty="0"/>
            </a:br>
            <a:r>
              <a:rPr lang="de-DE" b="1" dirty="0">
                <a:solidFill>
                  <a:schemeClr val="accent1">
                    <a:lumMod val="75000"/>
                  </a:schemeClr>
                </a:solidFill>
              </a:rPr>
              <a:t>}</a:t>
            </a:r>
            <a:endParaRPr lang="de-DE" dirty="0"/>
          </a:p>
        </p:txBody>
      </p:sp>
      <p:sp>
        <p:nvSpPr>
          <p:cNvPr id="4" name="Datumsplatzhalter 3">
            <a:extLst>
              <a:ext uri="{FF2B5EF4-FFF2-40B4-BE49-F238E27FC236}">
                <a16:creationId xmlns:a16="http://schemas.microsoft.com/office/drawing/2014/main" id="{9B26293B-7F5D-4853-A6BF-36FA37526F5C}"/>
              </a:ext>
            </a:extLst>
          </p:cNvPr>
          <p:cNvSpPr>
            <a:spLocks noGrp="1"/>
          </p:cNvSpPr>
          <p:nvPr>
            <p:ph type="dt" sz="half" idx="10"/>
          </p:nvPr>
        </p:nvSpPr>
        <p:spPr/>
        <p:txBody>
          <a:bodyPr/>
          <a:lstStyle/>
          <a:p>
            <a:fld id="{3C92E264-978A-4C97-B077-1B9CF5A24028}" type="datetime1">
              <a:rPr lang="de-DE" smtClean="0"/>
              <a:t>07.10.2021</a:t>
            </a:fld>
            <a:endParaRPr lang="de-DE"/>
          </a:p>
        </p:txBody>
      </p:sp>
      <p:sp>
        <p:nvSpPr>
          <p:cNvPr id="5" name="Fußzeilenplatzhalter 4">
            <a:extLst>
              <a:ext uri="{FF2B5EF4-FFF2-40B4-BE49-F238E27FC236}">
                <a16:creationId xmlns:a16="http://schemas.microsoft.com/office/drawing/2014/main" id="{2C778F10-8AB2-40E6-BC1F-E81FB19FDE7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0BDCC66-ED19-4B87-9100-4EE7F556CCE7}"/>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8" name="Grafik 7">
            <a:extLst>
              <a:ext uri="{FF2B5EF4-FFF2-40B4-BE49-F238E27FC236}">
                <a16:creationId xmlns:a16="http://schemas.microsoft.com/office/drawing/2014/main" id="{C741E023-2A89-4C3C-9AE6-35BFFCC7EFB4}"/>
              </a:ext>
            </a:extLst>
          </p:cNvPr>
          <p:cNvPicPr>
            <a:picLocks noChangeAspect="1"/>
          </p:cNvPicPr>
          <p:nvPr/>
        </p:nvPicPr>
        <p:blipFill>
          <a:blip r:embed="rId2"/>
          <a:stretch>
            <a:fillRect/>
          </a:stretch>
        </p:blipFill>
        <p:spPr>
          <a:xfrm>
            <a:off x="838200" y="4428379"/>
            <a:ext cx="4985661" cy="1905514"/>
          </a:xfrm>
          <a:prstGeom prst="rect">
            <a:avLst/>
          </a:prstGeom>
        </p:spPr>
      </p:pic>
    </p:spTree>
    <p:extLst>
      <p:ext uri="{BB962C8B-B14F-4D97-AF65-F5344CB8AC3E}">
        <p14:creationId xmlns:p14="http://schemas.microsoft.com/office/powerpoint/2010/main" val="220545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919140-9CAB-49B3-90EE-163B13FF144D}"/>
              </a:ext>
            </a:extLst>
          </p:cNvPr>
          <p:cNvSpPr>
            <a:spLocks noGrp="1"/>
          </p:cNvSpPr>
          <p:nvPr>
            <p:ph type="title"/>
          </p:nvPr>
        </p:nvSpPr>
        <p:spPr/>
        <p:txBody>
          <a:bodyPr/>
          <a:lstStyle/>
          <a:p>
            <a:r>
              <a:rPr lang="de-DE" dirty="0"/>
              <a:t>Dart  - Verzweigungen - Aufgabe</a:t>
            </a:r>
          </a:p>
        </p:txBody>
      </p:sp>
      <p:sp>
        <p:nvSpPr>
          <p:cNvPr id="3" name="Inhaltsplatzhalter 2">
            <a:extLst>
              <a:ext uri="{FF2B5EF4-FFF2-40B4-BE49-F238E27FC236}">
                <a16:creationId xmlns:a16="http://schemas.microsoft.com/office/drawing/2014/main" id="{FDEC950F-0A78-438D-8A33-B226705DA15F}"/>
              </a:ext>
            </a:extLst>
          </p:cNvPr>
          <p:cNvSpPr>
            <a:spLocks noGrp="1"/>
          </p:cNvSpPr>
          <p:nvPr>
            <p:ph idx="1"/>
          </p:nvPr>
        </p:nvSpPr>
        <p:spPr>
          <a:xfrm>
            <a:off x="838200" y="1520825"/>
            <a:ext cx="9554737" cy="4645025"/>
          </a:xfrm>
        </p:spPr>
        <p:txBody>
          <a:bodyPr anchor="ctr"/>
          <a:lstStyle/>
          <a:p>
            <a:pPr marL="0" indent="0">
              <a:buNone/>
            </a:pPr>
            <a:r>
              <a:rPr lang="de-DE" dirty="0"/>
              <a:t>Wie viele Zahlen von 100 bis 999 enthalten die Ziffer 3?</a:t>
            </a:r>
          </a:p>
          <a:p>
            <a:endParaRPr lang="de-DE" dirty="0"/>
          </a:p>
        </p:txBody>
      </p:sp>
      <p:sp>
        <p:nvSpPr>
          <p:cNvPr id="4" name="Datumsplatzhalter 3">
            <a:extLst>
              <a:ext uri="{FF2B5EF4-FFF2-40B4-BE49-F238E27FC236}">
                <a16:creationId xmlns:a16="http://schemas.microsoft.com/office/drawing/2014/main" id="{4D2AE852-945F-4D43-9B0F-90759264559B}"/>
              </a:ext>
            </a:extLst>
          </p:cNvPr>
          <p:cNvSpPr>
            <a:spLocks noGrp="1"/>
          </p:cNvSpPr>
          <p:nvPr>
            <p:ph type="dt" sz="half" idx="10"/>
          </p:nvPr>
        </p:nvSpPr>
        <p:spPr/>
        <p:txBody>
          <a:bodyPr/>
          <a:lstStyle/>
          <a:p>
            <a:fld id="{BAE93D48-09E5-4A0A-A5BE-39666C4EFC0C}" type="datetime1">
              <a:rPr lang="de-DE" smtClean="0"/>
              <a:t>07.10.2021</a:t>
            </a:fld>
            <a:endParaRPr lang="de-DE"/>
          </a:p>
        </p:txBody>
      </p:sp>
      <p:sp>
        <p:nvSpPr>
          <p:cNvPr id="5" name="Fußzeilenplatzhalter 4">
            <a:extLst>
              <a:ext uri="{FF2B5EF4-FFF2-40B4-BE49-F238E27FC236}">
                <a16:creationId xmlns:a16="http://schemas.microsoft.com/office/drawing/2014/main" id="{55EBAF22-C26B-4B67-B17A-E272F262EE6D}"/>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0202B96-6461-48B8-BC88-6389BC07BB4D}"/>
              </a:ext>
            </a:extLst>
          </p:cNvPr>
          <p:cNvSpPr>
            <a:spLocks noGrp="1"/>
          </p:cNvSpPr>
          <p:nvPr>
            <p:ph type="sldNum" sz="quarter" idx="12"/>
          </p:nvPr>
        </p:nvSpPr>
        <p:spPr/>
        <p:txBody>
          <a:bodyPr/>
          <a:lstStyle/>
          <a:p>
            <a:fld id="{3A1F27E2-D58A-4028-9FF2-B12D897F257E}" type="slidenum">
              <a:rPr lang="de-DE" smtClean="0"/>
              <a:t>37</a:t>
            </a:fld>
            <a:endParaRPr lang="de-DE"/>
          </a:p>
        </p:txBody>
      </p:sp>
    </p:spTree>
    <p:extLst>
      <p:ext uri="{BB962C8B-B14F-4D97-AF65-F5344CB8AC3E}">
        <p14:creationId xmlns:p14="http://schemas.microsoft.com/office/powerpoint/2010/main" val="1327933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4F4BF-B174-4482-9676-7DE8D295655C}"/>
              </a:ext>
            </a:extLst>
          </p:cNvPr>
          <p:cNvSpPr>
            <a:spLocks noGrp="1"/>
          </p:cNvSpPr>
          <p:nvPr>
            <p:ph type="title"/>
          </p:nvPr>
        </p:nvSpPr>
        <p:spPr/>
        <p:txBody>
          <a:bodyPr/>
          <a:lstStyle/>
          <a:p>
            <a:r>
              <a:rPr lang="de-DE" dirty="0"/>
              <a:t>Dart  - Verzweigungen - Aufgabe</a:t>
            </a:r>
          </a:p>
        </p:txBody>
      </p:sp>
      <p:sp>
        <p:nvSpPr>
          <p:cNvPr id="4" name="Datumsplatzhalter 3">
            <a:extLst>
              <a:ext uri="{FF2B5EF4-FFF2-40B4-BE49-F238E27FC236}">
                <a16:creationId xmlns:a16="http://schemas.microsoft.com/office/drawing/2014/main" id="{B9B5186E-3D3E-4280-90C8-3BC001A1BC06}"/>
              </a:ext>
            </a:extLst>
          </p:cNvPr>
          <p:cNvSpPr>
            <a:spLocks noGrp="1"/>
          </p:cNvSpPr>
          <p:nvPr>
            <p:ph type="dt" sz="half" idx="10"/>
          </p:nvPr>
        </p:nvSpPr>
        <p:spPr/>
        <p:txBody>
          <a:bodyPr/>
          <a:lstStyle/>
          <a:p>
            <a:fld id="{D75783E5-FEDC-4A0A-9341-02F697AC5F3A}" type="datetime1">
              <a:rPr lang="de-DE" smtClean="0"/>
              <a:t>07.10.2021</a:t>
            </a:fld>
            <a:endParaRPr lang="de-DE"/>
          </a:p>
        </p:txBody>
      </p:sp>
      <p:sp>
        <p:nvSpPr>
          <p:cNvPr id="5" name="Fußzeilenplatzhalter 4">
            <a:extLst>
              <a:ext uri="{FF2B5EF4-FFF2-40B4-BE49-F238E27FC236}">
                <a16:creationId xmlns:a16="http://schemas.microsoft.com/office/drawing/2014/main" id="{9892B926-94C4-4CBA-A7DA-6D3B430441AC}"/>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EE4EBD8C-B36F-464C-99DA-46E84FCC333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9" name="Grafik 8">
            <a:extLst>
              <a:ext uri="{FF2B5EF4-FFF2-40B4-BE49-F238E27FC236}">
                <a16:creationId xmlns:a16="http://schemas.microsoft.com/office/drawing/2014/main" id="{A9EC90F1-F3E1-4272-9164-3908AABAF70E}"/>
              </a:ext>
            </a:extLst>
          </p:cNvPr>
          <p:cNvPicPr>
            <a:picLocks noChangeAspect="1"/>
          </p:cNvPicPr>
          <p:nvPr/>
        </p:nvPicPr>
        <p:blipFill>
          <a:blip r:embed="rId3"/>
          <a:stretch>
            <a:fillRect/>
          </a:stretch>
        </p:blipFill>
        <p:spPr>
          <a:xfrm>
            <a:off x="838200" y="2091202"/>
            <a:ext cx="3705636" cy="3450953"/>
          </a:xfrm>
          <a:prstGeom prst="rect">
            <a:avLst/>
          </a:prstGeom>
        </p:spPr>
      </p:pic>
      <p:pic>
        <p:nvPicPr>
          <p:cNvPr id="11" name="Grafik 10">
            <a:extLst>
              <a:ext uri="{FF2B5EF4-FFF2-40B4-BE49-F238E27FC236}">
                <a16:creationId xmlns:a16="http://schemas.microsoft.com/office/drawing/2014/main" id="{23EB0B6B-611E-4FCB-B5C4-78EF7A88560D}"/>
              </a:ext>
            </a:extLst>
          </p:cNvPr>
          <p:cNvPicPr>
            <a:picLocks noChangeAspect="1"/>
          </p:cNvPicPr>
          <p:nvPr/>
        </p:nvPicPr>
        <p:blipFill>
          <a:blip r:embed="rId4"/>
          <a:stretch>
            <a:fillRect/>
          </a:stretch>
        </p:blipFill>
        <p:spPr>
          <a:xfrm>
            <a:off x="4908395" y="2091202"/>
            <a:ext cx="7003778" cy="3450953"/>
          </a:xfrm>
          <a:prstGeom prst="rect">
            <a:avLst/>
          </a:prstGeom>
        </p:spPr>
      </p:pic>
    </p:spTree>
    <p:extLst>
      <p:ext uri="{BB962C8B-B14F-4D97-AF65-F5344CB8AC3E}">
        <p14:creationId xmlns:p14="http://schemas.microsoft.com/office/powerpoint/2010/main" val="99248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a:xfrm>
            <a:off x="838200" y="1520825"/>
            <a:ext cx="5150005" cy="4645025"/>
          </a:xfrm>
        </p:spPr>
        <p:txBody>
          <a:bodyPr/>
          <a:lstStyle/>
          <a:p>
            <a:r>
              <a:rPr lang="de-DE" dirty="0"/>
              <a:t>Listen beinhalten viele Daten ohne dass jedes Datum einen eigenen Namen bekommen muss.</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3210A463-E24F-41E1-AF3A-18EAC7BC0CFE}" type="datetime1">
              <a:rPr lang="de-DE" smtClean="0"/>
              <a:t>07.10.2021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id="{C285383B-5846-4C6D-AC2D-FCAE797B9343}"/>
              </a:ext>
            </a:extLst>
          </p:cNvPr>
          <p:cNvPicPr>
            <a:picLocks noChangeAspect="1"/>
          </p:cNvPicPr>
          <p:nvPr/>
        </p:nvPicPr>
        <p:blipFill>
          <a:blip r:embed="rId3"/>
          <a:stretch>
            <a:fillRect/>
          </a:stretch>
        </p:blipFill>
        <p:spPr>
          <a:xfrm>
            <a:off x="7740807" y="1538120"/>
            <a:ext cx="2355108" cy="3781759"/>
          </a:xfrm>
          <a:prstGeom prst="rect">
            <a:avLst/>
          </a:prstGeom>
        </p:spPr>
      </p:pic>
      <p:sp>
        <p:nvSpPr>
          <p:cNvPr id="11" name="Textfeld 10">
            <a:extLst>
              <a:ext uri="{FF2B5EF4-FFF2-40B4-BE49-F238E27FC236}">
                <a16:creationId xmlns:a16="http://schemas.microsoft.com/office/drawing/2014/main" id="{8E06B972-AAAC-458C-BF6A-6478FC4E5D02}"/>
              </a:ext>
            </a:extLst>
          </p:cNvPr>
          <p:cNvSpPr txBox="1"/>
          <p:nvPr/>
        </p:nvSpPr>
        <p:spPr>
          <a:xfrm>
            <a:off x="6961511" y="5422550"/>
            <a:ext cx="3913700" cy="369332"/>
          </a:xfrm>
          <a:prstGeom prst="rect">
            <a:avLst/>
          </a:prstGeom>
          <a:noFill/>
        </p:spPr>
        <p:txBody>
          <a:bodyPr wrap="none" rtlCol="0">
            <a:spAutoFit/>
          </a:bodyPr>
          <a:lstStyle/>
          <a:p>
            <a:r>
              <a:rPr lang="de-DE" dirty="0"/>
              <a:t>Wird irgendwann langweilig zum tippen</a:t>
            </a:r>
          </a:p>
        </p:txBody>
      </p:sp>
    </p:spTree>
    <p:extLst>
      <p:ext uri="{BB962C8B-B14F-4D97-AF65-F5344CB8AC3E}">
        <p14:creationId xmlns:p14="http://schemas.microsoft.com/office/powerpoint/2010/main" val="203278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Assembler</a:t>
            </a:r>
            <a:endParaRPr lang="de-DE" sz="3200" dirty="0">
              <a:solidFill>
                <a:schemeClr val="tx1"/>
              </a:solidFill>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Hardwarenah</a:t>
            </a:r>
          </a:p>
          <a:p>
            <a:r>
              <a:rPr lang="de-DE" dirty="0"/>
              <a:t>Für tief eingestiegene Programmierer lesbar</a:t>
            </a:r>
          </a:p>
          <a:p>
            <a:r>
              <a:rPr lang="de-DE" dirty="0"/>
              <a:t>Befehle (</a:t>
            </a:r>
            <a:r>
              <a:rPr lang="de-DE" dirty="0">
                <a:solidFill>
                  <a:srgbClr val="0070C0"/>
                </a:solidFill>
              </a:rPr>
              <a:t>blau</a:t>
            </a:r>
            <a:r>
              <a:rPr lang="de-DE" dirty="0"/>
              <a:t>) und Daten (</a:t>
            </a:r>
            <a:r>
              <a:rPr lang="de-DE" dirty="0">
                <a:solidFill>
                  <a:schemeClr val="accent1">
                    <a:lumMod val="50000"/>
                  </a:schemeClr>
                </a:solidFill>
              </a:rPr>
              <a:t>braun</a:t>
            </a:r>
            <a:r>
              <a:rPr lang="de-DE" dirty="0"/>
              <a:t>)</a:t>
            </a:r>
          </a:p>
          <a:p>
            <a:pPr lvl="1"/>
            <a:r>
              <a:rPr lang="de-DE" dirty="0" err="1"/>
              <a:t>mov</a:t>
            </a:r>
            <a:r>
              <a:rPr lang="de-DE" dirty="0"/>
              <a:t>: Daten verschieben</a:t>
            </a:r>
          </a:p>
          <a:p>
            <a:pPr lvl="1"/>
            <a:r>
              <a:rPr lang="de-DE" dirty="0"/>
              <a:t>r: Register</a:t>
            </a:r>
          </a:p>
          <a:p>
            <a:pPr lvl="1"/>
            <a:r>
              <a:rPr lang="de-DE" dirty="0"/>
              <a:t>DWORD: Anzahl der Bits</a:t>
            </a:r>
          </a:p>
        </p:txBody>
      </p:sp>
      <p:sp>
        <p:nvSpPr>
          <p:cNvPr id="4" name="Datumsplatzhalter 3"/>
          <p:cNvSpPr>
            <a:spLocks noGrp="1"/>
          </p:cNvSpPr>
          <p:nvPr>
            <p:ph type="dt" sz="half" idx="10"/>
          </p:nvPr>
        </p:nvSpPr>
        <p:spPr/>
        <p:txBody>
          <a:bodyPr/>
          <a:lstStyle/>
          <a:p>
            <a:fld id="{8D0F1A50-C672-45F5-968B-D0D0B67C8AB8}"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4</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433" y="4045224"/>
            <a:ext cx="4660839" cy="2023051"/>
          </a:xfrm>
          <a:prstGeom prst="rect">
            <a:avLst/>
          </a:prstGeom>
        </p:spPr>
      </p:pic>
    </p:spTree>
    <p:extLst>
      <p:ext uri="{BB962C8B-B14F-4D97-AF65-F5344CB8AC3E}">
        <p14:creationId xmlns:p14="http://schemas.microsoft.com/office/powerpoint/2010/main" val="3966946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CCF400-951A-4A86-BE90-A48A26498FE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3E556397-DB53-4175-9091-C6671B74AC70}"/>
              </a:ext>
            </a:extLst>
          </p:cNvPr>
          <p:cNvSpPr>
            <a:spLocks noGrp="1"/>
          </p:cNvSpPr>
          <p:nvPr>
            <p:ph idx="1"/>
          </p:nvPr>
        </p:nvSpPr>
        <p:spPr/>
        <p:txBody>
          <a:bodyPr/>
          <a:lstStyle/>
          <a:p>
            <a:r>
              <a:rPr lang="de-DE" dirty="0"/>
              <a:t>Liste: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liste</a:t>
            </a:r>
            <a:r>
              <a:rPr lang="de-DE" sz="2400" b="1" dirty="0">
                <a:solidFill>
                  <a:schemeClr val="accent1">
                    <a:lumMod val="75000"/>
                  </a:schemeClr>
                </a:solidFill>
              </a:rPr>
              <a:t> = [ </a:t>
            </a:r>
            <a:r>
              <a:rPr lang="de-DE" sz="2400" b="1" i="1" dirty="0">
                <a:solidFill>
                  <a:schemeClr val="tx2"/>
                </a:solidFill>
              </a:rPr>
              <a:t>wert</a:t>
            </a:r>
            <a:r>
              <a:rPr lang="de-DE" sz="2400" b="1" dirty="0">
                <a:solidFill>
                  <a:schemeClr val="accent1">
                    <a:lumMod val="75000"/>
                  </a:schemeClr>
                </a:solidFill>
              </a:rPr>
              <a:t>, </a:t>
            </a:r>
            <a:r>
              <a:rPr lang="de-DE" sz="2400" b="1" i="1" dirty="0">
                <a:solidFill>
                  <a:schemeClr val="tx2"/>
                </a:solidFill>
              </a:rPr>
              <a:t>wert</a:t>
            </a:r>
            <a:r>
              <a:rPr lang="de-DE" sz="2400" b="1" dirty="0">
                <a:solidFill>
                  <a:schemeClr val="accent1">
                    <a:lumMod val="75000"/>
                  </a:schemeClr>
                </a:solidFill>
              </a:rPr>
              <a:t>, </a:t>
            </a:r>
            <a:r>
              <a:rPr lang="de-DE" dirty="0"/>
              <a:t>…</a:t>
            </a:r>
            <a:r>
              <a:rPr lang="de-DE" sz="2400" b="1" dirty="0">
                <a:solidFill>
                  <a:schemeClr val="accent1">
                    <a:lumMod val="75000"/>
                  </a:schemeClr>
                </a:solidFill>
              </a:rPr>
              <a:t>];</a:t>
            </a:r>
          </a:p>
          <a:p>
            <a:r>
              <a:rPr lang="de-DE" dirty="0"/>
              <a:t>Zur Liste gibt es eine Variante der </a:t>
            </a:r>
            <a:r>
              <a:rPr lang="de-DE" dirty="0" err="1"/>
              <a:t>For</a:t>
            </a:r>
            <a:r>
              <a:rPr lang="de-DE" dirty="0"/>
              <a:t>-Schleife:</a:t>
            </a:r>
            <a:br>
              <a:rPr lang="de-DE" dirty="0"/>
            </a:br>
            <a:r>
              <a:rPr lang="de-DE" sz="2400" b="1" dirty="0" err="1">
                <a:solidFill>
                  <a:schemeClr val="accent1">
                    <a:lumMod val="75000"/>
                  </a:schemeClr>
                </a:solidFill>
              </a:rPr>
              <a:t>for</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in </a:t>
            </a:r>
            <a:r>
              <a:rPr lang="de-DE" sz="2400" b="1" i="1" dirty="0">
                <a:solidFill>
                  <a:schemeClr val="tx2"/>
                </a:solidFill>
              </a:rPr>
              <a:t>liste</a:t>
            </a:r>
            <a:r>
              <a:rPr lang="de-DE" sz="2400" b="1" dirty="0">
                <a:solidFill>
                  <a:schemeClr val="accent1">
                    <a:lumMod val="75000"/>
                  </a:schemeClr>
                </a:solidFill>
              </a:rPr>
              <a:t>) { </a:t>
            </a:r>
            <a:r>
              <a:rPr lang="de-DE" dirty="0"/>
              <a:t>…</a:t>
            </a:r>
            <a:r>
              <a:rPr lang="de-DE" sz="2400" b="1" dirty="0">
                <a:solidFill>
                  <a:schemeClr val="accent1">
                    <a:lumMod val="75000"/>
                  </a:schemeClr>
                </a:solidFill>
              </a:rPr>
              <a:t> }</a:t>
            </a:r>
          </a:p>
        </p:txBody>
      </p:sp>
      <p:sp>
        <p:nvSpPr>
          <p:cNvPr id="4" name="Datumsplatzhalter 3">
            <a:extLst>
              <a:ext uri="{FF2B5EF4-FFF2-40B4-BE49-F238E27FC236}">
                <a16:creationId xmlns:a16="http://schemas.microsoft.com/office/drawing/2014/main" id="{6D29CD4C-ED28-4DAD-8B6D-F2C68EE741B3}"/>
              </a:ext>
            </a:extLst>
          </p:cNvPr>
          <p:cNvSpPr>
            <a:spLocks noGrp="1"/>
          </p:cNvSpPr>
          <p:nvPr>
            <p:ph type="dt" sz="half" idx="10"/>
          </p:nvPr>
        </p:nvSpPr>
        <p:spPr/>
        <p:txBody>
          <a:bodyPr/>
          <a:lstStyle/>
          <a:p>
            <a:fld id="{9FCCC90E-516E-4051-853C-C62079775DE6}" type="datetime1">
              <a:rPr lang="de-DE" smtClean="0"/>
              <a:t>07.10.2021</a:t>
            </a:fld>
            <a:endParaRPr lang="de-DE"/>
          </a:p>
        </p:txBody>
      </p:sp>
      <p:sp>
        <p:nvSpPr>
          <p:cNvPr id="5" name="Fußzeilenplatzhalter 4">
            <a:extLst>
              <a:ext uri="{FF2B5EF4-FFF2-40B4-BE49-F238E27FC236}">
                <a16:creationId xmlns:a16="http://schemas.microsoft.com/office/drawing/2014/main" id="{C1A7106B-A7A5-4373-A48B-F764A628E98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47200A0-B347-4725-8D32-31563F752BDF}"/>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10" name="Grafik 9">
            <a:extLst>
              <a:ext uri="{FF2B5EF4-FFF2-40B4-BE49-F238E27FC236}">
                <a16:creationId xmlns:a16="http://schemas.microsoft.com/office/drawing/2014/main" id="{68DB29DE-9B68-4A2B-BC86-F797D3C7DF43}"/>
              </a:ext>
            </a:extLst>
          </p:cNvPr>
          <p:cNvPicPr>
            <a:picLocks noChangeAspect="1"/>
          </p:cNvPicPr>
          <p:nvPr/>
        </p:nvPicPr>
        <p:blipFill>
          <a:blip r:embed="rId3"/>
          <a:stretch>
            <a:fillRect/>
          </a:stretch>
        </p:blipFill>
        <p:spPr>
          <a:xfrm>
            <a:off x="838200" y="3489635"/>
            <a:ext cx="4063660" cy="1396174"/>
          </a:xfrm>
          <a:prstGeom prst="rect">
            <a:avLst/>
          </a:prstGeom>
        </p:spPr>
      </p:pic>
      <p:sp>
        <p:nvSpPr>
          <p:cNvPr id="12" name="Textfeld 11">
            <a:extLst>
              <a:ext uri="{FF2B5EF4-FFF2-40B4-BE49-F238E27FC236}">
                <a16:creationId xmlns:a16="http://schemas.microsoft.com/office/drawing/2014/main" id="{634F73F7-FFED-43B1-824A-931C6B0DB0CB}"/>
              </a:ext>
            </a:extLst>
          </p:cNvPr>
          <p:cNvSpPr txBox="1"/>
          <p:nvPr/>
        </p:nvSpPr>
        <p:spPr>
          <a:xfrm>
            <a:off x="1977927" y="4967843"/>
            <a:ext cx="1784206" cy="369332"/>
          </a:xfrm>
          <a:prstGeom prst="rect">
            <a:avLst/>
          </a:prstGeom>
          <a:noFill/>
        </p:spPr>
        <p:txBody>
          <a:bodyPr wrap="none" rtlCol="0">
            <a:spAutoFit/>
          </a:bodyPr>
          <a:lstStyle/>
          <a:p>
            <a:r>
              <a:rPr lang="de-DE" dirty="0"/>
              <a:t>Irgendwie besser</a:t>
            </a:r>
          </a:p>
        </p:txBody>
      </p:sp>
    </p:spTree>
    <p:extLst>
      <p:ext uri="{BB962C8B-B14F-4D97-AF65-F5344CB8AC3E}">
        <p14:creationId xmlns:p14="http://schemas.microsoft.com/office/powerpoint/2010/main" val="340407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ABF5F-5206-4E2A-93A8-0CF40BE0E51D}"/>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6593768A-5D81-4569-B2BC-C2C1DA3675E5}"/>
              </a:ext>
            </a:extLst>
          </p:cNvPr>
          <p:cNvSpPr>
            <a:spLocks noGrp="1"/>
          </p:cNvSpPr>
          <p:nvPr>
            <p:ph idx="1"/>
          </p:nvPr>
        </p:nvSpPr>
        <p:spPr/>
        <p:txBody>
          <a:bodyPr/>
          <a:lstStyle/>
          <a:p>
            <a:r>
              <a:rPr lang="de-DE" dirty="0"/>
              <a:t>"Rechnen" mit Listen</a:t>
            </a:r>
          </a:p>
          <a:p>
            <a:r>
              <a:rPr lang="de-DE" dirty="0"/>
              <a:t>Aneinanderhängen: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C5CA9116-1595-41C3-BE98-6BAB26F31984}"/>
              </a:ext>
            </a:extLst>
          </p:cNvPr>
          <p:cNvSpPr>
            <a:spLocks noGrp="1"/>
          </p:cNvSpPr>
          <p:nvPr>
            <p:ph type="dt" sz="half" idx="10"/>
          </p:nvPr>
        </p:nvSpPr>
        <p:spPr/>
        <p:txBody>
          <a:bodyPr/>
          <a:lstStyle/>
          <a:p>
            <a:fld id="{5556C715-7B62-4DE1-B0B3-943AF0E928A2}" type="datetime1">
              <a:rPr lang="de-DE" smtClean="0"/>
              <a:t>07.10.2021</a:t>
            </a:fld>
            <a:endParaRPr lang="de-DE"/>
          </a:p>
        </p:txBody>
      </p:sp>
      <p:sp>
        <p:nvSpPr>
          <p:cNvPr id="5" name="Fußzeilenplatzhalter 4">
            <a:extLst>
              <a:ext uri="{FF2B5EF4-FFF2-40B4-BE49-F238E27FC236}">
                <a16:creationId xmlns:a16="http://schemas.microsoft.com/office/drawing/2014/main" id="{9C1BD6BE-83F8-4669-96A2-4F3A84D56A3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C50ACE0-23AA-4F6E-B6A5-A06E4A9CFD6E}"/>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id="{7D94A421-C5CF-4494-A4AD-4C4887B47C0A}"/>
              </a:ext>
            </a:extLst>
          </p:cNvPr>
          <p:cNvPicPr>
            <a:picLocks noChangeAspect="1"/>
          </p:cNvPicPr>
          <p:nvPr/>
        </p:nvPicPr>
        <p:blipFill>
          <a:blip r:embed="rId2"/>
          <a:stretch>
            <a:fillRect/>
          </a:stretch>
        </p:blipFill>
        <p:spPr>
          <a:xfrm>
            <a:off x="838200" y="2743928"/>
            <a:ext cx="3699857" cy="1404326"/>
          </a:xfrm>
          <a:prstGeom prst="rect">
            <a:avLst/>
          </a:prstGeom>
        </p:spPr>
      </p:pic>
    </p:spTree>
    <p:extLst>
      <p:ext uri="{BB962C8B-B14F-4D97-AF65-F5344CB8AC3E}">
        <p14:creationId xmlns:p14="http://schemas.microsoft.com/office/powerpoint/2010/main" val="1364947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3DEC2-04E4-4BCE-8D2E-408266F02FF8}"/>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F3F3F8D7-5979-497A-9C4F-E5CF72568041}"/>
              </a:ext>
            </a:extLst>
          </p:cNvPr>
          <p:cNvSpPr>
            <a:spLocks noGrp="1"/>
          </p:cNvSpPr>
          <p:nvPr>
            <p:ph idx="1"/>
          </p:nvPr>
        </p:nvSpPr>
        <p:spPr/>
        <p:txBody>
          <a:bodyPr/>
          <a:lstStyle/>
          <a:p>
            <a:r>
              <a:rPr lang="de-DE" dirty="0"/>
              <a:t>Element aus der Liste holen: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 =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a:t>
            </a:r>
          </a:p>
          <a:p>
            <a:r>
              <a:rPr lang="de-DE" dirty="0"/>
              <a:t>Element in der Liste austauschen: </a:t>
            </a:r>
            <a:r>
              <a:rPr lang="de-DE" sz="2400" b="1" i="1" dirty="0">
                <a:solidFill>
                  <a:schemeClr val="tx2"/>
                </a:solidFill>
              </a:rPr>
              <a:t>liste</a:t>
            </a:r>
            <a:r>
              <a:rPr lang="de-DE" sz="2400" b="1" dirty="0">
                <a:solidFill>
                  <a:schemeClr val="accent1">
                    <a:lumMod val="75000"/>
                  </a:schemeClr>
                </a:solidFill>
              </a:rPr>
              <a:t>[</a:t>
            </a:r>
            <a:r>
              <a:rPr lang="de-DE" sz="2400" b="1" i="1" dirty="0" err="1">
                <a:solidFill>
                  <a:schemeClr val="tx2"/>
                </a:solidFill>
              </a:rPr>
              <a:t>index</a:t>
            </a:r>
            <a:r>
              <a:rPr lang="de-DE" sz="2400" b="1" dirty="0">
                <a:solidFill>
                  <a:schemeClr val="accent1">
                    <a:lumMod val="75000"/>
                  </a:schemeClr>
                </a:solidFill>
              </a:rPr>
              <a:t>] = </a:t>
            </a:r>
            <a:r>
              <a:rPr lang="de-DE" sz="2400" b="1" i="1" dirty="0">
                <a:solidFill>
                  <a:schemeClr val="tx2"/>
                </a:solidFill>
              </a:rPr>
              <a:t>wert</a:t>
            </a:r>
            <a:r>
              <a:rPr lang="de-DE" sz="2400" b="1" dirty="0">
                <a:solidFill>
                  <a:schemeClr val="accent1">
                    <a:lumMod val="75000"/>
                  </a:schemeClr>
                </a:solidFill>
              </a:rPr>
              <a:t>;</a:t>
            </a:r>
          </a:p>
          <a:p>
            <a:r>
              <a:rPr lang="de-DE" dirty="0"/>
              <a:t>Die Zählung beginnt bei 0</a:t>
            </a:r>
          </a:p>
        </p:txBody>
      </p:sp>
      <p:sp>
        <p:nvSpPr>
          <p:cNvPr id="4" name="Datumsplatzhalter 3">
            <a:extLst>
              <a:ext uri="{FF2B5EF4-FFF2-40B4-BE49-F238E27FC236}">
                <a16:creationId xmlns:a16="http://schemas.microsoft.com/office/drawing/2014/main" id="{64F6FD43-0751-4CF2-AA83-CD93913BF749}"/>
              </a:ext>
            </a:extLst>
          </p:cNvPr>
          <p:cNvSpPr>
            <a:spLocks noGrp="1"/>
          </p:cNvSpPr>
          <p:nvPr>
            <p:ph type="dt" sz="half" idx="10"/>
          </p:nvPr>
        </p:nvSpPr>
        <p:spPr/>
        <p:txBody>
          <a:bodyPr/>
          <a:lstStyle/>
          <a:p>
            <a:fld id="{0E5D19C7-31AD-4791-96DD-93CF82E0803E}" type="datetime1">
              <a:rPr lang="de-DE" smtClean="0"/>
              <a:t>07.10.2021</a:t>
            </a:fld>
            <a:endParaRPr lang="de-DE"/>
          </a:p>
        </p:txBody>
      </p:sp>
      <p:sp>
        <p:nvSpPr>
          <p:cNvPr id="5" name="Fußzeilenplatzhalter 4">
            <a:extLst>
              <a:ext uri="{FF2B5EF4-FFF2-40B4-BE49-F238E27FC236}">
                <a16:creationId xmlns:a16="http://schemas.microsoft.com/office/drawing/2014/main" id="{96CFF753-F2D4-4D00-85A0-1BFD711EBCA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4F574A1-159D-47F6-8348-5DAA122848C6}"/>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id="{A4EBF874-0D26-4081-83D6-6F559EEA4326}"/>
              </a:ext>
            </a:extLst>
          </p:cNvPr>
          <p:cNvPicPr>
            <a:picLocks noChangeAspect="1"/>
          </p:cNvPicPr>
          <p:nvPr/>
        </p:nvPicPr>
        <p:blipFill rotWithShape="1">
          <a:blip r:embed="rId2"/>
          <a:srcRect t="2384"/>
          <a:stretch/>
        </p:blipFill>
        <p:spPr>
          <a:xfrm>
            <a:off x="838200" y="3256156"/>
            <a:ext cx="4765170" cy="1717288"/>
          </a:xfrm>
          <a:prstGeom prst="rect">
            <a:avLst/>
          </a:prstGeom>
        </p:spPr>
      </p:pic>
    </p:spTree>
    <p:extLst>
      <p:ext uri="{BB962C8B-B14F-4D97-AF65-F5344CB8AC3E}">
        <p14:creationId xmlns:p14="http://schemas.microsoft.com/office/powerpoint/2010/main" val="2292454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AB9F94E3-C971-4171-B930-6F092124C5DE}"/>
              </a:ext>
            </a:extLst>
          </p:cNvPr>
          <p:cNvPicPr>
            <a:picLocks noChangeAspect="1"/>
          </p:cNvPicPr>
          <p:nvPr/>
        </p:nvPicPr>
        <p:blipFill>
          <a:blip r:embed="rId3"/>
          <a:stretch>
            <a:fillRect/>
          </a:stretch>
        </p:blipFill>
        <p:spPr>
          <a:xfrm>
            <a:off x="838199" y="2954795"/>
            <a:ext cx="4781747" cy="2007498"/>
          </a:xfrm>
          <a:prstGeom prst="rect">
            <a:avLst/>
          </a:prstGeom>
        </p:spPr>
      </p:pic>
      <p:sp>
        <p:nvSpPr>
          <p:cNvPr id="2" name="Titel 1">
            <a:extLst>
              <a:ext uri="{FF2B5EF4-FFF2-40B4-BE49-F238E27FC236}">
                <a16:creationId xmlns:a16="http://schemas.microsoft.com/office/drawing/2014/main" id="{126FC69A-6D68-4CD8-98CC-64C886D06442}"/>
              </a:ext>
            </a:extLst>
          </p:cNvPr>
          <p:cNvSpPr>
            <a:spLocks noGrp="1"/>
          </p:cNvSpPr>
          <p:nvPr>
            <p:ph type="title"/>
          </p:nvPr>
        </p:nvSpPr>
        <p:spPr/>
        <p:txBody>
          <a:bodyPr/>
          <a:lstStyle/>
          <a:p>
            <a:r>
              <a:rPr lang="de-DE" dirty="0"/>
              <a:t>Dart  - Listen</a:t>
            </a:r>
          </a:p>
        </p:txBody>
      </p:sp>
      <p:sp>
        <p:nvSpPr>
          <p:cNvPr id="3" name="Inhaltsplatzhalter 2">
            <a:extLst>
              <a:ext uri="{FF2B5EF4-FFF2-40B4-BE49-F238E27FC236}">
                <a16:creationId xmlns:a16="http://schemas.microsoft.com/office/drawing/2014/main" id="{A940B417-BDF6-4DDD-ABCC-CEFC5F74BEED}"/>
              </a:ext>
            </a:extLst>
          </p:cNvPr>
          <p:cNvSpPr>
            <a:spLocks noGrp="1"/>
          </p:cNvSpPr>
          <p:nvPr>
            <p:ph idx="1"/>
          </p:nvPr>
        </p:nvSpPr>
        <p:spPr/>
        <p:txBody>
          <a:bodyPr/>
          <a:lstStyle/>
          <a:p>
            <a:r>
              <a:rPr lang="de-DE" dirty="0"/>
              <a:t>Listen zerteilen: </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a:solidFill>
                  <a:schemeClr val="tx2"/>
                </a:solidFill>
              </a:rPr>
              <a:t>teil</a:t>
            </a:r>
            <a:r>
              <a:rPr lang="de-DE" sz="2400" b="1" dirty="0">
                <a:solidFill>
                  <a:schemeClr val="accent1">
                    <a:lumMod val="75000"/>
                  </a:schemeClr>
                </a:solidFill>
              </a:rPr>
              <a:t> = </a:t>
            </a:r>
            <a:r>
              <a:rPr lang="de-DE" sz="2400" b="1" i="1" dirty="0" err="1">
                <a:solidFill>
                  <a:schemeClr val="tx2"/>
                </a:solidFill>
              </a:rPr>
              <a:t>liste</a:t>
            </a:r>
            <a:r>
              <a:rPr lang="de-DE" sz="2400" b="1" dirty="0" err="1">
                <a:solidFill>
                  <a:schemeClr val="accent1">
                    <a:lumMod val="75000"/>
                  </a:schemeClr>
                </a:solidFill>
              </a:rPr>
              <a:t>.sublist</a:t>
            </a:r>
            <a:r>
              <a:rPr lang="de-DE" sz="2400" b="1" dirty="0">
                <a:solidFill>
                  <a:schemeClr val="accent1">
                    <a:lumMod val="75000"/>
                  </a:schemeClr>
                </a:solidFill>
              </a:rPr>
              <a:t>(</a:t>
            </a:r>
            <a:r>
              <a:rPr lang="de-DE" sz="2400" b="1" i="1" dirty="0" err="1">
                <a:solidFill>
                  <a:schemeClr val="tx2"/>
                </a:solidFill>
              </a:rPr>
              <a:t>start</a:t>
            </a:r>
            <a:r>
              <a:rPr lang="de-DE" sz="2400" b="1" dirty="0">
                <a:solidFill>
                  <a:schemeClr val="accent1">
                    <a:lumMod val="75000"/>
                  </a:schemeClr>
                </a:solidFill>
              </a:rPr>
              <a:t>, </a:t>
            </a:r>
            <a:r>
              <a:rPr lang="de-DE" sz="2400" b="1" i="1" dirty="0">
                <a:solidFill>
                  <a:schemeClr val="tx2"/>
                </a:solidFill>
              </a:rPr>
              <a:t>ende</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DCB0860C-D410-4664-8871-9EE5CE04DF19}"/>
              </a:ext>
            </a:extLst>
          </p:cNvPr>
          <p:cNvSpPr>
            <a:spLocks noGrp="1"/>
          </p:cNvSpPr>
          <p:nvPr>
            <p:ph type="dt" sz="half" idx="10"/>
          </p:nvPr>
        </p:nvSpPr>
        <p:spPr/>
        <p:txBody>
          <a:bodyPr/>
          <a:lstStyle/>
          <a:p>
            <a:fld id="{AFA74B6A-2272-4FC3-995B-849347C3A4C9}" type="datetime1">
              <a:rPr lang="de-DE" smtClean="0"/>
              <a:t>07.10.2021</a:t>
            </a:fld>
            <a:endParaRPr lang="de-DE"/>
          </a:p>
        </p:txBody>
      </p:sp>
      <p:sp>
        <p:nvSpPr>
          <p:cNvPr id="5" name="Fußzeilenplatzhalter 4">
            <a:extLst>
              <a:ext uri="{FF2B5EF4-FFF2-40B4-BE49-F238E27FC236}">
                <a16:creationId xmlns:a16="http://schemas.microsoft.com/office/drawing/2014/main" id="{67537BDA-162A-48AB-A112-A0077123C6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8403445F-FB62-452C-A1EC-FB9A32BEB9C2}"/>
              </a:ext>
            </a:extLst>
          </p:cNvPr>
          <p:cNvSpPr>
            <a:spLocks noGrp="1"/>
          </p:cNvSpPr>
          <p:nvPr>
            <p:ph type="sldNum" sz="quarter" idx="12"/>
          </p:nvPr>
        </p:nvSpPr>
        <p:spPr/>
        <p:txBody>
          <a:bodyPr/>
          <a:lstStyle/>
          <a:p>
            <a:fld id="{3A1F27E2-D58A-4028-9FF2-B12D897F257E}" type="slidenum">
              <a:rPr lang="de-DE" smtClean="0"/>
              <a:t>43</a:t>
            </a:fld>
            <a:endParaRPr lang="de-DE"/>
          </a:p>
        </p:txBody>
      </p:sp>
    </p:spTree>
    <p:extLst>
      <p:ext uri="{BB962C8B-B14F-4D97-AF65-F5344CB8AC3E}">
        <p14:creationId xmlns:p14="http://schemas.microsoft.com/office/powerpoint/2010/main" val="235913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E6947D-2630-4244-9622-61CFE645C57B}"/>
              </a:ext>
            </a:extLst>
          </p:cNvPr>
          <p:cNvSpPr>
            <a:spLocks noGrp="1"/>
          </p:cNvSpPr>
          <p:nvPr>
            <p:ph type="title"/>
          </p:nvPr>
        </p:nvSpPr>
        <p:spPr/>
        <p:txBody>
          <a:bodyPr/>
          <a:lstStyle/>
          <a:p>
            <a:r>
              <a:rPr lang="de-DE" dirty="0"/>
              <a:t>Dart  - Listen Aufgabe</a:t>
            </a:r>
          </a:p>
        </p:txBody>
      </p:sp>
      <p:sp>
        <p:nvSpPr>
          <p:cNvPr id="3" name="Inhaltsplatzhalter 2">
            <a:extLst>
              <a:ext uri="{FF2B5EF4-FFF2-40B4-BE49-F238E27FC236}">
                <a16:creationId xmlns:a16="http://schemas.microsoft.com/office/drawing/2014/main" id="{1C7C9EE9-9FFC-4F21-B0C7-4919940AF9CE}"/>
              </a:ext>
            </a:extLst>
          </p:cNvPr>
          <p:cNvSpPr>
            <a:spLocks noGrp="1"/>
          </p:cNvSpPr>
          <p:nvPr>
            <p:ph idx="1"/>
          </p:nvPr>
        </p:nvSpPr>
        <p:spPr/>
        <p:txBody>
          <a:bodyPr anchor="ctr"/>
          <a:lstStyle/>
          <a:p>
            <a:pPr marL="0" indent="0">
              <a:buNone/>
            </a:pPr>
            <a:r>
              <a:rPr lang="de-DE" dirty="0"/>
              <a:t>Gib die letzten drei Elemente der Liste [0,1,1,2,3,5,8,13] aus.</a:t>
            </a:r>
          </a:p>
        </p:txBody>
      </p:sp>
      <p:sp>
        <p:nvSpPr>
          <p:cNvPr id="4" name="Datumsplatzhalter 3">
            <a:extLst>
              <a:ext uri="{FF2B5EF4-FFF2-40B4-BE49-F238E27FC236}">
                <a16:creationId xmlns:a16="http://schemas.microsoft.com/office/drawing/2014/main" id="{61ECAA51-4FF1-47B3-B6F7-E0C5B470883F}"/>
              </a:ext>
            </a:extLst>
          </p:cNvPr>
          <p:cNvSpPr>
            <a:spLocks noGrp="1"/>
          </p:cNvSpPr>
          <p:nvPr>
            <p:ph type="dt" sz="half" idx="10"/>
          </p:nvPr>
        </p:nvSpPr>
        <p:spPr/>
        <p:txBody>
          <a:bodyPr/>
          <a:lstStyle/>
          <a:p>
            <a:fld id="{D9D82C70-8B8A-48ED-B6B5-03ABC2CDABCA}" type="datetime1">
              <a:rPr lang="de-DE" smtClean="0"/>
              <a:t>07.10.2021</a:t>
            </a:fld>
            <a:endParaRPr lang="de-DE"/>
          </a:p>
        </p:txBody>
      </p:sp>
      <p:sp>
        <p:nvSpPr>
          <p:cNvPr id="5" name="Fußzeilenplatzhalter 4">
            <a:extLst>
              <a:ext uri="{FF2B5EF4-FFF2-40B4-BE49-F238E27FC236}">
                <a16:creationId xmlns:a16="http://schemas.microsoft.com/office/drawing/2014/main" id="{30A95F8B-39B8-4BC8-B512-A91B80D4DA0F}"/>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E8CFE69-3E47-424A-89C0-19DABB2B8A14}"/>
              </a:ext>
            </a:extLst>
          </p:cNvPr>
          <p:cNvSpPr>
            <a:spLocks noGrp="1"/>
          </p:cNvSpPr>
          <p:nvPr>
            <p:ph type="sldNum" sz="quarter" idx="12"/>
          </p:nvPr>
        </p:nvSpPr>
        <p:spPr/>
        <p:txBody>
          <a:bodyPr/>
          <a:lstStyle/>
          <a:p>
            <a:fld id="{3A1F27E2-D58A-4028-9FF2-B12D897F257E}" type="slidenum">
              <a:rPr lang="de-DE" smtClean="0"/>
              <a:t>44</a:t>
            </a:fld>
            <a:endParaRPr lang="de-DE"/>
          </a:p>
        </p:txBody>
      </p:sp>
    </p:spTree>
    <p:extLst>
      <p:ext uri="{BB962C8B-B14F-4D97-AF65-F5344CB8AC3E}">
        <p14:creationId xmlns:p14="http://schemas.microsoft.com/office/powerpoint/2010/main" val="7548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17C20D-DCC9-4EBA-9E5B-8A9E0D8011CB}"/>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3EFDDC73-27A8-47DF-AF26-77B387595E28}"/>
              </a:ext>
            </a:extLst>
          </p:cNvPr>
          <p:cNvSpPr>
            <a:spLocks noGrp="1"/>
          </p:cNvSpPr>
          <p:nvPr>
            <p:ph idx="1"/>
          </p:nvPr>
        </p:nvSpPr>
        <p:spPr/>
        <p:txBody>
          <a:bodyPr/>
          <a:lstStyle/>
          <a:p>
            <a:r>
              <a:rPr lang="de-DE" dirty="0" err="1"/>
              <a:t>Map</a:t>
            </a:r>
            <a:r>
              <a:rPr lang="de-DE" dirty="0"/>
              <a:t>: Abbildung</a:t>
            </a:r>
          </a:p>
          <a:p>
            <a:r>
              <a:rPr lang="de-DE" dirty="0"/>
              <a:t>Abbildung von einem Wert (Key) auf einen anderen (Value)</a:t>
            </a:r>
            <a:br>
              <a:rPr lang="de-DE" dirty="0"/>
            </a:br>
            <a:r>
              <a:rPr lang="de-DE" sz="2800" b="1" dirty="0" err="1">
                <a:solidFill>
                  <a:schemeClr val="accent1">
                    <a:lumMod val="75000"/>
                  </a:schemeClr>
                </a:solidFill>
              </a:rPr>
              <a:t>var</a:t>
            </a:r>
            <a:r>
              <a:rPr lang="de-DE" sz="2800" b="1" dirty="0">
                <a:solidFill>
                  <a:schemeClr val="accent1">
                    <a:lumMod val="75000"/>
                  </a:schemeClr>
                </a:solidFill>
              </a:rPr>
              <a:t> </a:t>
            </a:r>
            <a:r>
              <a:rPr lang="de-DE" sz="2800" b="1" i="1" dirty="0" err="1">
                <a:solidFill>
                  <a:schemeClr val="tx2"/>
                </a:solidFill>
              </a:rPr>
              <a:t>name</a:t>
            </a:r>
            <a:r>
              <a:rPr lang="de-DE" sz="2800" b="1" i="1" dirty="0">
                <a:solidFill>
                  <a:schemeClr val="tx2"/>
                </a:solidFill>
              </a:rPr>
              <a:t> = </a:t>
            </a:r>
            <a:r>
              <a:rPr lang="de-DE" sz="2800" b="1" dirty="0">
                <a:solidFill>
                  <a:schemeClr val="accent1">
                    <a:lumMod val="75000"/>
                  </a:schemeClr>
                </a:solidFill>
              </a:rPr>
              <a:t>{</a:t>
            </a:r>
            <a:r>
              <a:rPr lang="de-DE" dirty="0"/>
              <a:t> </a:t>
            </a:r>
            <a:r>
              <a:rPr lang="de-DE" sz="2800" b="1" i="1" dirty="0" err="1">
                <a:solidFill>
                  <a:schemeClr val="tx2"/>
                </a:solidFill>
              </a:rPr>
              <a:t>key</a:t>
            </a:r>
            <a:r>
              <a:rPr lang="de-DE" sz="2800" b="1" dirty="0" err="1">
                <a:solidFill>
                  <a:schemeClr val="accent1">
                    <a:lumMod val="75000"/>
                  </a:schemeClr>
                </a:solidFill>
              </a:rPr>
              <a:t>:</a:t>
            </a:r>
            <a:r>
              <a:rPr lang="de-DE" sz="2800" b="1" i="1" dirty="0" err="1">
                <a:solidFill>
                  <a:schemeClr val="tx2"/>
                </a:solidFill>
              </a:rPr>
              <a:t>value</a:t>
            </a:r>
            <a:r>
              <a:rPr lang="de-DE" sz="2800" b="1" dirty="0">
                <a:solidFill>
                  <a:schemeClr val="accent1">
                    <a:lumMod val="75000"/>
                  </a:schemeClr>
                </a:solidFill>
              </a:rPr>
              <a:t>, </a:t>
            </a:r>
            <a:r>
              <a:rPr lang="de-DE" dirty="0"/>
              <a:t>…</a:t>
            </a:r>
            <a:r>
              <a:rPr lang="de-DE" sz="2800" b="1" i="1" dirty="0">
                <a:solidFill>
                  <a:schemeClr val="tx2"/>
                </a:solidFill>
              </a:rPr>
              <a:t> </a:t>
            </a:r>
            <a:r>
              <a:rPr lang="de-DE" sz="2800" b="1" dirty="0">
                <a:solidFill>
                  <a:schemeClr val="accent1">
                    <a:lumMod val="75000"/>
                  </a:schemeClr>
                </a:solidFill>
              </a:rPr>
              <a:t>};</a:t>
            </a:r>
          </a:p>
          <a:p>
            <a:r>
              <a:rPr lang="de-DE" dirty="0"/>
              <a:t>Zugriff über den Key in Klammern:</a:t>
            </a:r>
            <a:br>
              <a:rPr lang="de-DE" b="1" dirty="0">
                <a:solidFill>
                  <a:schemeClr val="accent1">
                    <a:lumMod val="75000"/>
                  </a:schemeClr>
                </a:solidFill>
              </a:rPr>
            </a:b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value</a:t>
            </a:r>
            <a:r>
              <a:rPr lang="de-DE" b="1" dirty="0">
                <a:solidFill>
                  <a:schemeClr val="accent1">
                    <a:lumMod val="75000"/>
                  </a:schemeClr>
                </a:solidFill>
              </a:rPr>
              <a:t> = </a:t>
            </a:r>
            <a:r>
              <a:rPr lang="de-DE" b="1" i="1" dirty="0" err="1">
                <a:solidFill>
                  <a:schemeClr val="tx2"/>
                </a:solidFill>
              </a:rPr>
              <a:t>name</a:t>
            </a:r>
            <a:r>
              <a:rPr lang="de-DE" b="1" dirty="0">
                <a:solidFill>
                  <a:schemeClr val="accent1">
                    <a:lumMod val="75000"/>
                  </a:schemeClr>
                </a:solidFill>
              </a:rPr>
              <a:t>[</a:t>
            </a:r>
            <a:r>
              <a:rPr lang="de-DE" b="1" i="1" dirty="0" err="1">
                <a:solidFill>
                  <a:schemeClr val="tx2"/>
                </a:solidFill>
              </a:rPr>
              <a:t>key</a:t>
            </a:r>
            <a:r>
              <a:rPr lang="de-DE" b="1" dirty="0">
                <a:solidFill>
                  <a:schemeClr val="accent1">
                    <a:lumMod val="75000"/>
                  </a:schemeClr>
                </a:solidFill>
              </a:rPr>
              <a:t>];</a:t>
            </a:r>
          </a:p>
          <a:p>
            <a:endParaRPr lang="de-DE" dirty="0"/>
          </a:p>
        </p:txBody>
      </p:sp>
      <p:sp>
        <p:nvSpPr>
          <p:cNvPr id="4" name="Datumsplatzhalter 3">
            <a:extLst>
              <a:ext uri="{FF2B5EF4-FFF2-40B4-BE49-F238E27FC236}">
                <a16:creationId xmlns:a16="http://schemas.microsoft.com/office/drawing/2014/main" id="{77BC02E2-AF6E-45EA-A03A-22FA826A4F10}"/>
              </a:ext>
            </a:extLst>
          </p:cNvPr>
          <p:cNvSpPr>
            <a:spLocks noGrp="1"/>
          </p:cNvSpPr>
          <p:nvPr>
            <p:ph type="dt" sz="half" idx="10"/>
          </p:nvPr>
        </p:nvSpPr>
        <p:spPr/>
        <p:txBody>
          <a:bodyPr/>
          <a:lstStyle/>
          <a:p>
            <a:fld id="{B82AE71A-A761-44A1-9986-E7AF09F70E28}" type="datetime1">
              <a:rPr lang="de-DE" smtClean="0"/>
              <a:t>07.10.2021</a:t>
            </a:fld>
            <a:endParaRPr lang="de-DE"/>
          </a:p>
        </p:txBody>
      </p:sp>
      <p:sp>
        <p:nvSpPr>
          <p:cNvPr id="5" name="Fußzeilenplatzhalter 4">
            <a:extLst>
              <a:ext uri="{FF2B5EF4-FFF2-40B4-BE49-F238E27FC236}">
                <a16:creationId xmlns:a16="http://schemas.microsoft.com/office/drawing/2014/main" id="{0149F47C-0698-483A-AC11-719D6FEC877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B4CB0FD5-65D6-4ACF-97CF-5F94F6860047}"/>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id="{A004331E-FDB3-4CA0-8FAF-B3CEB34C83C6}"/>
              </a:ext>
            </a:extLst>
          </p:cNvPr>
          <p:cNvPicPr>
            <a:picLocks noChangeAspect="1"/>
          </p:cNvPicPr>
          <p:nvPr/>
        </p:nvPicPr>
        <p:blipFill>
          <a:blip r:embed="rId3"/>
          <a:stretch>
            <a:fillRect/>
          </a:stretch>
        </p:blipFill>
        <p:spPr>
          <a:xfrm>
            <a:off x="1111617" y="3927888"/>
            <a:ext cx="8072100" cy="2237962"/>
          </a:xfrm>
          <a:prstGeom prst="rect">
            <a:avLst/>
          </a:prstGeom>
        </p:spPr>
      </p:pic>
    </p:spTree>
    <p:extLst>
      <p:ext uri="{BB962C8B-B14F-4D97-AF65-F5344CB8AC3E}">
        <p14:creationId xmlns:p14="http://schemas.microsoft.com/office/powerpoint/2010/main" val="350493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166F4-74A7-4CA7-A83A-F12867F02086}"/>
              </a:ext>
            </a:extLst>
          </p:cNvPr>
          <p:cNvSpPr>
            <a:spLocks noGrp="1"/>
          </p:cNvSpPr>
          <p:nvPr>
            <p:ph type="title"/>
          </p:nvPr>
        </p:nvSpPr>
        <p:spPr/>
        <p:txBody>
          <a:bodyPr/>
          <a:lstStyle/>
          <a:p>
            <a:r>
              <a:rPr lang="de-DE" dirty="0"/>
              <a:t>Dart  - </a:t>
            </a:r>
            <a:r>
              <a:rPr lang="de-DE" dirty="0" err="1"/>
              <a:t>Map</a:t>
            </a:r>
            <a:endParaRPr lang="de-DE" dirty="0"/>
          </a:p>
        </p:txBody>
      </p:sp>
      <p:sp>
        <p:nvSpPr>
          <p:cNvPr id="3" name="Inhaltsplatzhalter 2">
            <a:extLst>
              <a:ext uri="{FF2B5EF4-FFF2-40B4-BE49-F238E27FC236}">
                <a16:creationId xmlns:a16="http://schemas.microsoft.com/office/drawing/2014/main" id="{95512C55-3F6A-49B4-8E85-5BA03B371D49}"/>
              </a:ext>
            </a:extLst>
          </p:cNvPr>
          <p:cNvSpPr>
            <a:spLocks noGrp="1"/>
          </p:cNvSpPr>
          <p:nvPr>
            <p:ph idx="1"/>
          </p:nvPr>
        </p:nvSpPr>
        <p:spPr/>
        <p:txBody>
          <a:bodyPr/>
          <a:lstStyle/>
          <a:p>
            <a:r>
              <a:rPr lang="de-DE" dirty="0"/>
              <a:t>Schleife für eine </a:t>
            </a:r>
            <a:r>
              <a:rPr lang="de-DE" dirty="0" err="1"/>
              <a:t>Map</a:t>
            </a:r>
            <a:r>
              <a:rPr lang="de-DE" dirty="0"/>
              <a:t>:</a:t>
            </a:r>
            <a:br>
              <a:rPr lang="de-DE" dirty="0"/>
            </a:br>
            <a:r>
              <a:rPr lang="de-DE" b="1" dirty="0" err="1">
                <a:solidFill>
                  <a:schemeClr val="accent1">
                    <a:lumMod val="75000"/>
                  </a:schemeClr>
                </a:solidFill>
              </a:rPr>
              <a:t>for</a:t>
            </a:r>
            <a:r>
              <a:rPr lang="de-DE" b="1" dirty="0">
                <a:solidFill>
                  <a:schemeClr val="accent1">
                    <a:lumMod val="75000"/>
                  </a:schemeClr>
                </a:solidFill>
              </a:rPr>
              <a:t>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pair</a:t>
            </a:r>
            <a:r>
              <a:rPr lang="de-DE" b="1" dirty="0">
                <a:solidFill>
                  <a:schemeClr val="accent1">
                    <a:lumMod val="75000"/>
                  </a:schemeClr>
                </a:solidFill>
              </a:rPr>
              <a:t> in </a:t>
            </a:r>
            <a:r>
              <a:rPr lang="de-DE" b="1" i="1" dirty="0" err="1">
                <a:solidFill>
                  <a:schemeClr val="tx2"/>
                </a:solidFill>
              </a:rPr>
              <a:t>dictionary</a:t>
            </a:r>
            <a:r>
              <a:rPr lang="de-DE" b="1" dirty="0" err="1">
                <a:solidFill>
                  <a:schemeClr val="accent1">
                    <a:lumMod val="75000"/>
                  </a:schemeClr>
                </a:solidFill>
              </a:rPr>
              <a:t>.entries</a:t>
            </a:r>
            <a:r>
              <a:rPr lang="de-DE" b="1" dirty="0">
                <a:solidFill>
                  <a:schemeClr val="accent1">
                    <a:lumMod val="75000"/>
                  </a:schemeClr>
                </a:solidFill>
              </a:rPr>
              <a:t>) {</a:t>
            </a:r>
            <a:br>
              <a:rPr lang="de-DE" b="1" dirty="0">
                <a:solidFill>
                  <a:schemeClr val="accent1">
                    <a:lumMod val="75000"/>
                  </a:schemeClr>
                </a:solidFill>
              </a:rPr>
            </a:br>
            <a:r>
              <a:rPr lang="de-DE" dirty="0"/>
              <a:t>…</a:t>
            </a:r>
            <a:br>
              <a:rPr lang="de-DE" b="1" dirty="0">
                <a:solidFill>
                  <a:schemeClr val="accent1">
                    <a:lumMod val="75000"/>
                  </a:schemeClr>
                </a:solidFill>
              </a:rPr>
            </a:br>
            <a:r>
              <a:rPr lang="de-DE" b="1" dirty="0">
                <a:solidFill>
                  <a:schemeClr val="accent1">
                    <a:lumMod val="75000"/>
                  </a:schemeClr>
                </a:solidFill>
              </a:rPr>
              <a:t>}</a:t>
            </a:r>
          </a:p>
        </p:txBody>
      </p:sp>
      <p:sp>
        <p:nvSpPr>
          <p:cNvPr id="4" name="Datumsplatzhalter 3">
            <a:extLst>
              <a:ext uri="{FF2B5EF4-FFF2-40B4-BE49-F238E27FC236}">
                <a16:creationId xmlns:a16="http://schemas.microsoft.com/office/drawing/2014/main" id="{90A40058-7BFC-4790-A80F-46D8CBA1132A}"/>
              </a:ext>
            </a:extLst>
          </p:cNvPr>
          <p:cNvSpPr>
            <a:spLocks noGrp="1"/>
          </p:cNvSpPr>
          <p:nvPr>
            <p:ph type="dt" sz="half" idx="10"/>
          </p:nvPr>
        </p:nvSpPr>
        <p:spPr/>
        <p:txBody>
          <a:bodyPr/>
          <a:lstStyle/>
          <a:p>
            <a:fld id="{A10A2399-71A8-4051-A529-E2A57BCA822C}" type="datetime1">
              <a:rPr lang="de-DE" smtClean="0"/>
              <a:t>07.10.2021</a:t>
            </a:fld>
            <a:endParaRPr lang="de-DE"/>
          </a:p>
        </p:txBody>
      </p:sp>
      <p:sp>
        <p:nvSpPr>
          <p:cNvPr id="5" name="Fußzeilenplatzhalter 4">
            <a:extLst>
              <a:ext uri="{FF2B5EF4-FFF2-40B4-BE49-F238E27FC236}">
                <a16:creationId xmlns:a16="http://schemas.microsoft.com/office/drawing/2014/main" id="{FDECD55C-BBB5-4615-A795-EF795C54CA0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7FB25540-F989-450E-AA77-2835A5A581FD}"/>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8" name="Grafik 7">
            <a:extLst>
              <a:ext uri="{FF2B5EF4-FFF2-40B4-BE49-F238E27FC236}">
                <a16:creationId xmlns:a16="http://schemas.microsoft.com/office/drawing/2014/main" id="{A1D99950-89BE-49EA-B411-D01FD6568731}"/>
              </a:ext>
            </a:extLst>
          </p:cNvPr>
          <p:cNvPicPr>
            <a:picLocks noChangeAspect="1"/>
          </p:cNvPicPr>
          <p:nvPr/>
        </p:nvPicPr>
        <p:blipFill>
          <a:blip r:embed="rId2"/>
          <a:stretch>
            <a:fillRect/>
          </a:stretch>
        </p:blipFill>
        <p:spPr>
          <a:xfrm>
            <a:off x="1035385" y="3428999"/>
            <a:ext cx="8171295" cy="1908175"/>
          </a:xfrm>
          <a:prstGeom prst="rect">
            <a:avLst/>
          </a:prstGeom>
        </p:spPr>
      </p:pic>
    </p:spTree>
    <p:extLst>
      <p:ext uri="{BB962C8B-B14F-4D97-AF65-F5344CB8AC3E}">
        <p14:creationId xmlns:p14="http://schemas.microsoft.com/office/powerpoint/2010/main" val="826067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Methoden dienen der Wiederverwendung von Code</a:t>
            </a:r>
            <a:br>
              <a:rPr lang="de-DE" dirty="0"/>
            </a:br>
            <a:r>
              <a:rPr lang="de-DE" sz="2400" b="1" dirty="0" err="1">
                <a:solidFill>
                  <a:schemeClr val="accent1">
                    <a:lumMod val="75000"/>
                  </a:schemeClr>
                </a:solidFill>
              </a:rPr>
              <a:t>void</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 </a:t>
            </a: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F44D599-8027-4165-8013-0BD0BC1890A2}"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47</a:t>
            </a:fld>
            <a:endParaRPr lang="de-DE"/>
          </a:p>
        </p:txBody>
      </p:sp>
      <p:pic>
        <p:nvPicPr>
          <p:cNvPr id="8" name="Grafik 7">
            <a:extLst>
              <a:ext uri="{FF2B5EF4-FFF2-40B4-BE49-F238E27FC236}">
                <a16:creationId xmlns:a16="http://schemas.microsoft.com/office/drawing/2014/main" id="{CEB77E9B-1C50-449D-8599-52D27718F45E}"/>
              </a:ext>
            </a:extLst>
          </p:cNvPr>
          <p:cNvPicPr>
            <a:picLocks noChangeAspect="1"/>
          </p:cNvPicPr>
          <p:nvPr/>
        </p:nvPicPr>
        <p:blipFill>
          <a:blip r:embed="rId3"/>
          <a:stretch>
            <a:fillRect/>
          </a:stretch>
        </p:blipFill>
        <p:spPr>
          <a:xfrm>
            <a:off x="838200" y="2541859"/>
            <a:ext cx="7114255" cy="3623991"/>
          </a:xfrm>
          <a:prstGeom prst="rect">
            <a:avLst/>
          </a:prstGeom>
        </p:spPr>
      </p:pic>
    </p:spTree>
    <p:extLst>
      <p:ext uri="{BB962C8B-B14F-4D97-AF65-F5344CB8AC3E}">
        <p14:creationId xmlns:p14="http://schemas.microsoft.com/office/powerpoint/2010/main" val="1591608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Bei Methoden ist es sinnvoll den Typ der Argumente genauer anzugeben als nur </a:t>
            </a:r>
            <a:r>
              <a:rPr lang="de-DE" sz="2400" b="1" dirty="0" err="1">
                <a:solidFill>
                  <a:schemeClr val="accent1">
                    <a:lumMod val="75000"/>
                  </a:schemeClr>
                </a:solidFill>
              </a:rPr>
              <a:t>var</a:t>
            </a:r>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521549FF-617C-4EF2-91D7-60037F31696E}"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48</a:t>
            </a:fld>
            <a:endParaRPr lang="de-DE"/>
          </a:p>
        </p:txBody>
      </p:sp>
      <p:pic>
        <p:nvPicPr>
          <p:cNvPr id="10" name="Grafik 9">
            <a:extLst>
              <a:ext uri="{FF2B5EF4-FFF2-40B4-BE49-F238E27FC236}">
                <a16:creationId xmlns:a16="http://schemas.microsoft.com/office/drawing/2014/main" id="{4DF2D440-0562-4B86-B3A9-F5569F1034DA}"/>
              </a:ext>
            </a:extLst>
          </p:cNvPr>
          <p:cNvPicPr>
            <a:picLocks noChangeAspect="1"/>
          </p:cNvPicPr>
          <p:nvPr/>
        </p:nvPicPr>
        <p:blipFill>
          <a:blip r:embed="rId3"/>
          <a:stretch>
            <a:fillRect/>
          </a:stretch>
        </p:blipFill>
        <p:spPr>
          <a:xfrm>
            <a:off x="838200" y="2537094"/>
            <a:ext cx="7137440" cy="3628755"/>
          </a:xfrm>
          <a:prstGeom prst="rect">
            <a:avLst/>
          </a:prstGeom>
        </p:spPr>
      </p:pic>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2009653" cy="369332"/>
          </a:xfrm>
          <a:prstGeom prst="rect">
            <a:avLst/>
          </a:prstGeom>
          <a:noFill/>
        </p:spPr>
        <p:txBody>
          <a:bodyPr wrap="none" rtlCol="0">
            <a:spAutoFit/>
          </a:bodyPr>
          <a:lstStyle/>
          <a:p>
            <a:r>
              <a:rPr lang="de-DE" dirty="0"/>
              <a:t>Kein 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69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E3F11EE-B4D5-4BBD-8D1B-776D9898D5AD}"/>
              </a:ext>
            </a:extLst>
          </p:cNvPr>
          <p:cNvPicPr>
            <a:picLocks noChangeAspect="1"/>
          </p:cNvPicPr>
          <p:nvPr/>
        </p:nvPicPr>
        <p:blipFill>
          <a:blip r:embed="rId3"/>
          <a:stretch>
            <a:fillRect/>
          </a:stretch>
        </p:blipFill>
        <p:spPr>
          <a:xfrm>
            <a:off x="838199" y="2537093"/>
            <a:ext cx="7177461" cy="3628754"/>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Methoden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p:txBody>
          <a:bodyPr/>
          <a:lstStyle/>
          <a:p>
            <a:r>
              <a:rPr lang="de-DE" dirty="0"/>
              <a:t>Mit </a:t>
            </a:r>
            <a:r>
              <a:rPr lang="de-DE" sz="2400" b="1" dirty="0" err="1">
                <a:solidFill>
                  <a:schemeClr val="accent1">
                    <a:lumMod val="75000"/>
                  </a:schemeClr>
                </a:solidFill>
              </a:rPr>
              <a:t>int</a:t>
            </a:r>
            <a:r>
              <a:rPr lang="de-DE" sz="2400" b="1" dirty="0">
                <a:solidFill>
                  <a:schemeClr val="accent1">
                    <a:lumMod val="75000"/>
                  </a:schemeClr>
                </a:solidFill>
              </a:rPr>
              <a:t> </a:t>
            </a:r>
            <a:r>
              <a:rPr lang="de-DE" dirty="0"/>
              <a:t>erkennt die Programmierumgebung den Fehler schon vorher</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D507CD63-CC4D-4BB2-9FC8-19AD8E890E63}"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49</a:t>
            </a:fld>
            <a:endParaRPr lang="de-DE"/>
          </a:p>
        </p:txBody>
      </p:sp>
      <p:sp>
        <p:nvSpPr>
          <p:cNvPr id="11" name="Rechteck 10">
            <a:extLst>
              <a:ext uri="{FF2B5EF4-FFF2-40B4-BE49-F238E27FC236}">
                <a16:creationId xmlns:a16="http://schemas.microsoft.com/office/drawing/2014/main" id="{444FB233-7D49-4B52-BC9C-38CD962C568C}"/>
              </a:ext>
            </a:extLst>
          </p:cNvPr>
          <p:cNvSpPr/>
          <p:nvPr/>
        </p:nvSpPr>
        <p:spPr>
          <a:xfrm>
            <a:off x="1816474" y="3315587"/>
            <a:ext cx="1160902"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B1D28FFE-BF40-4784-892D-591D71C55283}"/>
              </a:ext>
            </a:extLst>
          </p:cNvPr>
          <p:cNvSpPr txBox="1"/>
          <p:nvPr/>
        </p:nvSpPr>
        <p:spPr>
          <a:xfrm>
            <a:off x="3166946" y="3327623"/>
            <a:ext cx="1550553" cy="369332"/>
          </a:xfrm>
          <a:prstGeom prst="rect">
            <a:avLst/>
          </a:prstGeom>
          <a:noFill/>
        </p:spPr>
        <p:txBody>
          <a:bodyPr wrap="none" rtlCol="0">
            <a:spAutoFit/>
          </a:bodyPr>
          <a:lstStyle/>
          <a:p>
            <a:r>
              <a:rPr lang="de-DE" dirty="0"/>
              <a:t>Fehler erkannt</a:t>
            </a:r>
          </a:p>
        </p:txBody>
      </p:sp>
      <p:sp>
        <p:nvSpPr>
          <p:cNvPr id="13" name="Rechteck 12">
            <a:extLst>
              <a:ext uri="{FF2B5EF4-FFF2-40B4-BE49-F238E27FC236}">
                <a16:creationId xmlns:a16="http://schemas.microsoft.com/office/drawing/2014/main" id="{BE3B1DA2-DEE2-4D40-A273-7DCD4BB5EF7A}"/>
              </a:ext>
            </a:extLst>
          </p:cNvPr>
          <p:cNvSpPr/>
          <p:nvPr/>
        </p:nvSpPr>
        <p:spPr>
          <a:xfrm>
            <a:off x="2586494" y="4154769"/>
            <a:ext cx="580451" cy="3934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1587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C</a:t>
            </a:r>
            <a:endParaRPr lang="de-DE" sz="3200" dirty="0">
              <a:solidFill>
                <a:schemeClr val="tx1"/>
              </a:solidFill>
            </a:endParaRPr>
          </a:p>
        </p:txBody>
      </p:sp>
      <p:sp>
        <p:nvSpPr>
          <p:cNvPr id="3" name="Inhaltsplatzhalter 2"/>
          <p:cNvSpPr>
            <a:spLocks noGrp="1"/>
          </p:cNvSpPr>
          <p:nvPr>
            <p:ph idx="1"/>
          </p:nvPr>
        </p:nvSpPr>
        <p:spPr>
          <a:xfrm>
            <a:off x="838200" y="1981200"/>
            <a:ext cx="10515600" cy="4195762"/>
          </a:xfrm>
        </p:spPr>
        <p:txBody>
          <a:bodyPr>
            <a:normAutofit/>
          </a:bodyPr>
          <a:lstStyle/>
          <a:p>
            <a:r>
              <a:rPr lang="de-DE" dirty="0"/>
              <a:t>Programmiersprache von 1972</a:t>
            </a:r>
          </a:p>
          <a:p>
            <a:r>
              <a:rPr lang="de-DE" dirty="0"/>
              <a:t>Gliederung in Funktionen, Variablen, …</a:t>
            </a:r>
          </a:p>
        </p:txBody>
      </p:sp>
      <p:sp>
        <p:nvSpPr>
          <p:cNvPr id="4" name="Datumsplatzhalter 3"/>
          <p:cNvSpPr>
            <a:spLocks noGrp="1"/>
          </p:cNvSpPr>
          <p:nvPr>
            <p:ph type="dt" sz="half" idx="10"/>
          </p:nvPr>
        </p:nvSpPr>
        <p:spPr/>
        <p:txBody>
          <a:bodyPr/>
          <a:lstStyle/>
          <a:p>
            <a:fld id="{05244425-8214-4DEC-9A68-65271875081F}"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5</a:t>
            </a:fld>
            <a:endParaRPr lang="de-DE"/>
          </a:p>
        </p:txBody>
      </p:sp>
      <p:sp>
        <p:nvSpPr>
          <p:cNvPr id="9" name="Inhaltsplatzhalter 2"/>
          <p:cNvSpPr txBox="1">
            <a:spLocks/>
          </p:cNvSpPr>
          <p:nvPr/>
        </p:nvSpPr>
        <p:spPr>
          <a:xfrm>
            <a:off x="863600" y="1930400"/>
            <a:ext cx="10629900" cy="774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3200" dirty="0">
              <a:solidFill>
                <a:schemeClr val="tx2"/>
              </a:solidFill>
              <a:ea typeface="+mj-ea"/>
            </a:endParaRPr>
          </a:p>
        </p:txBody>
      </p:sp>
      <p:pic>
        <p:nvPicPr>
          <p:cNvPr id="10" name="Grafik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012" y="3928368"/>
            <a:ext cx="6349434" cy="2016224"/>
          </a:xfrm>
          <a:prstGeom prst="rect">
            <a:avLst/>
          </a:prstGeom>
        </p:spPr>
      </p:pic>
    </p:spTree>
    <p:extLst>
      <p:ext uri="{BB962C8B-B14F-4D97-AF65-F5344CB8AC3E}">
        <p14:creationId xmlns:p14="http://schemas.microsoft.com/office/powerpoint/2010/main" val="56929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8A3CE24C-DE57-4896-AD9F-31B3EC9D1BD5}"/>
              </a:ext>
            </a:extLst>
          </p:cNvPr>
          <p:cNvPicPr>
            <a:picLocks noChangeAspect="1"/>
          </p:cNvPicPr>
          <p:nvPr/>
        </p:nvPicPr>
        <p:blipFill>
          <a:blip r:embed="rId3"/>
          <a:stretch>
            <a:fillRect/>
          </a:stretch>
        </p:blipFill>
        <p:spPr>
          <a:xfrm>
            <a:off x="1168325" y="3576484"/>
            <a:ext cx="5752895" cy="2589366"/>
          </a:xfrm>
          <a:prstGeom prst="rect">
            <a:avLst/>
          </a:prstGeom>
        </p:spPr>
      </p:pic>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792768" cy="4645025"/>
          </a:xfrm>
        </p:spPr>
        <p:txBody>
          <a:bodyPr/>
          <a:lstStyle/>
          <a:p>
            <a:r>
              <a:rPr lang="de-DE" dirty="0"/>
              <a:t>Funktionen sind ähnlich wie Methoden, liefern aber ein Ergebnis</a:t>
            </a:r>
            <a:br>
              <a:rPr lang="de-DE" dirty="0"/>
            </a:br>
            <a:r>
              <a:rPr lang="de-DE" sz="2400" b="1" i="1" dirty="0">
                <a:solidFill>
                  <a:schemeClr val="tx2"/>
                </a:solidFill>
              </a:rPr>
              <a:t>ergebnistyp</a:t>
            </a:r>
            <a:r>
              <a:rPr lang="de-DE" sz="2400" b="1" dirty="0">
                <a:solidFill>
                  <a:schemeClr val="accent1">
                    <a:lumMod val="75000"/>
                  </a:schemeClr>
                </a:solidFill>
              </a:rPr>
              <a:t> </a:t>
            </a:r>
            <a:r>
              <a:rPr lang="de-DE" sz="2400" b="1" i="1" dirty="0" err="1">
                <a:solidFill>
                  <a:schemeClr val="tx2"/>
                </a:solidFill>
              </a:rPr>
              <a:t>name</a:t>
            </a:r>
            <a:r>
              <a:rPr lang="de-DE" sz="2400" b="1" dirty="0">
                <a:solidFill>
                  <a:schemeClr val="accent1">
                    <a:lumMod val="75000"/>
                  </a:schemeClr>
                </a:solidFill>
              </a:rPr>
              <a:t>(</a:t>
            </a:r>
            <a:r>
              <a:rPr lang="de-DE" sz="2400" b="1" dirty="0" err="1">
                <a:solidFill>
                  <a:schemeClr val="accent1">
                    <a:lumMod val="75000"/>
                  </a:schemeClr>
                </a:solidFill>
              </a:rPr>
              <a:t>var</a:t>
            </a:r>
            <a:r>
              <a:rPr lang="de-DE" sz="2400" b="1" dirty="0">
                <a:solidFill>
                  <a:schemeClr val="accent1">
                    <a:lumMod val="75000"/>
                  </a:schemeClr>
                </a:solidFill>
              </a:rPr>
              <a:t> </a:t>
            </a:r>
            <a:r>
              <a:rPr lang="de-DE" sz="2400" b="1" i="1" dirty="0" err="1">
                <a:solidFill>
                  <a:schemeClr val="tx2"/>
                </a:solidFill>
              </a:rPr>
              <a:t>argument</a:t>
            </a:r>
            <a:r>
              <a:rPr lang="de-DE" sz="2400" b="1" dirty="0">
                <a:solidFill>
                  <a:schemeClr val="accent1">
                    <a:lumMod val="75000"/>
                  </a:schemeClr>
                </a:solidFill>
              </a:rPr>
              <a:t>, </a:t>
            </a:r>
            <a:r>
              <a:rPr lang="de-DE" sz="2400" b="1" dirty="0" err="1">
                <a:solidFill>
                  <a:schemeClr val="accent1">
                    <a:lumMod val="75000"/>
                  </a:schemeClr>
                </a:solidFill>
              </a:rPr>
              <a:t>var</a:t>
            </a:r>
            <a:r>
              <a:rPr lang="de-DE" sz="2400" b="1" i="1" dirty="0">
                <a:solidFill>
                  <a:schemeClr val="tx2"/>
                </a:solidFill>
              </a:rPr>
              <a:t> argument2</a:t>
            </a:r>
            <a:r>
              <a:rPr lang="de-DE" sz="2400" b="1" dirty="0">
                <a:solidFill>
                  <a:schemeClr val="accent1">
                    <a:lumMod val="75000"/>
                  </a:schemeClr>
                </a:solidFill>
              </a:rPr>
              <a:t>,</a:t>
            </a:r>
            <a:r>
              <a:rPr lang="de-DE" sz="2400" b="1" i="1" dirty="0">
                <a:solidFill>
                  <a:schemeClr val="tx2"/>
                </a:solidFill>
              </a:rPr>
              <a:t> </a:t>
            </a:r>
            <a:r>
              <a:rPr lang="de-DE" dirty="0"/>
              <a:t>…</a:t>
            </a:r>
            <a:r>
              <a:rPr lang="de-DE" sz="2400" b="1" dirty="0">
                <a:solidFill>
                  <a:schemeClr val="accent1">
                    <a:lumMod val="75000"/>
                  </a:schemeClr>
                </a:solidFill>
              </a:rPr>
              <a:t>) {</a:t>
            </a:r>
            <a:r>
              <a:rPr lang="de-DE" dirty="0"/>
              <a:t> </a:t>
            </a:r>
            <a:br>
              <a:rPr lang="de-DE" dirty="0"/>
            </a:br>
            <a:r>
              <a:rPr lang="de-DE" dirty="0"/>
              <a:t>	…</a:t>
            </a:r>
            <a:br>
              <a:rPr lang="de-DE" dirty="0"/>
            </a:br>
            <a:r>
              <a:rPr lang="de-DE" dirty="0"/>
              <a:t>	</a:t>
            </a:r>
            <a:r>
              <a:rPr lang="de-DE" sz="2400" b="1" dirty="0" err="1">
                <a:solidFill>
                  <a:schemeClr val="accent1">
                    <a:lumMod val="75000"/>
                  </a:schemeClr>
                </a:solidFill>
              </a:rPr>
              <a:t>return</a:t>
            </a:r>
            <a:r>
              <a:rPr lang="de-DE" sz="2400" b="1" i="1" dirty="0">
                <a:solidFill>
                  <a:schemeClr val="tx2"/>
                </a:solidFill>
              </a:rPr>
              <a:t> </a:t>
            </a:r>
            <a:r>
              <a:rPr lang="de-DE" sz="2400" b="1" i="1" dirty="0" err="1">
                <a:solidFill>
                  <a:schemeClr val="tx2"/>
                </a:solidFill>
              </a:rPr>
              <a:t>ergebnis</a:t>
            </a:r>
            <a:r>
              <a:rPr lang="de-DE" sz="2400" b="1" dirty="0">
                <a:solidFill>
                  <a:schemeClr val="accent1">
                    <a:lumMod val="75000"/>
                  </a:schemeClr>
                </a:solidFill>
              </a:rPr>
              <a:t>;</a:t>
            </a:r>
            <a:r>
              <a:rPr lang="de-DE" sz="2400" b="1" i="1" dirty="0">
                <a:solidFill>
                  <a:schemeClr val="tx2"/>
                </a:solidFill>
              </a:rPr>
              <a:t> </a:t>
            </a:r>
            <a:br>
              <a:rPr lang="de-DE" sz="2400" b="1" i="1" dirty="0">
                <a:solidFill>
                  <a:schemeClr val="tx2"/>
                </a:solidFill>
              </a:rPr>
            </a:br>
            <a:r>
              <a:rPr lang="de-DE" sz="2400" b="1" dirty="0">
                <a:solidFill>
                  <a:schemeClr val="accent1">
                    <a:lumMod val="75000"/>
                  </a:schemeClr>
                </a:solidFill>
              </a:rPr>
              <a:t>}</a:t>
            </a:r>
          </a:p>
        </p:txBody>
      </p:sp>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2854D1E-CC8A-4AF0-9698-7CF30BDBCA84}"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50</a:t>
            </a:fld>
            <a:endParaRPr lang="de-DE"/>
          </a:p>
        </p:txBody>
      </p:sp>
    </p:spTree>
    <p:extLst>
      <p:ext uri="{BB962C8B-B14F-4D97-AF65-F5344CB8AC3E}">
        <p14:creationId xmlns:p14="http://schemas.microsoft.com/office/powerpoint/2010/main" val="52198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Programmiere eine Funktion, </a:t>
                </a:r>
                <a:br>
                  <a:rPr lang="de-DE" dirty="0"/>
                </a:br>
                <a:r>
                  <a:rPr lang="de-DE" dirty="0"/>
                  <a:t>die das gleiche Ergebnis liefert wie </a:t>
                </a:r>
                <a:r>
                  <a:rPr lang="de-DE" dirty="0" err="1"/>
                  <a:t>math.pow</a:t>
                </a:r>
                <a:r>
                  <a:rPr lang="de-DE" dirty="0"/>
                  <a:t>()</a:t>
                </a:r>
              </a:p>
              <a:p>
                <a:pPr marL="0" indent="0">
                  <a:buNone/>
                </a:pPr>
                <a:endParaRPr lang="de-DE" dirty="0"/>
              </a:p>
              <a:p>
                <a:pPr marL="0" indent="0">
                  <a:buNone/>
                </a:pPr>
                <a:r>
                  <a:rPr lang="de-DE" sz="2000" dirty="0"/>
                  <a:t>Zulässige Annahme:</a:t>
                </a:r>
              </a:p>
              <a:p>
                <a:r>
                  <a:rPr lang="de-DE" sz="2000" dirty="0"/>
                  <a:t>Nur natürliche Zahlen (</a:t>
                </a:r>
                <a14:m>
                  <m:oMath xmlns:m="http://schemas.openxmlformats.org/officeDocument/2006/math">
                    <m:sSubSup>
                      <m:sSubSupPr>
                        <m:ctrlPr>
                          <a:rPr lang="de-DE" sz="2000" i="1" smtClean="0">
                            <a:latin typeface="Cambria Math" panose="02040503050406030204" pitchFamily="18" charset="0"/>
                            <a:ea typeface="Cambria Math" panose="02040503050406030204" pitchFamily="18" charset="0"/>
                          </a:rPr>
                        </m:ctrlPr>
                      </m:sSubSupPr>
                      <m:e>
                        <m:r>
                          <a:rPr lang="de-DE" sz="2000" i="1">
                            <a:latin typeface="Cambria Math" panose="02040503050406030204" pitchFamily="18" charset="0"/>
                            <a:ea typeface="Cambria Math" panose="02040503050406030204" pitchFamily="18" charset="0"/>
                          </a:rPr>
                          <m:t>ℕ</m:t>
                        </m:r>
                      </m:e>
                      <m:sub>
                        <m:r>
                          <a:rPr lang="de-DE" sz="2000" b="0" i="1" smtClean="0">
                            <a:latin typeface="Cambria Math" panose="02040503050406030204" pitchFamily="18" charset="0"/>
                            <a:ea typeface="Cambria Math" panose="02040503050406030204" pitchFamily="18" charset="0"/>
                          </a:rPr>
                          <m:t>0</m:t>
                        </m:r>
                      </m:sub>
                      <m:sup>
                        <m:r>
                          <a:rPr lang="de-DE" sz="2000" b="0" i="1" smtClean="0">
                            <a:latin typeface="Cambria Math" panose="02040503050406030204" pitchFamily="18" charset="0"/>
                            <a:ea typeface="Cambria Math" panose="02040503050406030204" pitchFamily="18" charset="0"/>
                          </a:rPr>
                          <m:t> </m:t>
                        </m:r>
                      </m:sup>
                    </m:sSubSup>
                  </m:oMath>
                </a14:m>
                <a:r>
                  <a:rPr lang="de-DE" sz="2000" dirty="0"/>
                  <a:t>)</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E8506EB2-00E5-47B1-A0A3-68F21A3D9ECC}"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51</a:t>
            </a:fld>
            <a:endParaRPr lang="de-DE"/>
          </a:p>
        </p:txBody>
      </p:sp>
    </p:spTree>
    <p:extLst>
      <p:ext uri="{BB962C8B-B14F-4D97-AF65-F5344CB8AC3E}">
        <p14:creationId xmlns:p14="http://schemas.microsoft.com/office/powerpoint/2010/main" val="91732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AEE356-2190-4A68-B30A-AD40D96A4F3E}"/>
              </a:ext>
            </a:extLst>
          </p:cNvPr>
          <p:cNvSpPr>
            <a:spLocks noGrp="1"/>
          </p:cNvSpPr>
          <p:nvPr>
            <p:ph type="title"/>
          </p:nvPr>
        </p:nvSpPr>
        <p:spPr/>
        <p:txBody>
          <a:bodyPr/>
          <a:lstStyle/>
          <a:p>
            <a:r>
              <a:rPr lang="de-DE" dirty="0"/>
              <a:t>Dart - Funktionen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AA2B96E-C69F-4F5B-8511-66F66DA7DC44}"/>
                  </a:ext>
                </a:extLst>
              </p:cNvPr>
              <p:cNvSpPr>
                <a:spLocks noGrp="1"/>
              </p:cNvSpPr>
              <p:nvPr>
                <p:ph idx="1"/>
              </p:nvPr>
            </p:nvSpPr>
            <p:spPr>
              <a:xfrm>
                <a:off x="838200" y="1520825"/>
                <a:ext cx="9869129" cy="4645025"/>
              </a:xfrm>
            </p:spPr>
            <p:txBody>
              <a:bodyPr anchor="ctr"/>
              <a:lstStyle/>
              <a:p>
                <a:pPr marL="0" indent="0">
                  <a:buNone/>
                </a:pPr>
                <a:r>
                  <a:rPr lang="de-DE" dirty="0"/>
                  <a:t>Schreibe eine Funktion, </a:t>
                </a:r>
                <a:br>
                  <a:rPr lang="de-DE" dirty="0"/>
                </a:br>
                <a:r>
                  <a:rPr lang="de-DE" dirty="0"/>
                  <a:t>die aus einer Liste mit Zahlen die kleinste heraussucht.</a:t>
                </a:r>
              </a:p>
              <a:p>
                <a:pPr marL="0" indent="0">
                  <a:buNone/>
                </a:pPr>
                <a:endParaRPr lang="de-DE" sz="2000" dirty="0"/>
              </a:p>
              <a:p>
                <a:pPr marL="0" indent="0">
                  <a:buNone/>
                </a:pPr>
                <a:r>
                  <a:rPr lang="de-DE" sz="2000" dirty="0"/>
                  <a:t>Zulässige Annahme:</a:t>
                </a:r>
              </a:p>
              <a:p>
                <a:r>
                  <a:rPr lang="de-DE" sz="2000" dirty="0"/>
                  <a:t>Nur ganze Zahlen (</a:t>
                </a:r>
                <a14:m>
                  <m:oMath xmlns:m="http://schemas.openxmlformats.org/officeDocument/2006/math">
                    <m:r>
                      <a:rPr lang="de-DE" sz="2000" i="1" smtClean="0">
                        <a:latin typeface="Cambria Math" panose="02040503050406030204" pitchFamily="18" charset="0"/>
                        <a:ea typeface="Cambria Math" panose="02040503050406030204" pitchFamily="18" charset="0"/>
                      </a:rPr>
                      <m:t>ℤ</m:t>
                    </m:r>
                  </m:oMath>
                </a14:m>
                <a:r>
                  <a:rPr lang="de-DE" sz="2000" dirty="0"/>
                  <a:t>)</a:t>
                </a:r>
              </a:p>
              <a:p>
                <a:r>
                  <a:rPr lang="de-DE" sz="2000" dirty="0"/>
                  <a:t>Mindestens eine Zahl in der Liste</a:t>
                </a:r>
              </a:p>
            </p:txBody>
          </p:sp>
        </mc:Choice>
        <mc:Fallback xmlns="">
          <p:sp>
            <p:nvSpPr>
              <p:cNvPr id="3" name="Inhaltsplatzhalter 2">
                <a:extLst>
                  <a:ext uri="{FF2B5EF4-FFF2-40B4-BE49-F238E27FC236}">
                    <a16:creationId xmlns:a16="http://schemas.microsoft.com/office/drawing/2014/main" id="{CAA2B96E-C69F-4F5B-8511-66F66DA7DC44}"/>
                  </a:ext>
                </a:extLst>
              </p:cNvPr>
              <p:cNvSpPr>
                <a:spLocks noGrp="1" noRot="1" noChangeAspect="1" noMove="1" noResize="1" noEditPoints="1" noAdjustHandles="1" noChangeArrowheads="1" noChangeShapeType="1" noTextEdit="1"/>
              </p:cNvSpPr>
              <p:nvPr>
                <p:ph idx="1"/>
              </p:nvPr>
            </p:nvSpPr>
            <p:spPr>
              <a:xfrm>
                <a:off x="838200" y="1520825"/>
                <a:ext cx="9869129" cy="4645025"/>
              </a:xfrm>
              <a:blipFill>
                <a:blip r:embed="rId3"/>
                <a:stretch>
                  <a:fillRect l="-1298"/>
                </a:stretch>
              </a:blipFill>
            </p:spPr>
            <p:txBody>
              <a:bodyPr/>
              <a:lstStyle/>
              <a:p>
                <a:r>
                  <a:rPr lang="de-DE">
                    <a:noFill/>
                  </a:rPr>
                  <a:t> </a:t>
                </a:r>
              </a:p>
            </p:txBody>
          </p:sp>
        </mc:Fallback>
      </mc:AlternateContent>
      <p:sp>
        <p:nvSpPr>
          <p:cNvPr id="4" name="Datumsplatzhalter 3">
            <a:extLst>
              <a:ext uri="{FF2B5EF4-FFF2-40B4-BE49-F238E27FC236}">
                <a16:creationId xmlns:a16="http://schemas.microsoft.com/office/drawing/2014/main" id="{5DB3E6EA-5CA3-4700-8A7A-A7DF6CBD7260}"/>
              </a:ext>
            </a:extLst>
          </p:cNvPr>
          <p:cNvSpPr>
            <a:spLocks noGrp="1"/>
          </p:cNvSpPr>
          <p:nvPr>
            <p:ph type="dt" sz="half" idx="10"/>
          </p:nvPr>
        </p:nvSpPr>
        <p:spPr/>
        <p:txBody>
          <a:bodyPr/>
          <a:lstStyle/>
          <a:p>
            <a:fld id="{FC37FB73-43AD-4BCB-A8B7-398E0ABCDD3A}" type="datetime1">
              <a:rPr lang="de-DE" smtClean="0"/>
              <a:t>07.10.2021</a:t>
            </a:fld>
            <a:endParaRPr lang="de-DE"/>
          </a:p>
        </p:txBody>
      </p:sp>
      <p:sp>
        <p:nvSpPr>
          <p:cNvPr id="5" name="Fußzeilenplatzhalter 4">
            <a:extLst>
              <a:ext uri="{FF2B5EF4-FFF2-40B4-BE49-F238E27FC236}">
                <a16:creationId xmlns:a16="http://schemas.microsoft.com/office/drawing/2014/main" id="{14E75CA1-7496-4A5F-A5B9-9377BBE8B1B1}"/>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D692A012-F83C-46E1-89B2-E7D25E69A176}"/>
              </a:ext>
            </a:extLst>
          </p:cNvPr>
          <p:cNvSpPr>
            <a:spLocks noGrp="1"/>
          </p:cNvSpPr>
          <p:nvPr>
            <p:ph type="sldNum" sz="quarter" idx="12"/>
          </p:nvPr>
        </p:nvSpPr>
        <p:spPr/>
        <p:txBody>
          <a:bodyPr/>
          <a:lstStyle/>
          <a:p>
            <a:fld id="{3A1F27E2-D58A-4028-9FF2-B12D897F257E}" type="slidenum">
              <a:rPr lang="de-DE" smtClean="0"/>
              <a:t>52</a:t>
            </a:fld>
            <a:endParaRPr lang="de-DE"/>
          </a:p>
        </p:txBody>
      </p:sp>
    </p:spTree>
    <p:extLst>
      <p:ext uri="{BB962C8B-B14F-4D97-AF65-F5344CB8AC3E}">
        <p14:creationId xmlns:p14="http://schemas.microsoft.com/office/powerpoint/2010/main" val="751209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Bisher: die Reihenfolge spielte eine Rolle.</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8" name="Grafik 7">
            <a:extLst>
              <a:ext uri="{FF2B5EF4-FFF2-40B4-BE49-F238E27FC236}">
                <a16:creationId xmlns:a16="http://schemas.microsoft.com/office/drawing/2014/main" id="{DD6C786E-16D4-45B3-AF8C-9D30C4D274AB}"/>
              </a:ext>
            </a:extLst>
          </p:cNvPr>
          <p:cNvPicPr>
            <a:picLocks noChangeAspect="1"/>
          </p:cNvPicPr>
          <p:nvPr/>
        </p:nvPicPr>
        <p:blipFill>
          <a:blip r:embed="rId3"/>
          <a:stretch>
            <a:fillRect/>
          </a:stretch>
        </p:blipFill>
        <p:spPr>
          <a:xfrm>
            <a:off x="1048489" y="2460029"/>
            <a:ext cx="5993008" cy="3705821"/>
          </a:xfrm>
          <a:prstGeom prst="rect">
            <a:avLst/>
          </a:prstGeom>
        </p:spPr>
      </p:pic>
      <p:cxnSp>
        <p:nvCxnSpPr>
          <p:cNvPr id="17" name="Gerade Verbindung mit Pfeil 16">
            <a:extLst>
              <a:ext uri="{FF2B5EF4-FFF2-40B4-BE49-F238E27FC236}">
                <a16:creationId xmlns:a16="http://schemas.microsoft.com/office/drawing/2014/main" id="{5664D26F-6249-4308-8208-D19F09999E17}"/>
              </a:ext>
            </a:extLst>
          </p:cNvPr>
          <p:cNvCxnSpPr/>
          <p:nvPr/>
        </p:nvCxnSpPr>
        <p:spPr>
          <a:xfrm>
            <a:off x="3989439" y="3790335"/>
            <a:ext cx="1143000" cy="10618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4560939" y="3781997"/>
            <a:ext cx="1788242" cy="1070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3F084F5C-9D9C-4CB1-B81F-548929EECE00}"/>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22" name="Textfeld 21">
            <a:extLst>
              <a:ext uri="{FF2B5EF4-FFF2-40B4-BE49-F238E27FC236}">
                <a16:creationId xmlns:a16="http://schemas.microsoft.com/office/drawing/2014/main" id="{929B1A5B-76A8-48B5-BD82-0F5247144C14}"/>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970296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3FB4AD00-F293-42C8-BB07-5C4E27C56286}"/>
              </a:ext>
            </a:extLst>
          </p:cNvPr>
          <p:cNvPicPr>
            <a:picLocks noChangeAspect="1"/>
          </p:cNvPicPr>
          <p:nvPr/>
        </p:nvPicPr>
        <p:blipFill>
          <a:blip r:embed="rId3"/>
          <a:stretch>
            <a:fillRect/>
          </a:stretch>
        </p:blipFill>
        <p:spPr>
          <a:xfrm>
            <a:off x="838200" y="2194030"/>
            <a:ext cx="5063726" cy="109486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Problem: man weiß nicht, was die Zahlen bedeuten</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54</a:t>
            </a:fld>
            <a:endParaRPr lang="de-DE"/>
          </a:p>
        </p:txBody>
      </p:sp>
      <p:grpSp>
        <p:nvGrpSpPr>
          <p:cNvPr id="35" name="Gruppieren 34">
            <a:extLst>
              <a:ext uri="{FF2B5EF4-FFF2-40B4-BE49-F238E27FC236}">
                <a16:creationId xmlns:a16="http://schemas.microsoft.com/office/drawing/2014/main" id="{1B225360-5EAD-4FA8-9A9F-211D3384EF79}"/>
              </a:ext>
            </a:extLst>
          </p:cNvPr>
          <p:cNvGrpSpPr/>
          <p:nvPr/>
        </p:nvGrpSpPr>
        <p:grpSpPr>
          <a:xfrm>
            <a:off x="838200" y="2880560"/>
            <a:ext cx="10262573" cy="3040067"/>
            <a:chOff x="838200" y="2880560"/>
            <a:chExt cx="10262573" cy="3040067"/>
          </a:xfrm>
        </p:grpSpPr>
        <p:pic>
          <p:nvPicPr>
            <p:cNvPr id="27" name="Grafik 26">
              <a:extLst>
                <a:ext uri="{FF2B5EF4-FFF2-40B4-BE49-F238E27FC236}">
                  <a16:creationId xmlns:a16="http://schemas.microsoft.com/office/drawing/2014/main" id="{53B0A1AB-1055-457D-967B-F8B74A049ABA}"/>
                </a:ext>
              </a:extLst>
            </p:cNvPr>
            <p:cNvPicPr>
              <a:picLocks noChangeAspect="1"/>
            </p:cNvPicPr>
            <p:nvPr/>
          </p:nvPicPr>
          <p:blipFill>
            <a:blip r:embed="rId4"/>
            <a:stretch>
              <a:fillRect/>
            </a:stretch>
          </p:blipFill>
          <p:spPr>
            <a:xfrm>
              <a:off x="838200" y="3852866"/>
              <a:ext cx="10262573" cy="2067761"/>
            </a:xfrm>
            <a:prstGeom prst="rect">
              <a:avLst/>
            </a:prstGeom>
          </p:spPr>
        </p:pic>
        <p:cxnSp>
          <p:nvCxnSpPr>
            <p:cNvPr id="14" name="Gerade Verbindung mit Pfeil 13">
              <a:extLst>
                <a:ext uri="{FF2B5EF4-FFF2-40B4-BE49-F238E27FC236}">
                  <a16:creationId xmlns:a16="http://schemas.microsoft.com/office/drawing/2014/main" id="{9DEF1BB8-8A27-4108-9FDA-A486041E0CA0}"/>
                </a:ext>
              </a:extLst>
            </p:cNvPr>
            <p:cNvCxnSpPr>
              <a:cxnSpLocks/>
            </p:cNvCxnSpPr>
            <p:nvPr/>
          </p:nvCxnSpPr>
          <p:spPr>
            <a:xfrm>
              <a:off x="3067665" y="2880560"/>
              <a:ext cx="862780"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D58A376-94B5-49F7-8A75-10D2A1DD1E6A}"/>
                </a:ext>
              </a:extLst>
            </p:cNvPr>
            <p:cNvCxnSpPr>
              <a:cxnSpLocks/>
            </p:cNvCxnSpPr>
            <p:nvPr/>
          </p:nvCxnSpPr>
          <p:spPr>
            <a:xfrm>
              <a:off x="3657600" y="2880560"/>
              <a:ext cx="155595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307C7FE-7BA3-44D6-B030-BE5156A7E2ED}"/>
                </a:ext>
              </a:extLst>
            </p:cNvPr>
            <p:cNvCxnSpPr>
              <a:cxnSpLocks/>
            </p:cNvCxnSpPr>
            <p:nvPr/>
          </p:nvCxnSpPr>
          <p:spPr>
            <a:xfrm>
              <a:off x="4136923" y="2880560"/>
              <a:ext cx="2787445"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A15BD92A-1CBD-47B6-AA31-7B048E9C45B8}"/>
                </a:ext>
              </a:extLst>
            </p:cNvPr>
            <p:cNvCxnSpPr>
              <a:cxnSpLocks/>
            </p:cNvCxnSpPr>
            <p:nvPr/>
          </p:nvCxnSpPr>
          <p:spPr>
            <a:xfrm>
              <a:off x="4615842" y="2880560"/>
              <a:ext cx="4026713"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27550F5C-11A0-4BBF-BD8A-606694516937}"/>
                </a:ext>
              </a:extLst>
            </p:cNvPr>
            <p:cNvCxnSpPr>
              <a:cxnSpLocks/>
            </p:cNvCxnSpPr>
            <p:nvPr/>
          </p:nvCxnSpPr>
          <p:spPr>
            <a:xfrm>
              <a:off x="5294671" y="2880560"/>
              <a:ext cx="5191019" cy="9627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6" name="Textfeld 35">
            <a:extLst>
              <a:ext uri="{FF2B5EF4-FFF2-40B4-BE49-F238E27FC236}">
                <a16:creationId xmlns:a16="http://schemas.microsoft.com/office/drawing/2014/main" id="{06A027E0-0490-484D-AC2C-943A24AE0EE4}"/>
              </a:ext>
            </a:extLst>
          </p:cNvPr>
          <p:cNvSpPr txBox="1"/>
          <p:nvPr/>
        </p:nvSpPr>
        <p:spPr>
          <a:xfrm>
            <a:off x="2924531" y="2741460"/>
            <a:ext cx="2520242" cy="369332"/>
          </a:xfrm>
          <a:prstGeom prst="rect">
            <a:avLst/>
          </a:prstGeom>
          <a:noFill/>
        </p:spPr>
        <p:txBody>
          <a:bodyPr wrap="none" rtlCol="0">
            <a:spAutoFit/>
          </a:bodyPr>
          <a:lstStyle/>
          <a:p>
            <a:r>
              <a:rPr lang="de-DE" dirty="0">
                <a:solidFill>
                  <a:schemeClr val="accent1"/>
                </a:solidFill>
              </a:rPr>
              <a:t>?          ?      ?      ?            ?</a:t>
            </a:r>
          </a:p>
        </p:txBody>
      </p:sp>
    </p:spTree>
    <p:extLst>
      <p:ext uri="{BB962C8B-B14F-4D97-AF65-F5344CB8AC3E}">
        <p14:creationId xmlns:p14="http://schemas.microsoft.com/office/powerpoint/2010/main" val="590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4BBC0FED-C85E-439A-A689-80505EA1FCBE}"/>
              </a:ext>
            </a:extLst>
          </p:cNvPr>
          <p:cNvPicPr>
            <a:picLocks noChangeAspect="1"/>
          </p:cNvPicPr>
          <p:nvPr/>
        </p:nvPicPr>
        <p:blipFill>
          <a:blip r:embed="rId3"/>
          <a:stretch>
            <a:fillRect/>
          </a:stretch>
        </p:blipFill>
        <p:spPr>
          <a:xfrm>
            <a:off x="1048488" y="2460029"/>
            <a:ext cx="9629297" cy="3705820"/>
          </a:xfrm>
          <a:prstGeom prst="rect">
            <a:avLst/>
          </a:prstGeom>
        </p:spPr>
      </p:pic>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a:t>Jetzt: Namensgebung beim Aufruf</a:t>
            </a:r>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5B778F2B-0406-4A73-B501-990329E74751}"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55</a:t>
            </a:fld>
            <a:endParaRPr lang="de-DE"/>
          </a:p>
        </p:txBody>
      </p:sp>
      <p:cxnSp>
        <p:nvCxnSpPr>
          <p:cNvPr id="17" name="Gerade Verbindung mit Pfeil 16">
            <a:extLst>
              <a:ext uri="{FF2B5EF4-FFF2-40B4-BE49-F238E27FC236}">
                <a16:creationId xmlns:a16="http://schemas.microsoft.com/office/drawing/2014/main" id="{5664D26F-6249-4308-8208-D19F09999E17}"/>
              </a:ext>
            </a:extLst>
          </p:cNvPr>
          <p:cNvCxnSpPr>
            <a:cxnSpLocks/>
          </p:cNvCxnSpPr>
          <p:nvPr/>
        </p:nvCxnSpPr>
        <p:spPr>
          <a:xfrm>
            <a:off x="4077929" y="3738716"/>
            <a:ext cx="5619136" cy="12609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6241613A-24DE-46CA-BFEB-0F26BAAC7208}"/>
              </a:ext>
            </a:extLst>
          </p:cNvPr>
          <p:cNvCxnSpPr>
            <a:cxnSpLocks/>
          </p:cNvCxnSpPr>
          <p:nvPr/>
        </p:nvCxnSpPr>
        <p:spPr>
          <a:xfrm>
            <a:off x="5139813" y="3738716"/>
            <a:ext cx="1828800" cy="1168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A534F38-8515-4C6D-ACC7-A52046845546}"/>
              </a:ext>
            </a:extLst>
          </p:cNvPr>
          <p:cNvCxnSpPr>
            <a:cxnSpLocks/>
          </p:cNvCxnSpPr>
          <p:nvPr/>
        </p:nvCxnSpPr>
        <p:spPr>
          <a:xfrm flipH="1">
            <a:off x="4077929"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5AB9196C-DCEF-4E3C-9D72-0A1864599310}"/>
              </a:ext>
            </a:extLst>
          </p:cNvPr>
          <p:cNvCxnSpPr>
            <a:cxnSpLocks/>
          </p:cNvCxnSpPr>
          <p:nvPr/>
        </p:nvCxnSpPr>
        <p:spPr>
          <a:xfrm flipH="1">
            <a:off x="5139813" y="3628103"/>
            <a:ext cx="3760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AD807EE-3E0A-49B5-9923-138E82236A3C}"/>
              </a:ext>
            </a:extLst>
          </p:cNvPr>
          <p:cNvCxnSpPr>
            <a:cxnSpLocks/>
          </p:cNvCxnSpPr>
          <p:nvPr/>
        </p:nvCxnSpPr>
        <p:spPr>
          <a:xfrm>
            <a:off x="4454013" y="5196348"/>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AD40FD41-A29F-489E-A1C9-8444840945EE}"/>
              </a:ext>
            </a:extLst>
          </p:cNvPr>
          <p:cNvCxnSpPr>
            <a:cxnSpLocks/>
          </p:cNvCxnSpPr>
          <p:nvPr/>
        </p:nvCxnSpPr>
        <p:spPr>
          <a:xfrm>
            <a:off x="9871587" y="5193890"/>
            <a:ext cx="2138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29EE45FF-ABF9-4A43-86FC-754F9C5EFD20}"/>
              </a:ext>
            </a:extLst>
          </p:cNvPr>
          <p:cNvCxnSpPr>
            <a:cxnSpLocks/>
          </p:cNvCxnSpPr>
          <p:nvPr/>
        </p:nvCxnSpPr>
        <p:spPr>
          <a:xfrm>
            <a:off x="4723171" y="5193890"/>
            <a:ext cx="1294171" cy="24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6C0D050-985D-4C3B-98D1-1758411EF22D}"/>
              </a:ext>
            </a:extLst>
          </p:cNvPr>
          <p:cNvCxnSpPr>
            <a:cxnSpLocks/>
          </p:cNvCxnSpPr>
          <p:nvPr/>
        </p:nvCxnSpPr>
        <p:spPr>
          <a:xfrm>
            <a:off x="7455310" y="5193890"/>
            <a:ext cx="137897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047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848C0-4259-4120-9026-CB7345A2EC7B}"/>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C80CF326-EF21-44EE-8CF9-38064E6D7558}"/>
              </a:ext>
            </a:extLst>
          </p:cNvPr>
          <p:cNvSpPr>
            <a:spLocks noGrp="1"/>
          </p:cNvSpPr>
          <p:nvPr>
            <p:ph idx="1"/>
          </p:nvPr>
        </p:nvSpPr>
        <p:spPr/>
        <p:txBody>
          <a:bodyPr/>
          <a:lstStyle/>
          <a:p>
            <a:r>
              <a:rPr lang="de-DE" dirty="0" err="1"/>
              <a:t>Named</a:t>
            </a:r>
            <a:r>
              <a:rPr lang="de-DE" dirty="0"/>
              <a:t> </a:t>
            </a:r>
            <a:r>
              <a:rPr lang="de-DE" dirty="0" err="1"/>
              <a:t>arguments</a:t>
            </a:r>
            <a:r>
              <a:rPr lang="de-DE" dirty="0"/>
              <a:t>: </a:t>
            </a:r>
            <a:br>
              <a:rPr lang="de-DE" dirty="0"/>
            </a:br>
            <a:r>
              <a:rPr lang="de-DE" sz="2800" b="1" i="1" dirty="0">
                <a:solidFill>
                  <a:schemeClr val="bg1">
                    <a:lumMod val="65000"/>
                  </a:schemeClr>
                </a:solidFill>
              </a:rPr>
              <a:t>ergebnistyp</a:t>
            </a:r>
            <a:r>
              <a:rPr lang="de-DE" sz="2800" b="1" dirty="0">
                <a:solidFill>
                  <a:schemeClr val="bg1">
                    <a:lumMod val="65000"/>
                  </a:schemeClr>
                </a:solidFill>
              </a:rPr>
              <a:t> </a:t>
            </a:r>
            <a:r>
              <a:rPr lang="de-DE" sz="2800" b="1" i="1" dirty="0" err="1">
                <a:solidFill>
                  <a:schemeClr val="bg1">
                    <a:lumMod val="65000"/>
                  </a:schemeClr>
                </a:solidFill>
              </a:rPr>
              <a:t>name</a:t>
            </a:r>
            <a:r>
              <a:rPr lang="de-DE" sz="2800" b="1" dirty="0">
                <a:solidFill>
                  <a:schemeClr val="bg1">
                    <a:lumMod val="65000"/>
                  </a:schemeClr>
                </a:solidFill>
              </a:rPr>
              <a:t>(</a:t>
            </a:r>
            <a:r>
              <a:rPr lang="de-DE" sz="2800" b="1" dirty="0">
                <a:solidFill>
                  <a:schemeClr val="accent1">
                    <a:lumMod val="75000"/>
                  </a:schemeClr>
                </a:solidFill>
              </a:rPr>
              <a:t>{ </a:t>
            </a:r>
            <a:r>
              <a:rPr lang="de-DE" dirty="0">
                <a:solidFill>
                  <a:schemeClr val="bg1">
                    <a:lumMod val="65000"/>
                  </a:schemeClr>
                </a:solidFill>
              </a:rPr>
              <a:t>…</a:t>
            </a:r>
            <a:r>
              <a:rPr lang="de-DE" sz="2800" b="1" dirty="0">
                <a:solidFill>
                  <a:schemeClr val="accent1">
                    <a:lumMod val="75000"/>
                  </a:schemeClr>
                </a:solidFill>
              </a:rPr>
              <a:t>}</a:t>
            </a:r>
            <a:r>
              <a:rPr lang="de-DE" sz="2800" b="1" dirty="0">
                <a:solidFill>
                  <a:schemeClr val="bg1">
                    <a:lumMod val="65000"/>
                  </a:schemeClr>
                </a:solidFill>
              </a:rPr>
              <a:t>) {</a:t>
            </a: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br>
              <a:rPr lang="de-DE" dirty="0">
                <a:solidFill>
                  <a:schemeClr val="bg1">
                    <a:lumMod val="65000"/>
                  </a:schemeClr>
                </a:solidFill>
              </a:rPr>
            </a:br>
            <a:r>
              <a:rPr lang="de-DE" dirty="0">
                <a:solidFill>
                  <a:schemeClr val="bg1">
                    <a:lumMod val="65000"/>
                  </a:schemeClr>
                </a:solidFill>
              </a:rPr>
              <a:t>	</a:t>
            </a:r>
            <a:r>
              <a:rPr lang="de-DE" sz="2800" b="1" dirty="0" err="1">
                <a:solidFill>
                  <a:schemeClr val="bg1">
                    <a:lumMod val="65000"/>
                  </a:schemeClr>
                </a:solidFill>
              </a:rPr>
              <a:t>return</a:t>
            </a:r>
            <a:r>
              <a:rPr lang="de-DE" sz="2800" b="1" i="1" dirty="0">
                <a:solidFill>
                  <a:schemeClr val="bg1">
                    <a:lumMod val="65000"/>
                  </a:schemeClr>
                </a:solidFill>
              </a:rPr>
              <a:t> </a:t>
            </a:r>
            <a:r>
              <a:rPr lang="de-DE" sz="2800" b="1" i="1" dirty="0" err="1">
                <a:solidFill>
                  <a:schemeClr val="bg1">
                    <a:lumMod val="65000"/>
                  </a:schemeClr>
                </a:solidFill>
              </a:rPr>
              <a:t>ergebnis</a:t>
            </a:r>
            <a:r>
              <a:rPr lang="de-DE" sz="2800" b="1" dirty="0">
                <a:solidFill>
                  <a:schemeClr val="bg1">
                    <a:lumMod val="65000"/>
                  </a:schemeClr>
                </a:solidFill>
              </a:rPr>
              <a:t>;</a:t>
            </a:r>
            <a:r>
              <a:rPr lang="de-DE" sz="2800" b="1" i="1" dirty="0">
                <a:solidFill>
                  <a:schemeClr val="bg1">
                    <a:lumMod val="65000"/>
                  </a:schemeClr>
                </a:solidFill>
              </a:rPr>
              <a:t> </a:t>
            </a:r>
            <a:br>
              <a:rPr lang="de-DE" sz="2800" b="1" i="1" dirty="0">
                <a:solidFill>
                  <a:schemeClr val="bg1">
                    <a:lumMod val="65000"/>
                  </a:schemeClr>
                </a:solidFill>
              </a:rPr>
            </a:br>
            <a:r>
              <a:rPr lang="de-DE" sz="2800" b="1" dirty="0">
                <a:solidFill>
                  <a:schemeClr val="bg1">
                    <a:lumMod val="65000"/>
                  </a:schemeClr>
                </a:solidFill>
              </a:rPr>
              <a:t>}</a:t>
            </a:r>
            <a:endParaRPr lang="de-DE" dirty="0">
              <a:solidFill>
                <a:schemeClr val="bg1">
                  <a:lumMod val="65000"/>
                </a:schemeClr>
              </a:solidFill>
            </a:endParaRPr>
          </a:p>
          <a:p>
            <a:r>
              <a:rPr lang="de-DE" dirty="0"/>
              <a:t>Entweder </a:t>
            </a:r>
            <a:r>
              <a:rPr lang="de-DE" dirty="0" err="1"/>
              <a:t>required</a:t>
            </a:r>
            <a:br>
              <a:rPr lang="de-DE" sz="2400" b="1" dirty="0">
                <a:solidFill>
                  <a:schemeClr val="accent1">
                    <a:lumMod val="75000"/>
                  </a:schemeClr>
                </a:solidFill>
              </a:rPr>
            </a:br>
            <a:r>
              <a:rPr lang="de-DE" sz="2400" b="1" dirty="0" err="1">
                <a:solidFill>
                  <a:schemeClr val="accent1">
                    <a:lumMod val="75000"/>
                  </a:schemeClr>
                </a:solidFill>
              </a:rPr>
              <a:t>required</a:t>
            </a:r>
            <a:r>
              <a:rPr lang="de-DE" sz="2400" b="1" dirty="0">
                <a:solidFill>
                  <a:schemeClr val="accent1">
                    <a:lumMod val="75000"/>
                  </a:schemeClr>
                </a:solidFill>
              </a:rPr>
              <a:t> </a:t>
            </a:r>
            <a:r>
              <a:rPr lang="de-DE" sz="2400" b="1" i="1" dirty="0">
                <a:solidFill>
                  <a:schemeClr val="tx2"/>
                </a:solidFill>
              </a:rPr>
              <a:t>typ </a:t>
            </a:r>
            <a:r>
              <a:rPr lang="de-DE" sz="2400" b="1" i="1" dirty="0" err="1">
                <a:solidFill>
                  <a:schemeClr val="tx2"/>
                </a:solidFill>
              </a:rPr>
              <a:t>argument</a:t>
            </a:r>
            <a:endParaRPr lang="de-DE" sz="2800" b="1" dirty="0">
              <a:solidFill>
                <a:schemeClr val="accent1">
                  <a:lumMod val="75000"/>
                </a:schemeClr>
              </a:solidFill>
            </a:endParaRPr>
          </a:p>
          <a:p>
            <a:r>
              <a:rPr lang="de-DE" dirty="0"/>
              <a:t>Oder mit Standardwert</a:t>
            </a:r>
            <a:br>
              <a:rPr lang="de-DE" b="1" dirty="0">
                <a:solidFill>
                  <a:schemeClr val="accent1">
                    <a:lumMod val="75000"/>
                  </a:schemeClr>
                </a:solidFill>
              </a:rPr>
            </a:br>
            <a:r>
              <a:rPr lang="de-DE" sz="2800" b="1" i="1" dirty="0">
                <a:solidFill>
                  <a:schemeClr val="tx2"/>
                </a:solidFill>
              </a:rPr>
              <a:t>typ argument2 </a:t>
            </a:r>
            <a:r>
              <a:rPr lang="de-DE" sz="2800" b="1" dirty="0">
                <a:solidFill>
                  <a:schemeClr val="accent1"/>
                </a:solidFill>
              </a:rPr>
              <a:t>=</a:t>
            </a:r>
            <a:r>
              <a:rPr lang="de-DE" sz="2800" b="1" i="1" dirty="0">
                <a:solidFill>
                  <a:schemeClr val="tx2"/>
                </a:solidFill>
              </a:rPr>
              <a:t> </a:t>
            </a:r>
            <a:r>
              <a:rPr lang="de-DE" sz="2800" b="1" i="1" dirty="0" err="1">
                <a:solidFill>
                  <a:schemeClr val="tx2"/>
                </a:solidFill>
              </a:rPr>
              <a:t>standardwert</a:t>
            </a:r>
            <a:endParaRPr lang="de-DE" dirty="0"/>
          </a:p>
        </p:txBody>
      </p:sp>
      <p:sp>
        <p:nvSpPr>
          <p:cNvPr id="4" name="Datumsplatzhalter 3">
            <a:extLst>
              <a:ext uri="{FF2B5EF4-FFF2-40B4-BE49-F238E27FC236}">
                <a16:creationId xmlns:a16="http://schemas.microsoft.com/office/drawing/2014/main" id="{83962227-3ED0-4E33-87EA-17DC5D03CCD7}"/>
              </a:ext>
            </a:extLst>
          </p:cNvPr>
          <p:cNvSpPr>
            <a:spLocks noGrp="1"/>
          </p:cNvSpPr>
          <p:nvPr>
            <p:ph type="dt" sz="half" idx="10"/>
          </p:nvPr>
        </p:nvSpPr>
        <p:spPr/>
        <p:txBody>
          <a:bodyPr/>
          <a:lstStyle/>
          <a:p>
            <a:fld id="{38F87A43-8079-4CB7-B86D-866A303FB094}" type="datetime1">
              <a:rPr lang="de-DE" smtClean="0"/>
              <a:t>07.10.2021</a:t>
            </a:fld>
            <a:endParaRPr lang="de-DE"/>
          </a:p>
        </p:txBody>
      </p:sp>
      <p:sp>
        <p:nvSpPr>
          <p:cNvPr id="5" name="Fußzeilenplatzhalter 4">
            <a:extLst>
              <a:ext uri="{FF2B5EF4-FFF2-40B4-BE49-F238E27FC236}">
                <a16:creationId xmlns:a16="http://schemas.microsoft.com/office/drawing/2014/main" id="{9E653B40-DEB7-4497-9060-4EC12557C0AA}"/>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51EBF49-261D-46A7-89BC-1309B61050EC}"/>
              </a:ext>
            </a:extLst>
          </p:cNvPr>
          <p:cNvSpPr>
            <a:spLocks noGrp="1"/>
          </p:cNvSpPr>
          <p:nvPr>
            <p:ph type="sldNum" sz="quarter" idx="12"/>
          </p:nvPr>
        </p:nvSpPr>
        <p:spPr/>
        <p:txBody>
          <a:bodyPr/>
          <a:lstStyle/>
          <a:p>
            <a:fld id="{3A1F27E2-D58A-4028-9FF2-B12D897F257E}" type="slidenum">
              <a:rPr lang="de-DE" smtClean="0"/>
              <a:t>56</a:t>
            </a:fld>
            <a:endParaRPr lang="de-DE"/>
          </a:p>
        </p:txBody>
      </p:sp>
    </p:spTree>
    <p:extLst>
      <p:ext uri="{BB962C8B-B14F-4D97-AF65-F5344CB8AC3E}">
        <p14:creationId xmlns:p14="http://schemas.microsoft.com/office/powerpoint/2010/main" val="2684647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AB4B6-127B-4DD4-80CD-D87D97B12642}"/>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3" name="Inhaltsplatzhalter 2">
            <a:extLst>
              <a:ext uri="{FF2B5EF4-FFF2-40B4-BE49-F238E27FC236}">
                <a16:creationId xmlns:a16="http://schemas.microsoft.com/office/drawing/2014/main" id="{0666358B-D634-4CDD-8C10-1F7BF8F57587}"/>
              </a:ext>
            </a:extLst>
          </p:cNvPr>
          <p:cNvSpPr>
            <a:spLocks noGrp="1"/>
          </p:cNvSpPr>
          <p:nvPr>
            <p:ph idx="1"/>
          </p:nvPr>
        </p:nvSpPr>
        <p:spPr/>
        <p:txBody>
          <a:bodyPr/>
          <a:lstStyle/>
          <a:p>
            <a:r>
              <a:rPr lang="de-DE" dirty="0"/>
              <a:t>Wie sieht es in unserem Problemfall aus?</a:t>
            </a:r>
          </a:p>
          <a:p>
            <a:pPr marL="0" indent="0">
              <a:buNone/>
            </a:pPr>
            <a:r>
              <a:rPr lang="de-DE" dirty="0"/>
              <a:t>Vorher:</a:t>
            </a:r>
          </a:p>
          <a:p>
            <a:pPr marL="0" indent="0">
              <a:buNone/>
            </a:pPr>
            <a:endParaRPr lang="de-DE" dirty="0"/>
          </a:p>
          <a:p>
            <a:pPr marL="0" indent="0">
              <a:buNone/>
            </a:pPr>
            <a:endParaRPr lang="de-DE" dirty="0"/>
          </a:p>
          <a:p>
            <a:pPr marL="0" indent="0">
              <a:buNone/>
            </a:pPr>
            <a:r>
              <a:rPr lang="de-DE" dirty="0"/>
              <a:t>Nachher:</a:t>
            </a:r>
          </a:p>
        </p:txBody>
      </p:sp>
      <p:sp>
        <p:nvSpPr>
          <p:cNvPr id="4" name="Datumsplatzhalter 3">
            <a:extLst>
              <a:ext uri="{FF2B5EF4-FFF2-40B4-BE49-F238E27FC236}">
                <a16:creationId xmlns:a16="http://schemas.microsoft.com/office/drawing/2014/main" id="{FCB736F8-950C-47AC-8C3B-85806BDD9992}"/>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F7B6CC0-FEBA-457B-B75F-A57B17C5D047}"/>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F50628E8-E520-491A-951E-CB3450B6A109}"/>
              </a:ext>
            </a:extLst>
          </p:cNvPr>
          <p:cNvSpPr>
            <a:spLocks noGrp="1"/>
          </p:cNvSpPr>
          <p:nvPr>
            <p:ph type="sldNum" sz="quarter" idx="12"/>
          </p:nvPr>
        </p:nvSpPr>
        <p:spPr/>
        <p:txBody>
          <a:bodyPr/>
          <a:lstStyle/>
          <a:p>
            <a:fld id="{3A1F27E2-D58A-4028-9FF2-B12D897F257E}" type="slidenum">
              <a:rPr lang="de-DE" smtClean="0"/>
              <a:t>57</a:t>
            </a:fld>
            <a:endParaRPr lang="de-DE"/>
          </a:p>
        </p:txBody>
      </p:sp>
      <p:pic>
        <p:nvPicPr>
          <p:cNvPr id="8" name="Grafik 7">
            <a:extLst>
              <a:ext uri="{FF2B5EF4-FFF2-40B4-BE49-F238E27FC236}">
                <a16:creationId xmlns:a16="http://schemas.microsoft.com/office/drawing/2014/main" id="{D19CDF4F-0BEA-494C-AFFD-83616BFC10C1}"/>
              </a:ext>
            </a:extLst>
          </p:cNvPr>
          <p:cNvPicPr>
            <a:picLocks noChangeAspect="1"/>
          </p:cNvPicPr>
          <p:nvPr/>
        </p:nvPicPr>
        <p:blipFill rotWithShape="1">
          <a:blip r:embed="rId2"/>
          <a:srcRect l="1915"/>
          <a:stretch/>
        </p:blipFill>
        <p:spPr>
          <a:xfrm>
            <a:off x="838200" y="4021134"/>
            <a:ext cx="7551828" cy="895712"/>
          </a:xfrm>
          <a:prstGeom prst="rect">
            <a:avLst/>
          </a:prstGeom>
        </p:spPr>
      </p:pic>
      <p:pic>
        <p:nvPicPr>
          <p:cNvPr id="9" name="Grafik 8">
            <a:extLst>
              <a:ext uri="{FF2B5EF4-FFF2-40B4-BE49-F238E27FC236}">
                <a16:creationId xmlns:a16="http://schemas.microsoft.com/office/drawing/2014/main" id="{8811442E-6DB4-4B6A-A6BE-E480BEB68FC7}"/>
              </a:ext>
            </a:extLst>
          </p:cNvPr>
          <p:cNvPicPr>
            <a:picLocks noChangeAspect="1"/>
          </p:cNvPicPr>
          <p:nvPr/>
        </p:nvPicPr>
        <p:blipFill>
          <a:blip r:embed="rId3"/>
          <a:stretch>
            <a:fillRect/>
          </a:stretch>
        </p:blipFill>
        <p:spPr>
          <a:xfrm>
            <a:off x="838200" y="2472324"/>
            <a:ext cx="4424625" cy="956676"/>
          </a:xfrm>
          <a:prstGeom prst="rect">
            <a:avLst/>
          </a:prstGeom>
        </p:spPr>
      </p:pic>
      <p:sp>
        <p:nvSpPr>
          <p:cNvPr id="10" name="Textfeld 9">
            <a:extLst>
              <a:ext uri="{FF2B5EF4-FFF2-40B4-BE49-F238E27FC236}">
                <a16:creationId xmlns:a16="http://schemas.microsoft.com/office/drawing/2014/main" id="{9F0D7E93-D8FD-4AB1-A15F-94D3659018B0}"/>
              </a:ext>
            </a:extLst>
          </p:cNvPr>
          <p:cNvSpPr txBox="1"/>
          <p:nvPr/>
        </p:nvSpPr>
        <p:spPr>
          <a:xfrm>
            <a:off x="5580481" y="2535163"/>
            <a:ext cx="1029449" cy="830997"/>
          </a:xfrm>
          <a:prstGeom prst="rect">
            <a:avLst/>
          </a:prstGeom>
          <a:noFill/>
        </p:spPr>
        <p:txBody>
          <a:bodyPr wrap="none" rtlCol="0">
            <a:spAutoFit/>
          </a:bodyPr>
          <a:lstStyle/>
          <a:p>
            <a:r>
              <a:rPr lang="de-DE" sz="4800" dirty="0"/>
              <a:t>😒</a:t>
            </a:r>
          </a:p>
        </p:txBody>
      </p:sp>
      <p:sp>
        <p:nvSpPr>
          <p:cNvPr id="11" name="Textfeld 10">
            <a:extLst>
              <a:ext uri="{FF2B5EF4-FFF2-40B4-BE49-F238E27FC236}">
                <a16:creationId xmlns:a16="http://schemas.microsoft.com/office/drawing/2014/main" id="{4D413836-667D-4397-8DAE-354183DB12FE}"/>
              </a:ext>
            </a:extLst>
          </p:cNvPr>
          <p:cNvSpPr txBox="1"/>
          <p:nvPr/>
        </p:nvSpPr>
        <p:spPr>
          <a:xfrm>
            <a:off x="8498203" y="4021134"/>
            <a:ext cx="1029449" cy="830997"/>
          </a:xfrm>
          <a:prstGeom prst="rect">
            <a:avLst/>
          </a:prstGeom>
          <a:noFill/>
        </p:spPr>
        <p:txBody>
          <a:bodyPr wrap="none" rtlCol="0">
            <a:spAutoFit/>
          </a:bodyPr>
          <a:lstStyle/>
          <a:p>
            <a:r>
              <a:rPr lang="de-DE" sz="4800" dirty="0"/>
              <a:t>😎</a:t>
            </a:r>
          </a:p>
        </p:txBody>
      </p:sp>
      <p:pic>
        <p:nvPicPr>
          <p:cNvPr id="15" name="Grafik 14">
            <a:extLst>
              <a:ext uri="{FF2B5EF4-FFF2-40B4-BE49-F238E27FC236}">
                <a16:creationId xmlns:a16="http://schemas.microsoft.com/office/drawing/2014/main" id="{AA11DD9C-81BE-41B6-AFE0-136F6C3261F3}"/>
              </a:ext>
            </a:extLst>
          </p:cNvPr>
          <p:cNvPicPr>
            <a:picLocks noChangeAspect="1"/>
          </p:cNvPicPr>
          <p:nvPr/>
        </p:nvPicPr>
        <p:blipFill>
          <a:blip r:embed="rId4"/>
          <a:stretch>
            <a:fillRect/>
          </a:stretch>
        </p:blipFill>
        <p:spPr>
          <a:xfrm>
            <a:off x="838200" y="5069978"/>
            <a:ext cx="9434052" cy="991037"/>
          </a:xfrm>
          <a:prstGeom prst="rect">
            <a:avLst/>
          </a:prstGeom>
        </p:spPr>
      </p:pic>
    </p:spTree>
    <p:extLst>
      <p:ext uri="{BB962C8B-B14F-4D97-AF65-F5344CB8AC3E}">
        <p14:creationId xmlns:p14="http://schemas.microsoft.com/office/powerpoint/2010/main" val="269543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Named</a:t>
            </a:r>
            <a:r>
              <a:rPr lang="de-DE" dirty="0"/>
              <a:t> Arguments</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Danke fürs Abwarten und Zuhören.</a:t>
            </a:r>
          </a:p>
          <a:p>
            <a:r>
              <a:rPr lang="de-DE" dirty="0"/>
              <a:t>Jetzt bitte ausprobieren:</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58</a:t>
            </a:fld>
            <a:endParaRPr lang="de-DE"/>
          </a:p>
        </p:txBody>
      </p:sp>
      <p:pic>
        <p:nvPicPr>
          <p:cNvPr id="8" name="Grafik 7">
            <a:extLst>
              <a:ext uri="{FF2B5EF4-FFF2-40B4-BE49-F238E27FC236}">
                <a16:creationId xmlns:a16="http://schemas.microsoft.com/office/drawing/2014/main" id="{90865EE6-68BD-4564-B2D4-666D822D8E94}"/>
              </a:ext>
            </a:extLst>
          </p:cNvPr>
          <p:cNvPicPr>
            <a:picLocks noChangeAspect="1"/>
          </p:cNvPicPr>
          <p:nvPr/>
        </p:nvPicPr>
        <p:blipFill rotWithShape="1">
          <a:blip r:embed="rId2"/>
          <a:srcRect l="1915"/>
          <a:stretch/>
        </p:blipFill>
        <p:spPr>
          <a:xfrm>
            <a:off x="838199" y="2715901"/>
            <a:ext cx="7577939" cy="898809"/>
          </a:xfrm>
          <a:prstGeom prst="rect">
            <a:avLst/>
          </a:prstGeom>
        </p:spPr>
      </p:pic>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838200" y="3797710"/>
            <a:ext cx="9434052" cy="991037"/>
          </a:xfrm>
          <a:prstGeom prst="rect">
            <a:avLst/>
          </a:prstGeom>
        </p:spPr>
      </p:pic>
    </p:spTree>
    <p:extLst>
      <p:ext uri="{BB962C8B-B14F-4D97-AF65-F5344CB8AC3E}">
        <p14:creationId xmlns:p14="http://schemas.microsoft.com/office/powerpoint/2010/main" val="769489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Clean Code</a:t>
            </a:r>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1" y="1520825"/>
            <a:ext cx="6867832" cy="4645025"/>
          </a:xfrm>
        </p:spPr>
        <p:txBody>
          <a:bodyPr/>
          <a:lstStyle/>
          <a:p>
            <a:r>
              <a:rPr lang="de-DE" dirty="0"/>
              <a:t>Die Methode </a:t>
            </a:r>
            <a:r>
              <a:rPr lang="de-DE" dirty="0">
                <a:solidFill>
                  <a:schemeClr val="accent6"/>
                </a:solidFill>
              </a:rPr>
              <a:t>preis() </a:t>
            </a:r>
            <a:r>
              <a:rPr lang="de-DE" dirty="0"/>
              <a:t>tut zwei Dinge</a:t>
            </a:r>
          </a:p>
          <a:p>
            <a:pPr lvl="1"/>
            <a:r>
              <a:rPr lang="de-DE" dirty="0"/>
              <a:t>Berechnung des Preises</a:t>
            </a:r>
          </a:p>
          <a:p>
            <a:pPr lvl="1"/>
            <a:r>
              <a:rPr lang="de-DE" dirty="0"/>
              <a:t>Ausgabe auf dem Bildschirm</a:t>
            </a:r>
          </a:p>
          <a:p>
            <a:r>
              <a:rPr lang="de-DE" dirty="0"/>
              <a:t>Grundsatz: Methoden und Funktionen sollten nur 1 Aufgabe erledigen.</a:t>
            </a:r>
          </a:p>
          <a:p>
            <a:r>
              <a:rPr lang="de-DE" dirty="0"/>
              <a:t>Ändere die Methode zu einer Funktion, die nur rechnet und das Ergebnis liefert.</a:t>
            </a:r>
          </a:p>
          <a:p>
            <a:r>
              <a:rPr lang="de-DE" dirty="0"/>
              <a:t>Passe die </a:t>
            </a:r>
            <a:r>
              <a:rPr lang="de-DE" dirty="0" err="1">
                <a:solidFill>
                  <a:schemeClr val="accent6"/>
                </a:solidFill>
              </a:rPr>
              <a:t>main</a:t>
            </a:r>
            <a:r>
              <a:rPr lang="de-DE" dirty="0">
                <a:solidFill>
                  <a:schemeClr val="accent6"/>
                </a:solidFill>
              </a:rPr>
              <a:t>() </a:t>
            </a:r>
            <a:r>
              <a:rPr lang="de-DE" dirty="0"/>
              <a:t>Methode an, dass sie das Ergebnis auf dem Bildschirm ausgibt</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59</a:t>
            </a:fld>
            <a:endParaRPr lang="de-DE"/>
          </a:p>
        </p:txBody>
      </p:sp>
    </p:spTree>
    <p:extLst>
      <p:ext uri="{BB962C8B-B14F-4D97-AF65-F5344CB8AC3E}">
        <p14:creationId xmlns:p14="http://schemas.microsoft.com/office/powerpoint/2010/main" val="33173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Programmiersprachen - Dart</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a:xfrm>
            <a:off x="838200" y="1993900"/>
            <a:ext cx="10515600" cy="4183062"/>
          </a:xfrm>
        </p:spPr>
        <p:txBody>
          <a:bodyPr>
            <a:normAutofit/>
          </a:bodyPr>
          <a:lstStyle/>
          <a:p>
            <a:r>
              <a:rPr lang="de-DE" dirty="0"/>
              <a:t>Hochsprache</a:t>
            </a:r>
          </a:p>
          <a:p>
            <a:pPr lvl="1"/>
            <a:r>
              <a:rPr lang="de-DE" dirty="0"/>
              <a:t>leicht(er) verständlich</a:t>
            </a:r>
          </a:p>
          <a:p>
            <a:pPr lvl="1"/>
            <a:r>
              <a:rPr lang="de-DE" dirty="0"/>
              <a:t>nicht so nah am Prozessor orientiert</a:t>
            </a:r>
          </a:p>
          <a:p>
            <a:r>
              <a:rPr lang="de-DE" dirty="0"/>
              <a:t>Kostenlos verfügbar</a:t>
            </a:r>
          </a:p>
          <a:p>
            <a:r>
              <a:rPr lang="de-DE" dirty="0"/>
              <a:t>Universalsprache („</a:t>
            </a:r>
            <a:r>
              <a:rPr lang="de-DE" dirty="0" err="1"/>
              <a:t>general</a:t>
            </a:r>
            <a:r>
              <a:rPr lang="de-DE" dirty="0"/>
              <a:t> </a:t>
            </a:r>
            <a:r>
              <a:rPr lang="de-DE" dirty="0" err="1"/>
              <a:t>purpose</a:t>
            </a:r>
            <a:r>
              <a:rPr lang="de-DE" dirty="0"/>
              <a:t> </a:t>
            </a:r>
            <a:r>
              <a:rPr lang="de-DE" dirty="0" err="1"/>
              <a:t>programming</a:t>
            </a:r>
            <a:r>
              <a:rPr lang="de-DE" dirty="0"/>
              <a:t> </a:t>
            </a:r>
            <a:r>
              <a:rPr lang="de-DE" dirty="0" err="1"/>
              <a:t>language</a:t>
            </a:r>
            <a:r>
              <a:rPr lang="de-DE" dirty="0"/>
              <a:t>“)</a:t>
            </a:r>
          </a:p>
          <a:p>
            <a:pPr lvl="1"/>
            <a:r>
              <a:rPr lang="de-DE" dirty="0"/>
              <a:t>kann viele verschiedene Probleme lösen</a:t>
            </a:r>
          </a:p>
        </p:txBody>
      </p:sp>
      <p:sp>
        <p:nvSpPr>
          <p:cNvPr id="4" name="Datumsplatzhalter 3"/>
          <p:cNvSpPr>
            <a:spLocks noGrp="1"/>
          </p:cNvSpPr>
          <p:nvPr>
            <p:ph type="dt" sz="half" idx="10"/>
          </p:nvPr>
        </p:nvSpPr>
        <p:spPr/>
        <p:txBody>
          <a:bodyPr/>
          <a:lstStyle/>
          <a:p>
            <a:fld id="{F76D71DA-E1AE-4E9A-944F-243B0AD47101}" type="datetime1">
              <a:rPr lang="de-DE" smtClean="0"/>
              <a:t>07.10.2021</a:t>
            </a:fld>
            <a:endParaRPr lang="de-DE"/>
          </a:p>
        </p:txBody>
      </p:sp>
      <p:sp>
        <p:nvSpPr>
          <p:cNvPr id="5" name="Fußzeilenplatzhalter 4"/>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pic>
        <p:nvPicPr>
          <p:cNvPr id="8" name="Grafik 7">
            <a:extLst>
              <a:ext uri="{FF2B5EF4-FFF2-40B4-BE49-F238E27FC236}">
                <a16:creationId xmlns:a16="http://schemas.microsoft.com/office/drawing/2014/main" id="{63BA570A-DA4A-4007-B779-3B9D6A7825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658" y="2201119"/>
            <a:ext cx="3308555" cy="878835"/>
          </a:xfrm>
          <a:prstGeom prst="rect">
            <a:avLst/>
          </a:prstGeom>
        </p:spPr>
      </p:pic>
    </p:spTree>
    <p:extLst>
      <p:ext uri="{BB962C8B-B14F-4D97-AF65-F5344CB8AC3E}">
        <p14:creationId xmlns:p14="http://schemas.microsoft.com/office/powerpoint/2010/main" val="4284270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ctr"/>
          <a:lstStyle/>
          <a:p>
            <a:r>
              <a:rPr lang="de-DE" dirty="0" err="1"/>
              <a:t>Callbacks</a:t>
            </a:r>
            <a:r>
              <a:rPr lang="de-DE" dirty="0"/>
              <a:t> sind ein Mittel für die Erweiterbarkeit</a:t>
            </a:r>
          </a:p>
          <a:p>
            <a:r>
              <a:rPr lang="de-DE" dirty="0"/>
              <a:t>Motto: </a:t>
            </a:r>
          </a:p>
          <a:p>
            <a:pPr lvl="1"/>
            <a:r>
              <a:rPr lang="de-DE" dirty="0"/>
              <a:t>Irgendwas soll passieren, aber ich kann im Moment nicht sagen, was genau. </a:t>
            </a:r>
          </a:p>
          <a:p>
            <a:pPr lvl="1"/>
            <a:r>
              <a:rPr lang="de-DE" dirty="0"/>
              <a:t>Jemand anderes muss das entscheiden und mir dann mitteilen.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60</a:t>
            </a:fld>
            <a:endParaRPr lang="de-DE"/>
          </a:p>
        </p:txBody>
      </p:sp>
      <p:cxnSp>
        <p:nvCxnSpPr>
          <p:cNvPr id="7" name="Gerader Verbinder 6">
            <a:extLst>
              <a:ext uri="{FF2B5EF4-FFF2-40B4-BE49-F238E27FC236}">
                <a16:creationId xmlns:a16="http://schemas.microsoft.com/office/drawing/2014/main" id="{55196F26-C3B2-4B9F-BD7A-AFF8E3CA2925}"/>
              </a:ext>
            </a:extLst>
          </p:cNvPr>
          <p:cNvCxnSpPr/>
          <p:nvPr/>
        </p:nvCxnSpPr>
        <p:spPr>
          <a:xfrm flipH="1">
            <a:off x="10360742" y="2846439"/>
            <a:ext cx="1555955" cy="2197509"/>
          </a:xfrm>
          <a:prstGeom prst="line">
            <a:avLst/>
          </a:prstGeom>
        </p:spPr>
        <p:style>
          <a:lnRef idx="3">
            <a:schemeClr val="accent4"/>
          </a:lnRef>
          <a:fillRef idx="0">
            <a:schemeClr val="accent4"/>
          </a:fillRef>
          <a:effectRef idx="2">
            <a:schemeClr val="accent4"/>
          </a:effectRef>
          <a:fontRef idx="minor">
            <a:schemeClr val="tx1"/>
          </a:fontRef>
        </p:style>
      </p:cxnSp>
      <p:sp>
        <p:nvSpPr>
          <p:cNvPr id="8" name="Textfeld 7">
            <a:extLst>
              <a:ext uri="{FF2B5EF4-FFF2-40B4-BE49-F238E27FC236}">
                <a16:creationId xmlns:a16="http://schemas.microsoft.com/office/drawing/2014/main" id="{E7BCABC2-A4EB-40FE-92AB-466365FBFC50}"/>
              </a:ext>
            </a:extLst>
          </p:cNvPr>
          <p:cNvSpPr txBox="1"/>
          <p:nvPr/>
        </p:nvSpPr>
        <p:spPr>
          <a:xfrm>
            <a:off x="10148319" y="5243052"/>
            <a:ext cx="1980799" cy="646331"/>
          </a:xfrm>
          <a:prstGeom prst="rect">
            <a:avLst/>
          </a:prstGeom>
          <a:noFill/>
        </p:spPr>
        <p:txBody>
          <a:bodyPr wrap="none" rtlCol="0">
            <a:spAutoFit/>
          </a:bodyPr>
          <a:lstStyle/>
          <a:p>
            <a:r>
              <a:rPr lang="de-DE" dirty="0">
                <a:solidFill>
                  <a:schemeClr val="accent4"/>
                </a:solidFill>
              </a:rPr>
              <a:t>Bitte nur zuhören</a:t>
            </a:r>
          </a:p>
          <a:p>
            <a:r>
              <a:rPr lang="de-DE" dirty="0">
                <a:solidFill>
                  <a:schemeClr val="accent4"/>
                </a:solidFill>
              </a:rPr>
              <a:t>Nicht ausprobieren</a:t>
            </a:r>
          </a:p>
        </p:txBody>
      </p:sp>
    </p:spTree>
    <p:extLst>
      <p:ext uri="{BB962C8B-B14F-4D97-AF65-F5344CB8AC3E}">
        <p14:creationId xmlns:p14="http://schemas.microsoft.com/office/powerpoint/2010/main" val="1095074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82E5BAA7-C5F2-4671-AB05-664446D59F3D}"/>
              </a:ext>
            </a:extLst>
          </p:cNvPr>
          <p:cNvPicPr>
            <a:picLocks noChangeAspect="1"/>
          </p:cNvPicPr>
          <p:nvPr/>
        </p:nvPicPr>
        <p:blipFill>
          <a:blip r:embed="rId3"/>
          <a:stretch>
            <a:fillRect/>
          </a:stretch>
        </p:blipFill>
        <p:spPr>
          <a:xfrm>
            <a:off x="8255313" y="1500188"/>
            <a:ext cx="2078562" cy="4409766"/>
          </a:xfrm>
          <a:prstGeom prst="rect">
            <a:avLst/>
          </a:prstGeom>
        </p:spPr>
      </p:pic>
      <p:sp>
        <p:nvSpPr>
          <p:cNvPr id="2" name="Titel 1">
            <a:extLst>
              <a:ext uri="{FF2B5EF4-FFF2-40B4-BE49-F238E27FC236}">
                <a16:creationId xmlns:a16="http://schemas.microsoft.com/office/drawing/2014/main" id="{E5C8AC7B-FC30-43D1-838D-4BD66947CFDF}"/>
              </a:ext>
            </a:extLst>
          </p:cNvPr>
          <p:cNvSpPr>
            <a:spLocks noGrp="1"/>
          </p:cNvSpPr>
          <p:nvPr>
            <p:ph type="title"/>
          </p:nvPr>
        </p:nvSpPr>
        <p:spPr/>
        <p:txBody>
          <a:bodyPr/>
          <a:lstStyle/>
          <a:p>
            <a:r>
              <a:rPr lang="de-DE" dirty="0"/>
              <a:t>Dart - </a:t>
            </a:r>
            <a:r>
              <a:rPr lang="de-DE" dirty="0" err="1"/>
              <a:t>Callbacks</a:t>
            </a:r>
            <a:endParaRPr lang="de-DE" dirty="0"/>
          </a:p>
        </p:txBody>
      </p:sp>
      <p:sp>
        <p:nvSpPr>
          <p:cNvPr id="3" name="Inhaltsplatzhalter 2">
            <a:extLst>
              <a:ext uri="{FF2B5EF4-FFF2-40B4-BE49-F238E27FC236}">
                <a16:creationId xmlns:a16="http://schemas.microsoft.com/office/drawing/2014/main" id="{7782243D-DCC6-4E2D-960C-BE89F9C49140}"/>
              </a:ext>
            </a:extLst>
          </p:cNvPr>
          <p:cNvSpPr>
            <a:spLocks noGrp="1"/>
          </p:cNvSpPr>
          <p:nvPr>
            <p:ph idx="1"/>
          </p:nvPr>
        </p:nvSpPr>
        <p:spPr/>
        <p:txBody>
          <a:bodyPr anchor="t"/>
          <a:lstStyle/>
          <a:p>
            <a:r>
              <a:rPr lang="de-DE" dirty="0"/>
              <a:t>Beispiel: Button</a:t>
            </a:r>
          </a:p>
          <a:p>
            <a:endParaRPr lang="de-DE" dirty="0"/>
          </a:p>
          <a:p>
            <a:endParaRPr lang="de-DE" dirty="0"/>
          </a:p>
          <a:p>
            <a:endParaRPr lang="de-DE" dirty="0"/>
          </a:p>
          <a:p>
            <a:r>
              <a:rPr lang="de-DE" dirty="0"/>
              <a:t>Aussehen: soll jemand anders programmieren</a:t>
            </a:r>
          </a:p>
          <a:p>
            <a:r>
              <a:rPr lang="de-DE" dirty="0"/>
              <a:t>Verhalten: wollen wir bestimmen</a:t>
            </a:r>
          </a:p>
        </p:txBody>
      </p:sp>
      <p:sp>
        <p:nvSpPr>
          <p:cNvPr id="4" name="Datumsplatzhalter 3">
            <a:extLst>
              <a:ext uri="{FF2B5EF4-FFF2-40B4-BE49-F238E27FC236}">
                <a16:creationId xmlns:a16="http://schemas.microsoft.com/office/drawing/2014/main" id="{61DB54D1-847B-4005-A59D-E9E57EDB1AAA}"/>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B3AA11B9-6428-485A-9926-C77BD99D4F99}"/>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A9D33DC-B219-4B24-9C19-6A78E78862FC}"/>
              </a:ext>
            </a:extLst>
          </p:cNvPr>
          <p:cNvSpPr>
            <a:spLocks noGrp="1"/>
          </p:cNvSpPr>
          <p:nvPr>
            <p:ph type="sldNum" sz="quarter" idx="12"/>
          </p:nvPr>
        </p:nvSpPr>
        <p:spPr/>
        <p:txBody>
          <a:bodyPr/>
          <a:lstStyle/>
          <a:p>
            <a:fld id="{3A1F27E2-D58A-4028-9FF2-B12D897F257E}" type="slidenum">
              <a:rPr lang="de-DE" smtClean="0"/>
              <a:t>61</a:t>
            </a:fld>
            <a:endParaRPr lang="de-DE"/>
          </a:p>
        </p:txBody>
      </p:sp>
      <p:pic>
        <p:nvPicPr>
          <p:cNvPr id="14" name="Grafik 13">
            <a:extLst>
              <a:ext uri="{FF2B5EF4-FFF2-40B4-BE49-F238E27FC236}">
                <a16:creationId xmlns:a16="http://schemas.microsoft.com/office/drawing/2014/main" id="{E6D03DA0-43A9-4229-B79D-A56F778D22AE}"/>
              </a:ext>
            </a:extLst>
          </p:cNvPr>
          <p:cNvPicPr>
            <a:picLocks noChangeAspect="1"/>
          </p:cNvPicPr>
          <p:nvPr/>
        </p:nvPicPr>
        <p:blipFill>
          <a:blip r:embed="rId4"/>
          <a:stretch>
            <a:fillRect/>
          </a:stretch>
        </p:blipFill>
        <p:spPr>
          <a:xfrm>
            <a:off x="1173071" y="2169213"/>
            <a:ext cx="2381582" cy="1038370"/>
          </a:xfrm>
          <a:prstGeom prst="rect">
            <a:avLst/>
          </a:prstGeom>
        </p:spPr>
      </p:pic>
      <p:pic>
        <p:nvPicPr>
          <p:cNvPr id="16" name="Grafik 15">
            <a:extLst>
              <a:ext uri="{FF2B5EF4-FFF2-40B4-BE49-F238E27FC236}">
                <a16:creationId xmlns:a16="http://schemas.microsoft.com/office/drawing/2014/main" id="{E4500B5F-E356-449E-A649-83BB576AB21E}"/>
              </a:ext>
            </a:extLst>
          </p:cNvPr>
          <p:cNvPicPr>
            <a:picLocks noChangeAspect="1"/>
          </p:cNvPicPr>
          <p:nvPr/>
        </p:nvPicPr>
        <p:blipFill>
          <a:blip r:embed="rId5"/>
          <a:stretch>
            <a:fillRect/>
          </a:stretch>
        </p:blipFill>
        <p:spPr>
          <a:xfrm>
            <a:off x="4413835" y="2169213"/>
            <a:ext cx="2982296" cy="1038370"/>
          </a:xfrm>
          <a:prstGeom prst="rect">
            <a:avLst/>
          </a:prstGeom>
        </p:spPr>
      </p:pic>
    </p:spTree>
    <p:extLst>
      <p:ext uri="{BB962C8B-B14F-4D97-AF65-F5344CB8AC3E}">
        <p14:creationId xmlns:p14="http://schemas.microsoft.com/office/powerpoint/2010/main" val="23569812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204FF-F7BF-48B2-A618-977BA4350C43}"/>
              </a:ext>
            </a:extLst>
          </p:cNvPr>
          <p:cNvSpPr>
            <a:spLocks noGrp="1"/>
          </p:cNvSpPr>
          <p:nvPr>
            <p:ph type="title"/>
          </p:nvPr>
        </p:nvSpPr>
        <p:spPr/>
        <p:txBody>
          <a:bodyPr/>
          <a:lstStyle/>
          <a:p>
            <a:r>
              <a:rPr lang="de-DE" dirty="0"/>
              <a:t>Dart - </a:t>
            </a:r>
            <a:r>
              <a:rPr lang="de-DE" dirty="0" err="1"/>
              <a:t>Callbacks</a:t>
            </a:r>
            <a:endParaRPr lang="de-DE" dirty="0"/>
          </a:p>
        </p:txBody>
      </p:sp>
      <p:sp>
        <p:nvSpPr>
          <p:cNvPr id="4" name="Datumsplatzhalter 3">
            <a:extLst>
              <a:ext uri="{FF2B5EF4-FFF2-40B4-BE49-F238E27FC236}">
                <a16:creationId xmlns:a16="http://schemas.microsoft.com/office/drawing/2014/main" id="{16D4D22D-B7A8-4AD0-B8ED-2B977E41B3F4}"/>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79999A1E-232D-4A3F-93E2-4A72BBBCC26E}"/>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3F41633C-28E6-4B7A-A166-F62A34470187}"/>
              </a:ext>
            </a:extLst>
          </p:cNvPr>
          <p:cNvSpPr>
            <a:spLocks noGrp="1"/>
          </p:cNvSpPr>
          <p:nvPr>
            <p:ph type="sldNum" sz="quarter" idx="12"/>
          </p:nvPr>
        </p:nvSpPr>
        <p:spPr/>
        <p:txBody>
          <a:bodyPr/>
          <a:lstStyle/>
          <a:p>
            <a:fld id="{3A1F27E2-D58A-4028-9FF2-B12D897F257E}" type="slidenum">
              <a:rPr lang="de-DE" smtClean="0"/>
              <a:t>62</a:t>
            </a:fld>
            <a:endParaRPr lang="de-DE"/>
          </a:p>
        </p:txBody>
      </p:sp>
      <p:pic>
        <p:nvPicPr>
          <p:cNvPr id="8" name="Grafik 7">
            <a:extLst>
              <a:ext uri="{FF2B5EF4-FFF2-40B4-BE49-F238E27FC236}">
                <a16:creationId xmlns:a16="http://schemas.microsoft.com/office/drawing/2014/main" id="{DCAC0A45-A90D-4055-84A9-4FAB228C4166}"/>
              </a:ext>
            </a:extLst>
          </p:cNvPr>
          <p:cNvPicPr>
            <a:picLocks noChangeAspect="1"/>
          </p:cNvPicPr>
          <p:nvPr/>
        </p:nvPicPr>
        <p:blipFill>
          <a:blip r:embed="rId3"/>
          <a:stretch>
            <a:fillRect/>
          </a:stretch>
        </p:blipFill>
        <p:spPr>
          <a:xfrm>
            <a:off x="3256551" y="2280808"/>
            <a:ext cx="6460561" cy="600318"/>
          </a:xfrm>
          <a:prstGeom prst="rect">
            <a:avLst/>
          </a:prstGeom>
        </p:spPr>
      </p:pic>
      <p:pic>
        <p:nvPicPr>
          <p:cNvPr id="9" name="Grafik 8">
            <a:extLst>
              <a:ext uri="{FF2B5EF4-FFF2-40B4-BE49-F238E27FC236}">
                <a16:creationId xmlns:a16="http://schemas.microsoft.com/office/drawing/2014/main" id="{FF947154-E3A4-4F0C-896E-401BE11F6D76}"/>
              </a:ext>
            </a:extLst>
          </p:cNvPr>
          <p:cNvPicPr>
            <a:picLocks noChangeAspect="1"/>
          </p:cNvPicPr>
          <p:nvPr/>
        </p:nvPicPr>
        <p:blipFill>
          <a:blip r:embed="rId4"/>
          <a:stretch>
            <a:fillRect/>
          </a:stretch>
        </p:blipFill>
        <p:spPr>
          <a:xfrm>
            <a:off x="812679" y="1628136"/>
            <a:ext cx="2078562" cy="4409766"/>
          </a:xfrm>
          <a:prstGeom prst="rect">
            <a:avLst/>
          </a:prstGeom>
        </p:spPr>
      </p:pic>
      <p:cxnSp>
        <p:nvCxnSpPr>
          <p:cNvPr id="11" name="Gerade Verbindung mit Pfeil 10">
            <a:extLst>
              <a:ext uri="{FF2B5EF4-FFF2-40B4-BE49-F238E27FC236}">
                <a16:creationId xmlns:a16="http://schemas.microsoft.com/office/drawing/2014/main" id="{5ABA41E7-B817-4B75-A9B9-7D35F469E944}"/>
              </a:ext>
            </a:extLst>
          </p:cNvPr>
          <p:cNvCxnSpPr/>
          <p:nvPr/>
        </p:nvCxnSpPr>
        <p:spPr>
          <a:xfrm flipV="1">
            <a:off x="2016807" y="2433484"/>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76892F75-7CFC-4474-B6E4-F39C82CC8961}"/>
              </a:ext>
            </a:extLst>
          </p:cNvPr>
          <p:cNvCxnSpPr/>
          <p:nvPr/>
        </p:nvCxnSpPr>
        <p:spPr>
          <a:xfrm flipV="1">
            <a:off x="2016807" y="2768229"/>
            <a:ext cx="1239744" cy="14674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DA89E8BC-69C9-4655-A1CB-E8780CA9CB74}"/>
              </a:ext>
            </a:extLst>
          </p:cNvPr>
          <p:cNvPicPr>
            <a:picLocks noChangeAspect="1"/>
          </p:cNvPicPr>
          <p:nvPr/>
        </p:nvPicPr>
        <p:blipFill>
          <a:blip r:embed="rId5"/>
          <a:stretch>
            <a:fillRect/>
          </a:stretch>
        </p:blipFill>
        <p:spPr>
          <a:xfrm>
            <a:off x="5460810" y="3589606"/>
            <a:ext cx="2811011" cy="2134463"/>
          </a:xfrm>
          <a:prstGeom prst="rect">
            <a:avLst/>
          </a:prstGeom>
        </p:spPr>
      </p:pic>
      <p:sp>
        <p:nvSpPr>
          <p:cNvPr id="21" name="Textfeld 20">
            <a:extLst>
              <a:ext uri="{FF2B5EF4-FFF2-40B4-BE49-F238E27FC236}">
                <a16:creationId xmlns:a16="http://schemas.microsoft.com/office/drawing/2014/main" id="{E59D204C-7305-4873-8D55-CA8BA63E18B7}"/>
              </a:ext>
            </a:extLst>
          </p:cNvPr>
          <p:cNvSpPr txBox="1"/>
          <p:nvPr/>
        </p:nvSpPr>
        <p:spPr>
          <a:xfrm>
            <a:off x="6112186" y="1748313"/>
            <a:ext cx="1046569" cy="369332"/>
          </a:xfrm>
          <a:prstGeom prst="rect">
            <a:avLst/>
          </a:prstGeom>
          <a:noFill/>
        </p:spPr>
        <p:txBody>
          <a:bodyPr wrap="none" rtlCol="0">
            <a:spAutoFit/>
          </a:bodyPr>
          <a:lstStyle/>
          <a:p>
            <a:r>
              <a:rPr lang="de-DE" dirty="0" err="1">
                <a:solidFill>
                  <a:schemeClr val="accent6"/>
                </a:solidFill>
              </a:rPr>
              <a:t>Callbacks</a:t>
            </a:r>
            <a:endParaRPr lang="de-DE" dirty="0">
              <a:solidFill>
                <a:schemeClr val="accent6"/>
              </a:solidFill>
            </a:endParaRPr>
          </a:p>
        </p:txBody>
      </p:sp>
      <p:sp>
        <p:nvSpPr>
          <p:cNvPr id="23" name="Rechteck 22">
            <a:extLst>
              <a:ext uri="{FF2B5EF4-FFF2-40B4-BE49-F238E27FC236}">
                <a16:creationId xmlns:a16="http://schemas.microsoft.com/office/drawing/2014/main" id="{26231589-D902-4A15-BED9-227912CBB558}"/>
              </a:ext>
            </a:extLst>
          </p:cNvPr>
          <p:cNvSpPr/>
          <p:nvPr/>
        </p:nvSpPr>
        <p:spPr>
          <a:xfrm>
            <a:off x="6186948" y="2101645"/>
            <a:ext cx="939063" cy="79230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0A2CD7AD-3FE5-4832-B848-15916CF6BAB7}"/>
              </a:ext>
            </a:extLst>
          </p:cNvPr>
          <p:cNvCxnSpPr>
            <a:cxnSpLocks/>
          </p:cNvCxnSpPr>
          <p:nvPr/>
        </p:nvCxnSpPr>
        <p:spPr>
          <a:xfrm flipH="1">
            <a:off x="6251248" y="2580967"/>
            <a:ext cx="179049" cy="100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54771DCD-3265-482B-A0C1-D87BA2B73CDB}"/>
              </a:ext>
            </a:extLst>
          </p:cNvPr>
          <p:cNvCxnSpPr>
            <a:cxnSpLocks/>
          </p:cNvCxnSpPr>
          <p:nvPr/>
        </p:nvCxnSpPr>
        <p:spPr>
          <a:xfrm flipH="1">
            <a:off x="6486831" y="2877438"/>
            <a:ext cx="297281" cy="19523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490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Mal vorausdenken:</a:t>
            </a:r>
            <a:br>
              <a:rPr lang="de-DE" dirty="0"/>
            </a:br>
            <a:r>
              <a:rPr lang="de-DE" dirty="0"/>
              <a:t>Wie sieht die Funktion </a:t>
            </a:r>
            <a:r>
              <a:rPr lang="de-DE" dirty="0">
                <a:solidFill>
                  <a:schemeClr val="accent6"/>
                </a:solidFill>
              </a:rPr>
              <a:t>preis() </a:t>
            </a:r>
            <a:r>
              <a:rPr lang="de-DE" dirty="0"/>
              <a:t>in 3 Jahren aus?</a:t>
            </a:r>
          </a:p>
          <a:p>
            <a:endParaRPr lang="de-DE" dirty="0"/>
          </a:p>
          <a:p>
            <a:endParaRPr lang="de-DE" dirty="0"/>
          </a:p>
          <a:p>
            <a:endParaRPr lang="de-DE" dirty="0"/>
          </a:p>
          <a:p>
            <a:endParaRPr lang="de-DE" dirty="0"/>
          </a:p>
          <a:p>
            <a:pPr marL="0" indent="0">
              <a:buNone/>
            </a:pPr>
            <a:endParaRPr lang="de-DE" dirty="0"/>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63</a:t>
            </a:fld>
            <a:endParaRPr lang="de-DE"/>
          </a:p>
        </p:txBody>
      </p:sp>
      <p:pic>
        <p:nvPicPr>
          <p:cNvPr id="9" name="Grafik 8">
            <a:extLst>
              <a:ext uri="{FF2B5EF4-FFF2-40B4-BE49-F238E27FC236}">
                <a16:creationId xmlns:a16="http://schemas.microsoft.com/office/drawing/2014/main" id="{A83F4D6D-180D-4693-B52F-CC3735829070}"/>
              </a:ext>
            </a:extLst>
          </p:cNvPr>
          <p:cNvPicPr>
            <a:picLocks noChangeAspect="1"/>
          </p:cNvPicPr>
          <p:nvPr/>
        </p:nvPicPr>
        <p:blipFill>
          <a:blip r:embed="rId3"/>
          <a:stretch>
            <a:fillRect/>
          </a:stretch>
        </p:blipFill>
        <p:spPr>
          <a:xfrm>
            <a:off x="1196916" y="2499852"/>
            <a:ext cx="9434052" cy="991037"/>
          </a:xfrm>
          <a:prstGeom prst="rect">
            <a:avLst/>
          </a:prstGeom>
        </p:spPr>
      </p:pic>
      <p:pic>
        <p:nvPicPr>
          <p:cNvPr id="10" name="Grafik 9">
            <a:extLst>
              <a:ext uri="{FF2B5EF4-FFF2-40B4-BE49-F238E27FC236}">
                <a16:creationId xmlns:a16="http://schemas.microsoft.com/office/drawing/2014/main" id="{7C273BC9-A250-46ED-B633-C386CE35B24C}"/>
              </a:ext>
            </a:extLst>
          </p:cNvPr>
          <p:cNvPicPr>
            <a:picLocks noChangeAspect="1"/>
          </p:cNvPicPr>
          <p:nvPr/>
        </p:nvPicPr>
        <p:blipFill>
          <a:blip r:embed="rId4"/>
          <a:stretch>
            <a:fillRect/>
          </a:stretch>
        </p:blipFill>
        <p:spPr>
          <a:xfrm>
            <a:off x="1196916" y="3554990"/>
            <a:ext cx="4215742" cy="2744210"/>
          </a:xfrm>
          <a:prstGeom prst="rect">
            <a:avLst/>
          </a:prstGeom>
        </p:spPr>
      </p:pic>
      <p:cxnSp>
        <p:nvCxnSpPr>
          <p:cNvPr id="12" name="Gerader Verbinder 11">
            <a:extLst>
              <a:ext uri="{FF2B5EF4-FFF2-40B4-BE49-F238E27FC236}">
                <a16:creationId xmlns:a16="http://schemas.microsoft.com/office/drawing/2014/main" id="{7124054B-5319-4881-9699-891663C2953B}"/>
              </a:ext>
            </a:extLst>
          </p:cNvPr>
          <p:cNvCxnSpPr/>
          <p:nvPr/>
        </p:nvCxnSpPr>
        <p:spPr>
          <a:xfrm>
            <a:off x="1836174" y="4874342"/>
            <a:ext cx="0" cy="1157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36FC9D0-3D4F-456C-BD78-B269FDD77E3D}"/>
              </a:ext>
            </a:extLst>
          </p:cNvPr>
          <p:cNvSpPr txBox="1"/>
          <p:nvPr/>
        </p:nvSpPr>
        <p:spPr>
          <a:xfrm>
            <a:off x="2330246" y="6045285"/>
            <a:ext cx="343364" cy="369332"/>
          </a:xfrm>
          <a:prstGeom prst="rect">
            <a:avLst/>
          </a:prstGeom>
          <a:noFill/>
        </p:spPr>
        <p:txBody>
          <a:bodyPr wrap="none" rtlCol="0">
            <a:spAutoFit/>
          </a:bodyPr>
          <a:lstStyle/>
          <a:p>
            <a:r>
              <a:rPr lang="de-DE" dirty="0"/>
              <a:t>…</a:t>
            </a:r>
          </a:p>
        </p:txBody>
      </p:sp>
    </p:spTree>
    <p:extLst>
      <p:ext uri="{BB962C8B-B14F-4D97-AF65-F5344CB8AC3E}">
        <p14:creationId xmlns:p14="http://schemas.microsoft.com/office/powerpoint/2010/main" val="20661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E0C675F6-1EA4-4DEC-8EDC-18C7FF19B7C6}"/>
              </a:ext>
            </a:extLst>
          </p:cNvPr>
          <p:cNvPicPr>
            <a:picLocks noChangeAspect="1"/>
          </p:cNvPicPr>
          <p:nvPr/>
        </p:nvPicPr>
        <p:blipFill>
          <a:blip r:embed="rId3"/>
          <a:stretch>
            <a:fillRect/>
          </a:stretch>
        </p:blipFill>
        <p:spPr>
          <a:xfrm>
            <a:off x="1218454" y="2420786"/>
            <a:ext cx="5899937" cy="3745064"/>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a:xfrm>
            <a:off x="838200" y="1520825"/>
            <a:ext cx="10514013" cy="1022043"/>
          </a:xfrm>
        </p:spPr>
        <p:txBody>
          <a:bodyPr/>
          <a:lstStyle/>
          <a:p>
            <a:r>
              <a:rPr lang="de-DE" dirty="0"/>
              <a:t>Lösung: Callback</a:t>
            </a:r>
            <a:br>
              <a:rPr lang="de-DE" dirty="0"/>
            </a:br>
            <a:r>
              <a:rPr lang="de-DE" dirty="0"/>
              <a:t>"Ruf mich an, wenn Du wissen willst, wie die Konditionen sind."</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64</a:t>
            </a:fld>
            <a:endParaRPr lang="de-DE"/>
          </a:p>
        </p:txBody>
      </p:sp>
      <p:sp>
        <p:nvSpPr>
          <p:cNvPr id="14" name="Rechteck 13">
            <a:extLst>
              <a:ext uri="{FF2B5EF4-FFF2-40B4-BE49-F238E27FC236}">
                <a16:creationId xmlns:a16="http://schemas.microsoft.com/office/drawing/2014/main" id="{CB4FD879-3A5F-4F80-9E0F-22434DC5EF7D}"/>
              </a:ext>
            </a:extLst>
          </p:cNvPr>
          <p:cNvSpPr/>
          <p:nvPr/>
        </p:nvSpPr>
        <p:spPr>
          <a:xfrm>
            <a:off x="1681277" y="3232298"/>
            <a:ext cx="2772733" cy="6391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a:extLst>
              <a:ext uri="{FF2B5EF4-FFF2-40B4-BE49-F238E27FC236}">
                <a16:creationId xmlns:a16="http://schemas.microsoft.com/office/drawing/2014/main" id="{48052912-581D-4F6B-A852-50CEB95D3336}"/>
              </a:ext>
            </a:extLst>
          </p:cNvPr>
          <p:cNvCxnSpPr>
            <a:cxnSpLocks/>
          </p:cNvCxnSpPr>
          <p:nvPr/>
        </p:nvCxnSpPr>
        <p:spPr>
          <a:xfrm flipH="1">
            <a:off x="3959942" y="2809568"/>
            <a:ext cx="1246239" cy="4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67EAC06F-EC20-4641-92C4-27F995222663}"/>
              </a:ext>
            </a:extLst>
          </p:cNvPr>
          <p:cNvSpPr/>
          <p:nvPr/>
        </p:nvSpPr>
        <p:spPr>
          <a:xfrm>
            <a:off x="2016807" y="4682963"/>
            <a:ext cx="3270490"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BFA24FA9-9255-4BE8-9D5F-80170B1A08F8}"/>
              </a:ext>
            </a:extLst>
          </p:cNvPr>
          <p:cNvSpPr txBox="1"/>
          <p:nvPr/>
        </p:nvSpPr>
        <p:spPr>
          <a:xfrm>
            <a:off x="5397910" y="4626709"/>
            <a:ext cx="1121974" cy="369332"/>
          </a:xfrm>
          <a:prstGeom prst="rect">
            <a:avLst/>
          </a:prstGeom>
          <a:noFill/>
        </p:spPr>
        <p:txBody>
          <a:bodyPr wrap="none" rtlCol="0">
            <a:spAutoFit/>
          </a:bodyPr>
          <a:lstStyle/>
          <a:p>
            <a:r>
              <a:rPr lang="de-DE" dirty="0"/>
              <a:t>Argument</a:t>
            </a:r>
          </a:p>
        </p:txBody>
      </p:sp>
      <p:sp>
        <p:nvSpPr>
          <p:cNvPr id="21" name="Rechteck 20">
            <a:extLst>
              <a:ext uri="{FF2B5EF4-FFF2-40B4-BE49-F238E27FC236}">
                <a16:creationId xmlns:a16="http://schemas.microsoft.com/office/drawing/2014/main" id="{E8F26613-F8FB-40A1-B962-343DCD63582B}"/>
              </a:ext>
            </a:extLst>
          </p:cNvPr>
          <p:cNvSpPr/>
          <p:nvPr/>
        </p:nvSpPr>
        <p:spPr>
          <a:xfrm>
            <a:off x="3249394" y="5097074"/>
            <a:ext cx="1278361" cy="25682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A19BDB24-B80B-49AB-A33F-48CB7079E317}"/>
              </a:ext>
            </a:extLst>
          </p:cNvPr>
          <p:cNvSpPr txBox="1"/>
          <p:nvPr/>
        </p:nvSpPr>
        <p:spPr>
          <a:xfrm>
            <a:off x="4583061" y="5040820"/>
            <a:ext cx="5413149" cy="369332"/>
          </a:xfrm>
          <a:prstGeom prst="rect">
            <a:avLst/>
          </a:prstGeom>
          <a:noFill/>
        </p:spPr>
        <p:txBody>
          <a:bodyPr wrap="none" rtlCol="0">
            <a:spAutoFit/>
          </a:bodyPr>
          <a:lstStyle/>
          <a:p>
            <a:r>
              <a:rPr lang="de-DE" dirty="0"/>
              <a:t>Aufruf der Callback-Funktion: wie sind die Konditionen?</a:t>
            </a:r>
          </a:p>
        </p:txBody>
      </p:sp>
    </p:spTree>
    <p:extLst>
      <p:ext uri="{BB962C8B-B14F-4D97-AF65-F5344CB8AC3E}">
        <p14:creationId xmlns:p14="http://schemas.microsoft.com/office/powerpoint/2010/main" val="983152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D2AAF9F9-2EAF-4B0E-9601-16F42A35914A}"/>
              </a:ext>
            </a:extLst>
          </p:cNvPr>
          <p:cNvPicPr>
            <a:picLocks noChangeAspect="1"/>
          </p:cNvPicPr>
          <p:nvPr/>
        </p:nvPicPr>
        <p:blipFill>
          <a:blip r:embed="rId3"/>
          <a:stretch>
            <a:fillRect/>
          </a:stretch>
        </p:blipFill>
        <p:spPr>
          <a:xfrm>
            <a:off x="1166835" y="2162688"/>
            <a:ext cx="6186155" cy="3745065"/>
          </a:xfrm>
          <a:prstGeom prst="rect">
            <a:avLst/>
          </a:prstGeom>
        </p:spPr>
      </p:pic>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Programmiere zunächst nach:</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65</a:t>
            </a:fld>
            <a:endParaRPr lang="de-DE"/>
          </a:p>
        </p:txBody>
      </p:sp>
    </p:spTree>
    <p:extLst>
      <p:ext uri="{BB962C8B-B14F-4D97-AF65-F5344CB8AC3E}">
        <p14:creationId xmlns:p14="http://schemas.microsoft.com/office/powerpoint/2010/main" val="217597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1ACE4-B970-4B4B-894B-5D28745C0D83}"/>
              </a:ext>
            </a:extLst>
          </p:cNvPr>
          <p:cNvSpPr>
            <a:spLocks noGrp="1"/>
          </p:cNvSpPr>
          <p:nvPr>
            <p:ph type="title"/>
          </p:nvPr>
        </p:nvSpPr>
        <p:spPr/>
        <p:txBody>
          <a:bodyPr/>
          <a:lstStyle/>
          <a:p>
            <a:r>
              <a:rPr lang="de-DE" dirty="0"/>
              <a:t>Dart - </a:t>
            </a:r>
            <a:r>
              <a:rPr lang="de-DE" dirty="0" err="1"/>
              <a:t>Callbacks</a:t>
            </a:r>
            <a:endParaRPr lang="de-DE" dirty="0"/>
          </a:p>
        </p:txBody>
      </p:sp>
      <p:sp>
        <p:nvSpPr>
          <p:cNvPr id="7" name="Inhaltsplatzhalter 6">
            <a:extLst>
              <a:ext uri="{FF2B5EF4-FFF2-40B4-BE49-F238E27FC236}">
                <a16:creationId xmlns:a16="http://schemas.microsoft.com/office/drawing/2014/main" id="{35140AA2-5C30-4F61-AEA2-CE32383215C0}"/>
              </a:ext>
            </a:extLst>
          </p:cNvPr>
          <p:cNvSpPr>
            <a:spLocks noGrp="1"/>
          </p:cNvSpPr>
          <p:nvPr>
            <p:ph idx="1"/>
          </p:nvPr>
        </p:nvSpPr>
        <p:spPr/>
        <p:txBody>
          <a:bodyPr/>
          <a:lstStyle/>
          <a:p>
            <a:r>
              <a:rPr lang="de-DE" dirty="0"/>
              <a:t>Erweitere:</a:t>
            </a:r>
          </a:p>
          <a:p>
            <a:pPr lvl="1"/>
            <a:r>
              <a:rPr lang="de-DE" dirty="0"/>
              <a:t>Eine Funktion für 2% Skonto</a:t>
            </a:r>
          </a:p>
          <a:p>
            <a:pPr lvl="1"/>
            <a:r>
              <a:rPr lang="de-DE" dirty="0"/>
              <a:t>Eine Rabattfunktion für VW</a:t>
            </a:r>
          </a:p>
          <a:p>
            <a:pPr lvl="2"/>
            <a:r>
              <a:rPr lang="de-DE" dirty="0"/>
              <a:t>Grundsätzlich 4% Rabatt</a:t>
            </a:r>
          </a:p>
          <a:p>
            <a:pPr lvl="2"/>
            <a:r>
              <a:rPr lang="de-DE" dirty="0"/>
              <a:t>Ab 10000 € 6% Rabatt</a:t>
            </a:r>
          </a:p>
          <a:p>
            <a:r>
              <a:rPr lang="de-DE" dirty="0"/>
              <a:t>Folgender Code sollte laufen:</a:t>
            </a:r>
          </a:p>
        </p:txBody>
      </p:sp>
      <p:sp>
        <p:nvSpPr>
          <p:cNvPr id="4" name="Datumsplatzhalter 3">
            <a:extLst>
              <a:ext uri="{FF2B5EF4-FFF2-40B4-BE49-F238E27FC236}">
                <a16:creationId xmlns:a16="http://schemas.microsoft.com/office/drawing/2014/main" id="{E0707311-720B-4B2C-8CB8-513010B34927}"/>
              </a:ext>
            </a:extLst>
          </p:cNvPr>
          <p:cNvSpPr>
            <a:spLocks noGrp="1"/>
          </p:cNvSpPr>
          <p:nvPr>
            <p:ph type="dt" sz="half" idx="10"/>
          </p:nvPr>
        </p:nvSpPr>
        <p:spPr/>
        <p:txBody>
          <a:bodyPr/>
          <a:lstStyle/>
          <a:p>
            <a:fld id="{EC1CD622-1FE5-41E5-8C5A-E826D2033FCC}" type="datetime1">
              <a:rPr lang="de-DE" smtClean="0"/>
              <a:t>07.10.2021</a:t>
            </a:fld>
            <a:endParaRPr lang="de-DE"/>
          </a:p>
        </p:txBody>
      </p:sp>
      <p:sp>
        <p:nvSpPr>
          <p:cNvPr id="5" name="Fußzeilenplatzhalter 4">
            <a:extLst>
              <a:ext uri="{FF2B5EF4-FFF2-40B4-BE49-F238E27FC236}">
                <a16:creationId xmlns:a16="http://schemas.microsoft.com/office/drawing/2014/main" id="{493DBB45-5A4F-4E00-936C-7F2EC56CBDC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C184620B-C66B-4AFB-896F-8ED5115E85FC}"/>
              </a:ext>
            </a:extLst>
          </p:cNvPr>
          <p:cNvSpPr>
            <a:spLocks noGrp="1"/>
          </p:cNvSpPr>
          <p:nvPr>
            <p:ph type="sldNum" sz="quarter" idx="12"/>
          </p:nvPr>
        </p:nvSpPr>
        <p:spPr/>
        <p:txBody>
          <a:bodyPr/>
          <a:lstStyle/>
          <a:p>
            <a:fld id="{3A1F27E2-D58A-4028-9FF2-B12D897F257E}" type="slidenum">
              <a:rPr lang="de-DE" smtClean="0"/>
              <a:t>66</a:t>
            </a:fld>
            <a:endParaRPr lang="de-DE"/>
          </a:p>
        </p:txBody>
      </p:sp>
      <p:pic>
        <p:nvPicPr>
          <p:cNvPr id="9" name="Grafik 8">
            <a:extLst>
              <a:ext uri="{FF2B5EF4-FFF2-40B4-BE49-F238E27FC236}">
                <a16:creationId xmlns:a16="http://schemas.microsoft.com/office/drawing/2014/main" id="{38CDBE14-44D6-4594-868E-179523684A9A}"/>
              </a:ext>
            </a:extLst>
          </p:cNvPr>
          <p:cNvPicPr>
            <a:picLocks noChangeAspect="1"/>
          </p:cNvPicPr>
          <p:nvPr/>
        </p:nvPicPr>
        <p:blipFill>
          <a:blip r:embed="rId3"/>
          <a:stretch>
            <a:fillRect/>
          </a:stretch>
        </p:blipFill>
        <p:spPr>
          <a:xfrm>
            <a:off x="838200" y="4055155"/>
            <a:ext cx="9462150" cy="1496030"/>
          </a:xfrm>
          <a:prstGeom prst="rect">
            <a:avLst/>
          </a:prstGeom>
        </p:spPr>
      </p:pic>
    </p:spTree>
    <p:extLst>
      <p:ext uri="{BB962C8B-B14F-4D97-AF65-F5344CB8AC3E}">
        <p14:creationId xmlns:p14="http://schemas.microsoft.com/office/powerpoint/2010/main" val="959354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Aufgaben im Hintergrund parallel erledigen lassen</a:t>
            </a: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67</a:t>
            </a:fld>
            <a:endParaRPr lang="de-DE"/>
          </a:p>
        </p:txBody>
      </p:sp>
      <p:sp>
        <p:nvSpPr>
          <p:cNvPr id="11" name="Textfeld 10">
            <a:extLst>
              <a:ext uri="{FF2B5EF4-FFF2-40B4-BE49-F238E27FC236}">
                <a16:creationId xmlns:a16="http://schemas.microsoft.com/office/drawing/2014/main" id="{4EBB7491-F7D4-4620-ACD9-D7B6A795B399}"/>
              </a:ext>
            </a:extLst>
          </p:cNvPr>
          <p:cNvSpPr txBox="1"/>
          <p:nvPr/>
        </p:nvSpPr>
        <p:spPr>
          <a:xfrm>
            <a:off x="1613748" y="5981184"/>
            <a:ext cx="806118" cy="369332"/>
          </a:xfrm>
          <a:prstGeom prst="rect">
            <a:avLst/>
          </a:prstGeom>
          <a:noFill/>
        </p:spPr>
        <p:txBody>
          <a:bodyPr wrap="none" rtlCol="0">
            <a:spAutoFit/>
          </a:bodyPr>
          <a:lstStyle/>
          <a:p>
            <a:r>
              <a:rPr lang="de-DE" dirty="0"/>
              <a:t>vorher</a:t>
            </a:r>
          </a:p>
        </p:txBody>
      </p:sp>
      <p:sp>
        <p:nvSpPr>
          <p:cNvPr id="12" name="Textfeld 11">
            <a:extLst>
              <a:ext uri="{FF2B5EF4-FFF2-40B4-BE49-F238E27FC236}">
                <a16:creationId xmlns:a16="http://schemas.microsoft.com/office/drawing/2014/main" id="{25D56BCD-2EC9-4C0F-A277-FAA0EE54C580}"/>
              </a:ext>
            </a:extLst>
          </p:cNvPr>
          <p:cNvSpPr txBox="1"/>
          <p:nvPr/>
        </p:nvSpPr>
        <p:spPr>
          <a:xfrm>
            <a:off x="4574350" y="5981184"/>
            <a:ext cx="954107" cy="369332"/>
          </a:xfrm>
          <a:prstGeom prst="rect">
            <a:avLst/>
          </a:prstGeom>
          <a:noFill/>
        </p:spPr>
        <p:txBody>
          <a:bodyPr wrap="none" rtlCol="0">
            <a:spAutoFit/>
          </a:bodyPr>
          <a:lstStyle/>
          <a:p>
            <a:r>
              <a:rPr lang="de-DE" dirty="0"/>
              <a:t>nachher</a:t>
            </a:r>
          </a:p>
        </p:txBody>
      </p:sp>
      <p:pic>
        <p:nvPicPr>
          <p:cNvPr id="14" name="Grafik 13">
            <a:extLst>
              <a:ext uri="{FF2B5EF4-FFF2-40B4-BE49-F238E27FC236}">
                <a16:creationId xmlns:a16="http://schemas.microsoft.com/office/drawing/2014/main" id="{CE43E59F-C973-48B4-B21B-53C197D8C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1224" y="2254102"/>
            <a:ext cx="1540358" cy="2626096"/>
          </a:xfrm>
          <a:prstGeom prst="rect">
            <a:avLst/>
          </a:prstGeom>
        </p:spPr>
      </p:pic>
      <p:pic>
        <p:nvPicPr>
          <p:cNvPr id="16" name="Grafik 15">
            <a:extLst>
              <a:ext uri="{FF2B5EF4-FFF2-40B4-BE49-F238E27FC236}">
                <a16:creationId xmlns:a16="http://schemas.microsoft.com/office/drawing/2014/main" id="{9E96570D-5971-4E8E-BF0C-87D9A8233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1593" y="2254102"/>
            <a:ext cx="950428" cy="3645048"/>
          </a:xfrm>
          <a:prstGeom prst="rect">
            <a:avLst/>
          </a:prstGeom>
        </p:spPr>
      </p:pic>
      <p:sp>
        <p:nvSpPr>
          <p:cNvPr id="17" name="Geschweifte Klammer rechts 16">
            <a:extLst>
              <a:ext uri="{FF2B5EF4-FFF2-40B4-BE49-F238E27FC236}">
                <a16:creationId xmlns:a16="http://schemas.microsoft.com/office/drawing/2014/main" id="{51E54860-886F-418A-9FD5-778ACDDC9369}"/>
              </a:ext>
            </a:extLst>
          </p:cNvPr>
          <p:cNvSpPr/>
          <p:nvPr/>
        </p:nvSpPr>
        <p:spPr>
          <a:xfrm>
            <a:off x="5821582" y="4976037"/>
            <a:ext cx="119308" cy="923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Textfeld 17">
            <a:extLst>
              <a:ext uri="{FF2B5EF4-FFF2-40B4-BE49-F238E27FC236}">
                <a16:creationId xmlns:a16="http://schemas.microsoft.com/office/drawing/2014/main" id="{40DFF340-AD5F-46A9-AA6A-2D7A60E6518C}"/>
              </a:ext>
            </a:extLst>
          </p:cNvPr>
          <p:cNvSpPr txBox="1"/>
          <p:nvPr/>
        </p:nvSpPr>
        <p:spPr>
          <a:xfrm>
            <a:off x="6113935" y="5252927"/>
            <a:ext cx="1691617" cy="369332"/>
          </a:xfrm>
          <a:prstGeom prst="rect">
            <a:avLst/>
          </a:prstGeom>
          <a:noFill/>
        </p:spPr>
        <p:txBody>
          <a:bodyPr wrap="none" rtlCol="0">
            <a:spAutoFit/>
          </a:bodyPr>
          <a:lstStyle/>
          <a:p>
            <a:r>
              <a:rPr lang="de-DE" dirty="0"/>
              <a:t>eingesparte Zeit</a:t>
            </a:r>
          </a:p>
        </p:txBody>
      </p:sp>
    </p:spTree>
    <p:extLst>
      <p:ext uri="{BB962C8B-B14F-4D97-AF65-F5344CB8AC3E}">
        <p14:creationId xmlns:p14="http://schemas.microsoft.com/office/powerpoint/2010/main" val="41464903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3" name="Inhaltsplatzhalter 2">
            <a:extLst>
              <a:ext uri="{FF2B5EF4-FFF2-40B4-BE49-F238E27FC236}">
                <a16:creationId xmlns:a16="http://schemas.microsoft.com/office/drawing/2014/main" id="{B5B3897D-7F02-4BC9-A440-8619F225F598}"/>
              </a:ext>
            </a:extLst>
          </p:cNvPr>
          <p:cNvSpPr>
            <a:spLocks noGrp="1"/>
          </p:cNvSpPr>
          <p:nvPr>
            <p:ph idx="1"/>
          </p:nvPr>
        </p:nvSpPr>
        <p:spPr/>
        <p:txBody>
          <a:bodyPr/>
          <a:lstStyle/>
          <a:p>
            <a:r>
              <a:rPr lang="de-DE" dirty="0"/>
              <a:t>Eine Funktion, die mit Pausen im Hintergrund ausgeführt werden kann, ist mit </a:t>
            </a:r>
            <a:r>
              <a:rPr lang="de-DE" sz="2400" b="1" dirty="0" err="1">
                <a:solidFill>
                  <a:schemeClr val="accent1">
                    <a:lumMod val="75000"/>
                  </a:schemeClr>
                </a:solidFill>
              </a:rPr>
              <a:t>async</a:t>
            </a:r>
            <a:r>
              <a:rPr lang="de-DE" dirty="0"/>
              <a:t> versehen.</a:t>
            </a:r>
          </a:p>
          <a:p>
            <a:r>
              <a:rPr lang="de-DE" dirty="0"/>
              <a:t>Um von einer </a:t>
            </a:r>
            <a:r>
              <a:rPr lang="de-DE" sz="2400" b="1" dirty="0" err="1">
                <a:solidFill>
                  <a:schemeClr val="accent1">
                    <a:lumMod val="75000"/>
                  </a:schemeClr>
                </a:solidFill>
              </a:rPr>
              <a:t>async</a:t>
            </a:r>
            <a:r>
              <a:rPr lang="de-DE" dirty="0"/>
              <a:t> Funktion ein Ergebnis zu bekommen, muss auf das Ergebnis mit </a:t>
            </a:r>
            <a:r>
              <a:rPr lang="de-DE" sz="2400" b="1" dirty="0" err="1">
                <a:solidFill>
                  <a:schemeClr val="accent1">
                    <a:lumMod val="75000"/>
                  </a:schemeClr>
                </a:solidFill>
              </a:rPr>
              <a:t>await</a:t>
            </a:r>
            <a:r>
              <a:rPr lang="de-DE" dirty="0"/>
              <a:t> gewartet werden.</a:t>
            </a:r>
          </a:p>
          <a:p>
            <a:endParaRPr lang="de-DE" dirty="0"/>
          </a:p>
          <a:p>
            <a:r>
              <a:rPr lang="de-DE" dirty="0"/>
              <a:t>"Normale" Funktionen: </a:t>
            </a:r>
            <a:r>
              <a:rPr lang="de-DE" sz="2400" b="1" dirty="0" err="1">
                <a:solidFill>
                  <a:schemeClr val="accent1">
                    <a:lumMod val="75000"/>
                  </a:schemeClr>
                </a:solidFill>
              </a:rPr>
              <a:t>var</a:t>
            </a:r>
            <a:r>
              <a:rPr lang="de-DE" dirty="0"/>
              <a:t> </a:t>
            </a:r>
            <a:r>
              <a:rPr lang="de-DE" sz="2400" b="1" i="1" dirty="0" err="1">
                <a:solidFill>
                  <a:schemeClr val="tx2"/>
                </a:solidFill>
              </a:rPr>
              <a:t>ergebnis</a:t>
            </a:r>
            <a:r>
              <a:rPr lang="de-DE" dirty="0"/>
              <a:t> </a:t>
            </a:r>
            <a:r>
              <a:rPr lang="de-DE" sz="2400" b="1" dirty="0">
                <a:solidFill>
                  <a:schemeClr val="accent1">
                    <a:lumMod val="75000"/>
                  </a:schemeClr>
                </a:solidFill>
              </a:rPr>
              <a:t>=</a:t>
            </a:r>
            <a:r>
              <a:rPr lang="de-DE" dirty="0"/>
              <a:t> </a:t>
            </a:r>
            <a:r>
              <a:rPr lang="de-DE" sz="2400" b="1" i="1" dirty="0" err="1">
                <a:solidFill>
                  <a:schemeClr val="tx2"/>
                </a:solidFill>
              </a:rPr>
              <a:t>funktion</a:t>
            </a:r>
            <a:r>
              <a:rPr lang="de-DE" sz="2400" b="1" dirty="0">
                <a:solidFill>
                  <a:schemeClr val="accent1">
                    <a:lumMod val="75000"/>
                  </a:schemeClr>
                </a:solidFill>
              </a:rPr>
              <a:t>();</a:t>
            </a:r>
          </a:p>
          <a:p>
            <a:r>
              <a:rPr lang="de-DE" dirty="0"/>
              <a:t>Hintergrund-Funktionen:  </a:t>
            </a:r>
            <a:r>
              <a:rPr lang="de-DE" sz="2400" b="1" dirty="0" err="1">
                <a:solidFill>
                  <a:schemeClr val="accent1">
                    <a:lumMod val="75000"/>
                  </a:schemeClr>
                </a:solidFill>
              </a:rPr>
              <a:t>var</a:t>
            </a:r>
            <a:r>
              <a:rPr lang="de-DE" sz="2400" dirty="0"/>
              <a:t> </a:t>
            </a:r>
            <a:r>
              <a:rPr lang="de-DE" sz="2400" b="1" i="1" dirty="0" err="1">
                <a:solidFill>
                  <a:schemeClr val="tx2"/>
                </a:solidFill>
              </a:rPr>
              <a:t>ergebnis</a:t>
            </a:r>
            <a:r>
              <a:rPr lang="de-DE" sz="2400" dirty="0"/>
              <a:t> </a:t>
            </a:r>
            <a:r>
              <a:rPr lang="de-DE" sz="2400" b="1" dirty="0">
                <a:solidFill>
                  <a:schemeClr val="accent1">
                    <a:lumMod val="75000"/>
                  </a:schemeClr>
                </a:solidFill>
              </a:rPr>
              <a:t>= </a:t>
            </a:r>
            <a:r>
              <a:rPr lang="de-DE" sz="2400" b="1" dirty="0" err="1">
                <a:solidFill>
                  <a:schemeClr val="accent1">
                    <a:lumMod val="75000"/>
                  </a:schemeClr>
                </a:solidFill>
              </a:rPr>
              <a:t>await</a:t>
            </a:r>
            <a:r>
              <a:rPr lang="de-DE" sz="2400" dirty="0"/>
              <a:t> </a:t>
            </a:r>
            <a:r>
              <a:rPr lang="de-DE" sz="2400" b="1" i="1" dirty="0" err="1">
                <a:solidFill>
                  <a:schemeClr val="tx2"/>
                </a:solidFill>
              </a:rPr>
              <a:t>funktion</a:t>
            </a:r>
            <a:r>
              <a:rPr lang="de-DE" sz="2400" b="1" dirty="0">
                <a:solidFill>
                  <a:schemeClr val="accent1">
                    <a:lumMod val="75000"/>
                  </a:schemeClr>
                </a:solidFill>
              </a:rPr>
              <a:t>();</a:t>
            </a:r>
          </a:p>
          <a:p>
            <a:endParaRPr lang="de-DE" sz="2400" b="1" dirty="0">
              <a:solidFill>
                <a:schemeClr val="accent1">
                  <a:lumMod val="75000"/>
                </a:schemeClr>
              </a:solidFill>
            </a:endParaRPr>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68</a:t>
            </a:fld>
            <a:endParaRPr lang="de-DE"/>
          </a:p>
        </p:txBody>
      </p:sp>
    </p:spTree>
    <p:extLst>
      <p:ext uri="{BB962C8B-B14F-4D97-AF65-F5344CB8AC3E}">
        <p14:creationId xmlns:p14="http://schemas.microsoft.com/office/powerpoint/2010/main" val="3066716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A7E7F732-9760-44D7-B5FD-A51930B8E130}"/>
              </a:ext>
            </a:extLst>
          </p:cNvPr>
          <p:cNvPicPr>
            <a:picLocks noChangeAspect="1"/>
          </p:cNvPicPr>
          <p:nvPr/>
        </p:nvPicPr>
        <p:blipFill>
          <a:blip r:embed="rId3"/>
          <a:stretch>
            <a:fillRect/>
          </a:stretch>
        </p:blipFill>
        <p:spPr>
          <a:xfrm>
            <a:off x="838200" y="1520825"/>
            <a:ext cx="7927917" cy="4645025"/>
          </a:xfrm>
          <a:prstGeom prst="rect">
            <a:avLst/>
          </a:prstGeom>
        </p:spPr>
      </p:pic>
      <p:sp>
        <p:nvSpPr>
          <p:cNvPr id="2" name="Titel 1">
            <a:extLst>
              <a:ext uri="{FF2B5EF4-FFF2-40B4-BE49-F238E27FC236}">
                <a16:creationId xmlns:a16="http://schemas.microsoft.com/office/drawing/2014/main" id="{9B031CD1-14CB-47BF-92F5-F3E4BD50A5EF}"/>
              </a:ext>
            </a:extLst>
          </p:cNvPr>
          <p:cNvSpPr>
            <a:spLocks noGrp="1"/>
          </p:cNvSpPr>
          <p:nvPr>
            <p:ph type="title"/>
          </p:nvPr>
        </p:nvSpPr>
        <p:spPr/>
        <p:txBody>
          <a:bodyPr/>
          <a:lstStyle/>
          <a:p>
            <a:r>
              <a:rPr lang="de-DE" dirty="0" err="1"/>
              <a:t>Async</a:t>
            </a:r>
            <a:r>
              <a:rPr lang="de-DE" dirty="0"/>
              <a:t>/</a:t>
            </a:r>
            <a:r>
              <a:rPr lang="de-DE" dirty="0" err="1"/>
              <a:t>await</a:t>
            </a:r>
            <a:endParaRPr lang="de-DE" dirty="0"/>
          </a:p>
        </p:txBody>
      </p:sp>
      <p:sp>
        <p:nvSpPr>
          <p:cNvPr id="4" name="Datumsplatzhalter 3">
            <a:extLst>
              <a:ext uri="{FF2B5EF4-FFF2-40B4-BE49-F238E27FC236}">
                <a16:creationId xmlns:a16="http://schemas.microsoft.com/office/drawing/2014/main" id="{4693A968-0D25-4B10-85E4-0D3AAE89FB29}"/>
              </a:ext>
            </a:extLst>
          </p:cNvPr>
          <p:cNvSpPr>
            <a:spLocks noGrp="1"/>
          </p:cNvSpPr>
          <p:nvPr>
            <p:ph type="dt" sz="half" idx="10"/>
          </p:nvPr>
        </p:nvSpPr>
        <p:spPr/>
        <p:txBody>
          <a:bodyPr/>
          <a:lstStyle/>
          <a:p>
            <a:fld id="{9DE610D0-EC54-4B8A-9B9F-60F36FB3B089}" type="datetime1">
              <a:rPr lang="de-DE" smtClean="0"/>
              <a:t>07.10.2021</a:t>
            </a:fld>
            <a:endParaRPr lang="de-DE"/>
          </a:p>
        </p:txBody>
      </p:sp>
      <p:sp>
        <p:nvSpPr>
          <p:cNvPr id="5" name="Fußzeilenplatzhalter 4">
            <a:extLst>
              <a:ext uri="{FF2B5EF4-FFF2-40B4-BE49-F238E27FC236}">
                <a16:creationId xmlns:a16="http://schemas.microsoft.com/office/drawing/2014/main" id="{504FD0F8-8019-41C1-9845-187D32895B64}"/>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9AFE2190-C2BD-4BED-B296-12901558E044}"/>
              </a:ext>
            </a:extLst>
          </p:cNvPr>
          <p:cNvSpPr>
            <a:spLocks noGrp="1"/>
          </p:cNvSpPr>
          <p:nvPr>
            <p:ph type="sldNum" sz="quarter" idx="12"/>
          </p:nvPr>
        </p:nvSpPr>
        <p:spPr/>
        <p:txBody>
          <a:bodyPr/>
          <a:lstStyle/>
          <a:p>
            <a:fld id="{3A1F27E2-D58A-4028-9FF2-B12D897F257E}" type="slidenum">
              <a:rPr lang="de-DE" smtClean="0"/>
              <a:t>69</a:t>
            </a:fld>
            <a:endParaRPr lang="de-DE"/>
          </a:p>
        </p:txBody>
      </p:sp>
      <p:sp>
        <p:nvSpPr>
          <p:cNvPr id="8" name="Geschweifte Klammer rechts 7">
            <a:extLst>
              <a:ext uri="{FF2B5EF4-FFF2-40B4-BE49-F238E27FC236}">
                <a16:creationId xmlns:a16="http://schemas.microsoft.com/office/drawing/2014/main" id="{7F789E79-0918-445A-89B2-E262E94A3154}"/>
              </a:ext>
            </a:extLst>
          </p:cNvPr>
          <p:cNvSpPr/>
          <p:nvPr/>
        </p:nvSpPr>
        <p:spPr>
          <a:xfrm>
            <a:off x="4899693" y="1532347"/>
            <a:ext cx="276447" cy="87150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6FDBEC44-77E0-4590-A68A-767B033C420A}"/>
              </a:ext>
            </a:extLst>
          </p:cNvPr>
          <p:cNvSpPr txBox="1"/>
          <p:nvPr/>
        </p:nvSpPr>
        <p:spPr>
          <a:xfrm>
            <a:off x="5271832" y="1828804"/>
            <a:ext cx="1648336" cy="369332"/>
          </a:xfrm>
          <a:prstGeom prst="rect">
            <a:avLst/>
          </a:prstGeom>
          <a:noFill/>
        </p:spPr>
        <p:txBody>
          <a:bodyPr wrap="none" rtlCol="0">
            <a:spAutoFit/>
          </a:bodyPr>
          <a:lstStyle/>
          <a:p>
            <a:r>
              <a:rPr lang="de-DE" dirty="0"/>
              <a:t>Kennt ihr schon</a:t>
            </a:r>
          </a:p>
        </p:txBody>
      </p:sp>
      <p:sp>
        <p:nvSpPr>
          <p:cNvPr id="10" name="Geschweifte Klammer rechts 9">
            <a:extLst>
              <a:ext uri="{FF2B5EF4-FFF2-40B4-BE49-F238E27FC236}">
                <a16:creationId xmlns:a16="http://schemas.microsoft.com/office/drawing/2014/main" id="{19163675-78DE-4AC1-ADCE-BA4EE3E88531}"/>
              </a:ext>
            </a:extLst>
          </p:cNvPr>
          <p:cNvSpPr/>
          <p:nvPr/>
        </p:nvSpPr>
        <p:spPr>
          <a:xfrm>
            <a:off x="7432447" y="2611169"/>
            <a:ext cx="276447" cy="173823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a:extLst>
              <a:ext uri="{FF2B5EF4-FFF2-40B4-BE49-F238E27FC236}">
                <a16:creationId xmlns:a16="http://schemas.microsoft.com/office/drawing/2014/main" id="{05422856-4C8D-407D-B4D8-BA8E7A749F0E}"/>
              </a:ext>
            </a:extLst>
          </p:cNvPr>
          <p:cNvSpPr txBox="1"/>
          <p:nvPr/>
        </p:nvSpPr>
        <p:spPr>
          <a:xfrm>
            <a:off x="7708894" y="3295622"/>
            <a:ext cx="2778453" cy="369332"/>
          </a:xfrm>
          <a:prstGeom prst="rect">
            <a:avLst/>
          </a:prstGeom>
          <a:noFill/>
        </p:spPr>
        <p:txBody>
          <a:bodyPr wrap="none" rtlCol="0">
            <a:spAutoFit/>
          </a:bodyPr>
          <a:lstStyle/>
          <a:p>
            <a:r>
              <a:rPr lang="de-DE" dirty="0"/>
              <a:t>Kommt aus einer Bibliothek</a:t>
            </a:r>
          </a:p>
        </p:txBody>
      </p:sp>
      <p:sp>
        <p:nvSpPr>
          <p:cNvPr id="12" name="Rechteck 11">
            <a:extLst>
              <a:ext uri="{FF2B5EF4-FFF2-40B4-BE49-F238E27FC236}">
                <a16:creationId xmlns:a16="http://schemas.microsoft.com/office/drawing/2014/main" id="{19DCDAD3-BF78-43E2-8231-06ED59F6CB3D}"/>
              </a:ext>
            </a:extLst>
          </p:cNvPr>
          <p:cNvSpPr/>
          <p:nvPr/>
        </p:nvSpPr>
        <p:spPr>
          <a:xfrm>
            <a:off x="2349796" y="5167053"/>
            <a:ext cx="1935125" cy="29771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8389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Dart - Dateiformat</a:t>
            </a:r>
          </a:p>
        </p:txBody>
      </p:sp>
      <p:sp>
        <p:nvSpPr>
          <p:cNvPr id="5" name="Inhaltsplatzhalter 4"/>
          <p:cNvSpPr>
            <a:spLocks noGrp="1"/>
          </p:cNvSpPr>
          <p:nvPr>
            <p:ph idx="1"/>
          </p:nvPr>
        </p:nvSpPr>
        <p:spPr/>
        <p:txBody>
          <a:bodyPr/>
          <a:lstStyle/>
          <a:p>
            <a:r>
              <a:rPr lang="de-DE" dirty="0"/>
              <a:t>Programmiert wird im Textformat</a:t>
            </a:r>
          </a:p>
          <a:p>
            <a:pPr lvl="1"/>
            <a:r>
              <a:rPr lang="de-DE" dirty="0"/>
              <a:t>Textdatei, UTF-8 Encoding</a:t>
            </a:r>
          </a:p>
          <a:p>
            <a:pPr lvl="1"/>
            <a:r>
              <a:rPr lang="de-DE" dirty="0"/>
              <a:t>d.h. Sonderzeichen wie Smileys werden unterstützt</a:t>
            </a:r>
          </a:p>
          <a:p>
            <a:r>
              <a:rPr lang="de-DE" dirty="0"/>
              <a:t>Anweisungen werden mit </a:t>
            </a:r>
            <a:r>
              <a:rPr lang="de-DE" b="1" dirty="0">
                <a:solidFill>
                  <a:schemeClr val="accent1">
                    <a:lumMod val="75000"/>
                  </a:schemeClr>
                </a:solidFill>
                <a:latin typeface="Arial" panose="020B0604020202020204" pitchFamily="34" charset="0"/>
                <a:cs typeface="Arial" panose="020B0604020202020204" pitchFamily="34" charset="0"/>
              </a:rPr>
              <a:t>;</a:t>
            </a:r>
            <a:r>
              <a:rPr lang="de-DE" dirty="0"/>
              <a:t> getrennt</a:t>
            </a:r>
          </a:p>
          <a:p>
            <a:pPr lvl="1"/>
            <a:r>
              <a:rPr lang="de-DE" dirty="0"/>
              <a:t>bitte trotzdem nur eine Anweisung pro Zeile</a:t>
            </a:r>
          </a:p>
          <a:p>
            <a:r>
              <a:rPr lang="de-DE" dirty="0"/>
              <a:t>Einrückung ist empfohlen</a:t>
            </a:r>
          </a:p>
          <a:p>
            <a:pPr lvl="1"/>
            <a:r>
              <a:rPr lang="de-DE" dirty="0"/>
              <a:t>der Lesbarkeit halber</a:t>
            </a:r>
          </a:p>
          <a:p>
            <a:pPr lvl="1"/>
            <a:r>
              <a:rPr lang="de-DE" dirty="0"/>
              <a:t>syntaktisch jedoch nicht erforderlich</a:t>
            </a:r>
          </a:p>
          <a:p>
            <a:r>
              <a:rPr lang="de-DE" dirty="0"/>
              <a:t>Einstiegspunkt </a:t>
            </a:r>
            <a:r>
              <a:rPr lang="de-DE" b="1" dirty="0" err="1">
                <a:solidFill>
                  <a:schemeClr val="accent1">
                    <a:lumMod val="75000"/>
                  </a:schemeClr>
                </a:solidFill>
                <a:latin typeface="Arial" panose="020B0604020202020204" pitchFamily="34" charset="0"/>
                <a:cs typeface="Arial" panose="020B0604020202020204" pitchFamily="34" charset="0"/>
              </a:rPr>
              <a:t>void</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main</a:t>
            </a:r>
            <a:r>
              <a:rPr lang="de-DE" b="1" dirty="0">
                <a:solidFill>
                  <a:schemeClr val="accent1">
                    <a:lumMod val="75000"/>
                  </a:schemeClr>
                </a:solidFill>
                <a:latin typeface="Arial" panose="020B0604020202020204" pitchFamily="34" charset="0"/>
                <a:cs typeface="Arial" panose="020B0604020202020204" pitchFamily="34" charset="0"/>
              </a:rPr>
              <a:t>() { }</a:t>
            </a:r>
          </a:p>
        </p:txBody>
      </p:sp>
      <p:sp>
        <p:nvSpPr>
          <p:cNvPr id="7" name="Datumsplatzhalter 6"/>
          <p:cNvSpPr>
            <a:spLocks noGrp="1"/>
          </p:cNvSpPr>
          <p:nvPr>
            <p:ph type="dt" sz="half" idx="10"/>
          </p:nvPr>
        </p:nvSpPr>
        <p:spPr/>
        <p:txBody>
          <a:bodyPr/>
          <a:lstStyle/>
          <a:p>
            <a:fld id="{26CE6631-06CC-4914-99D2-9B9B06729A35}" type="datetime1">
              <a:rPr lang="de-DE" smtClean="0"/>
              <a:t>07.10.2021</a:t>
            </a:fld>
            <a:endParaRPr lang="de-DE"/>
          </a:p>
        </p:txBody>
      </p:sp>
      <p:sp>
        <p:nvSpPr>
          <p:cNvPr id="8" name="Fußzeilenplatzhalter 7"/>
          <p:cNvSpPr>
            <a:spLocks noGrp="1"/>
          </p:cNvSpPr>
          <p:nvPr>
            <p:ph type="ftr" sz="quarter" idx="11"/>
          </p:nvPr>
        </p:nvSpPr>
        <p:spPr/>
        <p:txBody>
          <a:bodyPr/>
          <a:lstStyle/>
          <a:p>
            <a:r>
              <a:rPr lang="de-DE"/>
              <a:t>Dart - Programmiersprache für Smartphones</a:t>
            </a:r>
          </a:p>
        </p:txBody>
      </p:sp>
      <p:sp>
        <p:nvSpPr>
          <p:cNvPr id="9" name="Foliennummernplatzhalter 8"/>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41278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A07A1-E0E9-4589-8ACF-29A351480188}"/>
              </a:ext>
            </a:extLst>
          </p:cNvPr>
          <p:cNvSpPr>
            <a:spLocks noGrp="1"/>
          </p:cNvSpPr>
          <p:nvPr>
            <p:ph type="title"/>
          </p:nvPr>
        </p:nvSpPr>
        <p:spPr/>
        <p:txBody>
          <a:bodyPr/>
          <a:lstStyle/>
          <a:p>
            <a:r>
              <a:rPr lang="de-DE" dirty="0"/>
              <a:t>Ausblick</a:t>
            </a:r>
          </a:p>
        </p:txBody>
      </p:sp>
      <p:sp>
        <p:nvSpPr>
          <p:cNvPr id="3" name="Inhaltsplatzhalter 2">
            <a:extLst>
              <a:ext uri="{FF2B5EF4-FFF2-40B4-BE49-F238E27FC236}">
                <a16:creationId xmlns:a16="http://schemas.microsoft.com/office/drawing/2014/main" id="{54D5B4F1-C7F7-4FC7-AF38-ADA12EB35630}"/>
              </a:ext>
            </a:extLst>
          </p:cNvPr>
          <p:cNvSpPr>
            <a:spLocks noGrp="1"/>
          </p:cNvSpPr>
          <p:nvPr>
            <p:ph idx="1"/>
          </p:nvPr>
        </p:nvSpPr>
        <p:spPr/>
        <p:txBody>
          <a:bodyPr/>
          <a:lstStyle/>
          <a:p>
            <a:r>
              <a:rPr lang="de-DE" dirty="0"/>
              <a:t>Uns fehlen noch ein paar Konzepte, bevor wir loslegen können</a:t>
            </a:r>
          </a:p>
          <a:p>
            <a:pPr lvl="1"/>
            <a:r>
              <a:rPr lang="de-DE" dirty="0"/>
              <a:t>Klassen und Objekte</a:t>
            </a:r>
          </a:p>
        </p:txBody>
      </p:sp>
      <p:sp>
        <p:nvSpPr>
          <p:cNvPr id="4" name="Datumsplatzhalter 3">
            <a:extLst>
              <a:ext uri="{FF2B5EF4-FFF2-40B4-BE49-F238E27FC236}">
                <a16:creationId xmlns:a16="http://schemas.microsoft.com/office/drawing/2014/main" id="{D08AE6C1-43B2-4E4C-AD04-92D62419D53B}"/>
              </a:ext>
            </a:extLst>
          </p:cNvPr>
          <p:cNvSpPr>
            <a:spLocks noGrp="1"/>
          </p:cNvSpPr>
          <p:nvPr>
            <p:ph type="dt" sz="half" idx="10"/>
          </p:nvPr>
        </p:nvSpPr>
        <p:spPr/>
        <p:txBody>
          <a:bodyPr/>
          <a:lstStyle/>
          <a:p>
            <a:fld id="{795D6F22-C3DB-4C50-AB93-27DFECB907EB}" type="datetime1">
              <a:rPr lang="de-DE" smtClean="0"/>
              <a:t>07.10.2021</a:t>
            </a:fld>
            <a:endParaRPr lang="de-DE"/>
          </a:p>
        </p:txBody>
      </p:sp>
      <p:sp>
        <p:nvSpPr>
          <p:cNvPr id="5" name="Fußzeilenplatzhalter 4">
            <a:extLst>
              <a:ext uri="{FF2B5EF4-FFF2-40B4-BE49-F238E27FC236}">
                <a16:creationId xmlns:a16="http://schemas.microsoft.com/office/drawing/2014/main" id="{B1838CD6-A1DC-48FA-87DD-26192AB85596}"/>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659EB146-4662-42BB-9E38-22A96479AA6D}"/>
              </a:ext>
            </a:extLst>
          </p:cNvPr>
          <p:cNvSpPr>
            <a:spLocks noGrp="1"/>
          </p:cNvSpPr>
          <p:nvPr>
            <p:ph type="sldNum" sz="quarter" idx="12"/>
          </p:nvPr>
        </p:nvSpPr>
        <p:spPr/>
        <p:txBody>
          <a:bodyPr/>
          <a:lstStyle/>
          <a:p>
            <a:fld id="{3A1F27E2-D58A-4028-9FF2-B12D897F257E}" type="slidenum">
              <a:rPr lang="de-DE" smtClean="0"/>
              <a:t>70</a:t>
            </a:fld>
            <a:endParaRPr lang="de-DE"/>
          </a:p>
        </p:txBody>
      </p:sp>
    </p:spTree>
    <p:extLst>
      <p:ext uri="{BB962C8B-B14F-4D97-AF65-F5344CB8AC3E}">
        <p14:creationId xmlns:p14="http://schemas.microsoft.com/office/powerpoint/2010/main" val="821667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a:t>Dart ist eine kostenlose General Purpose Hochsprache</a:t>
            </a:r>
          </a:p>
          <a:p>
            <a:r>
              <a:rPr lang="de-DE" dirty="0"/>
              <a:t>Programmiert wird in reinem Text, die IDE übernimmt den Rest</a:t>
            </a:r>
          </a:p>
          <a:p>
            <a:r>
              <a:rPr lang="de-DE" dirty="0"/>
              <a:t>Variablen, Rechnen, Kommentare: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x</a:t>
            </a:r>
            <a:r>
              <a:rPr lang="de-DE" b="1" dirty="0">
                <a:solidFill>
                  <a:schemeClr val="accent1">
                    <a:lumMod val="75000"/>
                  </a:schemeClr>
                </a:solidFill>
              </a:rPr>
              <a:t> = </a:t>
            </a:r>
            <a:r>
              <a:rPr lang="de-DE" dirty="0"/>
              <a:t>2</a:t>
            </a:r>
            <a:r>
              <a:rPr lang="de-DE" b="1" dirty="0">
                <a:solidFill>
                  <a:schemeClr val="accent1">
                    <a:lumMod val="75000"/>
                  </a:schemeClr>
                </a:solidFill>
              </a:rPr>
              <a:t>+</a:t>
            </a:r>
            <a:r>
              <a:rPr lang="de-DE" dirty="0"/>
              <a:t>3</a:t>
            </a:r>
            <a:r>
              <a:rPr lang="de-DE" b="1" dirty="0">
                <a:solidFill>
                  <a:schemeClr val="accent1">
                    <a:lumMod val="75000"/>
                  </a:schemeClr>
                </a:solidFill>
              </a:rPr>
              <a:t>*</a:t>
            </a:r>
            <a:r>
              <a:rPr lang="de-DE" dirty="0"/>
              <a:t>5</a:t>
            </a:r>
            <a:r>
              <a:rPr lang="de-DE" b="1" dirty="0">
                <a:solidFill>
                  <a:schemeClr val="accent1">
                    <a:lumMod val="75000"/>
                  </a:schemeClr>
                </a:solidFill>
              </a:rPr>
              <a:t>;   </a:t>
            </a:r>
            <a:r>
              <a:rPr lang="de-DE" b="1" dirty="0">
                <a:solidFill>
                  <a:schemeClr val="bg1">
                    <a:lumMod val="50000"/>
                  </a:schemeClr>
                </a:solidFill>
              </a:rPr>
              <a:t>// sollte 17 sein</a:t>
            </a:r>
          </a:p>
          <a:p>
            <a:r>
              <a:rPr lang="de-DE" dirty="0"/>
              <a:t>Texte: </a:t>
            </a:r>
            <a:r>
              <a:rPr lang="de-DE" b="1" dirty="0" err="1">
                <a:solidFill>
                  <a:schemeClr val="accent1">
                    <a:lumMod val="75000"/>
                  </a:schemeClr>
                </a:solidFill>
              </a:rPr>
              <a:t>var</a:t>
            </a:r>
            <a:r>
              <a:rPr lang="de-DE" b="1" dirty="0">
                <a:solidFill>
                  <a:schemeClr val="accent1">
                    <a:lumMod val="75000"/>
                  </a:schemeClr>
                </a:solidFill>
              </a:rPr>
              <a:t> </a:t>
            </a:r>
            <a:r>
              <a:rPr lang="de-DE" b="1" i="1" dirty="0">
                <a:solidFill>
                  <a:schemeClr val="tx2"/>
                </a:solidFill>
              </a:rPr>
              <a:t>s</a:t>
            </a:r>
            <a:r>
              <a:rPr lang="de-DE" b="1" dirty="0">
                <a:solidFill>
                  <a:schemeClr val="accent1">
                    <a:lumMod val="75000"/>
                  </a:schemeClr>
                </a:solidFill>
              </a:rPr>
              <a:t> = "</a:t>
            </a:r>
            <a:r>
              <a:rPr lang="de-DE" dirty="0"/>
              <a:t>x=</a:t>
            </a:r>
            <a:r>
              <a:rPr lang="de-DE" b="1" dirty="0">
                <a:solidFill>
                  <a:schemeClr val="accent1">
                    <a:lumMod val="75000"/>
                  </a:schemeClr>
                </a:solidFill>
              </a:rPr>
              <a:t>${</a:t>
            </a:r>
            <a:r>
              <a:rPr lang="de-DE" b="1" i="1" dirty="0">
                <a:solidFill>
                  <a:schemeClr val="tx2"/>
                </a:solidFill>
              </a:rPr>
              <a:t>x</a:t>
            </a:r>
            <a:r>
              <a:rPr lang="de-DE" b="1" dirty="0">
                <a:solidFill>
                  <a:schemeClr val="accent1">
                    <a:lumMod val="75000"/>
                  </a:schemeClr>
                </a:solidFill>
              </a:rPr>
              <a:t>}</a:t>
            </a:r>
            <a:r>
              <a:rPr lang="de-DE" b="1" dirty="0">
                <a:solidFill>
                  <a:schemeClr val="accent3"/>
                </a:solidFill>
              </a:rPr>
              <a:t>\n</a:t>
            </a:r>
            <a:r>
              <a:rPr lang="de-DE" b="1" dirty="0">
                <a:solidFill>
                  <a:schemeClr val="accent1">
                    <a:lumMod val="75000"/>
                  </a:schemeClr>
                </a:solidFill>
              </a:rPr>
              <a:t>" + "_"*</a:t>
            </a:r>
            <a:r>
              <a:rPr lang="de-DE" dirty="0"/>
              <a:t>10</a:t>
            </a:r>
            <a:r>
              <a:rPr lang="de-DE" b="1" dirty="0">
                <a:solidFill>
                  <a:schemeClr val="accent1">
                    <a:lumMod val="75000"/>
                  </a:schemeClr>
                </a:solidFill>
              </a:rPr>
              <a:t>;</a:t>
            </a:r>
          </a:p>
          <a:p>
            <a:r>
              <a:rPr lang="de-DE" dirty="0"/>
              <a:t>Schleifen/Wiederholungen: </a:t>
            </a:r>
            <a:r>
              <a:rPr lang="de-DE" sz="2600" b="1" dirty="0" err="1">
                <a:solidFill>
                  <a:schemeClr val="accent1">
                    <a:lumMod val="75000"/>
                  </a:schemeClr>
                </a:solidFill>
              </a:rPr>
              <a:t>for</a:t>
            </a:r>
            <a:r>
              <a:rPr lang="de-DE" dirty="0">
                <a:solidFill>
                  <a:srgbClr val="F37637"/>
                </a:solidFill>
              </a:rPr>
              <a:t> </a:t>
            </a:r>
            <a:r>
              <a:rPr lang="de-DE" dirty="0"/>
              <a:t>/ </a:t>
            </a:r>
            <a:r>
              <a:rPr lang="de-DE" sz="2600" b="1" dirty="0" err="1">
                <a:solidFill>
                  <a:schemeClr val="accent1">
                    <a:lumMod val="75000"/>
                  </a:schemeClr>
                </a:solidFill>
              </a:rPr>
              <a:t>while</a:t>
            </a:r>
            <a:endParaRPr lang="de-DE" sz="2600" b="1" dirty="0">
              <a:solidFill>
                <a:schemeClr val="accent1">
                  <a:lumMod val="75000"/>
                </a:schemeClr>
              </a:solidFill>
            </a:endParaRPr>
          </a:p>
          <a:p>
            <a:r>
              <a:rPr lang="de-DE" dirty="0"/>
              <a:t>Wahrheitswerte und Logik: </a:t>
            </a:r>
            <a:r>
              <a:rPr lang="de-DE" b="1" dirty="0" err="1">
                <a:solidFill>
                  <a:schemeClr val="accent1">
                    <a:lumMod val="75000"/>
                  </a:schemeClr>
                </a:solidFill>
              </a:rPr>
              <a:t>var</a:t>
            </a:r>
            <a:r>
              <a:rPr lang="de-DE" dirty="0"/>
              <a:t> </a:t>
            </a:r>
            <a:r>
              <a:rPr lang="de-DE" b="1" i="1" dirty="0" err="1">
                <a:solidFill>
                  <a:schemeClr val="accent2"/>
                </a:solidFill>
              </a:rPr>
              <a:t>ergebnis</a:t>
            </a:r>
            <a:r>
              <a:rPr lang="de-DE" dirty="0"/>
              <a:t> </a:t>
            </a:r>
            <a:r>
              <a:rPr lang="de-DE" b="1" dirty="0">
                <a:solidFill>
                  <a:schemeClr val="accent1">
                    <a:lumMod val="75000"/>
                  </a:schemeClr>
                </a:solidFill>
              </a:rPr>
              <a:t>=</a:t>
            </a:r>
            <a:r>
              <a:rPr lang="de-DE" dirty="0"/>
              <a:t> </a:t>
            </a:r>
            <a:r>
              <a:rPr lang="de-DE" b="1" dirty="0" err="1">
                <a:solidFill>
                  <a:schemeClr val="accent1">
                    <a:lumMod val="75000"/>
                  </a:schemeClr>
                </a:solidFill>
              </a:rPr>
              <a:t>true</a:t>
            </a:r>
            <a:r>
              <a:rPr lang="de-DE" dirty="0"/>
              <a:t> </a:t>
            </a:r>
            <a:r>
              <a:rPr lang="de-DE" b="1" dirty="0">
                <a:solidFill>
                  <a:schemeClr val="accent1">
                    <a:lumMod val="75000"/>
                  </a:schemeClr>
                </a:solidFill>
              </a:rPr>
              <a:t>and </a:t>
            </a:r>
            <a:r>
              <a:rPr lang="de-DE" b="1" i="1" dirty="0">
                <a:solidFill>
                  <a:schemeClr val="accent2"/>
                </a:solidFill>
              </a:rPr>
              <a:t>aussage</a:t>
            </a:r>
            <a:r>
              <a:rPr lang="de-DE" b="1" dirty="0">
                <a:solidFill>
                  <a:schemeClr val="accent1">
                    <a:lumMod val="75000"/>
                  </a:schemeClr>
                </a:solidFill>
              </a:rPr>
              <a:t>;</a:t>
            </a:r>
          </a:p>
          <a:p>
            <a:r>
              <a:rPr lang="de-DE" dirty="0"/>
              <a:t>Verzweigungen: </a:t>
            </a:r>
            <a:r>
              <a:rPr lang="de-DE" sz="2600" b="1" dirty="0" err="1">
                <a:solidFill>
                  <a:schemeClr val="accent1">
                    <a:lumMod val="75000"/>
                  </a:schemeClr>
                </a:solidFill>
              </a:rPr>
              <a:t>if</a:t>
            </a:r>
            <a:r>
              <a:rPr lang="de-DE" dirty="0"/>
              <a:t> / </a:t>
            </a:r>
            <a:r>
              <a:rPr lang="de-DE" sz="2600" b="1" dirty="0" err="1">
                <a:solidFill>
                  <a:schemeClr val="accent1">
                    <a:lumMod val="75000"/>
                  </a:schemeClr>
                </a:solidFill>
              </a:rPr>
              <a:t>else</a:t>
            </a:r>
            <a:r>
              <a:rPr lang="de-DE" sz="2600" b="1" dirty="0">
                <a:solidFill>
                  <a:schemeClr val="accent1">
                    <a:lumMod val="75000"/>
                  </a:schemeClr>
                </a:solidFill>
              </a:rPr>
              <a:t> </a:t>
            </a:r>
            <a:r>
              <a:rPr lang="de-DE" sz="2600" b="1" dirty="0" err="1">
                <a:solidFill>
                  <a:schemeClr val="accent1">
                    <a:lumMod val="75000"/>
                  </a:schemeClr>
                </a:solidFill>
              </a:rPr>
              <a:t>if</a:t>
            </a:r>
            <a:r>
              <a:rPr lang="de-DE" sz="2600" b="1" dirty="0">
                <a:solidFill>
                  <a:schemeClr val="accent1">
                    <a:lumMod val="75000"/>
                  </a:schemeClr>
                </a:solidFill>
              </a:rPr>
              <a:t> </a:t>
            </a:r>
            <a:r>
              <a:rPr lang="de-DE" dirty="0"/>
              <a:t>/ </a:t>
            </a:r>
            <a:r>
              <a:rPr lang="de-DE" sz="2600" b="1" dirty="0" err="1">
                <a:solidFill>
                  <a:schemeClr val="accent1">
                    <a:lumMod val="75000"/>
                  </a:schemeClr>
                </a:solidFill>
              </a:rPr>
              <a:t>else</a:t>
            </a:r>
            <a:endParaRPr lang="de-DE" sz="2600" b="1" dirty="0">
              <a:solidFill>
                <a:schemeClr val="accent1">
                  <a:lumMod val="75000"/>
                </a:schemeClr>
              </a:solidFill>
            </a:endParaRPr>
          </a:p>
          <a:p>
            <a:r>
              <a:rPr lang="de-DE" dirty="0"/>
              <a:t>Listen / Maps: </a:t>
            </a:r>
            <a:r>
              <a:rPr lang="de-DE" b="1" dirty="0">
                <a:solidFill>
                  <a:schemeClr val="accent1">
                    <a:lumMod val="75000"/>
                  </a:schemeClr>
                </a:solidFill>
              </a:rPr>
              <a:t>[</a:t>
            </a:r>
            <a:r>
              <a:rPr lang="de-DE" dirty="0"/>
              <a:t>…</a:t>
            </a:r>
            <a:r>
              <a:rPr lang="de-DE" b="1" dirty="0">
                <a:solidFill>
                  <a:schemeClr val="accent1">
                    <a:lumMod val="75000"/>
                  </a:schemeClr>
                </a:solidFill>
              </a:rPr>
              <a:t>]</a:t>
            </a:r>
            <a:r>
              <a:rPr lang="de-DE" dirty="0"/>
              <a:t> / </a:t>
            </a:r>
            <a:r>
              <a:rPr lang="de-DE" b="1" dirty="0">
                <a:solidFill>
                  <a:schemeClr val="accent1">
                    <a:lumMod val="75000"/>
                  </a:schemeClr>
                </a:solidFill>
              </a:rPr>
              <a:t>{</a:t>
            </a:r>
            <a:r>
              <a:rPr lang="de-DE" dirty="0"/>
              <a:t>… </a:t>
            </a:r>
            <a:r>
              <a:rPr lang="de-DE" b="1" dirty="0">
                <a:solidFill>
                  <a:schemeClr val="accent1">
                    <a:lumMod val="75000"/>
                  </a:schemeClr>
                </a:solidFill>
              </a:rPr>
              <a:t>: </a:t>
            </a:r>
            <a:r>
              <a:rPr lang="de-DE" dirty="0"/>
              <a:t>…</a:t>
            </a:r>
            <a:r>
              <a:rPr lang="de-DE" b="1" dirty="0">
                <a:solidFill>
                  <a:schemeClr val="accent1">
                    <a:lumMod val="75000"/>
                  </a:schemeClr>
                </a:solidFill>
              </a:rPr>
              <a:t>}</a:t>
            </a:r>
          </a:p>
          <a:p>
            <a:r>
              <a:rPr lang="de-DE" dirty="0"/>
              <a:t>Methoden / Funktionen: </a:t>
            </a: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endParaRPr lang="de-DE" b="1" dirty="0">
              <a:solidFill>
                <a:schemeClr val="accent1">
                  <a:lumMod val="75000"/>
                </a:schemeClr>
              </a:solidFill>
            </a:endParaRPr>
          </a:p>
        </p:txBody>
      </p:sp>
      <p:sp>
        <p:nvSpPr>
          <p:cNvPr id="2" name="Datumsplatzhalter 1"/>
          <p:cNvSpPr>
            <a:spLocks noGrp="1"/>
          </p:cNvSpPr>
          <p:nvPr>
            <p:ph type="dt" sz="half" idx="10"/>
          </p:nvPr>
        </p:nvSpPr>
        <p:spPr/>
        <p:txBody>
          <a:bodyPr/>
          <a:lstStyle/>
          <a:p>
            <a:fld id="{E1EB8521-16D9-4071-8EFA-C4195C4897B7}"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71</a:t>
            </a:fld>
            <a:endParaRPr lang="de-DE"/>
          </a:p>
        </p:txBody>
      </p:sp>
    </p:spTree>
    <p:extLst>
      <p:ext uri="{BB962C8B-B14F-4D97-AF65-F5344CB8AC3E}">
        <p14:creationId xmlns:p14="http://schemas.microsoft.com/office/powerpoint/2010/main" val="2637983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a:xfrm>
            <a:off x="838200" y="1520825"/>
            <a:ext cx="11099104" cy="4645025"/>
          </a:xfrm>
        </p:spPr>
        <p:txBody>
          <a:bodyPr>
            <a:normAutofit/>
          </a:bodyPr>
          <a:lstStyle/>
          <a:p>
            <a:r>
              <a:rPr lang="de-DE" dirty="0" err="1"/>
              <a:t>Named</a:t>
            </a:r>
            <a:r>
              <a:rPr lang="de-DE" dirty="0"/>
              <a:t> Arguments: </a:t>
            </a:r>
            <a:br>
              <a:rPr lang="de-DE" dirty="0"/>
            </a:br>
            <a:r>
              <a:rPr lang="de-DE" sz="2800" b="1" i="1" dirty="0">
                <a:solidFill>
                  <a:schemeClr val="tx2"/>
                </a:solidFill>
              </a:rPr>
              <a:t>typ</a:t>
            </a:r>
            <a:r>
              <a:rPr lang="de-DE" sz="2800" b="1" dirty="0">
                <a:solidFill>
                  <a:schemeClr val="accent1">
                    <a:lumMod val="75000"/>
                  </a:schemeClr>
                </a:solidFill>
              </a:rPr>
              <a:t> </a:t>
            </a:r>
            <a:r>
              <a:rPr lang="de-DE" sz="2800" b="1" i="1" dirty="0" err="1">
                <a:solidFill>
                  <a:schemeClr val="tx2"/>
                </a:solidFill>
              </a:rPr>
              <a:t>name</a:t>
            </a:r>
            <a:r>
              <a:rPr lang="de-DE" sz="2800" b="1" dirty="0">
                <a:solidFill>
                  <a:schemeClr val="accent1">
                    <a:lumMod val="75000"/>
                  </a:schemeClr>
                </a:solidFill>
              </a:rPr>
              <a:t>({</a:t>
            </a:r>
            <a:r>
              <a:rPr lang="de-DE" sz="2800" b="1" dirty="0" err="1">
                <a:solidFill>
                  <a:schemeClr val="accent1">
                    <a:lumMod val="75000"/>
                  </a:schemeClr>
                </a:solidFill>
              </a:rPr>
              <a:t>required</a:t>
            </a:r>
            <a:r>
              <a:rPr lang="de-DE" sz="2800" b="1" dirty="0">
                <a:solidFill>
                  <a:schemeClr val="accent1">
                    <a:lumMod val="75000"/>
                  </a:schemeClr>
                </a:solidFill>
              </a:rPr>
              <a:t> </a:t>
            </a:r>
            <a:r>
              <a:rPr lang="de-DE" sz="2800" b="1" i="1" dirty="0">
                <a:solidFill>
                  <a:schemeClr val="tx2"/>
                </a:solidFill>
              </a:rPr>
              <a:t>typ</a:t>
            </a:r>
            <a:r>
              <a:rPr lang="de-DE" sz="2800" b="1" dirty="0">
                <a:solidFill>
                  <a:schemeClr val="accent1">
                    <a:lumMod val="75000"/>
                  </a:schemeClr>
                </a:solidFill>
              </a:rPr>
              <a:t> </a:t>
            </a:r>
            <a:r>
              <a:rPr lang="de-DE" sz="2800" b="1" i="1" dirty="0">
                <a:solidFill>
                  <a:schemeClr val="tx2"/>
                </a:solidFill>
              </a:rPr>
              <a:t>arg</a:t>
            </a:r>
            <a:r>
              <a:rPr lang="de-DE" b="1" dirty="0">
                <a:solidFill>
                  <a:schemeClr val="accent1">
                    <a:lumMod val="75000"/>
                  </a:schemeClr>
                </a:solidFill>
              </a:rPr>
              <a:t>, </a:t>
            </a:r>
            <a:r>
              <a:rPr lang="de-DE" sz="2800" b="1" i="1" dirty="0">
                <a:solidFill>
                  <a:schemeClr val="tx2"/>
                </a:solidFill>
              </a:rPr>
              <a:t>typ arg2</a:t>
            </a:r>
            <a:r>
              <a:rPr lang="de-DE" b="1" dirty="0">
                <a:solidFill>
                  <a:schemeClr val="accent1">
                    <a:lumMod val="75000"/>
                  </a:schemeClr>
                </a:solidFill>
              </a:rPr>
              <a:t> = </a:t>
            </a:r>
            <a:r>
              <a:rPr lang="de-DE" sz="2800" b="1" i="1" dirty="0" err="1">
                <a:solidFill>
                  <a:schemeClr val="tx2"/>
                </a:solidFill>
              </a:rPr>
              <a:t>standard</a:t>
            </a:r>
            <a:r>
              <a:rPr lang="de-DE" b="1" dirty="0">
                <a:solidFill>
                  <a:schemeClr val="accent1">
                    <a:lumMod val="75000"/>
                  </a:schemeClr>
                </a:solidFill>
              </a:rPr>
              <a:t>}</a:t>
            </a:r>
            <a:r>
              <a:rPr lang="de-DE" sz="2800" b="1" dirty="0">
                <a:solidFill>
                  <a:schemeClr val="accent1">
                    <a:lumMod val="75000"/>
                  </a:schemeClr>
                </a:solidFill>
              </a:rPr>
              <a:t>) {</a:t>
            </a:r>
            <a:r>
              <a:rPr lang="de-DE" dirty="0"/>
              <a:t> </a:t>
            </a:r>
            <a:r>
              <a:rPr lang="de-DE" sz="2800" b="1" dirty="0" err="1">
                <a:solidFill>
                  <a:schemeClr val="accent1">
                    <a:lumMod val="75000"/>
                  </a:schemeClr>
                </a:solidFill>
              </a:rPr>
              <a:t>return</a:t>
            </a:r>
            <a:r>
              <a:rPr lang="de-DE" sz="2800" b="1" i="1" dirty="0">
                <a:solidFill>
                  <a:schemeClr val="tx2"/>
                </a:solidFill>
              </a:rPr>
              <a:t> </a:t>
            </a:r>
            <a:r>
              <a:rPr lang="de-DE" sz="2800" b="1" i="1" dirty="0" err="1">
                <a:solidFill>
                  <a:schemeClr val="tx2"/>
                </a:solidFill>
              </a:rPr>
              <a:t>ergebnis</a:t>
            </a:r>
            <a:r>
              <a:rPr lang="de-DE" sz="2800" b="1" dirty="0">
                <a:solidFill>
                  <a:schemeClr val="accent1">
                    <a:lumMod val="75000"/>
                  </a:schemeClr>
                </a:solidFill>
              </a:rPr>
              <a:t>;</a:t>
            </a:r>
            <a:r>
              <a:rPr lang="de-DE" sz="2800" b="1" i="1" dirty="0">
                <a:solidFill>
                  <a:schemeClr val="tx2"/>
                </a:solidFill>
              </a:rPr>
              <a:t> </a:t>
            </a:r>
            <a:r>
              <a:rPr lang="de-DE" sz="2800" b="1" dirty="0">
                <a:solidFill>
                  <a:schemeClr val="accent1">
                    <a:lumMod val="75000"/>
                  </a:schemeClr>
                </a:solidFill>
              </a:rPr>
              <a:t>}</a:t>
            </a:r>
          </a:p>
          <a:p>
            <a:r>
              <a:rPr lang="de-DE" dirty="0"/>
              <a:t>Callback: </a:t>
            </a:r>
            <a:r>
              <a:rPr lang="de-DE" b="1" dirty="0" err="1">
                <a:solidFill>
                  <a:schemeClr val="accent1">
                    <a:lumMod val="75000"/>
                  </a:schemeClr>
                </a:solidFill>
              </a:rPr>
              <a:t>var</a:t>
            </a:r>
            <a:r>
              <a:rPr lang="de-DE" b="1" dirty="0">
                <a:solidFill>
                  <a:schemeClr val="accent1">
                    <a:lumMod val="75000"/>
                  </a:schemeClr>
                </a:solidFill>
              </a:rPr>
              <a:t> </a:t>
            </a:r>
            <a:r>
              <a:rPr lang="de-DE" b="1" i="1" dirty="0" err="1">
                <a:solidFill>
                  <a:schemeClr val="tx2"/>
                </a:solidFill>
              </a:rPr>
              <a:t>callback</a:t>
            </a:r>
            <a:r>
              <a:rPr lang="de-DE" b="1" dirty="0">
                <a:solidFill>
                  <a:schemeClr val="accent1">
                    <a:lumMod val="75000"/>
                  </a:schemeClr>
                </a:solidFill>
              </a:rPr>
              <a:t> = </a:t>
            </a:r>
            <a:r>
              <a:rPr lang="de-DE" b="1" i="1" dirty="0" err="1">
                <a:solidFill>
                  <a:schemeClr val="tx2"/>
                </a:solidFill>
              </a:rPr>
              <a:t>funktion</a:t>
            </a:r>
            <a:r>
              <a:rPr lang="de-DE" b="1" dirty="0">
                <a:solidFill>
                  <a:schemeClr val="accent1">
                    <a:lumMod val="75000"/>
                  </a:schemeClr>
                </a:solidFill>
              </a:rPr>
              <a:t>; </a:t>
            </a:r>
            <a:r>
              <a:rPr lang="de-DE" dirty="0"/>
              <a:t>(ohne Klammern)</a:t>
            </a:r>
          </a:p>
          <a:p>
            <a:r>
              <a:rPr lang="de-DE" dirty="0" err="1"/>
              <a:t>Async</a:t>
            </a:r>
            <a:r>
              <a:rPr lang="de-DE" dirty="0"/>
              <a:t>/</a:t>
            </a:r>
            <a:r>
              <a:rPr lang="de-DE" dirty="0" err="1"/>
              <a:t>await</a:t>
            </a:r>
            <a:r>
              <a:rPr lang="de-DE" dirty="0"/>
              <a:t>: </a:t>
            </a:r>
            <a:r>
              <a:rPr lang="de-DE" sz="2800" b="1" dirty="0" err="1">
                <a:solidFill>
                  <a:schemeClr val="accent1">
                    <a:lumMod val="75000"/>
                  </a:schemeClr>
                </a:solidFill>
              </a:rPr>
              <a:t>var</a:t>
            </a:r>
            <a:r>
              <a:rPr lang="de-DE" sz="2800" dirty="0"/>
              <a:t> </a:t>
            </a:r>
            <a:r>
              <a:rPr lang="de-DE" sz="2800" b="1" i="1" dirty="0" err="1">
                <a:solidFill>
                  <a:schemeClr val="tx2"/>
                </a:solidFill>
              </a:rPr>
              <a:t>ergebnis</a:t>
            </a:r>
            <a:r>
              <a:rPr lang="de-DE" sz="2800" dirty="0"/>
              <a:t> </a:t>
            </a:r>
            <a:r>
              <a:rPr lang="de-DE" sz="2800" b="1" dirty="0">
                <a:solidFill>
                  <a:schemeClr val="accent1">
                    <a:lumMod val="75000"/>
                  </a:schemeClr>
                </a:solidFill>
              </a:rPr>
              <a:t>= </a:t>
            </a:r>
            <a:r>
              <a:rPr lang="de-DE" sz="2800" b="1" dirty="0" err="1">
                <a:solidFill>
                  <a:schemeClr val="accent1">
                    <a:lumMod val="75000"/>
                  </a:schemeClr>
                </a:solidFill>
              </a:rPr>
              <a:t>await</a:t>
            </a:r>
            <a:r>
              <a:rPr lang="de-DE" sz="2800" dirty="0"/>
              <a:t> </a:t>
            </a:r>
            <a:r>
              <a:rPr lang="de-DE" sz="2800" b="1" i="1" dirty="0" err="1">
                <a:solidFill>
                  <a:schemeClr val="tx2"/>
                </a:solidFill>
              </a:rPr>
              <a:t>funktion</a:t>
            </a:r>
            <a:r>
              <a:rPr lang="de-DE" sz="2800" b="1" dirty="0">
                <a:solidFill>
                  <a:schemeClr val="accent1">
                    <a:lumMod val="75000"/>
                  </a:schemeClr>
                </a:solidFill>
              </a:rPr>
              <a:t>();</a:t>
            </a:r>
          </a:p>
          <a:p>
            <a:endParaRPr lang="de-DE" dirty="0"/>
          </a:p>
        </p:txBody>
      </p:sp>
      <p:sp>
        <p:nvSpPr>
          <p:cNvPr id="2" name="Datumsplatzhalter 1"/>
          <p:cNvSpPr>
            <a:spLocks noGrp="1"/>
          </p:cNvSpPr>
          <p:nvPr>
            <p:ph type="dt" sz="half" idx="10"/>
          </p:nvPr>
        </p:nvSpPr>
        <p:spPr/>
        <p:txBody>
          <a:bodyPr/>
          <a:lstStyle/>
          <a:p>
            <a:fld id="{E1EB8521-16D9-4071-8EFA-C4195C4897B7}"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72</a:t>
            </a:fld>
            <a:endParaRPr lang="de-DE"/>
          </a:p>
        </p:txBody>
      </p:sp>
    </p:spTree>
    <p:extLst>
      <p:ext uri="{BB962C8B-B14F-4D97-AF65-F5344CB8AC3E}">
        <p14:creationId xmlns:p14="http://schemas.microsoft.com/office/powerpoint/2010/main" val="19507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4C474D4E-6F2D-414E-9CFE-52E54FFAF53B}" type="datetime1">
              <a:rPr lang="de-DE" smtClean="0"/>
              <a:t>07.10.2021</a:t>
            </a:fld>
            <a:endParaRPr lang="de-DE"/>
          </a:p>
        </p:txBody>
      </p:sp>
      <p:sp>
        <p:nvSpPr>
          <p:cNvPr id="3" name="Fußzeilenplatzhalter 2"/>
          <p:cNvSpPr>
            <a:spLocks noGrp="1"/>
          </p:cNvSpPr>
          <p:nvPr>
            <p:ph type="ftr" sz="quarter" idx="11"/>
          </p:nvPr>
        </p:nvSpPr>
        <p:spPr/>
        <p:txBody>
          <a:bodyPr/>
          <a:lstStyle/>
          <a:p>
            <a:r>
              <a:rPr lang="de-DE"/>
              <a:t>Dart - Programmiersprache für Smartphones</a:t>
            </a:r>
          </a:p>
        </p:txBody>
      </p:sp>
      <p:sp>
        <p:nvSpPr>
          <p:cNvPr id="6" name="Foliennummernplatzhalter 5"/>
          <p:cNvSpPr>
            <a:spLocks noGrp="1"/>
          </p:cNvSpPr>
          <p:nvPr>
            <p:ph type="sldNum" sz="quarter" idx="12"/>
          </p:nvPr>
        </p:nvSpPr>
        <p:spPr/>
        <p:txBody>
          <a:bodyPr/>
          <a:lstStyle/>
          <a:p>
            <a:fld id="{3A1F27E2-D58A-4028-9FF2-B12D897F257E}" type="slidenum">
              <a:rPr lang="de-DE" smtClean="0"/>
              <a:t>73</a:t>
            </a:fld>
            <a:endParaRPr lang="de-DE"/>
          </a:p>
        </p:txBody>
      </p:sp>
    </p:spTree>
    <p:extLst>
      <p:ext uri="{BB962C8B-B14F-4D97-AF65-F5344CB8AC3E}">
        <p14:creationId xmlns:p14="http://schemas.microsoft.com/office/powerpoint/2010/main" val="302911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A77D9504-6CFF-413B-86E5-A05601AB44EE}"/>
              </a:ext>
            </a:extLst>
          </p:cNvPr>
          <p:cNvPicPr>
            <a:picLocks noChangeAspect="1"/>
          </p:cNvPicPr>
          <p:nvPr/>
        </p:nvPicPr>
        <p:blipFill>
          <a:blip r:embed="rId3"/>
          <a:stretch>
            <a:fillRect/>
          </a:stretch>
        </p:blipFill>
        <p:spPr>
          <a:xfrm>
            <a:off x="1172782" y="5736363"/>
            <a:ext cx="6541906" cy="455297"/>
          </a:xfrm>
          <a:prstGeom prst="rect">
            <a:avLst/>
          </a:prstGeom>
        </p:spPr>
      </p:pic>
      <p:sp>
        <p:nvSpPr>
          <p:cNvPr id="7" name="Inhaltsplatzhalter 6">
            <a:extLst>
              <a:ext uri="{FF2B5EF4-FFF2-40B4-BE49-F238E27FC236}">
                <a16:creationId xmlns:a16="http://schemas.microsoft.com/office/drawing/2014/main" id="{EB8D34E3-ED5C-4D26-AB92-7B2EB53D4DAD}"/>
              </a:ext>
            </a:extLst>
          </p:cNvPr>
          <p:cNvSpPr>
            <a:spLocks noGrp="1"/>
          </p:cNvSpPr>
          <p:nvPr>
            <p:ph idx="1"/>
          </p:nvPr>
        </p:nvSpPr>
        <p:spPr/>
        <p:txBody>
          <a:bodyPr/>
          <a:lstStyle/>
          <a:p>
            <a:r>
              <a:rPr lang="de-DE" dirty="0"/>
              <a:t>Lege eine neue Datei an: Aufgabe1.dart</a:t>
            </a:r>
          </a:p>
          <a:p>
            <a:endParaRPr lang="de-DE" dirty="0"/>
          </a:p>
          <a:p>
            <a:endParaRPr lang="de-DE" dirty="0"/>
          </a:p>
          <a:p>
            <a:endParaRPr lang="de-DE" dirty="0"/>
          </a:p>
          <a:p>
            <a:r>
              <a:rPr lang="de-DE" dirty="0"/>
              <a:t>Textausgabe: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oder</a:t>
            </a:r>
            <a:r>
              <a:rPr lang="de-DE" b="1" dirty="0">
                <a:solidFill>
                  <a:schemeClr val="accent1">
                    <a:lumMod val="75000"/>
                  </a:schemeClr>
                </a:solidFill>
                <a:latin typeface="Arial" panose="020B0604020202020204" pitchFamily="34" charset="0"/>
                <a:cs typeface="Arial" panose="020B0604020202020204" pitchFamily="34" charset="0"/>
              </a:rPr>
              <a:t> </a:t>
            </a:r>
            <a:r>
              <a:rPr lang="de-DE" b="1" dirty="0" err="1">
                <a:solidFill>
                  <a:schemeClr val="accent1">
                    <a:lumMod val="75000"/>
                  </a:schemeClr>
                </a:solidFill>
                <a:latin typeface="Arial" panose="020B0604020202020204" pitchFamily="34" charset="0"/>
                <a:cs typeface="Arial" panose="020B0604020202020204" pitchFamily="34" charset="0"/>
              </a:rPr>
              <a:t>print</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Programmiere:</a:t>
            </a:r>
          </a:p>
          <a:p>
            <a:pPr marL="0" indent="0">
              <a:buNone/>
            </a:pPr>
            <a:endParaRPr lang="de-DE" dirty="0"/>
          </a:p>
          <a:p>
            <a:endParaRPr lang="de-DE" dirty="0"/>
          </a:p>
          <a:p>
            <a:endParaRPr lang="de-DE" dirty="0"/>
          </a:p>
        </p:txBody>
      </p:sp>
      <p:pic>
        <p:nvPicPr>
          <p:cNvPr id="15" name="Grafik 14">
            <a:extLst>
              <a:ext uri="{FF2B5EF4-FFF2-40B4-BE49-F238E27FC236}">
                <a16:creationId xmlns:a16="http://schemas.microsoft.com/office/drawing/2014/main" id="{16E915E0-34BA-4640-80D2-2C5DF4219E16}"/>
              </a:ext>
            </a:extLst>
          </p:cNvPr>
          <p:cNvPicPr>
            <a:picLocks noChangeAspect="1"/>
          </p:cNvPicPr>
          <p:nvPr/>
        </p:nvPicPr>
        <p:blipFill>
          <a:blip r:embed="rId4"/>
          <a:stretch>
            <a:fillRect/>
          </a:stretch>
        </p:blipFill>
        <p:spPr>
          <a:xfrm>
            <a:off x="1172782" y="4616258"/>
            <a:ext cx="3990039" cy="1034454"/>
          </a:xfrm>
          <a:prstGeom prst="rect">
            <a:avLst/>
          </a:prstGeom>
        </p:spPr>
      </p:pic>
      <p:sp>
        <p:nvSpPr>
          <p:cNvPr id="2" name="Titel 1">
            <a:extLst>
              <a:ext uri="{FF2B5EF4-FFF2-40B4-BE49-F238E27FC236}">
                <a16:creationId xmlns:a16="http://schemas.microsoft.com/office/drawing/2014/main" id="{D326F20E-9C8C-4589-B938-1CE6D7B41B0C}"/>
              </a:ext>
            </a:extLst>
          </p:cNvPr>
          <p:cNvSpPr>
            <a:spLocks noGrp="1"/>
          </p:cNvSpPr>
          <p:nvPr>
            <p:ph type="title"/>
          </p:nvPr>
        </p:nvSpPr>
        <p:spPr/>
        <p:txBody>
          <a:bodyPr/>
          <a:lstStyle/>
          <a:p>
            <a:r>
              <a:rPr lang="de-DE" dirty="0"/>
              <a:t>Dart - Ausgabe auf dem Bildschirm</a:t>
            </a:r>
          </a:p>
        </p:txBody>
      </p:sp>
      <p:sp>
        <p:nvSpPr>
          <p:cNvPr id="4" name="Datumsplatzhalter 3">
            <a:extLst>
              <a:ext uri="{FF2B5EF4-FFF2-40B4-BE49-F238E27FC236}">
                <a16:creationId xmlns:a16="http://schemas.microsoft.com/office/drawing/2014/main" id="{E607A61A-BF2F-4712-B4AC-98AD90F671D6}"/>
              </a:ext>
            </a:extLst>
          </p:cNvPr>
          <p:cNvSpPr>
            <a:spLocks noGrp="1"/>
          </p:cNvSpPr>
          <p:nvPr>
            <p:ph type="dt" sz="half" idx="10"/>
          </p:nvPr>
        </p:nvSpPr>
        <p:spPr/>
        <p:txBody>
          <a:bodyPr/>
          <a:lstStyle/>
          <a:p>
            <a:fld id="{1C0995EA-9F29-4477-A41A-BE537DF414BE}" type="datetime1">
              <a:rPr lang="de-DE" smtClean="0"/>
              <a:t>07.10.2021</a:t>
            </a:fld>
            <a:endParaRPr lang="de-DE"/>
          </a:p>
        </p:txBody>
      </p:sp>
      <p:sp>
        <p:nvSpPr>
          <p:cNvPr id="5" name="Fußzeilenplatzhalter 4">
            <a:extLst>
              <a:ext uri="{FF2B5EF4-FFF2-40B4-BE49-F238E27FC236}">
                <a16:creationId xmlns:a16="http://schemas.microsoft.com/office/drawing/2014/main" id="{850A3253-E84D-4CFB-A301-495D8D122D52}"/>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539FF752-35A7-447F-BC29-B42721F88796}"/>
              </a:ext>
            </a:extLst>
          </p:cNvPr>
          <p:cNvSpPr>
            <a:spLocks noGrp="1"/>
          </p:cNvSpPr>
          <p:nvPr>
            <p:ph type="sldNum" sz="quarter" idx="12"/>
          </p:nvPr>
        </p:nvSpPr>
        <p:spPr/>
        <p:txBody>
          <a:bodyPr/>
          <a:lstStyle/>
          <a:p>
            <a:fld id="{3A1F27E2-D58A-4028-9FF2-B12D897F257E}" type="slidenum">
              <a:rPr lang="de-DE" smtClean="0"/>
              <a:t>8</a:t>
            </a:fld>
            <a:endParaRPr lang="de-DE"/>
          </a:p>
        </p:txBody>
      </p:sp>
      <p:sp>
        <p:nvSpPr>
          <p:cNvPr id="10" name="Rechteck 9">
            <a:extLst>
              <a:ext uri="{FF2B5EF4-FFF2-40B4-BE49-F238E27FC236}">
                <a16:creationId xmlns:a16="http://schemas.microsoft.com/office/drawing/2014/main" id="{8FC49B7C-674B-4EE9-AEEC-4B525E892BC4}"/>
              </a:ext>
            </a:extLst>
          </p:cNvPr>
          <p:cNvSpPr/>
          <p:nvPr/>
        </p:nvSpPr>
        <p:spPr>
          <a:xfrm>
            <a:off x="1371956" y="4616258"/>
            <a:ext cx="326533" cy="3048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a:extLst>
              <a:ext uri="{FF2B5EF4-FFF2-40B4-BE49-F238E27FC236}">
                <a16:creationId xmlns:a16="http://schemas.microsoft.com/office/drawing/2014/main" id="{CBE54519-0C8C-49F8-BCE9-3FE869124B81}"/>
              </a:ext>
            </a:extLst>
          </p:cNvPr>
          <p:cNvPicPr>
            <a:picLocks noChangeAspect="1"/>
          </p:cNvPicPr>
          <p:nvPr/>
        </p:nvPicPr>
        <p:blipFill>
          <a:blip r:embed="rId5"/>
          <a:stretch>
            <a:fillRect/>
          </a:stretch>
        </p:blipFill>
        <p:spPr>
          <a:xfrm>
            <a:off x="1172782" y="2056476"/>
            <a:ext cx="5522986" cy="1534163"/>
          </a:xfrm>
          <a:prstGeom prst="rect">
            <a:avLst/>
          </a:prstGeom>
        </p:spPr>
      </p:pic>
      <p:pic>
        <p:nvPicPr>
          <p:cNvPr id="20" name="Grafik 19">
            <a:extLst>
              <a:ext uri="{FF2B5EF4-FFF2-40B4-BE49-F238E27FC236}">
                <a16:creationId xmlns:a16="http://schemas.microsoft.com/office/drawing/2014/main" id="{2984971A-425C-4FB8-99DB-60986AE2CE3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48959" y="5694961"/>
            <a:ext cx="565729" cy="565729"/>
          </a:xfrm>
          <a:prstGeom prst="rect">
            <a:avLst/>
          </a:prstGeom>
        </p:spPr>
      </p:pic>
    </p:spTree>
    <p:extLst>
      <p:ext uri="{BB962C8B-B14F-4D97-AF65-F5344CB8AC3E}">
        <p14:creationId xmlns:p14="http://schemas.microsoft.com/office/powerpoint/2010/main" val="352188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3524416C-338A-4E3B-811E-F67C39DE329D}"/>
              </a:ext>
            </a:extLst>
          </p:cNvPr>
          <p:cNvPicPr>
            <a:picLocks noChangeAspect="1"/>
          </p:cNvPicPr>
          <p:nvPr/>
        </p:nvPicPr>
        <p:blipFill>
          <a:blip r:embed="rId3"/>
          <a:stretch>
            <a:fillRect/>
          </a:stretch>
        </p:blipFill>
        <p:spPr>
          <a:xfrm>
            <a:off x="838200" y="2816466"/>
            <a:ext cx="9081886" cy="2148953"/>
          </a:xfrm>
          <a:prstGeom prst="rect">
            <a:avLst/>
          </a:prstGeom>
        </p:spPr>
      </p:pic>
      <p:sp>
        <p:nvSpPr>
          <p:cNvPr id="2" name="Titel 1">
            <a:extLst>
              <a:ext uri="{FF2B5EF4-FFF2-40B4-BE49-F238E27FC236}">
                <a16:creationId xmlns:a16="http://schemas.microsoft.com/office/drawing/2014/main" id="{0D2D7564-25AC-40FE-AED9-11EFD8C1AC2D}"/>
              </a:ext>
            </a:extLst>
          </p:cNvPr>
          <p:cNvSpPr>
            <a:spLocks noGrp="1"/>
          </p:cNvSpPr>
          <p:nvPr>
            <p:ph type="title"/>
          </p:nvPr>
        </p:nvSpPr>
        <p:spPr/>
        <p:txBody>
          <a:bodyPr/>
          <a:lstStyle/>
          <a:p>
            <a:r>
              <a:rPr lang="de-DE" dirty="0"/>
              <a:t>Dart - Kommentare</a:t>
            </a:r>
          </a:p>
        </p:txBody>
      </p:sp>
      <p:sp>
        <p:nvSpPr>
          <p:cNvPr id="3" name="Inhaltsplatzhalter 2">
            <a:extLst>
              <a:ext uri="{FF2B5EF4-FFF2-40B4-BE49-F238E27FC236}">
                <a16:creationId xmlns:a16="http://schemas.microsoft.com/office/drawing/2014/main" id="{00D11C78-79FE-4FC5-8B6D-14DF0993FB71}"/>
              </a:ext>
            </a:extLst>
          </p:cNvPr>
          <p:cNvSpPr>
            <a:spLocks noGrp="1"/>
          </p:cNvSpPr>
          <p:nvPr>
            <p:ph idx="1"/>
          </p:nvPr>
        </p:nvSpPr>
        <p:spPr/>
        <p:txBody>
          <a:bodyPr/>
          <a:lstStyle/>
          <a:p>
            <a:r>
              <a:rPr lang="de-DE" dirty="0"/>
              <a:t>Kommentare mit </a:t>
            </a:r>
            <a:r>
              <a:rPr lang="de-DE" b="1" dirty="0">
                <a:solidFill>
                  <a:schemeClr val="accent1">
                    <a:lumMod val="75000"/>
                  </a:schemeClr>
                </a:solidFill>
                <a:latin typeface="Arial" panose="020B0604020202020204" pitchFamily="34" charset="0"/>
                <a:cs typeface="Arial" panose="020B0604020202020204" pitchFamily="34" charset="0"/>
              </a:rPr>
              <a:t>//</a:t>
            </a:r>
          </a:p>
          <a:p>
            <a:r>
              <a:rPr lang="de-DE" dirty="0"/>
              <a:t>Mehrzeilige Kommentare mit </a:t>
            </a:r>
            <a:r>
              <a:rPr lang="de-DE" b="1" dirty="0">
                <a:solidFill>
                  <a:schemeClr val="accent1">
                    <a:lumMod val="75000"/>
                  </a:schemeClr>
                </a:solidFill>
                <a:latin typeface="Arial" panose="020B0604020202020204" pitchFamily="34" charset="0"/>
                <a:cs typeface="Arial" panose="020B0604020202020204" pitchFamily="34" charset="0"/>
              </a:rPr>
              <a:t>/* </a:t>
            </a:r>
            <a:r>
              <a:rPr lang="de-DE" dirty="0"/>
              <a:t>…</a:t>
            </a:r>
            <a:r>
              <a:rPr lang="de-DE" b="1" dirty="0">
                <a:solidFill>
                  <a:schemeClr val="accent1">
                    <a:lumMod val="75000"/>
                  </a:schemeClr>
                </a:solidFill>
                <a:latin typeface="Arial" panose="020B0604020202020204" pitchFamily="34" charset="0"/>
                <a:cs typeface="Arial" panose="020B0604020202020204" pitchFamily="34" charset="0"/>
              </a:rPr>
              <a:t> */</a:t>
            </a:r>
          </a:p>
          <a:p>
            <a:endParaRPr lang="de-DE" dirty="0"/>
          </a:p>
        </p:txBody>
      </p:sp>
      <p:sp>
        <p:nvSpPr>
          <p:cNvPr id="4" name="Datumsplatzhalter 3">
            <a:extLst>
              <a:ext uri="{FF2B5EF4-FFF2-40B4-BE49-F238E27FC236}">
                <a16:creationId xmlns:a16="http://schemas.microsoft.com/office/drawing/2014/main" id="{BD5748D4-C515-45A5-BE73-ECCD6E233F7D}"/>
              </a:ext>
            </a:extLst>
          </p:cNvPr>
          <p:cNvSpPr>
            <a:spLocks noGrp="1"/>
          </p:cNvSpPr>
          <p:nvPr>
            <p:ph type="dt" sz="half" idx="10"/>
          </p:nvPr>
        </p:nvSpPr>
        <p:spPr/>
        <p:txBody>
          <a:bodyPr/>
          <a:lstStyle/>
          <a:p>
            <a:fld id="{A93AC6CA-D401-4019-9272-5AE8566E53F2}" type="datetime1">
              <a:rPr lang="de-DE" smtClean="0"/>
              <a:t>07.10.2021</a:t>
            </a:fld>
            <a:endParaRPr lang="de-DE"/>
          </a:p>
        </p:txBody>
      </p:sp>
      <p:sp>
        <p:nvSpPr>
          <p:cNvPr id="5" name="Fußzeilenplatzhalter 4">
            <a:extLst>
              <a:ext uri="{FF2B5EF4-FFF2-40B4-BE49-F238E27FC236}">
                <a16:creationId xmlns:a16="http://schemas.microsoft.com/office/drawing/2014/main" id="{48D29369-D15E-4CBA-9E39-18D8F7D2BA25}"/>
              </a:ext>
            </a:extLst>
          </p:cNvPr>
          <p:cNvSpPr>
            <a:spLocks noGrp="1"/>
          </p:cNvSpPr>
          <p:nvPr>
            <p:ph type="ftr" sz="quarter" idx="11"/>
          </p:nvPr>
        </p:nvSpPr>
        <p:spPr/>
        <p:txBody>
          <a:bodyPr/>
          <a:lstStyle/>
          <a:p>
            <a:r>
              <a:rPr lang="de-DE"/>
              <a:t>Dart - Programmiersprache für Smartphones</a:t>
            </a:r>
          </a:p>
        </p:txBody>
      </p:sp>
      <p:sp>
        <p:nvSpPr>
          <p:cNvPr id="6" name="Foliennummernplatzhalter 5">
            <a:extLst>
              <a:ext uri="{FF2B5EF4-FFF2-40B4-BE49-F238E27FC236}">
                <a16:creationId xmlns:a16="http://schemas.microsoft.com/office/drawing/2014/main" id="{1BBDD0F2-E45E-4095-89C4-12B7CE3ED000}"/>
              </a:ext>
            </a:extLst>
          </p:cNvPr>
          <p:cNvSpPr>
            <a:spLocks noGrp="1"/>
          </p:cNvSpPr>
          <p:nvPr>
            <p:ph type="sldNum" sz="quarter" idx="12"/>
          </p:nvPr>
        </p:nvSpPr>
        <p:spPr/>
        <p:txBody>
          <a:bodyPr/>
          <a:lstStyle/>
          <a:p>
            <a:fld id="{3A1F27E2-D58A-4028-9FF2-B12D897F257E}" type="slidenum">
              <a:rPr lang="de-DE" smtClean="0"/>
              <a:t>9</a:t>
            </a:fld>
            <a:endParaRPr lang="de-DE"/>
          </a:p>
        </p:txBody>
      </p:sp>
    </p:spTree>
    <p:extLst>
      <p:ext uri="{BB962C8B-B14F-4D97-AF65-F5344CB8AC3E}">
        <p14:creationId xmlns:p14="http://schemas.microsoft.com/office/powerpoint/2010/main" val="3168709099"/>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320327DC-FBB5-4B9E-97F1-92C995F322B8}"/>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_germ.potx" id="{D5D4711A-B19B-4761-ABF9-6C72D42F92B0}" vid="{D3EFD16F-7334-4F6B-801D-B30887E0EFC7}"/>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4708</Words>
  <Application>Microsoft Office PowerPoint</Application>
  <PresentationFormat>Breitbild</PresentationFormat>
  <Paragraphs>762</Paragraphs>
  <Slides>73</Slides>
  <Notes>52</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73</vt:i4>
      </vt:variant>
    </vt:vector>
  </HeadingPairs>
  <TitlesOfParts>
    <vt:vector size="80" baseType="lpstr">
      <vt:lpstr>Arial</vt:lpstr>
      <vt:lpstr>Calibri</vt:lpstr>
      <vt:lpstr>Cambria Math</vt:lpstr>
      <vt:lpstr>Consolas</vt:lpstr>
      <vt:lpstr>Segoe UI</vt:lpstr>
      <vt:lpstr>Titel</vt:lpstr>
      <vt:lpstr>Inhalt</vt:lpstr>
      <vt:lpstr>Dart</vt:lpstr>
      <vt:lpstr>Agenda</vt:lpstr>
      <vt:lpstr>Programmiersprachen - Maschinensprache</vt:lpstr>
      <vt:lpstr>Programmiersprachen - Assembler</vt:lpstr>
      <vt:lpstr>Programmiersprachen - C</vt:lpstr>
      <vt:lpstr>Programmiersprachen - Dart</vt:lpstr>
      <vt:lpstr>Dart - Dateiformat</vt:lpstr>
      <vt:lpstr>Dart - Ausgabe auf dem Bildschirm</vt:lpstr>
      <vt:lpstr>Dart - Kommentare</vt:lpstr>
      <vt:lpstr>Android Studio: Rechtschreibprüfung</vt:lpstr>
      <vt:lpstr>Android Studio: Rechtschreibprüfung</vt:lpstr>
      <vt:lpstr>Android Studio: Rechtschreibprüfung</vt:lpstr>
      <vt:lpstr>Android Studio: Rechtschreibprüfung</vt:lpstr>
      <vt:lpstr>Dart - Rechnen</vt:lpstr>
      <vt:lpstr>Dart  - Rechnen</vt:lpstr>
      <vt:lpstr>Dart  - Rechnen</vt:lpstr>
      <vt:lpstr>Dart  - Bibliotheken</vt:lpstr>
      <vt:lpstr>Dart  - Bibliotheken</vt:lpstr>
      <vt:lpstr>Dart  - Bibliotheken</vt:lpstr>
      <vt:lpstr>Dart  - Aufgabe</vt:lpstr>
      <vt:lpstr>Android Studio – Code Formatierung</vt:lpstr>
      <vt:lpstr>Android Studio – Code Formatierung</vt:lpstr>
      <vt:lpstr>Dart  - Strings</vt:lpstr>
      <vt:lpstr>Dart  - Strings</vt:lpstr>
      <vt:lpstr>Dart  - Strings</vt:lpstr>
      <vt:lpstr>Dart  - Strings</vt:lpstr>
      <vt:lpstr>Dart  - Strings</vt:lpstr>
      <vt:lpstr>Dart  – Strings - Aufgabe</vt:lpstr>
      <vt:lpstr>Android Studio - Live Templates</vt:lpstr>
      <vt:lpstr>Android Studio - Live Templates</vt:lpstr>
      <vt:lpstr>Dart  -Wiederholungen</vt:lpstr>
      <vt:lpstr>Dart  -Wiederholungen</vt:lpstr>
      <vt:lpstr>Dart  - Wahrheitswerte</vt:lpstr>
      <vt:lpstr>Dart  - Wahrheitswerte</vt:lpstr>
      <vt:lpstr>Dart  - Wahrheitswerte</vt:lpstr>
      <vt:lpstr>Dart  - Verzweigungen</vt:lpstr>
      <vt:lpstr>Dart  - Verzweigungen - Aufgabe</vt:lpstr>
      <vt:lpstr>Dart  - Verzweigungen - Aufgabe</vt:lpstr>
      <vt:lpstr>Dart  - Listen</vt:lpstr>
      <vt:lpstr>Dart  - Listen</vt:lpstr>
      <vt:lpstr>Dart  - Listen</vt:lpstr>
      <vt:lpstr>Dart  - Listen</vt:lpstr>
      <vt:lpstr>Dart  - Listen</vt:lpstr>
      <vt:lpstr>Dart  - Listen Aufgabe</vt:lpstr>
      <vt:lpstr>Dart  - Map</vt:lpstr>
      <vt:lpstr>Dart  - Map</vt:lpstr>
      <vt:lpstr>Dart - Methoden</vt:lpstr>
      <vt:lpstr>Dart - Methoden</vt:lpstr>
      <vt:lpstr>Dart - Methoden</vt:lpstr>
      <vt:lpstr>Dart - Funktionen</vt:lpstr>
      <vt:lpstr>Dart - Funktionen</vt:lpstr>
      <vt:lpstr>Dart - Funktionen</vt:lpstr>
      <vt:lpstr>Dart - Named Arguments</vt:lpstr>
      <vt:lpstr>Dart - Named Arguments</vt:lpstr>
      <vt:lpstr>Dart - Named Arguments</vt:lpstr>
      <vt:lpstr>Dart - Named Arguments</vt:lpstr>
      <vt:lpstr>Dart - Named Arguments</vt:lpstr>
      <vt:lpstr>Dart - Named Arguments</vt:lpstr>
      <vt:lpstr>Clean Code</vt:lpstr>
      <vt:lpstr>Dart - Callbacks</vt:lpstr>
      <vt:lpstr>Dart - Callbacks</vt:lpstr>
      <vt:lpstr>Dart - Callbacks</vt:lpstr>
      <vt:lpstr>Dart - Callbacks</vt:lpstr>
      <vt:lpstr>Dart - Callbacks</vt:lpstr>
      <vt:lpstr>Dart - Callbacks</vt:lpstr>
      <vt:lpstr>Dart - Callbacks</vt:lpstr>
      <vt:lpstr>Async/await</vt:lpstr>
      <vt:lpstr>Async/await</vt:lpstr>
      <vt:lpstr>Async/await</vt:lpstr>
      <vt:lpstr>Ausblick</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Einführung</dc:title>
  <dc:creator>Thomas Weller</dc:creator>
  <cp:lastModifiedBy>Thomas Weller</cp:lastModifiedBy>
  <cp:revision>65</cp:revision>
  <dcterms:created xsi:type="dcterms:W3CDTF">2021-09-20T09:09:28Z</dcterms:created>
  <dcterms:modified xsi:type="dcterms:W3CDTF">2021-10-07T09:11:02Z</dcterms:modified>
</cp:coreProperties>
</file>