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6" r:id="rId29"/>
    <p:sldId id="298" r:id="rId30"/>
    <p:sldId id="299" r:id="rId31"/>
    <p:sldId id="300" r:id="rId32"/>
    <p:sldId id="310" r:id="rId33"/>
    <p:sldId id="301" r:id="rId34"/>
    <p:sldId id="308" r:id="rId35"/>
    <p:sldId id="311" r:id="rId36"/>
    <p:sldId id="302" r:id="rId37"/>
    <p:sldId id="303" r:id="rId38"/>
    <p:sldId id="304" r:id="rId39"/>
    <p:sldId id="305" r:id="rId40"/>
    <p:sldId id="306" r:id="rId41"/>
    <p:sldId id="307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>
            <p14:sldId id="288"/>
            <p14:sldId id="289"/>
          </p14:sldIdLst>
        </p14:section>
        <p14:section name="Wahrheitswerte" id="{4B6C73D6-2AD1-474F-AF6B-C90110223A5C}">
          <p14:sldIdLst>
            <p14:sldId id="290"/>
            <p14:sldId id="291"/>
            <p14:sldId id="292"/>
          </p14:sldIdLst>
        </p14:section>
        <p14:section name="Verzweigungen" id="{D12F182A-0B35-4F29-BE79-871A7FEF371C}">
          <p14:sldIdLst>
            <p14:sldId id="293"/>
            <p14:sldId id="294"/>
          </p14:sldIdLst>
        </p14:section>
        <p14:section name="Listen" id="{7B341E35-302E-4EF2-A04B-B7E558EEEB6F}">
          <p14:sldIdLst>
            <p14:sldId id="297"/>
            <p14:sldId id="296"/>
            <p14:sldId id="298"/>
            <p14:sldId id="299"/>
            <p14:sldId id="300"/>
            <p14:sldId id="310"/>
            <p14:sldId id="301"/>
          </p14:sldIdLst>
        </p14:section>
        <p14:section name="Map / Dictionary" id="{D4A4C5FB-0BB1-4A3B-B0E1-186A6D1D750D}">
          <p14:sldIdLst>
            <p14:sldId id="308"/>
            <p14:sldId id="311"/>
          </p14:sldIdLst>
        </p14:section>
        <p14:section name="Methoden" id="{A1A8E00F-B74D-4454-8AF5-7F9D36699E8D}">
          <p14:sldIdLst>
            <p14:sldId id="302"/>
            <p14:sldId id="303"/>
            <p14:sldId id="304"/>
          </p14:sldIdLst>
        </p14:section>
        <p14:section name="Funktionen" id="{E0B51D4E-0574-46DB-8EAA-8D0AC9FB54FC}">
          <p14:sldIdLst>
            <p14:sldId id="305"/>
            <p14:sldId id="306"/>
            <p14:sldId id="307"/>
          </p14:sldIdLst>
        </p14:section>
        <p14:section name="Named Arguments" id="{6F6084BE-49CE-424A-9BA1-3FE4FD559CA2}">
          <p14:sldIdLst/>
        </p14:section>
        <p14:section name="Scope" id="{8F3F1E60-E1CC-4021-8E8B-E3BDB34CA3D8}">
          <p14:sldIdLst/>
        </p14:section>
        <p14:section name="Callbacks" id="{D2154E31-B219-4E25-97DB-5D53D10C44ED}">
          <p14:sldIdLst/>
        </p14:section>
        <p14:section name="Lambdas" id="{76D72FA9-169C-4513-9244-C6C9B595BF6E}">
          <p14:sldIdLst/>
        </p14:section>
        <p14:section name="Async/Await" id="{F00BADB3-CEE5-4594-895D-E5F0B75FD60F}">
          <p14:sldIdLst/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2339" autoAdjust="0"/>
  </p:normalViewPr>
  <p:slideViewPr>
    <p:cSldViewPr snapToGrid="0">
      <p:cViewPr varScale="1">
        <p:scale>
          <a:sx n="90" d="100"/>
          <a:sy n="90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31.01.2023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31.01.2023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Ende ist bei &lt; exklusive, bei &lt;= inklusiv. </a:t>
            </a:r>
          </a:p>
          <a:p>
            <a:r>
              <a:rPr lang="de-DE" dirty="0"/>
              <a:t>&lt; kommt deutlich öfter vor als &lt;=. Überlege, ob Du &lt;= ende oder &lt; ende+1 schreiben willst.</a:t>
            </a:r>
          </a:p>
          <a:p>
            <a:r>
              <a:rPr lang="de-DE" dirty="0"/>
              <a:t>Die Zahl muss nicht um 1 erhöht werden. Das ist aber wiederum der häufigste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7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oft muss die Zahl 1.0007 mit sich selbst multipliziert werden, bis sie 1000 überschreitet?</a:t>
            </a:r>
          </a:p>
          <a:p>
            <a:r>
              <a:rPr lang="de-DE" dirty="0"/>
              <a:t>Wir kennen die Anzahl nicht im Voraus, daher lassen wir den Computer anhand einer Bedingung entscheiden, wie lange er rechnet.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reports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Tooltip suggestion for bitwise &amp; in a logical </a:t>
            </a:r>
            <a:r>
              <a:rPr lang="en-US" dirty="0" err="1"/>
              <a:t>boolean</a:t>
            </a:r>
            <a:r>
              <a:rPr lang="en-US" dirty="0"/>
              <a:t> expression </a:t>
            </a:r>
          </a:p>
          <a:p>
            <a:r>
              <a:rPr lang="de-DE" dirty="0"/>
              <a:t>https://youtrack.jetbrains.com/issue/IDEA-278654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Quickfix</a:t>
            </a:r>
            <a:r>
              <a:rPr lang="en-US" dirty="0"/>
              <a:t> does not fix logical operator according to suggestion </a:t>
            </a:r>
          </a:p>
          <a:p>
            <a:r>
              <a:rPr lang="de-DE" dirty="0"/>
              <a:t>https://youtrack.jetbrains.com/issue/IDEA-278655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Simplification of </a:t>
            </a:r>
            <a:r>
              <a:rPr lang="en-US" dirty="0" err="1"/>
              <a:t>boolean</a:t>
            </a:r>
            <a:r>
              <a:rPr lang="en-US" dirty="0"/>
              <a:t> expression with &amp;&amp; not offered </a:t>
            </a:r>
          </a:p>
          <a:p>
            <a:r>
              <a:rPr lang="de-DE" dirty="0"/>
              <a:t>https://youtrack.jetbrains.com/issue/IDEA-278656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mathematische Operatoren ≤ und ≥ können wir so nicht einfach hinschreiben. Wir trennen sie auf in zwei Zeichen &lt;= und &gt;=.</a:t>
            </a:r>
          </a:p>
          <a:p>
            <a:r>
              <a:rPr lang="de-DE" dirty="0"/>
              <a:t>Im Gegensatz zu Python müssen die beiden Einzelbedingungen getrennt werden und dann mit &amp;&amp; verknüpft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7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 ist die Einzahl von Daten.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Quizfrage: Um was für Zahlen handelt es sich hier?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sind die ersten Primzahlen.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3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Liste enthält ein paar Zahlen der Zweierpotenzen.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46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9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≠ Karte, sondern </a:t>
            </a:r>
            <a:r>
              <a:rPr lang="de-DE" dirty="0" err="1"/>
              <a:t>Map</a:t>
            </a:r>
            <a:r>
              <a:rPr lang="de-DE" dirty="0"/>
              <a:t> = Abbild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45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 bisher schon immer hatten,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{…} ist auch eine Methode.</a:t>
            </a:r>
          </a:p>
          <a:p>
            <a:r>
              <a:rPr lang="de-DE" dirty="0"/>
              <a:t>Diese Methode ist speziell, weil sie beim Start der Datei ausgeführt wird.</a:t>
            </a:r>
          </a:p>
          <a:p>
            <a:endParaRPr lang="de-DE" dirty="0"/>
          </a:p>
          <a:p>
            <a:r>
              <a:rPr lang="de-DE" dirty="0"/>
              <a:t>Hinweis für erfahrene Entwickler:</a:t>
            </a:r>
          </a:p>
          <a:p>
            <a:r>
              <a:rPr lang="de-DE" dirty="0"/>
              <a:t>Es ist empfohlen "</a:t>
            </a:r>
            <a:r>
              <a:rPr lang="de-DE" dirty="0" err="1"/>
              <a:t>void</a:t>
            </a:r>
            <a:r>
              <a:rPr lang="de-DE" dirty="0"/>
              <a:t>" zu verwenden, auch wenn der Code ohne "</a:t>
            </a:r>
            <a:r>
              <a:rPr lang="de-DE" dirty="0" err="1"/>
              <a:t>void</a:t>
            </a:r>
            <a:r>
              <a:rPr lang="de-DE" dirty="0"/>
              <a:t>" funktionieren würde.</a:t>
            </a:r>
          </a:p>
          <a:p>
            <a:r>
              <a:rPr lang="de-DE" dirty="0"/>
              <a:t>Mit dem Schlüsselwort "</a:t>
            </a:r>
            <a:r>
              <a:rPr lang="de-DE" dirty="0" err="1"/>
              <a:t>void</a:t>
            </a:r>
            <a:r>
              <a:rPr lang="de-DE" dirty="0"/>
              <a:t>" erhält man aber zusätzliche Prüfungen, z.B. ob versucht wird, den nicht vorhandenen Rückgabewert zuzuweisen.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3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der Programmierumgebung wird kein Fehler angezeigt.</a:t>
            </a:r>
          </a:p>
          <a:p>
            <a:r>
              <a:rPr lang="de-DE" dirty="0"/>
              <a:t>Beim Ausführen tritt aber ein Fehler auf.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7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gibt es für Datentypen?</a:t>
            </a:r>
          </a:p>
          <a:p>
            <a:r>
              <a:rPr lang="de-DE" dirty="0" err="1"/>
              <a:t>int</a:t>
            </a:r>
            <a:r>
              <a:rPr lang="de-DE" dirty="0"/>
              <a:t> für Ganzzahlen</a:t>
            </a:r>
          </a:p>
          <a:p>
            <a:r>
              <a:rPr lang="de-DE" dirty="0"/>
              <a:t>double für Kommazahlen</a:t>
            </a:r>
          </a:p>
          <a:p>
            <a:r>
              <a:rPr lang="de-DE" dirty="0"/>
              <a:t>String für Texte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Funktionen haben wir schon benutzt, zum Beispiel </a:t>
            </a:r>
            <a:r>
              <a:rPr lang="de-DE" dirty="0" err="1"/>
              <a:t>math.pow</a:t>
            </a:r>
            <a:r>
              <a:rPr lang="de-DE" dirty="0"/>
              <a:t>().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6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7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neutrale Element (https://de.wikipedia.org/wiki/Neutrales_Element) (</a:t>
            </a:r>
            <a:r>
              <a:rPr lang="de-DE" dirty="0" err="1"/>
              <a:t>engl</a:t>
            </a:r>
            <a:r>
              <a:rPr lang="de-DE" dirty="0"/>
              <a:t>: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 für die Minimum-Funktion ist +∞.</a:t>
            </a:r>
          </a:p>
          <a:p>
            <a:r>
              <a:rPr lang="de-DE" dirty="0"/>
              <a:t>+∞ gibt es beim Datentyp </a:t>
            </a:r>
            <a:r>
              <a:rPr lang="de-DE" dirty="0" err="1"/>
              <a:t>int</a:t>
            </a:r>
            <a:r>
              <a:rPr lang="de-DE" dirty="0"/>
              <a:t> nicht. Es gibt in Dart wohl auch keine Konstante, die den Maximalwert definiert.</a:t>
            </a:r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intMaxValue</a:t>
            </a:r>
            <a:r>
              <a:rPr lang="de-DE" dirty="0"/>
              <a:t> = 9007199254740991; https://stackoverflow.com/a/60358200/480982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7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31.01.2023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31.01.2023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31.01.2023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for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&lt;</a:t>
            </a:r>
            <a:r>
              <a:rPr lang="de-DE" sz="32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++)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  <a:p>
            <a:r>
              <a:rPr lang="de-DE" dirty="0"/>
              <a:t>Zähler: oft i, j, 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DD9D-5594-473A-899D-C0AD9514F726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467C52-98CB-4A6A-92AB-7456BCE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6572"/>
            <a:ext cx="4812943" cy="1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31.01.2023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unbekannte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while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bedingung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550-B314-4EBE-B643-25AC9427FA8B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718C5-BEDE-4AEE-880B-CDF330DA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158"/>
            <a:ext cx="3700346" cy="21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C112E-FFFB-40C8-B4EA-6A0D6A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C9685-1750-4AB0-8573-96BB52A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wahr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true</a:t>
            </a:r>
            <a:r>
              <a:rPr lang="de-DE" dirty="0"/>
              <a:t>) oder falsch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false</a:t>
            </a:r>
            <a:r>
              <a:rPr lang="de-DE" dirty="0"/>
              <a:t>) sein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kleiner: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</a:p>
          <a:p>
            <a:pPr lvl="1"/>
            <a:r>
              <a:rPr lang="de-DE" dirty="0"/>
              <a:t>kleiner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</a:p>
          <a:p>
            <a:pPr lvl="1"/>
            <a:r>
              <a:rPr lang="de-DE" dirty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&gt;</a:t>
            </a:r>
          </a:p>
          <a:p>
            <a:pPr lvl="1"/>
            <a:r>
              <a:rPr lang="de-DE" dirty="0"/>
              <a:t>größer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</a:p>
          <a:p>
            <a:pPr lvl="1"/>
            <a:r>
              <a:rPr lang="de-DE" dirty="0"/>
              <a:t>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de-DE" dirty="0"/>
              <a:t>ungleich: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7E82-EB32-462F-8EF5-F0B43AB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26B-00B4-4CEC-8206-7F4851B03FE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AC62B-7DB2-4388-8AF2-9D157943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8DEC3-48E2-4923-ABF9-BF7C76D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539B3-C9D0-497B-8DB2-65E1DBD4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73" y="3080670"/>
            <a:ext cx="3735318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09AE-0E69-49BE-955A-8840D89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3A3D-6390-4ABA-A6BC-922D2F3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verknüpft werden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und: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 </a:t>
            </a:r>
            <a:r>
              <a:rPr lang="de-DE" dirty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oder: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 </a:t>
            </a:r>
            <a:r>
              <a:rPr lang="de-DE" dirty="0"/>
              <a:t>(mindestens eins muss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</a:t>
            </a:r>
            <a:r>
              <a:rPr lang="de-DE" dirty="0"/>
              <a:t> hat Vorrang vor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</a:t>
            </a: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DA85A-C793-4DC9-AFC0-767BF8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EC64-5E38-4CDE-986C-4F454B58738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C446C-992C-4C82-960B-4C44EA9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BEEB2-B8DD-4932-B890-90DB00B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F063B2-C35B-43F1-9808-82257DE7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6" y="3986360"/>
            <a:ext cx="4447017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A23-AE8D-493E-A851-D9DC3F94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56D4B-3CA4-4AF9-B958-3220E810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Finde heraus, ob die Aussage a ≤ b ≥ 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1"/>
            <a:r>
              <a:rPr lang="de-DE" dirty="0"/>
              <a:t>a=3, b=9, c=17</a:t>
            </a:r>
          </a:p>
          <a:p>
            <a:pPr lvl="1"/>
            <a:r>
              <a:rPr lang="de-DE" dirty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3DA3-BA5A-4C0E-A4A5-C133A5C5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1184-3E8E-4927-B70E-FCD133F545C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E3BE8-6E26-4585-AF09-54FD33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5519E-7E51-4F4B-A447-2C4E1E9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9027-1DE7-43A9-9EA5-02F0FAE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69D83-674E-49D9-B66B-B52322D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-Befehl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br>
              <a:rPr lang="de-DE" dirty="0"/>
            </a:br>
            <a:r>
              <a:rPr lang="de-DE" dirty="0"/>
              <a:t>	//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sind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293B-7F5D-4853-A6BF-36FA3752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5A9-CAD1-4F8C-A320-59D4C92876C5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78F10-8AB2-40E6-BC1F-E81FB19F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DCC66-ED19-4B87-9100-4EE7F55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1E023-2A89-4C3C-9AE6-35BFFCC7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79"/>
            <a:ext cx="4985661" cy="19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9140-9CAB-49B3-90EE-163B13F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50F-0A78-438D-8A33-B226705D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54737" cy="4645025"/>
          </a:xfrm>
        </p:spPr>
        <p:txBody>
          <a:bodyPr anchor="ctr"/>
          <a:lstStyle/>
          <a:p>
            <a:pPr marL="0" indent="0">
              <a:buNone/>
            </a:pPr>
            <a:r>
              <a:rPr lang="de-DE" dirty="0"/>
              <a:t>Wie viele Zahlen von 100 bis 999 enthalten die Ziffer 3?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852-945F-4D43-9B0F-90759264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C1E6-2D30-4DE7-9C9D-5217FE18022E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BAF22-C26B-4B67-B17A-E272F26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02B96-6461-48B8-BC88-6389BC0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6817242" cy="4645025"/>
          </a:xfrm>
        </p:spPr>
        <p:txBody>
          <a:bodyPr/>
          <a:lstStyle/>
          <a:p>
            <a:r>
              <a:rPr lang="de-DE" dirty="0"/>
              <a:t>Listen beinhalten viele Daten ohne dass jedes Datum einen eigenen Namen bekommen muss.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197-E414-48F3-B656-784E07538695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85383B-5846-4C6D-AC2D-FCAE797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07" y="1538120"/>
            <a:ext cx="2355108" cy="37817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06B972-AAAC-458C-BF6A-6478FC4E5D02}"/>
              </a:ext>
            </a:extLst>
          </p:cNvPr>
          <p:cNvSpPr txBox="1"/>
          <p:nvPr/>
        </p:nvSpPr>
        <p:spPr>
          <a:xfrm>
            <a:off x="6961511" y="5422550"/>
            <a:ext cx="39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irgendwann langweilig zum tippen</a:t>
            </a:r>
          </a:p>
        </p:txBody>
      </p:sp>
    </p:spTree>
    <p:extLst>
      <p:ext uri="{BB962C8B-B14F-4D97-AF65-F5344CB8AC3E}">
        <p14:creationId xmlns:p14="http://schemas.microsoft.com/office/powerpoint/2010/main" val="20327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[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Zur Liste gibt es eine Variante der </a:t>
            </a:r>
            <a:r>
              <a:rPr lang="de-DE" dirty="0" err="1"/>
              <a:t>For</a:t>
            </a:r>
            <a:r>
              <a:rPr lang="de-DE" dirty="0"/>
              <a:t>-Schleife: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919-3C08-48F6-A0CD-915EC777362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DB29DE-9B68-4A2B-BC86-F797D3C7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9635"/>
            <a:ext cx="4063660" cy="13961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4F73F7-FFED-43B1-824A-931C6B0DB0CB}"/>
              </a:ext>
            </a:extLst>
          </p:cNvPr>
          <p:cNvSpPr txBox="1"/>
          <p:nvPr/>
        </p:nvSpPr>
        <p:spPr>
          <a:xfrm>
            <a:off x="1977927" y="4967843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Irgendwie besser</a:t>
            </a:r>
          </a:p>
        </p:txBody>
      </p:sp>
    </p:spTree>
    <p:extLst>
      <p:ext uri="{BB962C8B-B14F-4D97-AF65-F5344CB8AC3E}">
        <p14:creationId xmlns:p14="http://schemas.microsoft.com/office/powerpoint/2010/main" val="340407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BF5F-5206-4E2A-93A8-0CF40BE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3768A-5D81-4569-B2BC-C2C1DA36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"Rechnen" mit Listen</a:t>
            </a:r>
          </a:p>
          <a:p>
            <a:r>
              <a:rPr lang="de-DE" dirty="0"/>
              <a:t>Aneinanderhängen: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A9116-1595-41C3-BE98-6BAB26F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350-6869-4C72-8675-ECEAAAF05F8D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BD6BE-83F8-4669-96A2-4F3A84D5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0ACE0-23AA-4F6E-B6A5-A06E4A9C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A421-C5CF-4494-A4AD-4C4887B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28"/>
            <a:ext cx="3699857" cy="14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7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DEC2-04E4-4BCE-8D2E-408266F0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F8D7-5979-497A-9C4F-E5CF725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 aus der Liste holen: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Element in der Liste austauschen: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 =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de-DE" dirty="0"/>
              <a:t>Die Zählung beginnt bei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6FD43-0751-4CF2-AA83-CD93913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33B-6687-4EEA-9A6B-2EF228C82457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FF753-F2D4-4D00-85A0-1BFD711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574A1-159D-47F6-8348-5DAA122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EBF874-0D26-4081-83D6-6F559EEA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/>
          <a:stretch/>
        </p:blipFill>
        <p:spPr>
          <a:xfrm>
            <a:off x="838200" y="3256156"/>
            <a:ext cx="4765170" cy="1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31.01.2023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B9F94E3-C971-4171-B930-6F092124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54795"/>
            <a:ext cx="4781747" cy="20074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zerteilen: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teil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 err="1">
                <a:solidFill>
                  <a:schemeClr val="tx2"/>
                </a:solidFill>
              </a:rPr>
              <a:t>liste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.sublist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i="1" dirty="0" err="1">
                <a:solidFill>
                  <a:schemeClr val="tx2"/>
                </a:solidFill>
              </a:rPr>
              <a:t>start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ende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dynamisch erstellen (Einträge per Programm hinzufügen)</a:t>
            </a:r>
          </a:p>
          <a:p>
            <a:r>
              <a:rPr lang="de-DE" sz="2800" b="1" i="1" dirty="0" err="1">
                <a:solidFill>
                  <a:schemeClr val="tx2"/>
                </a:solidFill>
              </a:rPr>
              <a:t>liste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.add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i="1" dirty="0" err="1">
                <a:solidFill>
                  <a:schemeClr val="tx2"/>
                </a:solidFill>
              </a:rPr>
              <a:t>eintrag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de-DE" dirty="0"/>
          </a:p>
          <a:p>
            <a:pPr lvl="1"/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FD1AC-45E9-0F5B-65A0-42AC1FC8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1469"/>
            <a:ext cx="5844507" cy="23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6947D-2630-4244-9622-61CFE645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C9EE9-9FFC-4F21-B0C7-4919940A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Erstelle eine Liste der ersten 20 </a:t>
            </a:r>
            <a:r>
              <a:rPr lang="de-DE" dirty="0" err="1"/>
              <a:t>Fibunacci</a:t>
            </a:r>
            <a:r>
              <a:rPr lang="de-DE" dirty="0"/>
              <a:t>-Zahlen.</a:t>
            </a:r>
          </a:p>
          <a:p>
            <a:pPr marL="0" indent="0">
              <a:buNone/>
            </a:pPr>
            <a:r>
              <a:rPr lang="de-DE"/>
              <a:t>Gib </a:t>
            </a:r>
            <a:r>
              <a:rPr lang="de-DE" dirty="0"/>
              <a:t>die letzten </a:t>
            </a:r>
            <a:r>
              <a:rPr lang="de-DE"/>
              <a:t>3 Elemente dieser Liste aus.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CAA51-4FF1-47B3-B6F7-E0C5B4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75E-72B2-486D-BEF5-A13F9B218F2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95F8B-39B8-4BC8-B512-A91B80D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CFE69-3E47-424A-89C0-19DABB2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2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C20D-DCC9-4EBA-9E5B-8A9E0D80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DDC73-27A8-47DF-AF26-77B38759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: Abbildung</a:t>
            </a:r>
          </a:p>
          <a:p>
            <a:r>
              <a:rPr lang="de-DE" dirty="0"/>
              <a:t>Abbildung von einem Wert (Key) auf einen anderen (Value)</a:t>
            </a:r>
            <a:br>
              <a:rPr lang="de-DE" dirty="0"/>
            </a:b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name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key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2800" b="1" i="1" dirty="0" err="1">
                <a:solidFill>
                  <a:schemeClr val="tx2"/>
                </a:solidFill>
              </a:rPr>
              <a:t>value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de-DE" dirty="0"/>
              <a:t>Zugriff über den Key in Klammern: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 err="1">
                <a:solidFill>
                  <a:schemeClr val="tx2"/>
                </a:solidFill>
              </a:rPr>
              <a:t>value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i="1" dirty="0" err="1">
                <a:solidFill>
                  <a:schemeClr val="tx2"/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b="1" i="1" dirty="0" err="1">
                <a:solidFill>
                  <a:schemeClr val="tx2"/>
                </a:solidFill>
              </a:rPr>
              <a:t>key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C02E2-AF6E-45EA-A03A-22FA826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F4B1-F230-4767-9D40-08A350DFB7D7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9F47C-0698-483A-AC11-719D6FEC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B0FD5-65D6-4ACF-97CF-5F94F68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04331E-FDB3-4CA0-8FAF-B3CEB34C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17" y="3927888"/>
            <a:ext cx="8072100" cy="2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66F4-74A7-4CA7-A83A-F12867F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12C55-3F6A-49B4-8E85-5BA03B37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Schleife für eine </a:t>
            </a:r>
            <a:r>
              <a:rPr lang="de-DE" dirty="0" err="1"/>
              <a:t>Map</a:t>
            </a:r>
            <a:r>
              <a:rPr lang="de-DE" dirty="0"/>
              <a:t>: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>
                <a:solidFill>
                  <a:schemeClr val="tx2"/>
                </a:solidFill>
              </a:rPr>
              <a:t>pair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b="1" i="1" dirty="0" err="1">
                <a:solidFill>
                  <a:schemeClr val="tx2"/>
                </a:solidFill>
              </a:rPr>
              <a:t>map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.entries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/>
              <a:t>…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40058-7BFC-4790-A80F-46D8CBA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386C-A89C-4E71-8C7A-EB57A1CCB74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CD55C-BBB5-4615-A795-EF795C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25540-F989-450E-AA77-2835A5A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D99950-89BE-49EA-B411-D01FD656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5" y="3428999"/>
            <a:ext cx="8171295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dienen der Wiederverwendung von Code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…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C6BD-3868-452A-A2BD-92328FD8B4E8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B77E9B-1C50-449D-8599-52D27718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859"/>
            <a:ext cx="7114255" cy="36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Methoden ist es sinnvoll den Typ der Argumente genauer anzugeben als nur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endParaRPr lang="de-D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287-29C3-4567-A3C8-1214880B52D5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F2D440-0562-4B86-B3A9-F5569F10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094"/>
            <a:ext cx="7137440" cy="362875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20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3F11EE-B4D5-4BBD-8D1B-776D9898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37093"/>
            <a:ext cx="7177461" cy="36287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erkennt die Programmierumgebung den Fehler schon 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1AE1-643D-418C-ACE4-F2637FAE5286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7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A3CE24C-DE57-4896-AD9F-31B3EC9D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25" y="3576484"/>
            <a:ext cx="5752895" cy="25893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sind ähnlich wie Methoden, liefern aber ein Ergebnis</a:t>
            </a:r>
            <a:br>
              <a:rPr lang="de-DE" dirty="0"/>
            </a:br>
            <a:r>
              <a:rPr lang="de-DE" sz="2400" b="1" i="1" dirty="0">
                <a:solidFill>
                  <a:schemeClr val="tx2"/>
                </a:solidFill>
              </a:rPr>
              <a:t>ergebnistyp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…</a:t>
            </a:r>
            <a:br>
              <a:rPr lang="de-DE" dirty="0"/>
            </a:br>
            <a:r>
              <a:rPr lang="de-DE" dirty="0"/>
              <a:t>	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ergebnis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br>
              <a:rPr lang="de-DE" sz="2400" b="1" i="1" dirty="0">
                <a:solidFill>
                  <a:schemeClr val="tx2"/>
                </a:solidFill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1D0D-BBB0-4269-8DC7-C28B8DA8D26F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8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Programmiere eine Funktion, </a:t>
                </a:r>
                <a:br>
                  <a:rPr lang="de-DE" dirty="0"/>
                </a:br>
                <a:r>
                  <a:rPr lang="de-DE" dirty="0"/>
                  <a:t>die das gleiche Ergebnis liefert wie </a:t>
                </a:r>
                <a:r>
                  <a:rPr lang="de-DE" dirty="0" err="1"/>
                  <a:t>math.pow</a:t>
                </a:r>
                <a:r>
                  <a:rPr lang="de-DE" dirty="0"/>
                  <a:t>()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natürliche Zahlen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9FD4-6125-48DF-AAFB-8A90591F704C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2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Schreibe eine Funktion, </a:t>
                </a:r>
                <a:br>
                  <a:rPr lang="de-DE" dirty="0"/>
                </a:br>
                <a:r>
                  <a:rPr lang="de-DE" dirty="0"/>
                  <a:t>die aus einer Liste mit Zahlen die kleinste heraussucht.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ganze Zahlen (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r>
                  <a:rPr lang="de-DE" sz="2000" dirty="0"/>
                  <a:t>Mindestens eine Zahl in der Liste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D36-C238-4437-9368-75EE1209248D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2332</Words>
  <Application>Microsoft Office PowerPoint</Application>
  <PresentationFormat>Widescreen</PresentationFormat>
  <Paragraphs>416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  <vt:lpstr>Dart  -Wiederholungen</vt:lpstr>
      <vt:lpstr>Dart  -Wiederholungen</vt:lpstr>
      <vt:lpstr>Dart  - Wahrheitswerte</vt:lpstr>
      <vt:lpstr>Dart  - Wahrheitswerte</vt:lpstr>
      <vt:lpstr>Dart  - Wahrheitswerte</vt:lpstr>
      <vt:lpstr>Dart  - Verzweigungen</vt:lpstr>
      <vt:lpstr>Dart  - Verzweigungen - Aufgabe</vt:lpstr>
      <vt:lpstr>Dart  - Listen</vt:lpstr>
      <vt:lpstr>Dart  - Listen</vt:lpstr>
      <vt:lpstr>Dart  - Listen</vt:lpstr>
      <vt:lpstr>Dart  - Listen</vt:lpstr>
      <vt:lpstr>Dart  - Listen</vt:lpstr>
      <vt:lpstr>Dart  - Listen</vt:lpstr>
      <vt:lpstr>Dart  - Listen Aufgabe</vt:lpstr>
      <vt:lpstr>Dart  - Map</vt:lpstr>
      <vt:lpstr>Dart  - Map</vt:lpstr>
      <vt:lpstr>Dart - Methoden</vt:lpstr>
      <vt:lpstr>Dart - Methoden</vt:lpstr>
      <vt:lpstr>Dart - Methoden</vt:lpstr>
      <vt:lpstr>Dart - Funktionen</vt:lpstr>
      <vt:lpstr>Dart - Funktionen</vt:lpstr>
      <vt:lpstr>Dart - Funktionen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91</cp:revision>
  <dcterms:created xsi:type="dcterms:W3CDTF">2021-09-20T09:09:28Z</dcterms:created>
  <dcterms:modified xsi:type="dcterms:W3CDTF">2023-01-31T10:30:32Z</dcterms:modified>
</cp:coreProperties>
</file>