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70"/>
  </p:notesMasterIdLst>
  <p:handoutMasterIdLst>
    <p:handoutMasterId r:id="rId71"/>
  </p:handoutMasterIdLst>
  <p:sldIdLst>
    <p:sldId id="256" r:id="rId3"/>
    <p:sldId id="257" r:id="rId4"/>
    <p:sldId id="260" r:id="rId5"/>
    <p:sldId id="265" r:id="rId6"/>
    <p:sldId id="266" r:id="rId7"/>
    <p:sldId id="272" r:id="rId8"/>
    <p:sldId id="273" r:id="rId9"/>
    <p:sldId id="274" r:id="rId10"/>
    <p:sldId id="275" r:id="rId11"/>
    <p:sldId id="276" r:id="rId12"/>
    <p:sldId id="283" r:id="rId13"/>
    <p:sldId id="277" r:id="rId14"/>
    <p:sldId id="278" r:id="rId15"/>
    <p:sldId id="279" r:id="rId16"/>
    <p:sldId id="280" r:id="rId17"/>
    <p:sldId id="281" r:id="rId18"/>
    <p:sldId id="309" r:id="rId19"/>
    <p:sldId id="282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7" r:id="rId28"/>
    <p:sldId id="296" r:id="rId29"/>
    <p:sldId id="298" r:id="rId30"/>
    <p:sldId id="299" r:id="rId31"/>
    <p:sldId id="300" r:id="rId32"/>
    <p:sldId id="310" r:id="rId33"/>
    <p:sldId id="301" r:id="rId34"/>
    <p:sldId id="308" r:id="rId35"/>
    <p:sldId id="311" r:id="rId36"/>
    <p:sldId id="302" r:id="rId37"/>
    <p:sldId id="303" r:id="rId38"/>
    <p:sldId id="304" r:id="rId39"/>
    <p:sldId id="305" r:id="rId40"/>
    <p:sldId id="306" r:id="rId41"/>
    <p:sldId id="307" r:id="rId42"/>
    <p:sldId id="312" r:id="rId43"/>
    <p:sldId id="315" r:id="rId44"/>
    <p:sldId id="314" r:id="rId45"/>
    <p:sldId id="313" r:id="rId46"/>
    <p:sldId id="316" r:id="rId47"/>
    <p:sldId id="317" r:id="rId48"/>
    <p:sldId id="318" r:id="rId49"/>
    <p:sldId id="348" r:id="rId50"/>
    <p:sldId id="349" r:id="rId51"/>
    <p:sldId id="350" r:id="rId52"/>
    <p:sldId id="351" r:id="rId53"/>
    <p:sldId id="319" r:id="rId54"/>
    <p:sldId id="320" r:id="rId55"/>
    <p:sldId id="325" r:id="rId56"/>
    <p:sldId id="321" r:id="rId57"/>
    <p:sldId id="322" r:id="rId58"/>
    <p:sldId id="323" r:id="rId59"/>
    <p:sldId id="324" r:id="rId60"/>
    <p:sldId id="347" r:id="rId61"/>
    <p:sldId id="352" r:id="rId62"/>
    <p:sldId id="353" r:id="rId63"/>
    <p:sldId id="354" r:id="rId64"/>
    <p:sldId id="355" r:id="rId65"/>
    <p:sldId id="356" r:id="rId66"/>
    <p:sldId id="326" r:id="rId67"/>
    <p:sldId id="327" r:id="rId68"/>
    <p:sldId id="328" r:id="rId6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Dateiformat und Kommentare" id="{EB7416D2-FE43-421A-A82D-DCCB9519097D}">
          <p14:sldIdLst>
            <p14:sldId id="260"/>
            <p14:sldId id="265"/>
            <p14:sldId id="266"/>
          </p14:sldIdLst>
        </p14:section>
        <p14:section name="Rechnen" id="{488E2F82-2E00-45D2-8BD4-3698768EF41B}">
          <p14:sldIdLst>
            <p14:sldId id="272"/>
            <p14:sldId id="273"/>
            <p14:sldId id="274"/>
          </p14:sldIdLst>
        </p14:section>
        <p14:section name="Bibliotheken" id="{4280DAB7-4727-4EA4-80FC-FE0A35E9D99B}">
          <p14:sldIdLst>
            <p14:sldId id="275"/>
            <p14:sldId id="276"/>
            <p14:sldId id="283"/>
            <p14:sldId id="277"/>
          </p14:sldIdLst>
        </p14:section>
        <p14:section name="Strings" id="{2B7FFCA2-AF77-4048-BECE-611A1F04D6DB}">
          <p14:sldIdLst>
            <p14:sldId id="278"/>
            <p14:sldId id="279"/>
            <p14:sldId id="280"/>
            <p14:sldId id="281"/>
            <p14:sldId id="309"/>
            <p14:sldId id="282"/>
          </p14:sldIdLst>
        </p14:section>
        <p14:section name="Templates" id="{60EBCC86-B3F9-45A8-B500-E1D0B83D2A4C}">
          <p14:sldIdLst/>
        </p14:section>
        <p14:section name="Wiederholungen" id="{73AB8712-4E2F-4040-9017-514AEF21DC08}">
          <p14:sldIdLst>
            <p14:sldId id="288"/>
            <p14:sldId id="289"/>
          </p14:sldIdLst>
        </p14:section>
        <p14:section name="Wahrheitswerte" id="{4B6C73D6-2AD1-474F-AF6B-C90110223A5C}">
          <p14:sldIdLst>
            <p14:sldId id="290"/>
            <p14:sldId id="291"/>
            <p14:sldId id="292"/>
          </p14:sldIdLst>
        </p14:section>
        <p14:section name="Verzweigungen" id="{D12F182A-0B35-4F29-BE79-871A7FEF371C}">
          <p14:sldIdLst>
            <p14:sldId id="293"/>
            <p14:sldId id="294"/>
          </p14:sldIdLst>
        </p14:section>
        <p14:section name="Listen" id="{7B341E35-302E-4EF2-A04B-B7E558EEEB6F}">
          <p14:sldIdLst>
            <p14:sldId id="297"/>
            <p14:sldId id="296"/>
            <p14:sldId id="298"/>
            <p14:sldId id="299"/>
            <p14:sldId id="300"/>
            <p14:sldId id="310"/>
            <p14:sldId id="301"/>
          </p14:sldIdLst>
        </p14:section>
        <p14:section name="Map / Dictionary" id="{D4A4C5FB-0BB1-4A3B-B0E1-186A6D1D750D}">
          <p14:sldIdLst>
            <p14:sldId id="308"/>
            <p14:sldId id="311"/>
          </p14:sldIdLst>
        </p14:section>
        <p14:section name="Methoden" id="{A1A8E00F-B74D-4454-8AF5-7F9D36699E8D}">
          <p14:sldIdLst>
            <p14:sldId id="302"/>
            <p14:sldId id="303"/>
            <p14:sldId id="304"/>
          </p14:sldIdLst>
        </p14:section>
        <p14:section name="Funktionen" id="{E0B51D4E-0574-46DB-8EAA-8D0AC9FB54FC}">
          <p14:sldIdLst>
            <p14:sldId id="305"/>
            <p14:sldId id="306"/>
            <p14:sldId id="307"/>
          </p14:sldIdLst>
        </p14:section>
        <p14:section name="Named Arguments" id="{6F6084BE-49CE-424A-9BA1-3FE4FD559CA2}">
          <p14:sldIdLst>
            <p14:sldId id="312"/>
            <p14:sldId id="315"/>
            <p14:sldId id="314"/>
            <p14:sldId id="313"/>
            <p14:sldId id="316"/>
            <p14:sldId id="317"/>
            <p14:sldId id="318"/>
          </p14:sldIdLst>
        </p14:section>
        <p14:section name="Scope" id="{8F3F1E60-E1CC-4021-8E8B-E3BDB34CA3D8}">
          <p14:sldIdLst>
            <p14:sldId id="348"/>
            <p14:sldId id="349"/>
            <p14:sldId id="350"/>
            <p14:sldId id="351"/>
          </p14:sldIdLst>
        </p14:section>
        <p14:section name="Callbacks" id="{D2154E31-B219-4E25-97DB-5D53D10C44ED}">
          <p14:sldIdLst>
            <p14:sldId id="319"/>
            <p14:sldId id="320"/>
            <p14:sldId id="325"/>
            <p14:sldId id="321"/>
            <p14:sldId id="322"/>
            <p14:sldId id="323"/>
            <p14:sldId id="324"/>
          </p14:sldIdLst>
        </p14:section>
        <p14:section name="Lambdas" id="{76D72FA9-169C-4513-9244-C6C9B595BF6E}">
          <p14:sldIdLst>
            <p14:sldId id="347"/>
            <p14:sldId id="352"/>
            <p14:sldId id="353"/>
            <p14:sldId id="354"/>
            <p14:sldId id="355"/>
            <p14:sldId id="356"/>
          </p14:sldIdLst>
        </p14:section>
        <p14:section name="Async/Await" id="{F00BADB3-CEE5-4594-895D-E5F0B75FD60F}">
          <p14:sldIdLst>
            <p14:sldId id="326"/>
            <p14:sldId id="327"/>
            <p14:sldId id="328"/>
          </p14:sldIdLst>
        </p14:section>
        <p14:section name="Objekte" id="{16F5A491-3E83-4F2C-958E-5EB88EFC1324}">
          <p14:sldIdLst/>
        </p14:section>
        <p14:section name="Klassen" id="{A7C5A08A-AB46-4C7A-A44D-9C1D426B7001}">
          <p14:sldIdLst/>
        </p14:section>
        <p14:section name="Objekte und Klassen in Dart" id="{AD1E84B0-C33D-4832-BC63-5A064363CD87}">
          <p14:sldIdLst/>
        </p14:section>
        <p14:section name="Abschnitt ohne Titel" id="{187258E5-CE14-4A28-B9A9-7141DFAA6D82}">
          <p14:sldIdLst/>
        </p14:section>
        <p14:section name="Zusammenfassung" id="{3935168F-CA97-4DBE-AA4D-CD6487E81BA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990"/>
    <a:srgbClr val="F47836"/>
    <a:srgbClr val="FFFFFF"/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2339" autoAdjust="0"/>
  </p:normalViewPr>
  <p:slideViewPr>
    <p:cSldViewPr snapToGrid="0">
      <p:cViewPr varScale="1">
        <p:scale>
          <a:sx n="88" d="100"/>
          <a:sy n="88" d="100"/>
        </p:scale>
        <p:origin x="127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12.04.2023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‹#›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12.04.2023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Sehr viele Programmiersprachen werden im Textformat programmiert (es gibt allerdings auch Ausnahmen, die grafisch programmiert werden).</a:t>
            </a:r>
          </a:p>
          <a:p>
            <a:r>
              <a:rPr lang="de-DE" dirty="0"/>
              <a:t>Anweisungen werden mit Semikolon getrennt. Bei anderen Sprachen wie z.B. Python genügt ein Zeilenumbruch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630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hhhh</a:t>
            </a:r>
            <a:r>
              <a:rPr lang="de-DE" dirty="0"/>
              <a:t> wird durch die hexadezimale Zahl aus der Unicode Zeichentabelle ersetzt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606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Anfang: das Erste Zeichen ist Zeichen 0.</a:t>
            </a:r>
          </a:p>
          <a:p>
            <a:r>
              <a:rPr lang="de-DE" dirty="0"/>
              <a:t>Ende: das letzte Zeichen </a:t>
            </a:r>
            <a:r>
              <a:rPr lang="de-DE"/>
              <a:t>ist exklusive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Bei Bedarf suchen wir uns weitere Funktionen, die Text bearbeiten können.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77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Dart ist in dieser Hinsicht ziemlich ähnlich zu C#, bis auf die Groß-/Kleinschreibung.</a:t>
            </a:r>
          </a:p>
          <a:p>
            <a:r>
              <a:rPr lang="de-DE" dirty="0"/>
              <a:t>Methoden beginnen bei Dart mit einem Kleinbuchstaben, bei C# mit einem Großbuchstaben.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966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anderen Sprachen muss vor dem String noch etwas angegeben werden.</a:t>
            </a:r>
          </a:p>
          <a:p>
            <a:r>
              <a:rPr lang="de-DE" dirty="0"/>
              <a:t>Python: </a:t>
            </a:r>
            <a:r>
              <a:rPr lang="de-DE" dirty="0" err="1"/>
              <a:t>name</a:t>
            </a:r>
            <a:r>
              <a:rPr lang="de-DE" dirty="0"/>
              <a:t> = </a:t>
            </a:r>
            <a:r>
              <a:rPr lang="de-DE" dirty="0" err="1"/>
              <a:t>f"Text</a:t>
            </a:r>
            <a:r>
              <a:rPr lang="de-DE" dirty="0"/>
              <a:t> {variable} Text"</a:t>
            </a:r>
          </a:p>
          <a:p>
            <a:r>
              <a:rPr lang="de-DE" dirty="0"/>
              <a:t>C#: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= $"Text {variable} Text";</a:t>
            </a:r>
          </a:p>
          <a:p>
            <a:endParaRPr lang="de-DE" dirty="0"/>
          </a:p>
          <a:p>
            <a:r>
              <a:rPr lang="de-DE" dirty="0"/>
              <a:t>Die geschweifte Klammer kann unter Umständen auch weggelassen werden. Es ist aber sicherer, wenn man sie hinschreibt.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66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36² = 1296</a:t>
            </a:r>
          </a:p>
          <a:p>
            <a:r>
              <a:rPr lang="de-DE" dirty="0"/>
              <a:t>mittlere beiden Stellen: 29</a:t>
            </a:r>
          </a:p>
          <a:p>
            <a:r>
              <a:rPr lang="de-DE" dirty="0"/>
              <a:t>Lösung: 29² = 841</a:t>
            </a:r>
          </a:p>
          <a:p>
            <a:endParaRPr lang="de-DE" dirty="0"/>
          </a:p>
          <a:p>
            <a:r>
              <a:rPr lang="de-DE" dirty="0"/>
              <a:t>Da das Ergebnis nur schwer vorherzusehen ist,</a:t>
            </a:r>
            <a:r>
              <a:rPr lang="de-DE" baseline="0" dirty="0"/>
              <a:t> wird dieses Verfahren auch zur Erzeugung von Zufallszahlen eingesetzt. Es nennt sich „Mittquadratmethode“ und wird natürlich nicht nur mit vierstelligen Zahlen eingesetzt, sondern mit längeren.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023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Ende ist bei &lt; exklusive, bei &lt;= inklusiv. </a:t>
            </a:r>
          </a:p>
          <a:p>
            <a:r>
              <a:rPr lang="de-DE" dirty="0"/>
              <a:t>&lt; kommt deutlich öfter vor als &lt;=. Überlege, ob Du &lt;= ende oder &lt; ende+1 schreiben willst.</a:t>
            </a:r>
          </a:p>
          <a:p>
            <a:r>
              <a:rPr lang="de-DE" dirty="0"/>
              <a:t>Die Zahl muss nicht um 1 erhöht werden. Das ist aber wiederum der häufigste Fall.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791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oft muss die Zahl 1.0007 mit sich selbst multipliziert werden, bis sie 1000 überschreitet?</a:t>
            </a:r>
          </a:p>
          <a:p>
            <a:r>
              <a:rPr lang="de-DE" dirty="0"/>
              <a:t>Wir kennen die Anzahl nicht im Voraus, daher lassen wir den Computer anhand einer Bedingung entscheiden, wie lange er rechnet.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56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Bug </a:t>
            </a:r>
            <a:r>
              <a:rPr lang="de-DE" dirty="0" err="1"/>
              <a:t>reports</a:t>
            </a:r>
            <a:r>
              <a:rPr lang="de-DE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Tooltip suggestion for bitwise &amp; in a logical </a:t>
            </a:r>
            <a:r>
              <a:rPr lang="en-US" dirty="0" err="1"/>
              <a:t>boolean</a:t>
            </a:r>
            <a:r>
              <a:rPr lang="en-US" dirty="0"/>
              <a:t> expression </a:t>
            </a:r>
          </a:p>
          <a:p>
            <a:r>
              <a:rPr lang="de-DE" dirty="0"/>
              <a:t>https://youtrack.jetbrains.com/issue/IDEA-278654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Quickfix</a:t>
            </a:r>
            <a:r>
              <a:rPr lang="en-US" dirty="0"/>
              <a:t> does not fix logical operator according to suggestion </a:t>
            </a:r>
          </a:p>
          <a:p>
            <a:r>
              <a:rPr lang="de-DE" dirty="0"/>
              <a:t>https://youtrack.jetbrains.com/issue/IDEA-278655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Simplification of </a:t>
            </a:r>
            <a:r>
              <a:rPr lang="en-US" dirty="0" err="1"/>
              <a:t>boolean</a:t>
            </a:r>
            <a:r>
              <a:rPr lang="en-US" dirty="0"/>
              <a:t> expression with &amp;&amp; not offered </a:t>
            </a:r>
          </a:p>
          <a:p>
            <a:r>
              <a:rPr lang="de-DE" dirty="0"/>
              <a:t>https://youtrack.jetbrains.com/issue/IDEA-278656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016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mathematische Operatoren ≤ und ≥ können wir so nicht einfach hinschreiben. Wir trennen sie auf in zwei Zeichen &lt;= und &gt;=.</a:t>
            </a:r>
          </a:p>
          <a:p>
            <a:r>
              <a:rPr lang="de-DE" dirty="0"/>
              <a:t>Im Gegensatz zu Python müssen die beiden Einzelbedingungen getrennt werden und dann mit &amp;&amp; verknüpft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175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Datum ist die Einzahl von Daten.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Quizfrage: Um was für Zahlen handelt es sich hier?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Das sind die ersten Primzahlen.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331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Smileys kannst Du mit </a:t>
            </a:r>
            <a:r>
              <a:rPr lang="de-DE" dirty="0" err="1"/>
              <a:t>Windows+Punkt</a:t>
            </a:r>
            <a:r>
              <a:rPr lang="de-DE" dirty="0"/>
              <a:t> einfügen. Probiere aus: welche Smilies funktionieren, welche nicht?</a:t>
            </a:r>
          </a:p>
          <a:p>
            <a:r>
              <a:rPr lang="de-DE" dirty="0"/>
              <a:t>Wir starten unsere kleinen Testprogramme mit dem Doppelpfeil links neben "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()", nicht über den Android Emulator oder Chrome.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888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935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Liste enthält ein paar Zahlen der Zweierpotenzen.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465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197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130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Map</a:t>
            </a:r>
            <a:r>
              <a:rPr lang="de-DE" dirty="0"/>
              <a:t> ≠ Karte, sondern </a:t>
            </a:r>
            <a:r>
              <a:rPr lang="de-DE" dirty="0" err="1"/>
              <a:t>Map</a:t>
            </a:r>
            <a:r>
              <a:rPr lang="de-DE" dirty="0"/>
              <a:t> = Abbild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4531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wir bisher schon immer hatten,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() {…} ist auch eine Methode.</a:t>
            </a:r>
          </a:p>
          <a:p>
            <a:r>
              <a:rPr lang="de-DE" dirty="0"/>
              <a:t>Diese Methode ist speziell, weil sie beim Start der Datei ausgeführt wird.</a:t>
            </a:r>
          </a:p>
          <a:p>
            <a:endParaRPr lang="de-DE" dirty="0"/>
          </a:p>
          <a:p>
            <a:r>
              <a:rPr lang="de-DE" dirty="0"/>
              <a:t>Hinweis für erfahrene Entwickler:</a:t>
            </a:r>
          </a:p>
          <a:p>
            <a:r>
              <a:rPr lang="de-DE" dirty="0"/>
              <a:t>Es ist empfohlen "</a:t>
            </a:r>
            <a:r>
              <a:rPr lang="de-DE" dirty="0" err="1"/>
              <a:t>void</a:t>
            </a:r>
            <a:r>
              <a:rPr lang="de-DE" dirty="0"/>
              <a:t>" zu verwenden, auch wenn der Code ohne "</a:t>
            </a:r>
            <a:r>
              <a:rPr lang="de-DE" dirty="0" err="1"/>
              <a:t>void</a:t>
            </a:r>
            <a:r>
              <a:rPr lang="de-DE" dirty="0"/>
              <a:t>" funktionieren würde.</a:t>
            </a:r>
          </a:p>
          <a:p>
            <a:r>
              <a:rPr lang="de-DE" dirty="0"/>
              <a:t>Mit dem Schlüsselwort "</a:t>
            </a:r>
            <a:r>
              <a:rPr lang="de-DE" dirty="0" err="1"/>
              <a:t>void</a:t>
            </a:r>
            <a:r>
              <a:rPr lang="de-DE" dirty="0"/>
              <a:t>" erhält man aber zusätzliche Prüfungen, z.B. ob versucht wird, den nicht vorhandenen Rückgabewert zuzuweisen.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134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der Programmierumgebung wird kein Fehler angezeigt.</a:t>
            </a:r>
          </a:p>
          <a:p>
            <a:r>
              <a:rPr lang="de-DE" dirty="0"/>
              <a:t>Beim Ausführen tritt aber ein Fehler auf.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887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gibt es für Datentypen?</a:t>
            </a:r>
          </a:p>
          <a:p>
            <a:r>
              <a:rPr lang="de-DE" dirty="0" err="1"/>
              <a:t>int</a:t>
            </a:r>
            <a:r>
              <a:rPr lang="de-DE" dirty="0"/>
              <a:t> für Ganzzahlen</a:t>
            </a:r>
          </a:p>
          <a:p>
            <a:r>
              <a:rPr lang="de-DE" dirty="0"/>
              <a:t>double für Kommazahlen</a:t>
            </a:r>
          </a:p>
          <a:p>
            <a:r>
              <a:rPr lang="de-DE" dirty="0"/>
              <a:t>String für Texte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56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Auch Funktionen haben wir schon benutzt, zum Beispiel </a:t>
            </a:r>
            <a:r>
              <a:rPr lang="de-DE" dirty="0" err="1"/>
              <a:t>math.pow</a:t>
            </a:r>
            <a:r>
              <a:rPr lang="de-DE" dirty="0"/>
              <a:t>().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6634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679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Kommentare helfen uns später einmal, z.B. wenn wir die Aufgabe nicht richtig gelöst haben. </a:t>
            </a:r>
          </a:p>
          <a:p>
            <a:r>
              <a:rPr lang="de-DE" dirty="0"/>
              <a:t>Dann können wir den Aufgabentext nochmals durchlesen und prüfen, wo wir etwas falsch gemacht haben.</a:t>
            </a:r>
          </a:p>
          <a:p>
            <a:endParaRPr lang="de-DE" dirty="0"/>
          </a:p>
          <a:p>
            <a:r>
              <a:rPr lang="de-DE" dirty="0"/>
              <a:t>Es gibt bessere und schlechtere Kommentare. Die besseren Kommentare sind diejenigen, die erklären, warum etwas so ist. </a:t>
            </a:r>
          </a:p>
          <a:p>
            <a:r>
              <a:rPr lang="de-DE" dirty="0"/>
              <a:t>Die schlechteren Kommentare erklären, was der Code macht. Das ist aber nicht nötig, denn der Code sollte selbst erklären, was er macht.</a:t>
            </a:r>
          </a:p>
          <a:p>
            <a:r>
              <a:rPr lang="de-DE" dirty="0"/>
              <a:t>Dummerweise ist am Anfang des Erlernens einer neuen Programmiersprache das „Was“ sehr interessant und das „Warum“ beschränkt sich auf „weil ich es ausprobieren will“.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1699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neutrale Element (https://de.wikipedia.org/wiki/Neutrales_Element) (</a:t>
            </a:r>
            <a:r>
              <a:rPr lang="de-DE" dirty="0" err="1"/>
              <a:t>engl</a:t>
            </a:r>
            <a:r>
              <a:rPr lang="de-DE" dirty="0"/>
              <a:t>: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) für die Minimum-Funktion ist +∞.</a:t>
            </a:r>
          </a:p>
          <a:p>
            <a:r>
              <a:rPr lang="de-DE" dirty="0"/>
              <a:t>+∞ gibt es beim Datentyp </a:t>
            </a:r>
            <a:r>
              <a:rPr lang="de-DE" dirty="0" err="1"/>
              <a:t>int</a:t>
            </a:r>
            <a:r>
              <a:rPr lang="de-DE" dirty="0"/>
              <a:t> nicht. Es gibt in Dart wohl auch keine Konstante, die den Maximalwert definiert.</a:t>
            </a:r>
          </a:p>
          <a:p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intMaxValue</a:t>
            </a:r>
            <a:r>
              <a:rPr lang="de-DE" dirty="0"/>
              <a:t> = 9007199254740991; https://stackoverflow.com/a/60358200/480982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758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Bisher erfolgte die Zuordnung von Werten zur Methode oder Funktion über deren Reihenfolge beim Aufruf.</a:t>
            </a:r>
          </a:p>
          <a:p>
            <a:r>
              <a:rPr lang="de-DE" dirty="0"/>
              <a:t>In diesem Beispiel kann innerhalb der Methode mit dem Namen x auf den Wert von a zugegriffen werden und mit dem Namen y auf den Wert 2.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1873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Bisher erfolgte die Zuordnung von Werten zur Methode oder Funktion über deren Reihenfolge beim Aufruf.</a:t>
            </a:r>
          </a:p>
          <a:p>
            <a:r>
              <a:rPr lang="de-DE" dirty="0"/>
              <a:t>In diesem Beispiel kann innerhalb der Methode mit dem Namen x auf den Wert von a zugegriffen werden und mit dem Namen y auf den Wert 2.</a:t>
            </a:r>
          </a:p>
          <a:p>
            <a:endParaRPr lang="de-DE" dirty="0"/>
          </a:p>
          <a:p>
            <a:r>
              <a:rPr lang="de-DE" dirty="0"/>
              <a:t>Wenn viele Zahlen übergeben werden, kann man leicht vergessen, welche Zahl wofür steht.</a:t>
            </a:r>
          </a:p>
          <a:p>
            <a:r>
              <a:rPr lang="de-DE" dirty="0"/>
              <a:t>War die 0 für Skonto und die 2 für Mengenrabatt, oder umgekehrt?</a:t>
            </a:r>
          </a:p>
          <a:p>
            <a:endParaRPr lang="de-DE" dirty="0"/>
          </a:p>
          <a:p>
            <a:r>
              <a:rPr lang="de-DE" dirty="0"/>
              <a:t>Ganz zu schweigen davon, dass jemand auf die Idee kommen könnte, in der Preis() Methode die Argumente zu vertauschen.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6858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Wenn wir die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858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Engl. </a:t>
            </a:r>
            <a:r>
              <a:rPr lang="de-DE" dirty="0" err="1"/>
              <a:t>Scope</a:t>
            </a:r>
            <a:r>
              <a:rPr lang="de-DE" dirty="0"/>
              <a:t> = Umfang, Handlungsspielraum, Reichweite, Gültigkeitsbereich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383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beim Zoll ("Haben Sie etwas zu deklarieren"): Deklaration = Abgabe einer Erklärung.</a:t>
            </a:r>
          </a:p>
          <a:p>
            <a:r>
              <a:rPr lang="de-DE" dirty="0"/>
              <a:t>Erklärung, dass eine Variable existiert.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6108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7356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Shadowing ist der Begriff dafür, dass ein Name für eine Variable eine andere Variable verdeckt </a:t>
            </a:r>
            <a:r>
              <a:rPr lang="de-DE"/>
              <a:t>/ abschattet.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3448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Beispiel: diese Windows-Anwendung hat zwei Buttons. Einer druckt etwas aus, der andere versendet es als Email.</a:t>
            </a:r>
          </a:p>
          <a:p>
            <a:r>
              <a:rPr lang="de-DE" dirty="0"/>
              <a:t>Müssen wir jeden Button extra programmieren, weil er etwas anderes macht?</a:t>
            </a:r>
          </a:p>
          <a:p>
            <a:r>
              <a:rPr lang="de-DE" dirty="0"/>
              <a:t>Wollen wir jeden Button extra programmieren, weil er etwas anderes macht? Sicher nicht.</a:t>
            </a:r>
          </a:p>
          <a:p>
            <a:endParaRPr lang="de-DE" dirty="0"/>
          </a:p>
          <a:p>
            <a:r>
              <a:rPr lang="de-DE" dirty="0"/>
              <a:t>Jemand anderes kann einen Button programmieren, so dass er unter Windows 95 genau so aussieht wie er dort aussehen soll und unter Windows 10 aussieht, wie es dort üblich ist.</a:t>
            </a:r>
          </a:p>
          <a:p>
            <a:r>
              <a:rPr lang="de-DE" dirty="0"/>
              <a:t>Um das Aussehen des Buttons wollen wir uns nicht kümmern, trotzdem soll der Button das tun, was wir wollen, und nicht das, was der Programmierer des Buttons wollte.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7574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 Hilfe von </a:t>
            </a:r>
            <a:r>
              <a:rPr lang="de-DE" dirty="0" err="1"/>
              <a:t>Callbacks</a:t>
            </a:r>
            <a:r>
              <a:rPr lang="de-DE" dirty="0"/>
              <a:t> lässt sich das Problem lösen: der Button ist fertig programmiert. </a:t>
            </a:r>
          </a:p>
          <a:p>
            <a:r>
              <a:rPr lang="de-DE" dirty="0"/>
              <a:t>Man kann ihm aber ein Verhalten in Form einer Methode oder Funktion mitgeben, so dass bei jedem Button eine andere Funktion ausgeführt wird.</a:t>
            </a:r>
          </a:p>
          <a:p>
            <a:r>
              <a:rPr lang="de-DE" dirty="0"/>
              <a:t>Das schauen wir uns jetzt mal anhand der Preisberechnung an, ohne dass wir eine Flutter App mit Buttons entwickeln müssen.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122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 Gegensatz zum typischen Matheunterricht dürfen Variablen auch mehrere Buchstaben als Namen haben.</a:t>
            </a:r>
          </a:p>
          <a:p>
            <a:r>
              <a:rPr lang="de-DE" dirty="0"/>
              <a:t>Im Matheunterricht gilt ab = a*b. Beim Programmieren muss das Malzeichen immer ausgeschrieben werden.</a:t>
            </a:r>
          </a:p>
          <a:p>
            <a:endParaRPr lang="de-DE" dirty="0"/>
          </a:p>
          <a:p>
            <a:r>
              <a:rPr lang="de-DE" dirty="0"/>
              <a:t>Interessant für Programmierer mit vorheriger Berufserfahrung: </a:t>
            </a:r>
          </a:p>
          <a:p>
            <a:r>
              <a:rPr lang="de-DE" b="1" dirty="0"/>
              <a:t>Andere Zahlentypen: </a:t>
            </a:r>
            <a:r>
              <a:rPr lang="de-DE" b="1" dirty="0" err="1"/>
              <a:t>int</a:t>
            </a:r>
            <a:r>
              <a:rPr lang="de-DE" b="1" dirty="0"/>
              <a:t>, double. Weitere Unterscheidungen wie </a:t>
            </a:r>
            <a:r>
              <a:rPr lang="de-DE" b="1" dirty="0" err="1"/>
              <a:t>byte</a:t>
            </a:r>
            <a:r>
              <a:rPr lang="de-DE" b="1" dirty="0"/>
              <a:t>, </a:t>
            </a:r>
            <a:r>
              <a:rPr lang="de-DE" b="1" dirty="0" err="1"/>
              <a:t>short</a:t>
            </a:r>
            <a:r>
              <a:rPr lang="de-DE" b="1" dirty="0"/>
              <a:t> oder </a:t>
            </a:r>
            <a:r>
              <a:rPr lang="de-DE" b="1" dirty="0" err="1"/>
              <a:t>float</a:t>
            </a:r>
            <a:r>
              <a:rPr lang="de-DE" b="1" dirty="0"/>
              <a:t> gibt es bei Dart nicht.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9144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 Laufe der Zeit kommen wahrscheinlich neue Ideen für die Preisgestaltung hinzu: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zusätzliche Verpackungskosten, z.B. für Geschenkverpackung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Rabatte für Großkunden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Spezielle </a:t>
            </a:r>
            <a:r>
              <a:rPr lang="de-DE" dirty="0" err="1"/>
              <a:t>Promotionangebote</a:t>
            </a:r>
            <a:r>
              <a:rPr lang="de-DE" dirty="0"/>
              <a:t>, die nur eine bestimmte Zeit lang gültig sind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Mindermengenzuschlag für geringe Bestellmengen, weil es zu teuer ist, wegen einer einzelnen Schraube ins Lager zu fahren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Sonderkonditionen für einzelne Kunden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Aufpreis für umständliche Bezahlsysteme wie z.B. Nachnahme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Eventuell gesetzliche Vorgaben wie eine Umweltabgabe</a:t>
            </a:r>
          </a:p>
          <a:p>
            <a:endParaRPr lang="de-DE" dirty="0"/>
          </a:p>
          <a:p>
            <a:r>
              <a:rPr lang="de-DE" dirty="0"/>
              <a:t>Ist es klug, die ganzen Möglichkeiten und Kombinationen davon in einer Methode zu programmieren?</a:t>
            </a:r>
          </a:p>
          <a:p>
            <a:r>
              <a:rPr lang="de-DE" dirty="0"/>
              <a:t>Was soll passieren, wenn gleichzeitig Angaben für Volkswagen und Porsche gemacht werden? Ist Volkswagen nicht immer ein Großkunde?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3020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6907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Lösung:</a:t>
            </a:r>
            <a:r>
              <a:rPr lang="de-DE" baseline="0" dirty="0"/>
              <a:t> 376.9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318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Lösung</a:t>
            </a:r>
            <a:endParaRPr lang="de-DE" baseline="0" dirty="0"/>
          </a:p>
          <a:p>
            <a:r>
              <a:rPr lang="de-DE" baseline="0" dirty="0"/>
              <a:t>Kein Rabatt -&gt;	376.9</a:t>
            </a:r>
          </a:p>
          <a:p>
            <a:r>
              <a:rPr lang="de-DE" baseline="0" dirty="0"/>
              <a:t>2% Skonto -&gt;	369.75999</a:t>
            </a:r>
          </a:p>
          <a:p>
            <a:r>
              <a:rPr lang="de-DE" baseline="0" dirty="0"/>
              <a:t>VW:</a:t>
            </a:r>
          </a:p>
          <a:p>
            <a:r>
              <a:rPr lang="de-DE" baseline="0" dirty="0"/>
              <a:t> - netto=300 -&gt; 362.61999</a:t>
            </a:r>
          </a:p>
          <a:p>
            <a:r>
              <a:rPr lang="de-DE" baseline="0" dirty="0"/>
              <a:t> - netto=10000 -&gt; 11205.9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3548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 an die Teilnehmer: was wäre eine Lösung?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6106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1854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3365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der Funktion müssen wir den Rückgabewert angeben (hier: </a:t>
            </a:r>
            <a:r>
              <a:rPr lang="de-DE" dirty="0" err="1"/>
              <a:t>int</a:t>
            </a:r>
            <a:r>
              <a:rPr lang="de-DE" dirty="0"/>
              <a:t>), beim Lambda nicht (</a:t>
            </a:r>
            <a:r>
              <a:rPr lang="de-DE" dirty="0" err="1"/>
              <a:t>var</a:t>
            </a:r>
            <a:r>
              <a:rPr lang="de-DE" dirty="0"/>
              <a:t> ist der Typ der Variable, nicht der Rückgabetyp der Funktion).</a:t>
            </a:r>
          </a:p>
          <a:p>
            <a:r>
              <a:rPr lang="de-DE" dirty="0"/>
              <a:t>Beim Lambda brauchen wir einen Stichpunkt (grün), um die Zuweisung (auch grün) abzuschließen. Bei der Funktion brauchen wir keinen Strichpunkt am Ende. Das Ende der Funktion ist die geschweifte Klammer.</a:t>
            </a:r>
          </a:p>
          <a:p>
            <a:r>
              <a:rPr lang="de-DE" dirty="0"/>
              <a:t>Beim Verwenden des Lambdas setzen wir Klammern wie bei einem Funktionsaufruf (lila).</a:t>
            </a:r>
          </a:p>
          <a:p>
            <a:endParaRPr lang="de-DE" dirty="0"/>
          </a:p>
          <a:p>
            <a:r>
              <a:rPr lang="de-DE" dirty="0"/>
              <a:t>Bis jetzt haben wir noch nichts gewonnen. Das Lambda verhält sich genau wie eine Funktion.</a:t>
            </a:r>
          </a:p>
          <a:p>
            <a:r>
              <a:rPr lang="de-DE" dirty="0"/>
              <a:t>Wir wollten ja ein Problem lösen, nämlich den Zugriff auf lokale Variablen.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8436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schöne ist nun, dass wir innerhalb des Lambdas auf lokale Variablen zugreifen können, die außerhalb der Funktion definiert sind.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3386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werden beim Programmieren unserer Flutter App über ein weiteres Konzept stolpern, um das wir nicht herumkommen.</a:t>
            </a:r>
          </a:p>
          <a:p>
            <a:r>
              <a:rPr lang="de-DE" dirty="0"/>
              <a:t>Es handelt sich hierbei um ein sehr fortgeschrittenes Konzept, das einiges an Überlegung erfordert.</a:t>
            </a:r>
          </a:p>
          <a:p>
            <a:r>
              <a:rPr lang="de-DE" dirty="0"/>
              <a:t>Wir werden es nicht ausführlich behandeln und die stattdessen die Wartezeiten in Kauf nehmen.</a:t>
            </a:r>
          </a:p>
          <a:p>
            <a:endParaRPr lang="de-DE" dirty="0"/>
          </a:p>
          <a:p>
            <a:r>
              <a:rPr lang="de-DE" dirty="0"/>
              <a:t>Aufgaben, bei denen es eine längere Wartezeit gibt, können im Hintergrund ausgeführt werden. </a:t>
            </a:r>
          </a:p>
          <a:p>
            <a:r>
              <a:rPr lang="de-DE" dirty="0"/>
              <a:t>Das hat den Vorteil, dass während der Wartezeit noch etwas anderes berechnet werden kann.</a:t>
            </a:r>
          </a:p>
          <a:p>
            <a:r>
              <a:rPr lang="de-DE" dirty="0"/>
              <a:t>Insgesamt kann das die Ausführungszeit deutlich beschleunigen, wie im Bild zu sehen.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404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 braucht nicht zwingend Variablen. Das Ergebnis einer Berechnung kann auch direkt an eine Funktion wie </a:t>
            </a:r>
            <a:r>
              <a:rPr lang="de-DE" dirty="0" err="1"/>
              <a:t>print</a:t>
            </a:r>
            <a:r>
              <a:rPr lang="de-DE" dirty="0"/>
              <a:t>() weitergegeben werden, ohne eine Variable zu erzeugen.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2731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9606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Fazit: Wundert Euch nicht, wenn ab und zu </a:t>
            </a:r>
            <a:r>
              <a:rPr lang="de-DE" dirty="0" err="1"/>
              <a:t>async</a:t>
            </a:r>
            <a:r>
              <a:rPr lang="de-DE" dirty="0"/>
              <a:t> oder </a:t>
            </a:r>
            <a:r>
              <a:rPr lang="de-DE" dirty="0" err="1"/>
              <a:t>await</a:t>
            </a:r>
            <a:r>
              <a:rPr lang="de-DE" dirty="0"/>
              <a:t> steht oder es benötigt wird. Es hat mit Optimierungen zu tun, die uns im BOGY noch nicht interessieren. Das ist definitiv etwas, was man im Studium lernen kann.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93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 muss nicht alles tun, was man mit einer Programmiersprache tun kann.</a:t>
            </a:r>
          </a:p>
          <a:p>
            <a:r>
              <a:rPr lang="de-DE" dirty="0"/>
              <a:t>Manche Sachen sind zwar syntaktisch möglich, aber dennoch nicht besonders sinnvoll.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80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585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Korrektes Ergebnis: 22784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04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jeweils anderen Anführungszeichen kann man dann im Text verwenden.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69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F7AA-8899-480A-AE8B-97B651237939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2C62-1968-4D03-BE49-CB116A4D6814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4462-FF80-4281-98D0-2AB88E65DA84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5A7F-2A4E-40D6-9FFE-960B13817A2C}" type="datetime1">
              <a:rPr lang="de-DE" smtClean="0"/>
              <a:t>12.04.2023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DC3E-10C9-4B92-B2FB-A8167FB6AB1D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A54B-9CB9-49D3-BA48-5A7ECDBA0943}" type="datetime1">
              <a:rPr lang="de-DE" smtClean="0"/>
              <a:t>12.04.2023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DBFA-780B-465A-97B9-CC4792E01430}" type="datetime1">
              <a:rPr lang="de-DE" smtClean="0"/>
              <a:t>12.04.2023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A68E-BD65-4999-8C0B-CC0F110C2BD3}" type="datetime1">
              <a:rPr lang="de-DE" smtClean="0"/>
              <a:t>12.04.2023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5C80-8AAA-4242-8442-4A53184707C3}" type="datetime1">
              <a:rPr lang="de-DE" smtClean="0"/>
              <a:t>12.04.2023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BB24-7FA9-422A-BF70-F9FA49C1D9F8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CD93E9C-CF59-4162-A977-F7642EDBB23A}" type="datetime1">
              <a:rPr lang="de-DE" smtClean="0"/>
              <a:t>12.04.2023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Dart - Programmiersprache für Smartphones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FE8A2CE-6D32-4716-A090-EDD7EE0B4140}" type="datetime1">
              <a:rPr lang="de-DE" smtClean="0"/>
              <a:t>12.04.2023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Dart - Programmiersprache für Smartphones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cxnSpLocks/>
          </p:cNvCxnSpPr>
          <p:nvPr userDrawn="1"/>
        </p:nvCxnSpPr>
        <p:spPr>
          <a:xfrm flipV="1">
            <a:off x="0" y="6356349"/>
            <a:ext cx="8892073" cy="1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4559D41-751B-4D7C-9655-A7134109513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63" y="6151561"/>
            <a:ext cx="1638305" cy="409577"/>
          </a:xfrm>
          <a:prstGeom prst="rect">
            <a:avLst/>
          </a:prstGeom>
        </p:spPr>
      </p:pic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id="{C797F233-091D-4DE9-86F5-01F20A8E02B8}"/>
              </a:ext>
            </a:extLst>
          </p:cNvPr>
          <p:cNvCxnSpPr>
            <a:cxnSpLocks/>
          </p:cNvCxnSpPr>
          <p:nvPr userDrawn="1"/>
        </p:nvCxnSpPr>
        <p:spPr>
          <a:xfrm>
            <a:off x="10711543" y="6356349"/>
            <a:ext cx="1480457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5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4" Type="http://schemas.openxmlformats.org/officeDocument/2006/relationships/image" Target="../media/image74.sv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Dart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Programmiersprache für Smartphones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13A9-B1ED-4EC0-A094-9858FCF2D0C8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2167452-4B42-405D-B62B-F9150970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17553"/>
            <a:ext cx="3778331" cy="24596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98FAC23-5F19-492E-8769-99857E9F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Bibliotheken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C72B04D-5F0F-4FB7-9E90-D48CAB7C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Funktionen direkt importieren</a:t>
            </a:r>
          </a:p>
          <a:p>
            <a:r>
              <a:rPr lang="de-DE" dirty="0"/>
              <a:t>Vorteil: weniger zu tippen</a:t>
            </a:r>
          </a:p>
          <a:p>
            <a:r>
              <a:rPr lang="de-DE" dirty="0"/>
              <a:t>Nachteil: manche Namen sind dann schon vergeben</a:t>
            </a:r>
          </a:p>
          <a:p>
            <a:r>
              <a:rPr lang="de-DE" dirty="0"/>
              <a:t>Nachteil: man muss die Funktionen kennen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656EC-DAB4-49CB-93C5-1550FE88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BCA3-FB0B-48D9-A2E5-56DBD5624AFE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CE049-8C1F-4CB0-9275-CA709E23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13409-0192-4C44-9C5A-D36AAE49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1A01D7D0-7079-4311-BCBB-2E3F33491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7092"/>
            <a:ext cx="4114270" cy="24596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98FAC23-5F19-492E-8769-99857E9F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Bibliotheken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844B18B-3DB7-4DA8-B6EC-B2D87946D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Funktionen mit Alias importieren: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bibliothek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de-DE" dirty="0"/>
          </a:p>
          <a:p>
            <a:r>
              <a:rPr lang="de-DE" dirty="0"/>
              <a:t>Nachteil: etwas mehr zu tippen</a:t>
            </a:r>
          </a:p>
          <a:p>
            <a:r>
              <a:rPr lang="de-DE" dirty="0"/>
              <a:t>Vorteil: IntelliSense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656EC-DAB4-49CB-93C5-1550FE88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BEB04-CBF0-4835-872C-2565D4E2EBF1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CE049-8C1F-4CB0-9275-CA709E23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13409-0192-4C44-9C5A-D36AAE49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F7101A3-A0EF-4FC0-B2C3-FF11EBFA4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937" y="3257092"/>
            <a:ext cx="4326099" cy="255373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CEBDEA2E-8A77-46F7-A659-CA352002B299}"/>
              </a:ext>
            </a:extLst>
          </p:cNvPr>
          <p:cNvSpPr txBox="1"/>
          <p:nvPr/>
        </p:nvSpPr>
        <p:spPr>
          <a:xfrm>
            <a:off x="5473937" y="5810824"/>
            <a:ext cx="361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IntelliSense: Vorschläge beim Tippen</a:t>
            </a:r>
          </a:p>
        </p:txBody>
      </p:sp>
    </p:spTree>
    <p:extLst>
      <p:ext uri="{BB962C8B-B14F-4D97-AF65-F5344CB8AC3E}">
        <p14:creationId xmlns:p14="http://schemas.microsoft.com/office/powerpoint/2010/main" val="356064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FAC23-5F19-492E-8769-99857E9F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EEE6F7-6435-4648-99B1-D4920E78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>
                <a:ea typeface="+mj-ea"/>
              </a:rPr>
              <a:t>Lasse 356 </a:t>
            </a:r>
            <a:r>
              <a:rPr lang="de-DE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∙ </a:t>
            </a:r>
            <a:r>
              <a:rPr lang="de-DE" dirty="0">
                <a:ea typeface="+mj-ea"/>
              </a:rPr>
              <a:t>4</a:t>
            </a:r>
            <a:r>
              <a:rPr lang="de-DE" baseline="30000" dirty="0">
                <a:ea typeface="+mj-ea"/>
              </a:rPr>
              <a:t>3 </a:t>
            </a:r>
            <a:r>
              <a:rPr lang="de-DE" dirty="0">
                <a:ea typeface="+mj-ea"/>
              </a:rPr>
              <a:t>berechnen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656EC-DAB4-49CB-93C5-1550FE88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3D0B-A90A-4472-ADF1-2D4D5E0E002A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CE049-8C1F-4CB0-9275-CA709E23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13409-0192-4C44-9C5A-D36AAE49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26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D06BB-0A45-4709-A994-81794BDE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052B1C-6020-41ED-AED6-D8BD262CE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Variablen können nicht nur Zahlen sein</a:t>
            </a:r>
            <a:br>
              <a:rPr lang="de-DE" dirty="0"/>
            </a:br>
            <a:r>
              <a:rPr lang="de-DE" dirty="0"/>
              <a:t>sondern auch Text</a:t>
            </a:r>
          </a:p>
          <a:p>
            <a:r>
              <a:rPr lang="de-DE" dirty="0"/>
              <a:t>In Anführungszeichen (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"</a:t>
            </a:r>
            <a:r>
              <a:rPr lang="de-DE" dirty="0"/>
              <a:t>...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"</a:t>
            </a:r>
            <a:r>
              <a:rPr lang="de-DE" dirty="0"/>
              <a:t>) </a:t>
            </a:r>
            <a:br>
              <a:rPr lang="de-DE" dirty="0"/>
            </a:br>
            <a:r>
              <a:rPr lang="de-DE" dirty="0"/>
              <a:t>(„</a:t>
            </a:r>
            <a:r>
              <a:rPr lang="de-DE" dirty="0" err="1"/>
              <a:t>quotation</a:t>
            </a:r>
            <a:r>
              <a:rPr lang="de-DE" dirty="0"/>
              <a:t> </a:t>
            </a:r>
            <a:r>
              <a:rPr lang="de-DE" dirty="0" err="1"/>
              <a:t>marks</a:t>
            </a:r>
            <a:r>
              <a:rPr lang="de-DE" dirty="0"/>
              <a:t>“, “double </a:t>
            </a:r>
            <a:r>
              <a:rPr lang="de-DE" dirty="0" err="1"/>
              <a:t>quotes</a:t>
            </a:r>
            <a:r>
              <a:rPr lang="de-DE" dirty="0"/>
              <a:t>“)</a:t>
            </a:r>
          </a:p>
          <a:p>
            <a:r>
              <a:rPr lang="de-DE" dirty="0"/>
              <a:t>In Hochkomma (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'</a:t>
            </a:r>
            <a:r>
              <a:rPr lang="de-DE" dirty="0"/>
              <a:t>…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'</a:t>
            </a:r>
            <a:r>
              <a:rPr lang="de-DE" dirty="0"/>
              <a:t>) </a:t>
            </a:r>
            <a:br>
              <a:rPr lang="de-DE" dirty="0"/>
            </a:br>
            <a:r>
              <a:rPr lang="de-DE" dirty="0"/>
              <a:t>(„</a:t>
            </a:r>
            <a:r>
              <a:rPr lang="de-DE" dirty="0" err="1"/>
              <a:t>apostrophe</a:t>
            </a:r>
            <a:r>
              <a:rPr lang="de-DE" dirty="0"/>
              <a:t>“)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82004A-E6DE-43BB-B843-35C3194C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98FD-B568-4E47-AA9F-CE36B3FEB5BA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DA4298-D66C-430E-B94B-DD952BC8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BF6F29-CF9A-40FB-87F9-428270BF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0B3C5D2-CA8C-4594-935E-86CD1F90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94166"/>
            <a:ext cx="4242146" cy="17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50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3E8A8060-8821-4836-830D-4DDF7EBEC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65" y="4026190"/>
            <a:ext cx="5364438" cy="216915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Sonderzeichen mit sog. „</a:t>
            </a:r>
            <a:r>
              <a:rPr lang="de-DE" dirty="0" err="1"/>
              <a:t>Escaping</a:t>
            </a:r>
            <a:r>
              <a:rPr lang="de-DE" dirty="0"/>
              <a:t>“ </a:t>
            </a:r>
          </a:p>
          <a:p>
            <a:r>
              <a:rPr lang="de-DE" dirty="0"/>
              <a:t>Neue Zeile: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\n</a:t>
            </a:r>
          </a:p>
          <a:p>
            <a:r>
              <a:rPr lang="de-DE" dirty="0"/>
              <a:t>Backslash: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\\</a:t>
            </a:r>
          </a:p>
          <a:p>
            <a:r>
              <a:rPr lang="de-DE" dirty="0"/>
              <a:t>Anführungszeichen, Apostroph: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\"</a:t>
            </a:r>
            <a:r>
              <a:rPr lang="de-DE" dirty="0"/>
              <a:t> ,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\'</a:t>
            </a:r>
          </a:p>
          <a:p>
            <a:r>
              <a:rPr lang="de-DE" dirty="0"/>
              <a:t>Sonderzeichen aus Zeichentabelle (Unicode-Tabelle):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</a:t>
            </a: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u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hhhh</a:t>
            </a:r>
            <a:endParaRPr lang="de-DE" sz="3200" b="1" i="1" dirty="0">
              <a:solidFill>
                <a:schemeClr val="tx2"/>
              </a:solidFill>
              <a:ea typeface="+mj-ea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56F1-7827-4042-A276-DAF40AC0B000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885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„Rechnen“ mit Text</a:t>
            </a:r>
          </a:p>
          <a:p>
            <a:r>
              <a:rPr lang="de-DE" dirty="0"/>
              <a:t>Zerteilen mit 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.</a:t>
            </a:r>
            <a:r>
              <a:rPr lang="de-DE" sz="30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substring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(</a:t>
            </a:r>
            <a:r>
              <a:rPr lang="de-DE" sz="3000" b="1" i="1" dirty="0" err="1">
                <a:solidFill>
                  <a:schemeClr val="tx2"/>
                </a:solidFill>
                <a:ea typeface="+mj-ea"/>
              </a:rPr>
              <a:t>anfang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, </a:t>
            </a:r>
            <a:r>
              <a:rPr lang="de-DE" sz="3000" b="1" i="1" dirty="0">
                <a:solidFill>
                  <a:schemeClr val="tx2"/>
                </a:solidFill>
                <a:ea typeface="+mj-ea"/>
              </a:rPr>
              <a:t>ende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)</a:t>
            </a:r>
          </a:p>
          <a:p>
            <a:r>
              <a:rPr lang="de-DE" dirty="0"/>
              <a:t>Großbuchstaben mit 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.</a:t>
            </a:r>
            <a:r>
              <a:rPr lang="de-DE" sz="30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toUpperCase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()</a:t>
            </a:r>
          </a:p>
          <a:p>
            <a:r>
              <a:rPr lang="de-DE" dirty="0"/>
              <a:t>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2174-66FA-41E9-A997-DF7D3619438B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9E5CC0E-6D32-4F17-84C7-F50B27BACB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640"/>
          <a:stretch/>
        </p:blipFill>
        <p:spPr>
          <a:xfrm>
            <a:off x="1102020" y="3635804"/>
            <a:ext cx="4320609" cy="142289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AD27FFE-C090-4D81-B0B7-5B43B1E587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360" b="26482"/>
          <a:stretch/>
        </p:blipFill>
        <p:spPr>
          <a:xfrm>
            <a:off x="1102019" y="5058697"/>
            <a:ext cx="4320609" cy="50144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71E753C-4060-4B27-AC49-BA13AE244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518"/>
          <a:stretch/>
        </p:blipFill>
        <p:spPr>
          <a:xfrm>
            <a:off x="1102018" y="5560142"/>
            <a:ext cx="4320609" cy="69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Umwandlungen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DF87-2C7B-4FBB-B7F3-0EB8FC88FA6F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226555B-2FA4-410C-87FD-1690B0667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591" y="2060308"/>
            <a:ext cx="7579325" cy="190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57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858166A-8571-46C6-8625-52DED8189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399" y="2647633"/>
            <a:ext cx="4163074" cy="13606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Variablen in Strings einfügen</a:t>
            </a:r>
            <a:br>
              <a:rPr lang="de-DE" dirty="0"/>
            </a:br>
            <a:r>
              <a:rPr lang="de-DE" sz="30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var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</a:t>
            </a:r>
            <a:r>
              <a:rPr lang="de-DE" sz="3000" b="1" i="1" dirty="0" err="1">
                <a:solidFill>
                  <a:schemeClr val="tx2"/>
                </a:solidFill>
                <a:ea typeface="+mj-ea"/>
              </a:rPr>
              <a:t>name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= "</a:t>
            </a:r>
            <a:r>
              <a:rPr lang="de-DE" sz="3000" dirty="0">
                <a:ea typeface="+mj-ea"/>
              </a:rPr>
              <a:t>Text 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${</a:t>
            </a:r>
            <a:r>
              <a:rPr lang="de-DE" sz="3000" b="1" i="1" dirty="0">
                <a:solidFill>
                  <a:schemeClr val="tx2"/>
                </a:solidFill>
                <a:ea typeface="+mj-ea"/>
              </a:rPr>
              <a:t>variable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} </a:t>
            </a:r>
            <a:r>
              <a:rPr lang="de-DE" sz="3000" dirty="0">
                <a:ea typeface="+mj-ea"/>
              </a:rPr>
              <a:t>Text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";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FF43-79D1-488F-88E5-AECF0C52E4F6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240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– Strings -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das Quadrat der mittleren beiden Ziffern von 36</a:t>
            </a:r>
            <a:r>
              <a:rPr lang="de-DE" baseline="30000" dirty="0"/>
              <a:t>2</a:t>
            </a:r>
            <a:r>
              <a:rPr lang="de-DE" dirty="0"/>
              <a:t>?</a:t>
            </a:r>
          </a:p>
          <a:p>
            <a:r>
              <a:rPr lang="de-DE" dirty="0"/>
              <a:t>36</a:t>
            </a:r>
            <a:r>
              <a:rPr lang="de-DE" baseline="30000" dirty="0"/>
              <a:t>2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W</a:t>
            </a:r>
            <a:r>
              <a:rPr lang="de-DE" b="1" dirty="0"/>
              <a:t>XY</a:t>
            </a:r>
            <a:r>
              <a:rPr lang="de-DE" dirty="0"/>
              <a:t>Z </a:t>
            </a:r>
            <a:r>
              <a:rPr lang="de-DE" dirty="0">
                <a:sym typeface="Wingdings" panose="05000000000000000000" pitchFamily="2" charset="2"/>
              </a:rPr>
              <a:t> XY  (XY)</a:t>
            </a:r>
            <a:r>
              <a:rPr lang="de-DE" baseline="30000" dirty="0">
                <a:sym typeface="Wingdings" panose="05000000000000000000" pitchFamily="2" charset="2"/>
              </a:rPr>
              <a:t>2</a:t>
            </a:r>
          </a:p>
          <a:p>
            <a:r>
              <a:rPr lang="de-DE" dirty="0">
                <a:sym typeface="Wingdings" panose="05000000000000000000" pitchFamily="2" charset="2"/>
              </a:rPr>
              <a:t>Löse die Aufgabe so, dass sie möglichst einfach für beliebige andere Zahlen angepasst werden kann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sz="2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Zulässige Annahme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Die Ausgangszahl liegt zwischen 32 und 99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d.h. es ergibt sich immer eine vierstellige Zahl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4D99-4580-4939-A184-6854C4D65CB3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130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E46B9-86D6-4D35-827B-6CEB363E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-Wiederholungen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F6E810-777F-4963-845F-682A3C84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eine bekannte Anzahl Durchläufe: </a:t>
            </a:r>
            <a:br>
              <a:rPr lang="de-DE" dirty="0"/>
            </a:b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for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(</a:t>
            </a: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var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zähler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= 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anfang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; 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zähler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&lt;</a:t>
            </a:r>
            <a:r>
              <a:rPr lang="de-DE" sz="3200" b="1" i="1" dirty="0">
                <a:solidFill>
                  <a:schemeClr val="tx2"/>
                </a:solidFill>
                <a:ea typeface="+mj-ea"/>
              </a:rPr>
              <a:t>ende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; 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zähler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++) { </a:t>
            </a:r>
            <a:r>
              <a:rPr lang="de-DE" dirty="0"/>
              <a:t>…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}</a:t>
            </a:r>
          </a:p>
          <a:p>
            <a:r>
              <a:rPr lang="de-DE" dirty="0"/>
              <a:t>Zähler: oft i, j, 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005513-0696-4B24-94B3-E0037265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DD9D-5594-473A-899D-C0AD9514F726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0CD558-0E55-47E3-AECD-AF36602E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CC37DE-821B-4C73-83C3-3533E90C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C467C52-98CB-4A6A-92AB-7456BCE7D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226572"/>
            <a:ext cx="4812943" cy="152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2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38201" y="1520825"/>
            <a:ext cx="4358268" cy="4645025"/>
          </a:xfrm>
        </p:spPr>
        <p:txBody>
          <a:bodyPr>
            <a:normAutofit/>
          </a:bodyPr>
          <a:lstStyle/>
          <a:p>
            <a:r>
              <a:rPr lang="de-DE" dirty="0"/>
              <a:t>Dart</a:t>
            </a:r>
          </a:p>
          <a:p>
            <a:pPr lvl="1"/>
            <a:r>
              <a:rPr lang="de-DE" dirty="0"/>
              <a:t>Textausgabe</a:t>
            </a:r>
          </a:p>
          <a:p>
            <a:pPr lvl="1"/>
            <a:r>
              <a:rPr lang="de-DE" dirty="0"/>
              <a:t>Kommentare</a:t>
            </a:r>
          </a:p>
          <a:p>
            <a:pPr lvl="1"/>
            <a:r>
              <a:rPr lang="de-DE" dirty="0"/>
              <a:t>Rechnen</a:t>
            </a:r>
          </a:p>
          <a:p>
            <a:pPr lvl="1"/>
            <a:r>
              <a:rPr lang="de-DE" dirty="0"/>
              <a:t>Bibliotheken</a:t>
            </a:r>
          </a:p>
          <a:p>
            <a:pPr lvl="1"/>
            <a:r>
              <a:rPr lang="de-DE" dirty="0"/>
              <a:t>Texte (Strings)</a:t>
            </a:r>
          </a:p>
          <a:p>
            <a:pPr lvl="1"/>
            <a:r>
              <a:rPr lang="de-DE" dirty="0"/>
              <a:t>Wiederholungen</a:t>
            </a:r>
          </a:p>
          <a:p>
            <a:pPr lvl="1"/>
            <a:r>
              <a:rPr lang="de-DE" dirty="0"/>
              <a:t>Wahrheitswerte</a:t>
            </a:r>
          </a:p>
          <a:p>
            <a:pPr lvl="1"/>
            <a:r>
              <a:rPr lang="de-DE" dirty="0"/>
              <a:t>Verzweigungen</a:t>
            </a:r>
          </a:p>
          <a:p>
            <a:pPr lvl="1"/>
            <a:r>
              <a:rPr lang="de-DE" dirty="0"/>
              <a:t>Listen</a:t>
            </a:r>
          </a:p>
          <a:p>
            <a:pPr lvl="1"/>
            <a:r>
              <a:rPr lang="de-DE" dirty="0" err="1"/>
              <a:t>Map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47F3-1820-4570-AC17-C8DA167C5F14}" type="datetime1">
              <a:rPr lang="de-DE" smtClean="0"/>
              <a:t>12.04.2023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346C4326-3385-4196-BD8E-BF1D69BB874B}"/>
              </a:ext>
            </a:extLst>
          </p:cNvPr>
          <p:cNvSpPr txBox="1">
            <a:spLocks/>
          </p:cNvSpPr>
          <p:nvPr/>
        </p:nvSpPr>
        <p:spPr>
          <a:xfrm>
            <a:off x="6095206" y="1521367"/>
            <a:ext cx="4358268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Methoden</a:t>
            </a:r>
          </a:p>
          <a:p>
            <a:pPr lvl="1"/>
            <a:r>
              <a:rPr lang="de-DE" dirty="0"/>
              <a:t>Funktionen</a:t>
            </a:r>
          </a:p>
          <a:p>
            <a:pPr lvl="1"/>
            <a:r>
              <a:rPr lang="de-DE" dirty="0" err="1"/>
              <a:t>Named</a:t>
            </a:r>
            <a:r>
              <a:rPr lang="de-DE" dirty="0"/>
              <a:t> Arguments</a:t>
            </a:r>
          </a:p>
          <a:p>
            <a:pPr lvl="1"/>
            <a:r>
              <a:rPr lang="de-DE" dirty="0" err="1"/>
              <a:t>Scope</a:t>
            </a:r>
            <a:endParaRPr lang="de-DE" dirty="0"/>
          </a:p>
          <a:p>
            <a:pPr lvl="1"/>
            <a:r>
              <a:rPr lang="de-DE" dirty="0" err="1"/>
              <a:t>Callbacks</a:t>
            </a:r>
            <a:endParaRPr lang="de-DE" dirty="0"/>
          </a:p>
          <a:p>
            <a:pPr lvl="1"/>
            <a:r>
              <a:rPr lang="de-DE" dirty="0"/>
              <a:t>Lambdas</a:t>
            </a:r>
          </a:p>
          <a:p>
            <a:pPr lvl="1"/>
            <a:r>
              <a:rPr lang="de-DE" dirty="0"/>
              <a:t>Objekte und Klassen</a:t>
            </a:r>
          </a:p>
          <a:p>
            <a:r>
              <a:rPr lang="de-DE" dirty="0"/>
              <a:t>Android Studio</a:t>
            </a:r>
          </a:p>
          <a:p>
            <a:pPr lvl="1"/>
            <a:r>
              <a:rPr lang="de-DE" dirty="0"/>
              <a:t>Rechtschreibprüfung</a:t>
            </a:r>
          </a:p>
          <a:p>
            <a:pPr lvl="1"/>
            <a:r>
              <a:rPr lang="de-DE" dirty="0"/>
              <a:t>Code Formatierung</a:t>
            </a:r>
          </a:p>
          <a:p>
            <a:pPr lvl="1"/>
            <a:r>
              <a:rPr lang="de-DE" dirty="0"/>
              <a:t>Live Templates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E46B9-86D6-4D35-827B-6CEB363E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-Wiederholungen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F6E810-777F-4963-845F-682A3C84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eine unbekannte Anzahl Durchläufe: </a:t>
            </a:r>
            <a:br>
              <a:rPr lang="de-DE" dirty="0"/>
            </a:b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while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(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bedingung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) { </a:t>
            </a:r>
            <a:r>
              <a:rPr lang="de-DE" dirty="0"/>
              <a:t>…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005513-0696-4B24-94B3-E0037265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B550-B314-4EBE-B643-25AC9427FA8B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0CD558-0E55-47E3-AECD-AF36602E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CC37DE-821B-4C73-83C3-3533E90C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20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64718C5-BEDE-4AEE-880B-CDF330DAD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38158"/>
            <a:ext cx="3700346" cy="211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29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C112E-FFFB-40C8-B4EA-6A0D6AF8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Wahrheitswerte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FC9685-1750-4AB0-8573-96BB52A01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Aussagen können wahr (</a:t>
            </a: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true</a:t>
            </a:r>
            <a:r>
              <a:rPr lang="de-DE" dirty="0"/>
              <a:t>) oder falsch (</a:t>
            </a: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false</a:t>
            </a:r>
            <a:r>
              <a:rPr lang="de-DE" dirty="0"/>
              <a:t>) sein</a:t>
            </a:r>
          </a:p>
          <a:p>
            <a:endParaRPr lang="de-DE" dirty="0"/>
          </a:p>
          <a:p>
            <a:r>
              <a:rPr lang="de-DE" dirty="0"/>
              <a:t>Operatoren</a:t>
            </a:r>
          </a:p>
          <a:p>
            <a:pPr lvl="1"/>
            <a:r>
              <a:rPr lang="de-DE" dirty="0"/>
              <a:t>kleiner: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</a:p>
          <a:p>
            <a:pPr lvl="1"/>
            <a:r>
              <a:rPr lang="de-DE" dirty="0"/>
              <a:t>kleiner oder gleich: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&lt;=</a:t>
            </a:r>
          </a:p>
          <a:p>
            <a:pPr lvl="1"/>
            <a:r>
              <a:rPr lang="de-DE" dirty="0"/>
              <a:t>größer: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&gt;</a:t>
            </a:r>
          </a:p>
          <a:p>
            <a:pPr lvl="1"/>
            <a:r>
              <a:rPr lang="de-DE" dirty="0"/>
              <a:t>größer oder gleich: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&gt;=</a:t>
            </a:r>
          </a:p>
          <a:p>
            <a:pPr lvl="1"/>
            <a:r>
              <a:rPr lang="de-DE" dirty="0"/>
              <a:t>gleich: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==</a:t>
            </a:r>
          </a:p>
          <a:p>
            <a:pPr lvl="1"/>
            <a:r>
              <a:rPr lang="de-DE" dirty="0"/>
              <a:t>ungleich: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!=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A77E82-EB32-462F-8EF5-F0B43AB7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626B-00B4-4CEC-8206-7F4851B03FEF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CAC62B-7DB2-4388-8AF2-9D157943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38DEC3-48E2-4923-ABF9-BF7C76D9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09539B3-C9D0-497B-8DB2-65E1DBD44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73" y="3080670"/>
            <a:ext cx="3735318" cy="192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89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C09AE-0E69-49BE-955A-8840D890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Wahrheitswerte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6E3A3D-6390-4ABA-A6BC-922D2F3E1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Aussagen können verknüpft werden</a:t>
            </a:r>
          </a:p>
          <a:p>
            <a:endParaRPr lang="de-DE" dirty="0"/>
          </a:p>
          <a:p>
            <a:r>
              <a:rPr lang="de-DE" dirty="0"/>
              <a:t>Operatoren</a:t>
            </a:r>
          </a:p>
          <a:p>
            <a:pPr lvl="1"/>
            <a:r>
              <a:rPr lang="de-DE" dirty="0"/>
              <a:t>und: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&amp;&amp; </a:t>
            </a:r>
            <a:r>
              <a:rPr lang="de-DE" dirty="0"/>
              <a:t>(beide müssen wahr sein)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/>
              <a:t>oder: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|| </a:t>
            </a:r>
            <a:r>
              <a:rPr lang="de-DE" dirty="0"/>
              <a:t>(mindestens eins muss wahr sein)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&amp;&amp;</a:t>
            </a:r>
            <a:r>
              <a:rPr lang="de-DE" dirty="0"/>
              <a:t> hat Vorrang vor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||</a:t>
            </a:r>
          </a:p>
          <a:p>
            <a:pPr lvl="1">
              <a:buClr>
                <a:schemeClr val="tx1"/>
              </a:buClr>
            </a:pPr>
            <a:r>
              <a:rPr lang="de-DE" dirty="0"/>
              <a:t>Klammern möglich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CDA85A-C793-4DC9-AFC0-767BF812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EC64-5E38-4CDE-986C-4F454B58738A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DC446C-992C-4C82-960B-4C44EA90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3BEEB2-B8DD-4932-B890-90DB00B1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22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AF063B2-C35B-43F1-9808-82257DE77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056" y="3986360"/>
            <a:ext cx="4447017" cy="18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68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A3A23-AE8D-493E-A851-D9DC3F94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Wahrheitswerte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D56D4B-3CA4-4AF9-B958-3220E810A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Finde heraus, ob die Aussage a ≤ b ≥ c</a:t>
            </a:r>
            <a:br>
              <a:rPr lang="de-DE" dirty="0"/>
            </a:br>
            <a:r>
              <a:rPr lang="de-DE" dirty="0"/>
              <a:t>wahr oder falsch ist für</a:t>
            </a:r>
          </a:p>
          <a:p>
            <a:pPr lvl="1"/>
            <a:r>
              <a:rPr lang="de-DE" dirty="0"/>
              <a:t>a=3, b=9, c=17</a:t>
            </a:r>
          </a:p>
          <a:p>
            <a:pPr lvl="1"/>
            <a:r>
              <a:rPr lang="de-DE" dirty="0"/>
              <a:t>a=1, b=2, c=2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6D3DA3-BA5A-4C0E-A4A5-C133A5C5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1184-3E8E-4927-B70E-FCD133F545CF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9E3BE8-6E26-4585-AF09-54FD3382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55519E-7E51-4F4B-A447-2C4E1E98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41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F9027-1DE7-43A9-9EA5-02F0FAE2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Verzweigungen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269D83-674E-49D9-B66B-B52322D3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-Befehl</a:t>
            </a:r>
          </a:p>
          <a:p>
            <a:pPr lvl="1">
              <a:buClr>
                <a:schemeClr val="tx1"/>
              </a:buClr>
            </a:pP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  <a:br>
              <a:rPr lang="de-DE" i="1" dirty="0"/>
            </a:br>
            <a:r>
              <a:rPr lang="de-DE" dirty="0"/>
              <a:t>	// wenn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dirty="0"/>
              <a:t> wahr ist</a:t>
            </a:r>
            <a:br>
              <a:rPr lang="de-DE" dirty="0"/>
            </a:b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}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de-DE" dirty="0"/>
              <a:t>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Bedingung2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  <a:br>
              <a:rPr lang="de-DE" i="1" dirty="0"/>
            </a:br>
            <a:r>
              <a:rPr lang="de-DE" dirty="0"/>
              <a:t>	// wenn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dirty="0"/>
              <a:t> nicht wahr aber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Bedingung2</a:t>
            </a:r>
            <a:r>
              <a:rPr lang="de-DE" dirty="0"/>
              <a:t> wahr ist</a:t>
            </a:r>
            <a:br>
              <a:rPr lang="de-DE" dirty="0"/>
            </a:b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{</a:t>
            </a:r>
            <a:br>
              <a:rPr lang="de-DE" dirty="0"/>
            </a:br>
            <a:r>
              <a:rPr lang="de-DE" dirty="0"/>
              <a:t>	// wenn weder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dirty="0"/>
              <a:t> noch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Bedingung2</a:t>
            </a:r>
            <a:r>
              <a:rPr lang="de-DE" dirty="0"/>
              <a:t> wahr sind</a:t>
            </a:r>
            <a:br>
              <a:rPr lang="de-DE" dirty="0"/>
            </a:b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26293B-7F5D-4853-A6BF-36FA3752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85A9-CAD1-4F8C-A320-59D4C92876C5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778F10-8AB2-40E6-BC1F-E81FB19F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BDCC66-ED19-4B87-9100-4EE7F556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41E023-2A89-4C3C-9AE6-35BFFCC7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28379"/>
            <a:ext cx="4985661" cy="190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51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19140-9CAB-49B3-90EE-163B13FF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Verzweigungen -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EC950F-0A78-438D-8A33-B226705D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9554737" cy="4645025"/>
          </a:xfrm>
        </p:spPr>
        <p:txBody>
          <a:bodyPr anchor="ctr"/>
          <a:lstStyle/>
          <a:p>
            <a:pPr marL="0" indent="0">
              <a:buNone/>
            </a:pPr>
            <a:r>
              <a:rPr lang="de-DE" dirty="0"/>
              <a:t>Wie viele Zahlen von 100 bis 999 enthalten die Ziffer 3?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2AE852-945F-4D43-9B0F-90759264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C1E6-2D30-4DE7-9C9D-5217FE18022E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EBAF22-C26B-4B67-B17A-E272F262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202B96-6461-48B8-BC88-6389BC07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933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CF400-951A-4A86-BE90-A48A2649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556397-DB53-4175-9091-C6671B74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0825"/>
            <a:ext cx="6817242" cy="4645025"/>
          </a:xfrm>
        </p:spPr>
        <p:txBody>
          <a:bodyPr/>
          <a:lstStyle/>
          <a:p>
            <a:r>
              <a:rPr lang="de-DE" dirty="0"/>
              <a:t>Listen beinhalten viele Daten ohne dass jedes Datum einen eigenen Namen bekommen muss.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29CD4C-ED28-4DAD-8B6D-F2C68EE7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E197-E414-48F3-B656-784E07538695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A7106B-A7A5-4373-A48B-F764A628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7200A0-B347-4725-8D32-31563F75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285383B-5846-4C6D-AC2D-FCAE797B9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807" y="1538120"/>
            <a:ext cx="2355108" cy="378175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E06B972-AAAC-458C-BF6A-6478FC4E5D02}"/>
              </a:ext>
            </a:extLst>
          </p:cNvPr>
          <p:cNvSpPr txBox="1"/>
          <p:nvPr/>
        </p:nvSpPr>
        <p:spPr>
          <a:xfrm>
            <a:off x="6961511" y="5422550"/>
            <a:ext cx="391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Wird irgendwann langweilig zum tippen</a:t>
            </a:r>
          </a:p>
        </p:txBody>
      </p:sp>
    </p:spTree>
    <p:extLst>
      <p:ext uri="{BB962C8B-B14F-4D97-AF65-F5344CB8AC3E}">
        <p14:creationId xmlns:p14="http://schemas.microsoft.com/office/powerpoint/2010/main" val="2032780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CF400-951A-4A86-BE90-A48A2649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556397-DB53-4175-9091-C6671B74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Liste: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>
                <a:solidFill>
                  <a:schemeClr val="tx2"/>
                </a:solidFill>
              </a:rPr>
              <a:t>liste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= [ </a:t>
            </a:r>
            <a:r>
              <a:rPr lang="de-DE" sz="2400" b="1" i="1" dirty="0">
                <a:solidFill>
                  <a:schemeClr val="tx2"/>
                </a:solidFill>
              </a:rPr>
              <a:t>wert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2400" b="1" i="1" dirty="0">
                <a:solidFill>
                  <a:schemeClr val="tx2"/>
                </a:solidFill>
              </a:rPr>
              <a:t>wert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dirty="0"/>
              <a:t>…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];</a:t>
            </a:r>
          </a:p>
          <a:p>
            <a:r>
              <a:rPr lang="de-DE" dirty="0"/>
              <a:t>Zur Liste gibt es eine Variante der </a:t>
            </a:r>
            <a:r>
              <a:rPr lang="de-DE" dirty="0" err="1"/>
              <a:t>For</a:t>
            </a:r>
            <a:r>
              <a:rPr lang="de-DE" dirty="0"/>
              <a:t>-Schleife:</a:t>
            </a:r>
            <a:br>
              <a:rPr lang="de-DE" dirty="0"/>
            </a:b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name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de-DE" sz="2400" b="1" i="1" dirty="0">
                <a:solidFill>
                  <a:schemeClr val="tx2"/>
                </a:solidFill>
              </a:rPr>
              <a:t>liste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) { </a:t>
            </a:r>
            <a:r>
              <a:rPr lang="de-DE" dirty="0"/>
              <a:t>…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29CD4C-ED28-4DAD-8B6D-F2C68EE7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8919-3C08-48F6-A0CD-915EC777362A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A7106B-A7A5-4373-A48B-F764A628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7200A0-B347-4725-8D32-31563F75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27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DB29DE-9B68-4A2B-BC86-F797D3C7D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89635"/>
            <a:ext cx="4063660" cy="139617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34F73F7-FFED-43B1-824A-931C6B0DB0CB}"/>
              </a:ext>
            </a:extLst>
          </p:cNvPr>
          <p:cNvSpPr txBox="1"/>
          <p:nvPr/>
        </p:nvSpPr>
        <p:spPr>
          <a:xfrm>
            <a:off x="1977927" y="4967843"/>
            <a:ext cx="178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Irgendwie besser</a:t>
            </a:r>
          </a:p>
        </p:txBody>
      </p:sp>
    </p:spTree>
    <p:extLst>
      <p:ext uri="{BB962C8B-B14F-4D97-AF65-F5344CB8AC3E}">
        <p14:creationId xmlns:p14="http://schemas.microsoft.com/office/powerpoint/2010/main" val="3404073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ABF5F-5206-4E2A-93A8-0CF40BE0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93768A-5D81-4569-B2BC-C2C1DA367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"Rechnen" mit Listen</a:t>
            </a:r>
          </a:p>
          <a:p>
            <a:r>
              <a:rPr lang="de-DE" dirty="0"/>
              <a:t>Aneinanderhängen: 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CA9116-1595-41C3-BE98-6BAB26F3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1350-6869-4C72-8675-ECEAAAF05F8D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1BD6BE-83F8-4669-96A2-4F3A84D5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50ACE0-23AA-4F6E-B6A5-A06E4A9C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94A421-C5CF-4494-A4AD-4C4887B4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3928"/>
            <a:ext cx="3699857" cy="140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47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3DEC2-04E4-4BCE-8D2E-408266F0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F3F8D7-5979-497A-9C4F-E5CF72568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Element aus der Liste holen: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name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de-DE" sz="2400" b="1" i="1" dirty="0">
                <a:solidFill>
                  <a:schemeClr val="tx2"/>
                </a:solidFill>
              </a:rPr>
              <a:t>liste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sz="2400" b="1" i="1" dirty="0" err="1">
                <a:solidFill>
                  <a:schemeClr val="tx2"/>
                </a:solidFill>
              </a:rPr>
              <a:t>index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];</a:t>
            </a:r>
          </a:p>
          <a:p>
            <a:r>
              <a:rPr lang="de-DE" dirty="0"/>
              <a:t>Element in der Liste austauschen: </a:t>
            </a:r>
            <a:r>
              <a:rPr lang="de-DE" sz="2400" b="1" i="1" dirty="0">
                <a:solidFill>
                  <a:schemeClr val="tx2"/>
                </a:solidFill>
              </a:rPr>
              <a:t>liste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sz="2400" b="1" i="1" dirty="0" err="1">
                <a:solidFill>
                  <a:schemeClr val="tx2"/>
                </a:solidFill>
              </a:rPr>
              <a:t>index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] = </a:t>
            </a:r>
            <a:r>
              <a:rPr lang="de-DE" sz="2400" b="1" i="1" dirty="0">
                <a:solidFill>
                  <a:schemeClr val="tx2"/>
                </a:solidFill>
              </a:rPr>
              <a:t>wert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de-DE" dirty="0"/>
              <a:t>Die Zählung beginnt bei 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F6FD43-0751-4CF2-AA83-CD93913B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733B-6687-4EEA-9A6B-2EF228C82457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FF753-F2D4-4D00-85A0-1BFD711E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F574A1-159D-47F6-8348-5DAA1228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EBF874-0D26-4081-83D6-6F559EEA4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4"/>
          <a:stretch/>
        </p:blipFill>
        <p:spPr>
          <a:xfrm>
            <a:off x="838200" y="3256156"/>
            <a:ext cx="4765170" cy="171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5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Dateiformat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Programmiert wird im Textformat</a:t>
            </a:r>
          </a:p>
          <a:p>
            <a:pPr lvl="1"/>
            <a:r>
              <a:rPr lang="de-DE" dirty="0"/>
              <a:t>Textdatei, UTF-8 Encoding</a:t>
            </a:r>
          </a:p>
          <a:p>
            <a:pPr lvl="1"/>
            <a:r>
              <a:rPr lang="de-DE" dirty="0"/>
              <a:t>d.h. Sonderzeichen wie Smileys werden unterstützt</a:t>
            </a:r>
          </a:p>
          <a:p>
            <a:r>
              <a:rPr lang="de-DE" dirty="0"/>
              <a:t>Anweisungen werden mit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de-DE" dirty="0"/>
              <a:t> getrennt</a:t>
            </a:r>
          </a:p>
          <a:p>
            <a:pPr lvl="1"/>
            <a:r>
              <a:rPr lang="de-DE" dirty="0"/>
              <a:t>bitte trotzdem nur eine Anweisung pro Zeile</a:t>
            </a:r>
          </a:p>
          <a:p>
            <a:r>
              <a:rPr lang="de-DE" dirty="0"/>
              <a:t>Einrückung ist empfohlen</a:t>
            </a:r>
          </a:p>
          <a:p>
            <a:pPr lvl="1"/>
            <a:r>
              <a:rPr lang="de-DE" dirty="0"/>
              <a:t>der Lesbarkeit halber</a:t>
            </a:r>
          </a:p>
          <a:p>
            <a:pPr lvl="1"/>
            <a:r>
              <a:rPr lang="de-DE" dirty="0"/>
              <a:t>syntaktisch jedoch nicht erforderlich</a:t>
            </a:r>
          </a:p>
          <a:p>
            <a:r>
              <a:rPr lang="de-DE" dirty="0"/>
              <a:t>Einstiegspunkt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 }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BAA7-20D5-4E1B-8CB5-A2ED8F9EFD7F}" type="datetime1">
              <a:rPr lang="de-DE" smtClean="0"/>
              <a:t>12.04.2023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278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AB9F94E3-C971-4171-B930-6F092124C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954795"/>
            <a:ext cx="4781747" cy="200749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26FC69A-6D68-4CD8-98CC-64C886D0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40B417-BDF6-4DDD-ABCC-CEFC5F74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Listen zerteilen: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>
                <a:solidFill>
                  <a:schemeClr val="tx2"/>
                </a:solidFill>
              </a:rPr>
              <a:t>teil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de-DE" sz="2400" b="1" i="1" dirty="0" err="1">
                <a:solidFill>
                  <a:schemeClr val="tx2"/>
                </a:solidFill>
              </a:rPr>
              <a:t>liste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.sublist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2400" b="1" i="1" dirty="0" err="1">
                <a:solidFill>
                  <a:schemeClr val="tx2"/>
                </a:solidFill>
              </a:rPr>
              <a:t>start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2400" b="1" i="1" dirty="0">
                <a:solidFill>
                  <a:schemeClr val="tx2"/>
                </a:solidFill>
              </a:rPr>
              <a:t>ende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B0860C-D410-4664-8871-9EE5CE04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85E3-27A5-4125-9DB2-C537C85BBE8A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537BDA-162A-48AB-A112-A0077123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03445F-FB62-452C-A1EC-FB9A32BE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135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FC69A-6D68-4CD8-98CC-64C886D0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40B417-BDF6-4DDD-ABCC-CEFC5F74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Listen dynamisch erstellen (Einträge per Programm hinzufügen)</a:t>
            </a:r>
          </a:p>
          <a:p>
            <a:r>
              <a:rPr lang="de-DE" sz="2800" b="1" i="1" dirty="0" err="1">
                <a:solidFill>
                  <a:schemeClr val="tx2"/>
                </a:solidFill>
              </a:rPr>
              <a:t>liste</a:t>
            </a:r>
            <a:r>
              <a:rPr lang="de-DE" sz="2800" b="1" dirty="0" err="1">
                <a:solidFill>
                  <a:schemeClr val="accent1">
                    <a:lumMod val="75000"/>
                  </a:schemeClr>
                </a:solidFill>
              </a:rPr>
              <a:t>.add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2800" b="1" i="1" dirty="0" err="1">
                <a:solidFill>
                  <a:schemeClr val="tx2"/>
                </a:solidFill>
              </a:rPr>
              <a:t>eintrag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);</a:t>
            </a:r>
            <a:endParaRPr lang="de-DE" dirty="0"/>
          </a:p>
          <a:p>
            <a:pPr lvl="1"/>
            <a:endParaRPr lang="de-DE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B0860C-D410-4664-8871-9EE5CE04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85E3-27A5-4125-9DB2-C537C85BBE8A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537BDA-162A-48AB-A112-A0077123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03445F-FB62-452C-A1EC-FB9A32BE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31</a:t>
            </a:fld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DFD1AC-45E9-0F5B-65A0-42AC1FC86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821469"/>
            <a:ext cx="5844507" cy="23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38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6947D-2630-4244-9622-61CFE645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7C9EE9-9FFC-4F21-B0C7-4919940AF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Erstelle eine Liste der ersten 20 </a:t>
            </a:r>
            <a:r>
              <a:rPr lang="de-DE" dirty="0" err="1"/>
              <a:t>Fibunacci</a:t>
            </a:r>
            <a:r>
              <a:rPr lang="de-DE" dirty="0"/>
              <a:t>-Zahlen.</a:t>
            </a:r>
          </a:p>
          <a:p>
            <a:pPr marL="0" indent="0">
              <a:buNone/>
            </a:pPr>
            <a:r>
              <a:rPr lang="de-DE"/>
              <a:t>Gib </a:t>
            </a:r>
            <a:r>
              <a:rPr lang="de-DE" dirty="0"/>
              <a:t>die letzten </a:t>
            </a:r>
            <a:r>
              <a:rPr lang="de-DE"/>
              <a:t>3 Elemente dieser Liste aus.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ECAA51-4FF1-47B3-B6F7-E0C5B470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C75E-72B2-486D-BEF5-A13F9B218F2F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A95F8B-39B8-4BC8-B512-A91B80D4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8CFE69-3E47-424A-89C0-19DABB2B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825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7C20D-DCC9-4EBA-9E5B-8A9E0D80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FDDC73-27A8-47DF-AF26-77B387595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Map</a:t>
            </a:r>
            <a:r>
              <a:rPr lang="de-DE" dirty="0"/>
              <a:t>: Abbildung</a:t>
            </a:r>
          </a:p>
          <a:p>
            <a:r>
              <a:rPr lang="de-DE" dirty="0"/>
              <a:t>Abbildung von einem Wert (Key) auf einen anderen (Value)</a:t>
            </a:r>
            <a:br>
              <a:rPr lang="de-DE" dirty="0"/>
            </a:br>
            <a:r>
              <a:rPr lang="de-DE" sz="28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800" b="1" i="1" dirty="0" err="1">
                <a:solidFill>
                  <a:schemeClr val="tx2"/>
                </a:solidFill>
              </a:rPr>
              <a:t>name</a:t>
            </a:r>
            <a:r>
              <a:rPr lang="de-DE" sz="2800" b="1" i="1" dirty="0">
                <a:solidFill>
                  <a:schemeClr val="tx2"/>
                </a:solidFill>
              </a:rPr>
              <a:t>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de-DE" dirty="0"/>
              <a:t> </a:t>
            </a:r>
            <a:r>
              <a:rPr lang="de-DE" sz="2800" b="1" i="1" dirty="0" err="1">
                <a:solidFill>
                  <a:schemeClr val="tx2"/>
                </a:solidFill>
              </a:rPr>
              <a:t>key</a:t>
            </a:r>
            <a:r>
              <a:rPr lang="de-DE" sz="2800" b="1" dirty="0" err="1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DE" sz="2800" b="1" i="1" dirty="0" err="1">
                <a:solidFill>
                  <a:schemeClr val="tx2"/>
                </a:solidFill>
              </a:rPr>
              <a:t>value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dirty="0"/>
              <a:t>…</a:t>
            </a:r>
            <a:r>
              <a:rPr lang="de-DE" sz="2800" b="1" i="1" dirty="0">
                <a:solidFill>
                  <a:schemeClr val="tx2"/>
                </a:solidFill>
              </a:rPr>
              <a:t>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};</a:t>
            </a:r>
          </a:p>
          <a:p>
            <a:r>
              <a:rPr lang="de-DE" dirty="0"/>
              <a:t>Zugriff über den Key in Klammern:</a:t>
            </a:r>
            <a:br>
              <a:rPr lang="de-DE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i="1" dirty="0" err="1">
                <a:solidFill>
                  <a:schemeClr val="tx2"/>
                </a:solidFill>
              </a:rPr>
              <a:t>value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de-DE" b="1" i="1" dirty="0" err="1">
                <a:solidFill>
                  <a:schemeClr val="tx2"/>
                </a:solidFill>
              </a:rPr>
              <a:t>name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b="1" i="1" dirty="0" err="1">
                <a:solidFill>
                  <a:schemeClr val="tx2"/>
                </a:solidFill>
              </a:rPr>
              <a:t>key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];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BC02E2-AF6E-45EA-A03A-22FA826A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F4B1-F230-4767-9D40-08A350DFB7D7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9F47C-0698-483A-AC11-719D6FEC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CB0FD5-65D6-4ACF-97CF-5F94F686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04331E-FDB3-4CA0-8FAF-B3CEB34C8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17" y="3927888"/>
            <a:ext cx="8072100" cy="223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39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166F4-74A7-4CA7-A83A-F12867F0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512C55-3F6A-49B4-8E85-5BA03B371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Schleife für eine </a:t>
            </a:r>
            <a:r>
              <a:rPr lang="de-DE" dirty="0" err="1"/>
              <a:t>Map</a:t>
            </a:r>
            <a:r>
              <a:rPr lang="de-DE" dirty="0"/>
              <a:t>:</a:t>
            </a:r>
            <a:br>
              <a:rPr lang="de-DE" dirty="0"/>
            </a:b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i="1" dirty="0">
                <a:solidFill>
                  <a:schemeClr val="tx2"/>
                </a:solidFill>
              </a:rPr>
              <a:t>pair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de-DE" b="1" i="1" dirty="0" err="1">
                <a:solidFill>
                  <a:schemeClr val="tx2"/>
                </a:solidFill>
              </a:rPr>
              <a:t>map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.entries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  <a:br>
              <a:rPr lang="de-DE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dirty="0"/>
              <a:t>…</a:t>
            </a:r>
            <a:br>
              <a:rPr lang="de-DE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A40058-7BFC-4790-A80F-46D8CBA1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386C-A89C-4E71-8C7A-EB57A1CCB74F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ECD55C-BBB5-4615-A795-EF795C54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B25540-F989-450E-AA77-2835A5A5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D99950-89BE-49EA-B411-D01FD6568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85" y="3428999"/>
            <a:ext cx="8171295" cy="190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67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EE356-2190-4A68-B30A-AD40D96A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2B96E-C69F-4F5B-8511-66F66DA7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Methoden dienen der Wiederverwendung von Code</a:t>
            </a:r>
            <a:br>
              <a:rPr lang="de-DE" dirty="0"/>
            </a:b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name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argument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i="1" dirty="0">
                <a:solidFill>
                  <a:schemeClr val="tx2"/>
                </a:solidFill>
              </a:rPr>
              <a:t> argument2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de-DE" sz="2400" b="1" i="1" dirty="0">
                <a:solidFill>
                  <a:schemeClr val="tx2"/>
                </a:solidFill>
              </a:rPr>
              <a:t> </a:t>
            </a:r>
            <a:r>
              <a:rPr lang="de-DE" dirty="0"/>
              <a:t>…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  <a:r>
              <a:rPr lang="de-DE" dirty="0"/>
              <a:t> … 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3E6EA-5CA3-4700-8A7A-A7DF6CB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C6BD-3868-452A-A2BD-92328FD8B4E8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75CA1-7496-4A5F-A5B9-9377BBE8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2A012-F83C-46E1-89B2-E7D25E69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EB77E9B-1C50-449D-8599-52D27718F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1859"/>
            <a:ext cx="7114255" cy="362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08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EE356-2190-4A68-B30A-AD40D96A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2B96E-C69F-4F5B-8511-66F66DA7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 Methoden ist es sinnvoll den Typ der Argumente genauer anzugeben als nur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endParaRPr lang="de-DE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3E6EA-5CA3-4700-8A7A-A7DF6CB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D287-29C3-4567-A3C8-1214880B52D5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75CA1-7496-4A5F-A5B9-9377BBE8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2A012-F83C-46E1-89B2-E7D25E69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DF2D440-0562-4B86-B3A9-F5569F103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7094"/>
            <a:ext cx="7137440" cy="362875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44FB233-7D49-4B52-BC9C-38CD962C568C}"/>
              </a:ext>
            </a:extLst>
          </p:cNvPr>
          <p:cNvSpPr/>
          <p:nvPr/>
        </p:nvSpPr>
        <p:spPr>
          <a:xfrm>
            <a:off x="1816474" y="3315587"/>
            <a:ext cx="1160902" cy="3934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1D28FFE-BF40-4784-892D-591D71C55283}"/>
              </a:ext>
            </a:extLst>
          </p:cNvPr>
          <p:cNvSpPr txBox="1"/>
          <p:nvPr/>
        </p:nvSpPr>
        <p:spPr>
          <a:xfrm>
            <a:off x="3166946" y="3327623"/>
            <a:ext cx="200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Kein Fehler erkannt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E3B1DA2-DEE2-4D40-A273-7DCD4BB5EF7A}"/>
              </a:ext>
            </a:extLst>
          </p:cNvPr>
          <p:cNvSpPr/>
          <p:nvPr/>
        </p:nvSpPr>
        <p:spPr>
          <a:xfrm>
            <a:off x="2586494" y="4154769"/>
            <a:ext cx="580451" cy="3934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8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E3F11EE-B4D5-4BBD-8D1B-776D9898D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537093"/>
            <a:ext cx="7177461" cy="362875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8AEE356-2190-4A68-B30A-AD40D96A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2B96E-C69F-4F5B-8511-66F66DA7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/>
              <a:t>erkennt die Programmierumgebung den Fehler schon vorher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3E6EA-5CA3-4700-8A7A-A7DF6CB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1AE1-643D-418C-ACE4-F2637FAE5286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75CA1-7496-4A5F-A5B9-9377BBE8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2A012-F83C-46E1-89B2-E7D25E69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37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4FB233-7D49-4B52-BC9C-38CD962C568C}"/>
              </a:ext>
            </a:extLst>
          </p:cNvPr>
          <p:cNvSpPr/>
          <p:nvPr/>
        </p:nvSpPr>
        <p:spPr>
          <a:xfrm>
            <a:off x="1816474" y="3315587"/>
            <a:ext cx="1160902" cy="3934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1D28FFE-BF40-4784-892D-591D71C55283}"/>
              </a:ext>
            </a:extLst>
          </p:cNvPr>
          <p:cNvSpPr txBox="1"/>
          <p:nvPr/>
        </p:nvSpPr>
        <p:spPr>
          <a:xfrm>
            <a:off x="3166946" y="3327623"/>
            <a:ext cx="155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Fehler erkannt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E3B1DA2-DEE2-4D40-A273-7DCD4BB5EF7A}"/>
              </a:ext>
            </a:extLst>
          </p:cNvPr>
          <p:cNvSpPr/>
          <p:nvPr/>
        </p:nvSpPr>
        <p:spPr>
          <a:xfrm>
            <a:off x="2586494" y="4154769"/>
            <a:ext cx="580451" cy="3934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878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8A3CE24C-DE57-4896-AD9F-31B3EC9D1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325" y="3576484"/>
            <a:ext cx="5752895" cy="25893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8AEE356-2190-4A68-B30A-AD40D96A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2B96E-C69F-4F5B-8511-66F66DA7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Funktionen sind ähnlich wie Methoden, liefern aber ein Ergebnis</a:t>
            </a:r>
            <a:br>
              <a:rPr lang="de-DE" dirty="0"/>
            </a:br>
            <a:r>
              <a:rPr lang="de-DE" sz="2400" b="1" i="1" dirty="0">
                <a:solidFill>
                  <a:schemeClr val="tx2"/>
                </a:solidFill>
              </a:rPr>
              <a:t>ergebnistyp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name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argument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i="1" dirty="0">
                <a:solidFill>
                  <a:schemeClr val="tx2"/>
                </a:solidFill>
              </a:rPr>
              <a:t> argument2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de-DE" sz="2400" b="1" i="1" dirty="0">
                <a:solidFill>
                  <a:schemeClr val="tx2"/>
                </a:solidFill>
              </a:rPr>
              <a:t> </a:t>
            </a:r>
            <a:r>
              <a:rPr lang="de-DE" dirty="0"/>
              <a:t>…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	…</a:t>
            </a:r>
            <a:br>
              <a:rPr lang="de-DE" dirty="0"/>
            </a:br>
            <a:r>
              <a:rPr lang="de-DE" dirty="0"/>
              <a:t>	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de-DE" sz="2400" b="1" i="1" dirty="0">
                <a:solidFill>
                  <a:schemeClr val="tx2"/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ergebnis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r>
              <a:rPr lang="de-DE" sz="2400" b="1" i="1" dirty="0">
                <a:solidFill>
                  <a:schemeClr val="tx2"/>
                </a:solidFill>
              </a:rPr>
              <a:t> </a:t>
            </a:r>
            <a:br>
              <a:rPr lang="de-DE" sz="2400" b="1" i="1" dirty="0">
                <a:solidFill>
                  <a:schemeClr val="tx2"/>
                </a:solidFill>
              </a:rPr>
            </a:b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3E6EA-5CA3-4700-8A7A-A7DF6CB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1D0D-BBB0-4269-8DC7-C28B8DA8D26F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75CA1-7496-4A5F-A5B9-9377BBE8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2A012-F83C-46E1-89B2-E7D25E69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988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EE356-2190-4A68-B30A-AD40D96A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Funktionen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AA2B96E-C69F-4F5B-8511-66F66DA7D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0825"/>
                <a:ext cx="9869129" cy="4645025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de-DE" dirty="0"/>
                  <a:t>Programmiere eine Funktion, </a:t>
                </a:r>
                <a:br>
                  <a:rPr lang="de-DE" dirty="0"/>
                </a:br>
                <a:r>
                  <a:rPr lang="de-DE" dirty="0"/>
                  <a:t>die das gleiche Ergebnis liefert wie </a:t>
                </a:r>
                <a:r>
                  <a:rPr lang="de-DE" dirty="0" err="1"/>
                  <a:t>math.pow</a:t>
                </a:r>
                <a:r>
                  <a:rPr lang="de-DE" dirty="0"/>
                  <a:t>()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sz="2000" dirty="0"/>
                  <a:t>Zulässige Annahme:</a:t>
                </a:r>
              </a:p>
              <a:p>
                <a:r>
                  <a:rPr lang="de-DE" sz="2000" dirty="0"/>
                  <a:t>Nur natürliche Zahlen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de-DE" sz="2000" dirty="0"/>
                  <a:t>)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AA2B96E-C69F-4F5B-8511-66F66DA7D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0825"/>
                <a:ext cx="9869129" cy="4645025"/>
              </a:xfrm>
              <a:blipFill>
                <a:blip r:embed="rId3"/>
                <a:stretch>
                  <a:fillRect l="-12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3E6EA-5CA3-4700-8A7A-A7DF6CB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9FD4-6125-48DF-AAFB-8A90591F704C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75CA1-7496-4A5F-A5B9-9377BBE8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2A012-F83C-46E1-89B2-E7D25E69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32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A77D9504-6CFF-413B-86E5-A05601AB4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82" y="5736363"/>
            <a:ext cx="6541906" cy="45529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26F20E-9C8C-4589-B938-1CE6D7B4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Ausgabe auf dem Bildschirm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B8D34E3-ED5C-4D26-AB92-7B2EB53D4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Lege eine neue Datei an: Aufgabe1.dart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Textausgabe: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("…"); </a:t>
            </a:r>
            <a:r>
              <a:rPr lang="de-DE" dirty="0"/>
              <a:t>oder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('...');</a:t>
            </a:r>
          </a:p>
          <a:p>
            <a:r>
              <a:rPr lang="de-DE" dirty="0"/>
              <a:t>Programmiere: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07A61A-BF2F-4712-B4AC-98AD90F6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F67B-F411-40A4-BFC4-67CF6BB150A8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0A3253-E84D-4CFB-A301-495D8D12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9FF752-35A7-447F-BC29-B42721F8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6E915E0-34BA-4640-80D2-2C5DF4219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782" y="4616258"/>
            <a:ext cx="3990039" cy="1034454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FC49B7C-674B-4EE9-AEEC-4B525E892BC4}"/>
              </a:ext>
            </a:extLst>
          </p:cNvPr>
          <p:cNvSpPr/>
          <p:nvPr/>
        </p:nvSpPr>
        <p:spPr>
          <a:xfrm>
            <a:off x="1371956" y="4616258"/>
            <a:ext cx="326533" cy="30480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BE54519-0C8C-49F8-BCE9-3FE869124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782" y="2056476"/>
            <a:ext cx="5522986" cy="153416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984971A-425C-4FB8-99DB-60986AE2CE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48959" y="5694961"/>
            <a:ext cx="565729" cy="56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83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EE356-2190-4A68-B30A-AD40D96A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Funktionen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AA2B96E-C69F-4F5B-8511-66F66DA7D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0825"/>
                <a:ext cx="9869129" cy="4645025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de-DE" dirty="0"/>
                  <a:t>Schreibe eine Funktion, </a:t>
                </a:r>
                <a:br>
                  <a:rPr lang="de-DE" dirty="0"/>
                </a:br>
                <a:r>
                  <a:rPr lang="de-DE" dirty="0"/>
                  <a:t>die aus einer Liste mit Zahlen die kleinste heraussucht.</a:t>
                </a:r>
              </a:p>
              <a:p>
                <a:pPr marL="0" indent="0">
                  <a:buNone/>
                </a:pPr>
                <a:endParaRPr lang="de-DE" sz="2000" dirty="0"/>
              </a:p>
              <a:p>
                <a:pPr marL="0" indent="0">
                  <a:buNone/>
                </a:pPr>
                <a:r>
                  <a:rPr lang="de-DE" sz="2000" dirty="0"/>
                  <a:t>Zulässige Annahme:</a:t>
                </a:r>
              </a:p>
              <a:p>
                <a:r>
                  <a:rPr lang="de-DE" sz="2000" dirty="0"/>
                  <a:t>Nur ganze Zahlen (</a:t>
                </a: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de-DE" sz="2000" dirty="0"/>
                  <a:t>)</a:t>
                </a:r>
              </a:p>
              <a:p>
                <a:r>
                  <a:rPr lang="de-DE" sz="2000" dirty="0"/>
                  <a:t>Mindestens eine Zahl in der Liste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AA2B96E-C69F-4F5B-8511-66F66DA7D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0825"/>
                <a:ext cx="9869129" cy="4645025"/>
              </a:xfrm>
              <a:blipFill>
                <a:blip r:embed="rId3"/>
                <a:stretch>
                  <a:fillRect l="-12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3E6EA-5CA3-4700-8A7A-A7DF6CB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5D36-C238-4437-9368-75EE1209248D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75CA1-7496-4A5F-A5B9-9377BBE8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2A012-F83C-46E1-89B2-E7D25E69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209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848C0-4259-4120-9026-CB7345A2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Named</a:t>
            </a:r>
            <a:r>
              <a:rPr lang="de-DE" dirty="0"/>
              <a:t> Arguments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0CF326-EF21-44EE-8CF9-38064E6D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Bisher: die Reihenfolge spielte eine Rolle.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962227-3ED0-4E33-87EA-17DC5D03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D148-919D-4643-B21F-50F1B7EF8BA2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653B40-DEB7-4497-9060-4EC12557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1EBF49-261D-46A7-89BC-1309B610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D6C786E-16D4-45B3-AF8C-9D30C4D27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89" y="2460029"/>
            <a:ext cx="5993008" cy="3705821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664D26F-6249-4308-8208-D19F09999E17}"/>
              </a:ext>
            </a:extLst>
          </p:cNvPr>
          <p:cNvCxnSpPr/>
          <p:nvPr/>
        </p:nvCxnSpPr>
        <p:spPr>
          <a:xfrm>
            <a:off x="3989439" y="3790335"/>
            <a:ext cx="1143000" cy="1061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241613A-24DE-46CA-BFEB-0F26BAAC7208}"/>
              </a:ext>
            </a:extLst>
          </p:cNvPr>
          <p:cNvCxnSpPr>
            <a:cxnSpLocks/>
          </p:cNvCxnSpPr>
          <p:nvPr/>
        </p:nvCxnSpPr>
        <p:spPr>
          <a:xfrm>
            <a:off x="4560939" y="3781997"/>
            <a:ext cx="1788242" cy="1070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2969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3FB4AD00-F293-42C8-BB07-5C4E27C56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4030"/>
            <a:ext cx="5063726" cy="109486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5848C0-4259-4120-9026-CB7345A2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Named</a:t>
            </a:r>
            <a:r>
              <a:rPr lang="de-DE" dirty="0"/>
              <a:t> Arguments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0CF326-EF21-44EE-8CF9-38064E6D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Problem: man weiß nicht, was die Zahlen bedeuten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962227-3ED0-4E33-87EA-17DC5D03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4A41-9102-4FAF-BB9B-7AD126A78344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653B40-DEB7-4497-9060-4EC12557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1EBF49-261D-46A7-89BC-1309B610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42</a:t>
            </a:fld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1B225360-5EAD-4FA8-9A9F-211D3384EF79}"/>
              </a:ext>
            </a:extLst>
          </p:cNvPr>
          <p:cNvGrpSpPr/>
          <p:nvPr/>
        </p:nvGrpSpPr>
        <p:grpSpPr>
          <a:xfrm>
            <a:off x="838200" y="2880560"/>
            <a:ext cx="10262573" cy="3040067"/>
            <a:chOff x="838200" y="2880560"/>
            <a:chExt cx="10262573" cy="3040067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53B0A1AB-1055-457D-967B-F8B74A049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3852866"/>
              <a:ext cx="10262573" cy="2067761"/>
            </a:xfrm>
            <a:prstGeom prst="rect">
              <a:avLst/>
            </a:prstGeom>
          </p:spPr>
        </p:pic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9DEF1BB8-8A27-4108-9FDA-A486041E0CA0}"/>
                </a:ext>
              </a:extLst>
            </p:cNvPr>
            <p:cNvCxnSpPr>
              <a:cxnSpLocks/>
            </p:cNvCxnSpPr>
            <p:nvPr/>
          </p:nvCxnSpPr>
          <p:spPr>
            <a:xfrm>
              <a:off x="3067665" y="2880560"/>
              <a:ext cx="862780" cy="9627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DD58A376-94B5-49F7-8A75-10D2A1DD1E6A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2880560"/>
              <a:ext cx="1555955" cy="9627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6307C7FE-7BA3-44D6-B030-BE5156A7E2ED}"/>
                </a:ext>
              </a:extLst>
            </p:cNvPr>
            <p:cNvCxnSpPr>
              <a:cxnSpLocks/>
            </p:cNvCxnSpPr>
            <p:nvPr/>
          </p:nvCxnSpPr>
          <p:spPr>
            <a:xfrm>
              <a:off x="4136923" y="2880560"/>
              <a:ext cx="2787445" cy="9627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A15BD92A-1CBD-47B6-AA31-7B048E9C45B8}"/>
                </a:ext>
              </a:extLst>
            </p:cNvPr>
            <p:cNvCxnSpPr>
              <a:cxnSpLocks/>
            </p:cNvCxnSpPr>
            <p:nvPr/>
          </p:nvCxnSpPr>
          <p:spPr>
            <a:xfrm>
              <a:off x="4615842" y="2880560"/>
              <a:ext cx="4026713" cy="9627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27550F5C-11A0-4BBF-BD8A-606694516937}"/>
                </a:ext>
              </a:extLst>
            </p:cNvPr>
            <p:cNvCxnSpPr>
              <a:cxnSpLocks/>
            </p:cNvCxnSpPr>
            <p:nvPr/>
          </p:nvCxnSpPr>
          <p:spPr>
            <a:xfrm>
              <a:off x="5294671" y="2880560"/>
              <a:ext cx="5191019" cy="9627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06A027E0-0490-484D-AC2C-943A24AE0EE4}"/>
              </a:ext>
            </a:extLst>
          </p:cNvPr>
          <p:cNvSpPr txBox="1"/>
          <p:nvPr/>
        </p:nvSpPr>
        <p:spPr>
          <a:xfrm>
            <a:off x="2924531" y="2741460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?          ?      ?      ?            ?</a:t>
            </a:r>
          </a:p>
        </p:txBody>
      </p:sp>
    </p:spTree>
    <p:extLst>
      <p:ext uri="{BB962C8B-B14F-4D97-AF65-F5344CB8AC3E}">
        <p14:creationId xmlns:p14="http://schemas.microsoft.com/office/powerpoint/2010/main" val="5901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>
            <a:extLst>
              <a:ext uri="{FF2B5EF4-FFF2-40B4-BE49-F238E27FC236}">
                <a16:creationId xmlns:a16="http://schemas.microsoft.com/office/drawing/2014/main" id="{4BBC0FED-C85E-439A-A689-80505EA1F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88" y="2460029"/>
            <a:ext cx="9629297" cy="370582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5848C0-4259-4120-9026-CB7345A2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Named</a:t>
            </a:r>
            <a:r>
              <a:rPr lang="de-DE" dirty="0"/>
              <a:t> Arguments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0CF326-EF21-44EE-8CF9-38064E6D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Jetzt: Namensgebung beim Aufruf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962227-3ED0-4E33-87EA-17DC5D03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66B2-419B-4A00-B550-DA1493185108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653B40-DEB7-4497-9060-4EC12557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1EBF49-261D-46A7-89BC-1309B610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43</a:t>
            </a:fld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664D26F-6249-4308-8208-D19F09999E17}"/>
              </a:ext>
            </a:extLst>
          </p:cNvPr>
          <p:cNvCxnSpPr>
            <a:cxnSpLocks/>
          </p:cNvCxnSpPr>
          <p:nvPr/>
        </p:nvCxnSpPr>
        <p:spPr>
          <a:xfrm>
            <a:off x="4077929" y="3738716"/>
            <a:ext cx="5619136" cy="1260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241613A-24DE-46CA-BFEB-0F26BAAC7208}"/>
              </a:ext>
            </a:extLst>
          </p:cNvPr>
          <p:cNvCxnSpPr>
            <a:cxnSpLocks/>
          </p:cNvCxnSpPr>
          <p:nvPr/>
        </p:nvCxnSpPr>
        <p:spPr>
          <a:xfrm>
            <a:off x="5139813" y="3738716"/>
            <a:ext cx="1828800" cy="1168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A534F38-8515-4C6D-ACC7-A52046845546}"/>
              </a:ext>
            </a:extLst>
          </p:cNvPr>
          <p:cNvCxnSpPr>
            <a:cxnSpLocks/>
          </p:cNvCxnSpPr>
          <p:nvPr/>
        </p:nvCxnSpPr>
        <p:spPr>
          <a:xfrm flipH="1">
            <a:off x="4077929" y="3628103"/>
            <a:ext cx="3760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AB9196C-DCEF-4E3C-9D72-0A1864599310}"/>
              </a:ext>
            </a:extLst>
          </p:cNvPr>
          <p:cNvCxnSpPr>
            <a:cxnSpLocks/>
          </p:cNvCxnSpPr>
          <p:nvPr/>
        </p:nvCxnSpPr>
        <p:spPr>
          <a:xfrm flipH="1">
            <a:off x="5139813" y="3628103"/>
            <a:ext cx="3760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AD807EE-3E0A-49B5-9923-138E82236A3C}"/>
              </a:ext>
            </a:extLst>
          </p:cNvPr>
          <p:cNvCxnSpPr>
            <a:cxnSpLocks/>
          </p:cNvCxnSpPr>
          <p:nvPr/>
        </p:nvCxnSpPr>
        <p:spPr>
          <a:xfrm>
            <a:off x="4454013" y="5196348"/>
            <a:ext cx="2138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AD40FD41-A29F-489E-A1C9-8444840945EE}"/>
              </a:ext>
            </a:extLst>
          </p:cNvPr>
          <p:cNvCxnSpPr>
            <a:cxnSpLocks/>
          </p:cNvCxnSpPr>
          <p:nvPr/>
        </p:nvCxnSpPr>
        <p:spPr>
          <a:xfrm>
            <a:off x="9871587" y="5193890"/>
            <a:ext cx="2138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9EE45FF-ABF9-4A43-86FC-754F9C5EFD20}"/>
              </a:ext>
            </a:extLst>
          </p:cNvPr>
          <p:cNvCxnSpPr>
            <a:cxnSpLocks/>
          </p:cNvCxnSpPr>
          <p:nvPr/>
        </p:nvCxnSpPr>
        <p:spPr>
          <a:xfrm>
            <a:off x="4723171" y="5193890"/>
            <a:ext cx="1294171" cy="24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6C0D050-985D-4C3B-98D1-1758411EF22D}"/>
              </a:ext>
            </a:extLst>
          </p:cNvPr>
          <p:cNvCxnSpPr>
            <a:cxnSpLocks/>
          </p:cNvCxnSpPr>
          <p:nvPr/>
        </p:nvCxnSpPr>
        <p:spPr>
          <a:xfrm>
            <a:off x="7455310" y="5193890"/>
            <a:ext cx="13789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047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848C0-4259-4120-9026-CB7345A2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Named</a:t>
            </a:r>
            <a:r>
              <a:rPr lang="de-DE" dirty="0"/>
              <a:t> Arguments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0CF326-EF21-44EE-8CF9-38064E6D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arguments</a:t>
            </a:r>
            <a:r>
              <a:rPr lang="de-DE" dirty="0"/>
              <a:t>: </a:t>
            </a:r>
            <a:br>
              <a:rPr lang="de-DE" dirty="0"/>
            </a:br>
            <a:r>
              <a:rPr lang="de-DE" sz="2800" b="1" i="1" dirty="0">
                <a:solidFill>
                  <a:schemeClr val="bg1">
                    <a:lumMod val="65000"/>
                  </a:schemeClr>
                </a:solidFill>
              </a:rPr>
              <a:t>ergebnistyp</a:t>
            </a:r>
            <a:r>
              <a:rPr lang="de-DE" sz="28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2800" b="1" i="1" dirty="0" err="1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de-DE" sz="28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{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…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r>
              <a:rPr lang="de-DE" sz="2800" b="1" dirty="0">
                <a:solidFill>
                  <a:schemeClr val="bg1">
                    <a:lumMod val="65000"/>
                  </a:schemeClr>
                </a:solidFill>
              </a:rPr>
              <a:t>) {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br>
              <a:rPr lang="de-DE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	…</a:t>
            </a:r>
            <a:br>
              <a:rPr lang="de-DE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de-DE" sz="2800" b="1" dirty="0" err="1">
                <a:solidFill>
                  <a:schemeClr val="bg1">
                    <a:lumMod val="65000"/>
                  </a:schemeClr>
                </a:solidFill>
              </a:rPr>
              <a:t>return</a:t>
            </a:r>
            <a:r>
              <a:rPr lang="de-DE" sz="2800" b="1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2800" b="1" i="1" dirty="0" err="1">
                <a:solidFill>
                  <a:schemeClr val="bg1">
                    <a:lumMod val="65000"/>
                  </a:schemeClr>
                </a:solidFill>
              </a:rPr>
              <a:t>ergebnis</a:t>
            </a:r>
            <a:r>
              <a:rPr lang="de-DE" sz="2800" b="1" dirty="0">
                <a:solidFill>
                  <a:schemeClr val="bg1">
                    <a:lumMod val="65000"/>
                  </a:schemeClr>
                </a:solidFill>
              </a:rPr>
              <a:t>;</a:t>
            </a:r>
            <a:r>
              <a:rPr lang="de-DE" sz="2800" b="1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br>
              <a:rPr lang="de-DE" sz="2800" b="1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sz="2800" b="1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dirty="0"/>
              <a:t>Entweder </a:t>
            </a:r>
            <a:r>
              <a:rPr lang="de-DE" dirty="0" err="1"/>
              <a:t>required</a:t>
            </a:r>
            <a:b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required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>
                <a:solidFill>
                  <a:schemeClr val="tx2"/>
                </a:solidFill>
              </a:rPr>
              <a:t>typ </a:t>
            </a:r>
            <a:r>
              <a:rPr lang="de-DE" sz="2400" b="1" i="1" dirty="0" err="1">
                <a:solidFill>
                  <a:schemeClr val="tx2"/>
                </a:solidFill>
              </a:rPr>
              <a:t>argument</a:t>
            </a:r>
            <a:endParaRPr lang="de-DE" sz="2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/>
              <a:t>Oder mit Standardwert</a:t>
            </a:r>
            <a:br>
              <a:rPr lang="de-DE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800" b="1" i="1" dirty="0">
                <a:solidFill>
                  <a:schemeClr val="tx2"/>
                </a:solidFill>
              </a:rPr>
              <a:t>typ argument2 </a:t>
            </a:r>
            <a:r>
              <a:rPr lang="de-DE" sz="2800" b="1" dirty="0">
                <a:solidFill>
                  <a:schemeClr val="accent1"/>
                </a:solidFill>
              </a:rPr>
              <a:t>=</a:t>
            </a:r>
            <a:r>
              <a:rPr lang="de-DE" sz="2800" b="1" i="1" dirty="0">
                <a:solidFill>
                  <a:schemeClr val="tx2"/>
                </a:solidFill>
              </a:rPr>
              <a:t> </a:t>
            </a:r>
            <a:r>
              <a:rPr lang="de-DE" sz="2800" b="1" i="1" dirty="0" err="1">
                <a:solidFill>
                  <a:schemeClr val="tx2"/>
                </a:solidFill>
              </a:rPr>
              <a:t>standardwert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962227-3ED0-4E33-87EA-17DC5D03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F400-B2B3-4498-869C-65158B84F62E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653B40-DEB7-4497-9060-4EC12557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1EBF49-261D-46A7-89BC-1309B610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6472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AB4B6-127B-4DD4-80CD-D87D97B1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Named</a:t>
            </a:r>
            <a:r>
              <a:rPr lang="de-DE" dirty="0"/>
              <a:t> Arguments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6358B-D634-4CDD-8C10-1F7BF8F57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sieht es in unserem Problemfall aus?</a:t>
            </a:r>
          </a:p>
          <a:p>
            <a:pPr marL="0" indent="0">
              <a:buNone/>
            </a:pPr>
            <a:r>
              <a:rPr lang="de-DE" dirty="0"/>
              <a:t>Vorher: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Nachher: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B736F8-950C-47AC-8C3B-85806BDD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BCB7-6E51-47D1-88C0-70C111ACD504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7B6CC0-FEBA-457B-B75F-A57B17C5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0628E8-E520-491A-951E-CB3450B6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9CDF4F-0BEA-494C-AFFD-83616BFC10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5"/>
          <a:stretch/>
        </p:blipFill>
        <p:spPr>
          <a:xfrm>
            <a:off x="838200" y="4021134"/>
            <a:ext cx="7551828" cy="89571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811442E-6DB4-4B6A-A6BE-E480BEB68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72324"/>
            <a:ext cx="4424625" cy="95667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F0D7E93-D8FD-4AB1-A15F-94D3659018B0}"/>
              </a:ext>
            </a:extLst>
          </p:cNvPr>
          <p:cNvSpPr txBox="1"/>
          <p:nvPr/>
        </p:nvSpPr>
        <p:spPr>
          <a:xfrm>
            <a:off x="5580481" y="2535163"/>
            <a:ext cx="1029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😒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D413836-667D-4397-8DAE-354183DB12FE}"/>
              </a:ext>
            </a:extLst>
          </p:cNvPr>
          <p:cNvSpPr txBox="1"/>
          <p:nvPr/>
        </p:nvSpPr>
        <p:spPr>
          <a:xfrm>
            <a:off x="8498203" y="4021134"/>
            <a:ext cx="1029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😎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A11DD9C-81BE-41B6-AFE0-136F6C326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69978"/>
            <a:ext cx="9434052" cy="9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3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1ACE4-B970-4B4B-894B-5D28745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Named</a:t>
            </a:r>
            <a:r>
              <a:rPr lang="de-DE" dirty="0"/>
              <a:t> Arguments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140AA2-5C30-4F61-AEA2-CE323832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Danke fürs Abwarten und Zuhören.</a:t>
            </a:r>
          </a:p>
          <a:p>
            <a:r>
              <a:rPr lang="de-DE" dirty="0"/>
              <a:t>Jetzt bitte ausprobieren: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707311-720B-4B2C-8CB8-513010B3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0D45-833B-4CA2-95DA-AFDB6EDAE49B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DBB45-5A4F-4E00-936C-7F2EC56C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84620B-C66B-4AFB-896F-8ED5115E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865EE6-68BD-4564-B2D4-666D822D8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5"/>
          <a:stretch/>
        </p:blipFill>
        <p:spPr>
          <a:xfrm>
            <a:off x="838199" y="2715901"/>
            <a:ext cx="7577939" cy="89880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83F4D6D-180D-4693-B52F-CC3735829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97710"/>
            <a:ext cx="9434052" cy="9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899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B2BEDB-BD12-DDF1-BF96-6E716669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Named</a:t>
            </a:r>
            <a:r>
              <a:rPr lang="de-DE" dirty="0"/>
              <a:t> Arguments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EE0834-8D21-613B-0766-A11DCD9C1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Passe Deine Funktion </a:t>
            </a:r>
            <a:r>
              <a:rPr lang="de-DE" dirty="0" err="1"/>
              <a:t>pow</a:t>
            </a:r>
            <a:r>
              <a:rPr lang="de-DE" dirty="0"/>
              <a:t>() aus der vorherigen Aufgabe so an, dass klar wird, welche Zahl die Basis und welche Zahl der Exponent ist.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4BF03-DA0D-2E0B-C2E8-411D34CA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DC3E-10C9-4B92-B2FB-A8167FB6AB1D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6C6BD-5904-8080-5A52-D762B34B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8F8FD-98DF-B9AF-79C7-D0BD7DDE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8682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A6B8F-8134-4459-9B08-87941CFA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5D0510-5151-4E2D-9A9F-7131BC4C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Scope</a:t>
            </a:r>
            <a:r>
              <a:rPr lang="de-DE" dirty="0"/>
              <a:t> = Lebensdauer einer Variable</a:t>
            </a:r>
          </a:p>
          <a:p>
            <a:r>
              <a:rPr lang="de-DE" dirty="0"/>
              <a:t>Typisch: zwischen zugehörigen geschweiften Klammern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B55475-82B8-4356-BD6D-C68C8B41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334B5-1F5A-4F0E-AB13-3D96C89A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4B6D11-CEA8-4BF2-9D2D-CD1F7197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393E4BE-5A48-49DA-9B3C-9677C473E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17" y="2598666"/>
            <a:ext cx="5671883" cy="3532632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498EBB2-D134-42EB-85FD-78643D87F0E6}"/>
              </a:ext>
            </a:extLst>
          </p:cNvPr>
          <p:cNvGrpSpPr/>
          <p:nvPr/>
        </p:nvGrpSpPr>
        <p:grpSpPr>
          <a:xfrm>
            <a:off x="2603090" y="2986551"/>
            <a:ext cx="7506585" cy="3001294"/>
            <a:chOff x="2603090" y="2986551"/>
            <a:chExt cx="7506585" cy="3001294"/>
          </a:xfrm>
        </p:grpSpPr>
        <p:sp>
          <p:nvSpPr>
            <p:cNvPr id="9" name="Eckige Klammer rechts 8">
              <a:extLst>
                <a:ext uri="{FF2B5EF4-FFF2-40B4-BE49-F238E27FC236}">
                  <a16:creationId xmlns:a16="http://schemas.microsoft.com/office/drawing/2014/main" id="{85942148-6D79-4F17-BE12-2EF624177CAD}"/>
                </a:ext>
              </a:extLst>
            </p:cNvPr>
            <p:cNvSpPr/>
            <p:nvPr/>
          </p:nvSpPr>
          <p:spPr>
            <a:xfrm>
              <a:off x="2603091" y="4063181"/>
              <a:ext cx="5567516" cy="884903"/>
            </a:xfrm>
            <a:prstGeom prst="rightBracket">
              <a:avLst>
                <a:gd name="adj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ckige Klammer rechts 9">
              <a:extLst>
                <a:ext uri="{FF2B5EF4-FFF2-40B4-BE49-F238E27FC236}">
                  <a16:creationId xmlns:a16="http://schemas.microsoft.com/office/drawing/2014/main" id="{B7CD2271-F063-4DFB-BB6C-048B78EBAF9A}"/>
                </a:ext>
              </a:extLst>
            </p:cNvPr>
            <p:cNvSpPr/>
            <p:nvPr/>
          </p:nvSpPr>
          <p:spPr>
            <a:xfrm>
              <a:off x="2603090" y="3524866"/>
              <a:ext cx="6422924" cy="1946786"/>
            </a:xfrm>
            <a:prstGeom prst="rightBracket">
              <a:avLst>
                <a:gd name="adj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ckige Klammer rechts 10">
              <a:extLst>
                <a:ext uri="{FF2B5EF4-FFF2-40B4-BE49-F238E27FC236}">
                  <a16:creationId xmlns:a16="http://schemas.microsoft.com/office/drawing/2014/main" id="{A5F94718-BA06-4F54-A79C-73A9462A7C5E}"/>
                </a:ext>
              </a:extLst>
            </p:cNvPr>
            <p:cNvSpPr/>
            <p:nvPr/>
          </p:nvSpPr>
          <p:spPr>
            <a:xfrm>
              <a:off x="3333134" y="2986551"/>
              <a:ext cx="6776541" cy="3001294"/>
            </a:xfrm>
            <a:prstGeom prst="rightBracket">
              <a:avLst>
                <a:gd name="adj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3511069-36FB-48B1-8268-5D565ADC2CBA}"/>
                </a:ext>
              </a:extLst>
            </p:cNvPr>
            <p:cNvSpPr txBox="1"/>
            <p:nvPr/>
          </p:nvSpPr>
          <p:spPr>
            <a:xfrm rot="16200000">
              <a:off x="7613241" y="4347844"/>
              <a:ext cx="74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Scope</a:t>
              </a:r>
              <a:endParaRPr lang="de-DE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65DC8D2-AB3C-40C7-8B92-EEDCC083EC28}"/>
                </a:ext>
              </a:extLst>
            </p:cNvPr>
            <p:cNvSpPr txBox="1"/>
            <p:nvPr/>
          </p:nvSpPr>
          <p:spPr>
            <a:xfrm rot="16200000">
              <a:off x="8468649" y="4353307"/>
              <a:ext cx="74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Scope</a:t>
              </a:r>
              <a:endParaRPr lang="de-DE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0967607-3752-4FA2-BFFA-3BABD2FF03BB}"/>
                </a:ext>
              </a:extLst>
            </p:cNvPr>
            <p:cNvSpPr txBox="1"/>
            <p:nvPr/>
          </p:nvSpPr>
          <p:spPr>
            <a:xfrm rot="16200000">
              <a:off x="9515784" y="4362051"/>
              <a:ext cx="74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Scope</a:t>
              </a:r>
              <a:endParaRPr lang="de-DE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D5F1084-8908-4B31-BCD0-A65AF6D5B9AC}"/>
              </a:ext>
            </a:extLst>
          </p:cNvPr>
          <p:cNvGrpSpPr/>
          <p:nvPr/>
        </p:nvGrpSpPr>
        <p:grpSpPr>
          <a:xfrm>
            <a:off x="2676791" y="5029200"/>
            <a:ext cx="1401137" cy="842627"/>
            <a:chOff x="2676791" y="5029200"/>
            <a:chExt cx="1401137" cy="842627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BC82C0B-21B8-4B86-989F-0E4B2D0C1BEB}"/>
                </a:ext>
              </a:extLst>
            </p:cNvPr>
            <p:cNvSpPr/>
            <p:nvPr/>
          </p:nvSpPr>
          <p:spPr>
            <a:xfrm>
              <a:off x="2839027" y="5029200"/>
              <a:ext cx="656342" cy="306769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7733EF41-FF3A-4671-8273-30252206D115}"/>
                </a:ext>
              </a:extLst>
            </p:cNvPr>
            <p:cNvSpPr/>
            <p:nvPr/>
          </p:nvSpPr>
          <p:spPr>
            <a:xfrm>
              <a:off x="2676791" y="5565058"/>
              <a:ext cx="1401137" cy="306769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58AB717C-4F10-4D2F-925F-2310C38ACA97}"/>
              </a:ext>
            </a:extLst>
          </p:cNvPr>
          <p:cNvSpPr txBox="1"/>
          <p:nvPr/>
        </p:nvSpPr>
        <p:spPr>
          <a:xfrm>
            <a:off x="6266582" y="4646595"/>
            <a:ext cx="169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innen</a:t>
            </a:r>
            <a:r>
              <a:rPr lang="de-DE" dirty="0"/>
              <a:t> stirbt hier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115C24D-92EA-422C-8955-D5977AC3E5B8}"/>
              </a:ext>
            </a:extLst>
          </p:cNvPr>
          <p:cNvSpPr txBox="1"/>
          <p:nvPr/>
        </p:nvSpPr>
        <p:spPr>
          <a:xfrm>
            <a:off x="7231317" y="515130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mitte</a:t>
            </a:r>
            <a:r>
              <a:rPr lang="de-DE" dirty="0"/>
              <a:t> stirbt hier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3AFDBE5-F403-4C55-9BFE-8D18474923A8}"/>
              </a:ext>
            </a:extLst>
          </p:cNvPr>
          <p:cNvSpPr txBox="1"/>
          <p:nvPr/>
        </p:nvSpPr>
        <p:spPr>
          <a:xfrm>
            <a:off x="8170606" y="5687161"/>
            <a:ext cx="180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aussen</a:t>
            </a:r>
            <a:r>
              <a:rPr lang="de-DE" dirty="0"/>
              <a:t> stirbt hier</a:t>
            </a:r>
          </a:p>
        </p:txBody>
      </p:sp>
    </p:spTree>
    <p:extLst>
      <p:ext uri="{BB962C8B-B14F-4D97-AF65-F5344CB8AC3E}">
        <p14:creationId xmlns:p14="http://schemas.microsoft.com/office/powerpoint/2010/main" val="393124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C26CFD76-CD44-4F97-A6B1-EA70D4DEC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93" y="2509132"/>
            <a:ext cx="5043747" cy="365671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9A6B8F-8134-4459-9B08-87941CFA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5D0510-5151-4E2D-9A9F-7131BC4C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Scope</a:t>
            </a:r>
            <a:r>
              <a:rPr lang="de-DE" dirty="0"/>
              <a:t> bezieht sich auf die Deklaration,</a:t>
            </a:r>
            <a:br>
              <a:rPr lang="de-DE" dirty="0"/>
            </a:br>
            <a:r>
              <a:rPr lang="de-DE" dirty="0"/>
              <a:t>nicht auf die Zuweisung eines Werts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B55475-82B8-4356-BD6D-C68C8B41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334B5-1F5A-4F0E-AB13-3D96C89A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4B6D11-CEA8-4BF2-9D2D-CD1F7197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49</a:t>
            </a:fld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D5F1084-8908-4B31-BCD0-A65AF6D5B9AC}"/>
              </a:ext>
            </a:extLst>
          </p:cNvPr>
          <p:cNvGrpSpPr/>
          <p:nvPr/>
        </p:nvGrpSpPr>
        <p:grpSpPr>
          <a:xfrm>
            <a:off x="2514559" y="5145218"/>
            <a:ext cx="1305273" cy="842627"/>
            <a:chOff x="2676791" y="5029200"/>
            <a:chExt cx="1401137" cy="842627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BC82C0B-21B8-4B86-989F-0E4B2D0C1BEB}"/>
                </a:ext>
              </a:extLst>
            </p:cNvPr>
            <p:cNvSpPr/>
            <p:nvPr/>
          </p:nvSpPr>
          <p:spPr>
            <a:xfrm>
              <a:off x="2839027" y="5029200"/>
              <a:ext cx="656342" cy="30676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7733EF41-FF3A-4671-8273-30252206D115}"/>
                </a:ext>
              </a:extLst>
            </p:cNvPr>
            <p:cNvSpPr/>
            <p:nvPr/>
          </p:nvSpPr>
          <p:spPr>
            <a:xfrm>
              <a:off x="2676791" y="5565058"/>
              <a:ext cx="1401137" cy="30676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DC4E2E7C-AE4D-42EE-8D68-B440DE1F6F9A}"/>
              </a:ext>
            </a:extLst>
          </p:cNvPr>
          <p:cNvSpPr txBox="1"/>
          <p:nvPr/>
        </p:nvSpPr>
        <p:spPr>
          <a:xfrm>
            <a:off x="3707227" y="3324057"/>
            <a:ext cx="155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Deklarationen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F21FD22C-33C1-4D88-BC70-144AB5799ACC}"/>
              </a:ext>
            </a:extLst>
          </p:cNvPr>
          <p:cNvSpPr/>
          <p:nvPr/>
        </p:nvSpPr>
        <p:spPr>
          <a:xfrm flipH="1">
            <a:off x="3486013" y="3395131"/>
            <a:ext cx="213852" cy="2271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22AEE35-7109-41B0-9A55-B0695467139F}"/>
              </a:ext>
            </a:extLst>
          </p:cNvPr>
          <p:cNvSpPr txBox="1"/>
          <p:nvPr/>
        </p:nvSpPr>
        <p:spPr>
          <a:xfrm>
            <a:off x="3707227" y="4391305"/>
            <a:ext cx="118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Zuweisung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12EC27D8-4A5B-43D4-A144-BAA5930C1147}"/>
              </a:ext>
            </a:extLst>
          </p:cNvPr>
          <p:cNvSpPr/>
          <p:nvPr/>
        </p:nvSpPr>
        <p:spPr>
          <a:xfrm flipH="1">
            <a:off x="3486013" y="4462379"/>
            <a:ext cx="213852" cy="2271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CE91AB2-9846-40C5-8415-D8D0B5361AB7}"/>
              </a:ext>
            </a:extLst>
          </p:cNvPr>
          <p:cNvSpPr txBox="1"/>
          <p:nvPr/>
        </p:nvSpPr>
        <p:spPr>
          <a:xfrm>
            <a:off x="3707227" y="2938199"/>
            <a:ext cx="249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Deklaration + Zuweisung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8EB16FE3-6B72-4DCB-8709-1BBAA50CA486}"/>
              </a:ext>
            </a:extLst>
          </p:cNvPr>
          <p:cNvSpPr/>
          <p:nvPr/>
        </p:nvSpPr>
        <p:spPr>
          <a:xfrm flipH="1">
            <a:off x="3486013" y="3009273"/>
            <a:ext cx="213852" cy="2271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C121137-9FBF-4047-8E37-97EC575ABD54}"/>
              </a:ext>
            </a:extLst>
          </p:cNvPr>
          <p:cNvSpPr txBox="1"/>
          <p:nvPr/>
        </p:nvSpPr>
        <p:spPr>
          <a:xfrm>
            <a:off x="3707227" y="3933716"/>
            <a:ext cx="118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Zuweisung</a:t>
            </a: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9F0E41CA-399B-4CE2-A60C-25DDDD4DFC00}"/>
              </a:ext>
            </a:extLst>
          </p:cNvPr>
          <p:cNvSpPr/>
          <p:nvPr/>
        </p:nvSpPr>
        <p:spPr>
          <a:xfrm flipH="1">
            <a:off x="3486013" y="4004790"/>
            <a:ext cx="213852" cy="2271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7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524416C-338A-4E3B-811E-F67C39DE3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6466"/>
            <a:ext cx="9081886" cy="214895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D2D7564-25AC-40FE-AED9-11EFD8C1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Kommentare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D11C78-79FE-4FC5-8B6D-14DF0993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Kommentare mit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</a:p>
          <a:p>
            <a:r>
              <a:rPr lang="de-DE" dirty="0"/>
              <a:t>Mehrzeilige Kommentare mit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</a:t>
            </a:r>
            <a:r>
              <a:rPr lang="de-DE" dirty="0"/>
              <a:t>…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*/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5748D4-C515-45A5-BE73-ECCD6E23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D114-F0DB-443F-9337-40D84E177FDC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D29369-D15E-4CBA-9E39-18D8F7D2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BDD0F2-E45E-4095-89C4-12B7CE3E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7090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77D49C7-AF9A-4A10-B7B2-B894644E5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94" y="2509131"/>
            <a:ext cx="5023370" cy="365671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9A6B8F-8134-4459-9B08-87941CFA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5D0510-5151-4E2D-9A9F-7131BC4C9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6"/>
            <a:ext cx="9271475" cy="999686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Shadowing = Abschattung / Verstecken</a:t>
            </a:r>
          </a:p>
          <a:p>
            <a:r>
              <a:rPr lang="de-DE" dirty="0"/>
              <a:t>Neue Variable mit gleichem Namen in anderem </a:t>
            </a:r>
            <a:r>
              <a:rPr lang="de-DE" dirty="0" err="1"/>
              <a:t>Scope</a:t>
            </a:r>
            <a:endParaRPr lang="de-DE" dirty="0"/>
          </a:p>
          <a:p>
            <a:r>
              <a:rPr lang="de-DE" dirty="0"/>
              <a:t>Empfehlung: bleiben lassen / anderen Namen ausdenken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B55475-82B8-4356-BD6D-C68C8B41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334B5-1F5A-4F0E-AB13-3D96C89A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4B6D11-CEA8-4BF2-9D2D-CD1F7197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50</a:t>
            </a:fld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98A4878-AE1C-40FF-9C82-FA9531BE6E0C}"/>
              </a:ext>
            </a:extLst>
          </p:cNvPr>
          <p:cNvSpPr txBox="1"/>
          <p:nvPr/>
        </p:nvSpPr>
        <p:spPr>
          <a:xfrm>
            <a:off x="3235278" y="3429000"/>
            <a:ext cx="126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Deklaration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770DB957-040E-4B21-8A1A-0EDBD062BC3E}"/>
              </a:ext>
            </a:extLst>
          </p:cNvPr>
          <p:cNvSpPr/>
          <p:nvPr/>
        </p:nvSpPr>
        <p:spPr>
          <a:xfrm flipH="1">
            <a:off x="3014064" y="3500074"/>
            <a:ext cx="213852" cy="2271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4022E6D-6664-4393-BAB3-360A4E068D34}"/>
              </a:ext>
            </a:extLst>
          </p:cNvPr>
          <p:cNvSpPr txBox="1"/>
          <p:nvPr/>
        </p:nvSpPr>
        <p:spPr>
          <a:xfrm>
            <a:off x="3999736" y="4401575"/>
            <a:ext cx="179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neue Deklaration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B3DF267B-AAA4-4448-857F-99CEE0F7D6FC}"/>
              </a:ext>
            </a:extLst>
          </p:cNvPr>
          <p:cNvSpPr/>
          <p:nvPr/>
        </p:nvSpPr>
        <p:spPr>
          <a:xfrm flipH="1">
            <a:off x="3778522" y="4472649"/>
            <a:ext cx="213852" cy="2271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ckige Klammer rechts 26">
            <a:extLst>
              <a:ext uri="{FF2B5EF4-FFF2-40B4-BE49-F238E27FC236}">
                <a16:creationId xmlns:a16="http://schemas.microsoft.com/office/drawing/2014/main" id="{42677765-F5E6-4279-B48F-0AF484E536A2}"/>
              </a:ext>
            </a:extLst>
          </p:cNvPr>
          <p:cNvSpPr/>
          <p:nvPr/>
        </p:nvSpPr>
        <p:spPr>
          <a:xfrm>
            <a:off x="2551471" y="4328455"/>
            <a:ext cx="7241458" cy="745399"/>
          </a:xfrm>
          <a:prstGeom prst="rightBracket">
            <a:avLst>
              <a:gd name="adj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59CC268-6919-48B1-B23F-3997DC2A2737}"/>
              </a:ext>
            </a:extLst>
          </p:cNvPr>
          <p:cNvSpPr txBox="1"/>
          <p:nvPr/>
        </p:nvSpPr>
        <p:spPr>
          <a:xfrm rot="16200000">
            <a:off x="9235565" y="4528888"/>
            <a:ext cx="74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D6236EA-8FD5-49DF-A32F-8438EF3C8AAF}"/>
              </a:ext>
            </a:extLst>
          </p:cNvPr>
          <p:cNvSpPr txBox="1"/>
          <p:nvPr/>
        </p:nvSpPr>
        <p:spPr>
          <a:xfrm>
            <a:off x="7113570" y="4713555"/>
            <a:ext cx="169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innen</a:t>
            </a:r>
            <a:r>
              <a:rPr lang="de-DE" dirty="0"/>
              <a:t> stirbt hier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E06C81E-4EC7-492B-97C2-47EB1BCAF785}"/>
              </a:ext>
            </a:extLst>
          </p:cNvPr>
          <p:cNvSpPr txBox="1"/>
          <p:nvPr/>
        </p:nvSpPr>
        <p:spPr>
          <a:xfrm>
            <a:off x="7138737" y="5061337"/>
            <a:ext cx="16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innen </a:t>
            </a:r>
            <a:r>
              <a:rPr lang="de-DE" dirty="0"/>
              <a:t>lebt noch</a:t>
            </a: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A26B2382-A515-4F48-87B2-019C244298AD}"/>
              </a:ext>
            </a:extLst>
          </p:cNvPr>
          <p:cNvGrpSpPr/>
          <p:nvPr/>
        </p:nvGrpSpPr>
        <p:grpSpPr>
          <a:xfrm>
            <a:off x="6799006" y="4699833"/>
            <a:ext cx="2286000" cy="1116776"/>
            <a:chOff x="6799006" y="4699833"/>
            <a:chExt cx="2286000" cy="1116776"/>
          </a:xfrm>
        </p:grpSpPr>
        <p:sp>
          <p:nvSpPr>
            <p:cNvPr id="35" name="Parallelogramm 34">
              <a:extLst>
                <a:ext uri="{FF2B5EF4-FFF2-40B4-BE49-F238E27FC236}">
                  <a16:creationId xmlns:a16="http://schemas.microsoft.com/office/drawing/2014/main" id="{F3071B48-FB53-4378-A3AE-674A0B2EF7A7}"/>
                </a:ext>
              </a:extLst>
            </p:cNvPr>
            <p:cNvSpPr/>
            <p:nvPr/>
          </p:nvSpPr>
          <p:spPr>
            <a:xfrm>
              <a:off x="6799006" y="4699833"/>
              <a:ext cx="2286000" cy="745398"/>
            </a:xfrm>
            <a:prstGeom prst="parallelogram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CACF5EC9-82B6-405A-8422-D9CD5BC7D6FD}"/>
                </a:ext>
              </a:extLst>
            </p:cNvPr>
            <p:cNvSpPr txBox="1"/>
            <p:nvPr/>
          </p:nvSpPr>
          <p:spPr>
            <a:xfrm>
              <a:off x="7132067" y="5447277"/>
              <a:ext cx="1395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rgbClr val="FF0000"/>
                  </a:solidFill>
                </a:rPr>
                <a:t>What</a:t>
              </a:r>
              <a:r>
                <a:rPr lang="de-DE" dirty="0">
                  <a:solidFill>
                    <a:srgbClr val="FF0000"/>
                  </a:solidFill>
                </a:rPr>
                <a:t>? </a:t>
              </a:r>
              <a:r>
                <a:rPr lang="de-DE" dirty="0" err="1">
                  <a:solidFill>
                    <a:srgbClr val="FF0000"/>
                  </a:solidFill>
                </a:rPr>
                <a:t>How</a:t>
              </a:r>
              <a:r>
                <a:rPr lang="de-DE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674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A6B8F-8134-4459-9B08-87941CFA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23E6C02-12DD-43B2-BBE6-6B618DCB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 Programmiersprachen erlauben Shadowing</a:t>
            </a:r>
          </a:p>
          <a:p>
            <a:r>
              <a:rPr lang="de-DE" dirty="0"/>
              <a:t>z.B. C++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Andere Programmiersprachen lassen Shadowing nicht zu</a:t>
            </a:r>
          </a:p>
          <a:p>
            <a:r>
              <a:rPr lang="de-DE" dirty="0"/>
              <a:t>z.B. C#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B55475-82B8-4356-BD6D-C68C8B41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334B5-1F5A-4F0E-AB13-3D96C89A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4B6D11-CEA8-4BF2-9D2D-CD1F7197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51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4C0B3A8-1E06-41AF-B9C8-A23D1B8CC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593" y="4556002"/>
            <a:ext cx="5553754" cy="165959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6754E-C60C-41B1-AD80-410B96AD9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593" y="2099592"/>
            <a:ext cx="2123382" cy="18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121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8AC7B-FC30-43D1-838D-4BD66947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82243D-DCC6-4E2D-960C-BE89F9C49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err="1"/>
              <a:t>Callbacks</a:t>
            </a:r>
            <a:r>
              <a:rPr lang="de-DE" dirty="0"/>
              <a:t> sind ein Mittel für die Erweiterbarkeit</a:t>
            </a:r>
          </a:p>
          <a:p>
            <a:r>
              <a:rPr lang="de-DE" dirty="0"/>
              <a:t>Motto: </a:t>
            </a:r>
          </a:p>
          <a:p>
            <a:pPr lvl="1"/>
            <a:r>
              <a:rPr lang="de-DE" dirty="0"/>
              <a:t>Irgendwas soll passieren, aber ich kann im Moment nicht sagen, was genau. </a:t>
            </a:r>
          </a:p>
          <a:p>
            <a:pPr lvl="1"/>
            <a:r>
              <a:rPr lang="de-DE" dirty="0"/>
              <a:t>Jemand anderes muss das entscheiden und mir dann mitteilen.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DB54D1-847B-4005-A59D-E9E57EDB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8AC8-5070-4C02-8E82-DE4FD3F8497A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AA11B9-6428-485A-9926-C77BD99D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9D33DC-B219-4B24-9C19-6A78E788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074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82E5BAA7-C5F2-4671-AB05-664446D59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313" y="1500188"/>
            <a:ext cx="2078562" cy="44097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C8AC7B-FC30-43D1-838D-4BD66947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82243D-DCC6-4E2D-960C-BE89F9C49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/>
              <a:t>Beispiel: Button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Aussehen: soll jemand anders programmieren</a:t>
            </a:r>
          </a:p>
          <a:p>
            <a:r>
              <a:rPr lang="de-DE" dirty="0"/>
              <a:t>Verhalten: wollen wir bestimmen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DB54D1-847B-4005-A59D-E9E57EDB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B7BF-E60D-47C9-99CD-43B03711F834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AA11B9-6428-485A-9926-C77BD99D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9D33DC-B219-4B24-9C19-6A78E788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53</a:t>
            </a:fld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6D03DA0-43A9-4229-B79D-A56F778D2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071" y="2169213"/>
            <a:ext cx="2381582" cy="103837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4500B5F-E356-449E-A649-83BB576AB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835" y="2169213"/>
            <a:ext cx="2982296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812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204FF-F7BF-48B2-A618-977BA435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D4D22D-B7A8-4AD0-B8ED-2B977E41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3FEB-F038-4EB7-B9DC-77977117EA33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999A1E-232D-4A3F-93E2-4A72BBBC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41633C-28E6-4B7A-A166-F62A3447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CAC0A45-A90D-4055-84A9-4FAB228C4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551" y="2280808"/>
            <a:ext cx="6460561" cy="60031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F947154-E3A4-4F0C-896E-401BE11F6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79" y="1628136"/>
            <a:ext cx="2078562" cy="4409766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ABA41E7-B817-4B75-A9B9-7D35F469E944}"/>
              </a:ext>
            </a:extLst>
          </p:cNvPr>
          <p:cNvCxnSpPr/>
          <p:nvPr/>
        </p:nvCxnSpPr>
        <p:spPr>
          <a:xfrm flipV="1">
            <a:off x="2016807" y="2433484"/>
            <a:ext cx="1239744" cy="1467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6892F75-7CFC-4474-B6E4-F39C82CC8961}"/>
              </a:ext>
            </a:extLst>
          </p:cNvPr>
          <p:cNvCxnSpPr/>
          <p:nvPr/>
        </p:nvCxnSpPr>
        <p:spPr>
          <a:xfrm flipV="1">
            <a:off x="2016807" y="2768229"/>
            <a:ext cx="1239744" cy="1467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DA89E8BC-69C9-4655-A1CB-E8780CA9C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0810" y="3589606"/>
            <a:ext cx="2811011" cy="2134463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E59D204C-7305-4873-8D55-CA8BA63E18B7}"/>
              </a:ext>
            </a:extLst>
          </p:cNvPr>
          <p:cNvSpPr txBox="1"/>
          <p:nvPr/>
        </p:nvSpPr>
        <p:spPr>
          <a:xfrm>
            <a:off x="6112186" y="1748313"/>
            <a:ext cx="104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6"/>
                </a:solidFill>
              </a:rPr>
              <a:t>Callbacks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6231589-D902-4A15-BED9-227912CBB558}"/>
              </a:ext>
            </a:extLst>
          </p:cNvPr>
          <p:cNvSpPr/>
          <p:nvPr/>
        </p:nvSpPr>
        <p:spPr>
          <a:xfrm>
            <a:off x="6186948" y="2101645"/>
            <a:ext cx="939063" cy="79230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A2CD7AD-3FE5-4832-B848-15916CF6BAB7}"/>
              </a:ext>
            </a:extLst>
          </p:cNvPr>
          <p:cNvCxnSpPr>
            <a:cxnSpLocks/>
          </p:cNvCxnSpPr>
          <p:nvPr/>
        </p:nvCxnSpPr>
        <p:spPr>
          <a:xfrm flipH="1">
            <a:off x="6251248" y="2580967"/>
            <a:ext cx="179049" cy="10086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4771DCD-3265-482B-A0C1-D87BA2B73CDB}"/>
              </a:ext>
            </a:extLst>
          </p:cNvPr>
          <p:cNvCxnSpPr>
            <a:cxnSpLocks/>
          </p:cNvCxnSpPr>
          <p:nvPr/>
        </p:nvCxnSpPr>
        <p:spPr>
          <a:xfrm flipH="1">
            <a:off x="6486831" y="2877438"/>
            <a:ext cx="297281" cy="1952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490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1ACE4-B970-4B4B-894B-5D28745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140AA2-5C30-4F61-AEA2-CE323832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Mal vorausdenken:</a:t>
            </a:r>
            <a:br>
              <a:rPr lang="de-DE" dirty="0"/>
            </a:br>
            <a:r>
              <a:rPr lang="de-DE" dirty="0"/>
              <a:t>Wie sieht die Funktion </a:t>
            </a:r>
            <a:r>
              <a:rPr lang="de-DE" dirty="0">
                <a:solidFill>
                  <a:schemeClr val="accent6"/>
                </a:solidFill>
              </a:rPr>
              <a:t>preis() </a:t>
            </a:r>
            <a:r>
              <a:rPr lang="de-DE" dirty="0"/>
              <a:t>in 3 Jahren aus?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707311-720B-4B2C-8CB8-513010B3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9FA5-2F01-416C-865E-705C1E0C03C8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DBB45-5A4F-4E00-936C-7F2EC56C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84620B-C66B-4AFB-896F-8ED5115E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55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83F4D6D-180D-4693-B52F-CC3735829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16" y="2499852"/>
            <a:ext cx="9434052" cy="99103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C273BC9-A250-46ED-B633-C386CE35B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916" y="3554990"/>
            <a:ext cx="4215742" cy="2744210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124054B-5319-4881-9699-891663C2953B}"/>
              </a:ext>
            </a:extLst>
          </p:cNvPr>
          <p:cNvCxnSpPr/>
          <p:nvPr/>
        </p:nvCxnSpPr>
        <p:spPr>
          <a:xfrm>
            <a:off x="1836174" y="4874342"/>
            <a:ext cx="0" cy="1157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36FC9D0-3D4F-456C-BD78-B269FDD77E3D}"/>
              </a:ext>
            </a:extLst>
          </p:cNvPr>
          <p:cNvSpPr txBox="1"/>
          <p:nvPr/>
        </p:nvSpPr>
        <p:spPr>
          <a:xfrm>
            <a:off x="2330246" y="60452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6615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E0C675F6-1EA4-4DEC-8EDC-18C7FF19B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454" y="2420786"/>
            <a:ext cx="5899937" cy="374506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351ACE4-B970-4B4B-894B-5D28745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140AA2-5C30-4F61-AEA2-CE3238321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4013" cy="1022043"/>
          </a:xfrm>
        </p:spPr>
        <p:txBody>
          <a:bodyPr/>
          <a:lstStyle/>
          <a:p>
            <a:r>
              <a:rPr lang="de-DE" dirty="0"/>
              <a:t>Lösung: Callback</a:t>
            </a:r>
            <a:br>
              <a:rPr lang="de-DE" dirty="0"/>
            </a:br>
            <a:r>
              <a:rPr lang="de-DE" dirty="0"/>
              <a:t>"Ruf mich an, wenn Du wissen willst, wie die Konditionen sind."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707311-720B-4B2C-8CB8-513010B3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AA5B-8ED2-4D87-B5CD-876772B506EB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DBB45-5A4F-4E00-936C-7F2EC56C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84620B-C66B-4AFB-896F-8ED5115E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56</a:t>
            </a:fld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B4FD879-3A5F-4F80-9E0F-22434DC5EF7D}"/>
              </a:ext>
            </a:extLst>
          </p:cNvPr>
          <p:cNvSpPr/>
          <p:nvPr/>
        </p:nvSpPr>
        <p:spPr>
          <a:xfrm>
            <a:off x="1681277" y="3232298"/>
            <a:ext cx="2772733" cy="6391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8052912-581D-4F6B-A852-50CEB95D3336}"/>
              </a:ext>
            </a:extLst>
          </p:cNvPr>
          <p:cNvCxnSpPr>
            <a:cxnSpLocks/>
          </p:cNvCxnSpPr>
          <p:nvPr/>
        </p:nvCxnSpPr>
        <p:spPr>
          <a:xfrm flipH="1">
            <a:off x="3959942" y="2809568"/>
            <a:ext cx="1246239" cy="422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67EAC06F-EC20-4641-92C4-27F995222663}"/>
              </a:ext>
            </a:extLst>
          </p:cNvPr>
          <p:cNvSpPr/>
          <p:nvPr/>
        </p:nvSpPr>
        <p:spPr>
          <a:xfrm>
            <a:off x="2016807" y="4682963"/>
            <a:ext cx="3270490" cy="2568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FA24FA9-9255-4BE8-9D5F-80170B1A08F8}"/>
              </a:ext>
            </a:extLst>
          </p:cNvPr>
          <p:cNvSpPr txBox="1"/>
          <p:nvPr/>
        </p:nvSpPr>
        <p:spPr>
          <a:xfrm>
            <a:off x="5397910" y="4626709"/>
            <a:ext cx="112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Argument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8F26613-F8FB-40A1-B962-343DCD63582B}"/>
              </a:ext>
            </a:extLst>
          </p:cNvPr>
          <p:cNvSpPr/>
          <p:nvPr/>
        </p:nvSpPr>
        <p:spPr>
          <a:xfrm>
            <a:off x="3249394" y="5097074"/>
            <a:ext cx="1278361" cy="2568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19BDB24-B80B-49AB-A33F-48CB7079E317}"/>
              </a:ext>
            </a:extLst>
          </p:cNvPr>
          <p:cNvSpPr txBox="1"/>
          <p:nvPr/>
        </p:nvSpPr>
        <p:spPr>
          <a:xfrm>
            <a:off x="4583061" y="5040820"/>
            <a:ext cx="5413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Aufruf der Callback-Funktion: wie sind die Konditionen?</a:t>
            </a:r>
          </a:p>
        </p:txBody>
      </p:sp>
    </p:spTree>
    <p:extLst>
      <p:ext uri="{BB962C8B-B14F-4D97-AF65-F5344CB8AC3E}">
        <p14:creationId xmlns:p14="http://schemas.microsoft.com/office/powerpoint/2010/main" val="9831520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2AAF9F9-2EAF-4B0E-9601-16F42A359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35" y="2162688"/>
            <a:ext cx="6186155" cy="37450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351ACE4-B970-4B4B-894B-5D28745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140AA2-5C30-4F61-AEA2-CE323832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Programmiere zunächst nach: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707311-720B-4B2C-8CB8-513010B3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FF74-9D82-4823-AFE2-CBE8D2D808FC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DBB45-5A4F-4E00-936C-7F2EC56C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84620B-C66B-4AFB-896F-8ED5115E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9797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1ACE4-B970-4B4B-894B-5D28745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140AA2-5C30-4F61-AEA2-CE323832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Erweitere:</a:t>
            </a:r>
          </a:p>
          <a:p>
            <a:pPr lvl="1"/>
            <a:r>
              <a:rPr lang="de-DE" dirty="0"/>
              <a:t>Eine Funktion für 2% Skonto</a:t>
            </a:r>
          </a:p>
          <a:p>
            <a:pPr lvl="1"/>
            <a:r>
              <a:rPr lang="de-DE" dirty="0"/>
              <a:t>Eine Rabattfunktion für VW</a:t>
            </a:r>
          </a:p>
          <a:p>
            <a:pPr lvl="2"/>
            <a:r>
              <a:rPr lang="de-DE" dirty="0"/>
              <a:t>Grundsätzlich 4% Rabatt</a:t>
            </a:r>
          </a:p>
          <a:p>
            <a:pPr lvl="2"/>
            <a:r>
              <a:rPr lang="de-DE" dirty="0"/>
              <a:t>Ab 10000 € 6% Rabatt</a:t>
            </a:r>
          </a:p>
          <a:p>
            <a:r>
              <a:rPr lang="de-DE" dirty="0"/>
              <a:t>Folgender Code sollte laufen: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707311-720B-4B2C-8CB8-513010B3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2B1F-6E2C-496E-BFF9-7CD4B274FE9C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DBB45-5A4F-4E00-936C-7F2EC56C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84620B-C66B-4AFB-896F-8ED5115E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58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8CDBE14-44D6-4594-868E-179523684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55155"/>
            <a:ext cx="9462150" cy="149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546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7FCAFDC7-B029-4A9A-9758-09162716B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045014"/>
            <a:ext cx="7308822" cy="406819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A32A1F9-7E4E-4044-9E9A-D86B6038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Lambdas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6039B6-1897-4596-83B7-0B42F4856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Ungeschickt bei </a:t>
            </a:r>
            <a:r>
              <a:rPr lang="de-DE" dirty="0" err="1"/>
              <a:t>Callbacks</a:t>
            </a:r>
            <a:r>
              <a:rPr lang="de-DE" dirty="0"/>
              <a:t>: kein Zugriff auf lokale Variablen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A7EC4B-AC09-42FE-961B-472A96A0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46E991-A732-426B-A07E-8DAB4465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238A0B-1E74-4745-A606-FE964B62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59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A513ECB-059A-4712-AA07-5563AA915ED8}"/>
              </a:ext>
            </a:extLst>
          </p:cNvPr>
          <p:cNvSpPr/>
          <p:nvPr/>
        </p:nvSpPr>
        <p:spPr>
          <a:xfrm>
            <a:off x="1677594" y="2293724"/>
            <a:ext cx="1699787" cy="2568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FC99006-2D87-4455-8174-52A75D4A2475}"/>
              </a:ext>
            </a:extLst>
          </p:cNvPr>
          <p:cNvSpPr txBox="1"/>
          <p:nvPr/>
        </p:nvSpPr>
        <p:spPr>
          <a:xfrm>
            <a:off x="3377381" y="2181217"/>
            <a:ext cx="631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Hier will ich vielleicht festlegen, wie viel Skonto jemand bekommt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184E5DB-3550-43CC-B8F7-8AFCC84D47EF}"/>
              </a:ext>
            </a:extLst>
          </p:cNvPr>
          <p:cNvSpPr/>
          <p:nvPr/>
        </p:nvSpPr>
        <p:spPr>
          <a:xfrm>
            <a:off x="3511310" y="3576193"/>
            <a:ext cx="868961" cy="2568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23EC763-131A-42CD-92EA-E5A7718F0519}"/>
              </a:ext>
            </a:extLst>
          </p:cNvPr>
          <p:cNvSpPr txBox="1"/>
          <p:nvPr/>
        </p:nvSpPr>
        <p:spPr>
          <a:xfrm>
            <a:off x="3646344" y="3818619"/>
            <a:ext cx="302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Hier lebt die Variable gar nicht</a:t>
            </a:r>
          </a:p>
        </p:txBody>
      </p:sp>
    </p:spTree>
    <p:extLst>
      <p:ext uri="{BB962C8B-B14F-4D97-AF65-F5344CB8AC3E}">
        <p14:creationId xmlns:p14="http://schemas.microsoft.com/office/powerpoint/2010/main" val="49504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47AC4AE-0706-41F7-8780-880DEE97F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758" y="3762017"/>
            <a:ext cx="4538863" cy="19004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A1A54EB-AB36-49F5-90E0-EC7E760D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D1C0A8-CB29-4620-A6F0-EACACB12E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Variable: 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de-DE" dirty="0"/>
              <a:t>Mathematische Operatoren: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de-DE" dirty="0"/>
              <a:t>,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dirty="0"/>
              <a:t>,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de-DE" dirty="0"/>
              <a:t>,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r>
              <a:rPr lang="de-DE" dirty="0"/>
              <a:t>Punkt vor Strich</a:t>
            </a:r>
          </a:p>
          <a:p>
            <a:r>
              <a:rPr lang="de-DE" dirty="0"/>
              <a:t>Automatische Erkennung des Zahlentyps bei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endParaRPr lang="de-DE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990FE4-5320-49B5-9F4B-7519BEBB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138C-0142-4C6B-A620-863AA96BBBE1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F3E47D-039F-4343-AD3A-41494A06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EE6130-3A8E-4801-9019-4B6C755E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439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2387DD2E-D1EA-4568-9FB2-2CC52BFA9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992369"/>
            <a:ext cx="7062184" cy="412083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A32A1F9-7E4E-4044-9E9A-D86B6038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Lambdas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6039B6-1897-4596-83B7-0B42F4856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Lösung über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A7EC4B-AC09-42FE-961B-472A96A0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46E991-A732-426B-A07E-8DAB4465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238A0B-1E74-4745-A606-FE964B62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60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A513ECB-059A-4712-AA07-5563AA915ED8}"/>
              </a:ext>
            </a:extLst>
          </p:cNvPr>
          <p:cNvSpPr/>
          <p:nvPr/>
        </p:nvSpPr>
        <p:spPr>
          <a:xfrm>
            <a:off x="1448993" y="1992369"/>
            <a:ext cx="1353201" cy="2568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FC99006-2D87-4455-8174-52A75D4A2475}"/>
              </a:ext>
            </a:extLst>
          </p:cNvPr>
          <p:cNvSpPr txBox="1"/>
          <p:nvPr/>
        </p:nvSpPr>
        <p:spPr>
          <a:xfrm>
            <a:off x="2802194" y="1936115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1"/>
                </a:solidFill>
              </a:rPr>
              <a:t>Scope</a:t>
            </a:r>
            <a:r>
              <a:rPr lang="de-DE" dirty="0">
                <a:solidFill>
                  <a:schemeClr val="accent1"/>
                </a:solidFill>
              </a:rPr>
              <a:t> erweitert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184E5DB-3550-43CC-B8F7-8AFCC84D47EF}"/>
              </a:ext>
            </a:extLst>
          </p:cNvPr>
          <p:cNvSpPr/>
          <p:nvPr/>
        </p:nvSpPr>
        <p:spPr>
          <a:xfrm>
            <a:off x="3400698" y="3690206"/>
            <a:ext cx="868961" cy="2568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23EC763-131A-42CD-92EA-E5A7718F0519}"/>
              </a:ext>
            </a:extLst>
          </p:cNvPr>
          <p:cNvSpPr txBox="1"/>
          <p:nvPr/>
        </p:nvSpPr>
        <p:spPr>
          <a:xfrm>
            <a:off x="3400698" y="3922038"/>
            <a:ext cx="18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Variable lebt jetzt</a:t>
            </a:r>
          </a:p>
        </p:txBody>
      </p:sp>
    </p:spTree>
    <p:extLst>
      <p:ext uri="{BB962C8B-B14F-4D97-AF65-F5344CB8AC3E}">
        <p14:creationId xmlns:p14="http://schemas.microsoft.com/office/powerpoint/2010/main" val="15655340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0537923-0EF0-4506-8DA0-AC6DB66B67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-1277"/>
          <a:stretch/>
        </p:blipFill>
        <p:spPr>
          <a:xfrm>
            <a:off x="841273" y="1992368"/>
            <a:ext cx="5471650" cy="417348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A32A1F9-7E4E-4044-9E9A-D86B6038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Lambdas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6039B6-1897-4596-83B7-0B42F4856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Neues Problem: parallele Ausführung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A7EC4B-AC09-42FE-961B-472A96A0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46E991-A732-426B-A07E-8DAB4465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238A0B-1E74-4745-A606-FE964B62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61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A513ECB-059A-4712-AA07-5563AA915ED8}"/>
              </a:ext>
            </a:extLst>
          </p:cNvPr>
          <p:cNvSpPr/>
          <p:nvPr/>
        </p:nvSpPr>
        <p:spPr>
          <a:xfrm>
            <a:off x="1448994" y="2322696"/>
            <a:ext cx="1043484" cy="2568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184E5DB-3550-43CC-B8F7-8AFCC84D47EF}"/>
              </a:ext>
            </a:extLst>
          </p:cNvPr>
          <p:cNvSpPr/>
          <p:nvPr/>
        </p:nvSpPr>
        <p:spPr>
          <a:xfrm>
            <a:off x="2802195" y="4219209"/>
            <a:ext cx="648928" cy="2568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23EC763-131A-42CD-92EA-E5A7718F0519}"/>
              </a:ext>
            </a:extLst>
          </p:cNvPr>
          <p:cNvSpPr txBox="1"/>
          <p:nvPr/>
        </p:nvSpPr>
        <p:spPr>
          <a:xfrm>
            <a:off x="2736119" y="4424718"/>
            <a:ext cx="351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Mit welchem Wert wird gerechnet?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70DB967-24B7-4FC4-9478-346292A4390E}"/>
              </a:ext>
            </a:extLst>
          </p:cNvPr>
          <p:cNvSpPr/>
          <p:nvPr/>
        </p:nvSpPr>
        <p:spPr>
          <a:xfrm>
            <a:off x="1448994" y="3278465"/>
            <a:ext cx="1043484" cy="2568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A17B334-ADE0-45AF-9A64-306AA57E82E9}"/>
              </a:ext>
            </a:extLst>
          </p:cNvPr>
          <p:cNvSpPr txBox="1"/>
          <p:nvPr/>
        </p:nvSpPr>
        <p:spPr>
          <a:xfrm>
            <a:off x="1694151" y="2917006"/>
            <a:ext cx="286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accent1"/>
                </a:solidFill>
              </a:rPr>
              <a:t>Annahme: main2() wird parallel ausgeführt</a:t>
            </a:r>
          </a:p>
        </p:txBody>
      </p:sp>
    </p:spTree>
    <p:extLst>
      <p:ext uri="{BB962C8B-B14F-4D97-AF65-F5344CB8AC3E}">
        <p14:creationId xmlns:p14="http://schemas.microsoft.com/office/powerpoint/2010/main" val="19273339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2A1F9-7E4E-4044-9E9A-D86B6038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Lambdas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6039B6-1897-4596-83B7-0B42F4856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Lösung: Lambda-Ausdrücke (kurz: Lambdas)</a:t>
            </a:r>
          </a:p>
          <a:p>
            <a:r>
              <a:rPr lang="de-DE" dirty="0"/>
              <a:t>Lambda = Funktion als Variable = anonyme Funktion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A7EC4B-AC09-42FE-961B-472A96A0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46E991-A732-426B-A07E-8DAB4465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238A0B-1E74-4745-A606-FE964B62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62</a:t>
            </a:fld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8FBCAF4-0FE8-4B94-A458-87A4989BD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86348"/>
            <a:ext cx="3344814" cy="3106749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BE01268-44FC-465E-9A78-23325CCAA2CB}"/>
              </a:ext>
            </a:extLst>
          </p:cNvPr>
          <p:cNvSpPr txBox="1"/>
          <p:nvPr/>
        </p:nvSpPr>
        <p:spPr>
          <a:xfrm>
            <a:off x="5167423" y="3634073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/>
              <a:t>=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C9FA99D-B033-490F-AB79-63079C57E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206" y="2786348"/>
            <a:ext cx="3697380" cy="2644257"/>
          </a:xfrm>
          <a:prstGeom prst="rect">
            <a:avLst/>
          </a:prstGeom>
        </p:spPr>
      </p:pic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5549DC0F-E845-4310-8633-F1BB44AAC8EE}"/>
              </a:ext>
            </a:extLst>
          </p:cNvPr>
          <p:cNvSpPr/>
          <p:nvPr/>
        </p:nvSpPr>
        <p:spPr>
          <a:xfrm>
            <a:off x="6528391" y="3166241"/>
            <a:ext cx="3189767" cy="1049237"/>
          </a:xfrm>
          <a:custGeom>
            <a:avLst/>
            <a:gdLst>
              <a:gd name="connsiteX0" fmla="*/ 1860697 w 3189767"/>
              <a:gd name="connsiteY0" fmla="*/ 0 h 1049237"/>
              <a:gd name="connsiteX1" fmla="*/ 3189767 w 3189767"/>
              <a:gd name="connsiteY1" fmla="*/ 0 h 1049237"/>
              <a:gd name="connsiteX2" fmla="*/ 3189767 w 3189767"/>
              <a:gd name="connsiteY2" fmla="*/ 345225 h 1049237"/>
              <a:gd name="connsiteX3" fmla="*/ 3189767 w 3189767"/>
              <a:gd name="connsiteY3" fmla="*/ 409687 h 1049237"/>
              <a:gd name="connsiteX4" fmla="*/ 3189767 w 3189767"/>
              <a:gd name="connsiteY4" fmla="*/ 754912 h 1049237"/>
              <a:gd name="connsiteX5" fmla="*/ 229697 w 3189767"/>
              <a:gd name="connsiteY5" fmla="*/ 754912 h 1049237"/>
              <a:gd name="connsiteX6" fmla="*/ 229697 w 3189767"/>
              <a:gd name="connsiteY6" fmla="*/ 1049237 h 1049237"/>
              <a:gd name="connsiteX7" fmla="*/ 0 w 3189767"/>
              <a:gd name="connsiteY7" fmla="*/ 1049237 h 1049237"/>
              <a:gd name="connsiteX8" fmla="*/ 0 w 3189767"/>
              <a:gd name="connsiteY8" fmla="*/ 754912 h 1049237"/>
              <a:gd name="connsiteX9" fmla="*/ 0 w 3189767"/>
              <a:gd name="connsiteY9" fmla="*/ 708995 h 1049237"/>
              <a:gd name="connsiteX10" fmla="*/ 0 w 3189767"/>
              <a:gd name="connsiteY10" fmla="*/ 345225 h 1049237"/>
              <a:gd name="connsiteX11" fmla="*/ 1860697 w 3189767"/>
              <a:gd name="connsiteY11" fmla="*/ 345225 h 104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9767" h="1049237">
                <a:moveTo>
                  <a:pt x="1860697" y="0"/>
                </a:moveTo>
                <a:lnTo>
                  <a:pt x="3189767" y="0"/>
                </a:lnTo>
                <a:lnTo>
                  <a:pt x="3189767" y="345225"/>
                </a:lnTo>
                <a:lnTo>
                  <a:pt x="3189767" y="409687"/>
                </a:lnTo>
                <a:lnTo>
                  <a:pt x="3189767" y="754912"/>
                </a:lnTo>
                <a:lnTo>
                  <a:pt x="229697" y="754912"/>
                </a:lnTo>
                <a:lnTo>
                  <a:pt x="229697" y="1049237"/>
                </a:lnTo>
                <a:lnTo>
                  <a:pt x="0" y="1049237"/>
                </a:lnTo>
                <a:lnTo>
                  <a:pt x="0" y="754912"/>
                </a:lnTo>
                <a:lnTo>
                  <a:pt x="0" y="708995"/>
                </a:lnTo>
                <a:lnTo>
                  <a:pt x="0" y="345225"/>
                </a:lnTo>
                <a:lnTo>
                  <a:pt x="1860697" y="345225"/>
                </a:lnTo>
                <a:close/>
              </a:path>
            </a:pathLst>
          </a:custGeom>
          <a:solidFill>
            <a:srgbClr val="F4783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6E86AAFC-4CCC-48E0-897F-CC2D16928D68}"/>
              </a:ext>
            </a:extLst>
          </p:cNvPr>
          <p:cNvSpPr/>
          <p:nvPr/>
        </p:nvSpPr>
        <p:spPr>
          <a:xfrm>
            <a:off x="918816" y="4770024"/>
            <a:ext cx="3189767" cy="1049237"/>
          </a:xfrm>
          <a:custGeom>
            <a:avLst/>
            <a:gdLst>
              <a:gd name="connsiteX0" fmla="*/ 1860697 w 3189767"/>
              <a:gd name="connsiteY0" fmla="*/ 0 h 1049237"/>
              <a:gd name="connsiteX1" fmla="*/ 3189767 w 3189767"/>
              <a:gd name="connsiteY1" fmla="*/ 0 h 1049237"/>
              <a:gd name="connsiteX2" fmla="*/ 3189767 w 3189767"/>
              <a:gd name="connsiteY2" fmla="*/ 345225 h 1049237"/>
              <a:gd name="connsiteX3" fmla="*/ 3189767 w 3189767"/>
              <a:gd name="connsiteY3" fmla="*/ 409687 h 1049237"/>
              <a:gd name="connsiteX4" fmla="*/ 3189767 w 3189767"/>
              <a:gd name="connsiteY4" fmla="*/ 754912 h 1049237"/>
              <a:gd name="connsiteX5" fmla="*/ 229697 w 3189767"/>
              <a:gd name="connsiteY5" fmla="*/ 754912 h 1049237"/>
              <a:gd name="connsiteX6" fmla="*/ 229697 w 3189767"/>
              <a:gd name="connsiteY6" fmla="*/ 1049237 h 1049237"/>
              <a:gd name="connsiteX7" fmla="*/ 0 w 3189767"/>
              <a:gd name="connsiteY7" fmla="*/ 1049237 h 1049237"/>
              <a:gd name="connsiteX8" fmla="*/ 0 w 3189767"/>
              <a:gd name="connsiteY8" fmla="*/ 754912 h 1049237"/>
              <a:gd name="connsiteX9" fmla="*/ 0 w 3189767"/>
              <a:gd name="connsiteY9" fmla="*/ 708995 h 1049237"/>
              <a:gd name="connsiteX10" fmla="*/ 0 w 3189767"/>
              <a:gd name="connsiteY10" fmla="*/ 345225 h 1049237"/>
              <a:gd name="connsiteX11" fmla="*/ 1860697 w 3189767"/>
              <a:gd name="connsiteY11" fmla="*/ 345225 h 104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9767" h="1049237">
                <a:moveTo>
                  <a:pt x="1860697" y="0"/>
                </a:moveTo>
                <a:lnTo>
                  <a:pt x="3189767" y="0"/>
                </a:lnTo>
                <a:lnTo>
                  <a:pt x="3189767" y="345225"/>
                </a:lnTo>
                <a:lnTo>
                  <a:pt x="3189767" y="409687"/>
                </a:lnTo>
                <a:lnTo>
                  <a:pt x="3189767" y="754912"/>
                </a:lnTo>
                <a:lnTo>
                  <a:pt x="229697" y="754912"/>
                </a:lnTo>
                <a:lnTo>
                  <a:pt x="229697" y="1049237"/>
                </a:lnTo>
                <a:lnTo>
                  <a:pt x="0" y="1049237"/>
                </a:lnTo>
                <a:lnTo>
                  <a:pt x="0" y="754912"/>
                </a:lnTo>
                <a:lnTo>
                  <a:pt x="0" y="708995"/>
                </a:lnTo>
                <a:lnTo>
                  <a:pt x="0" y="345225"/>
                </a:lnTo>
                <a:lnTo>
                  <a:pt x="1860697" y="345225"/>
                </a:lnTo>
                <a:close/>
              </a:path>
            </a:pathLst>
          </a:custGeom>
          <a:solidFill>
            <a:srgbClr val="F4783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9D99A01-F515-44BE-AD1A-CD04130933B6}"/>
              </a:ext>
            </a:extLst>
          </p:cNvPr>
          <p:cNvSpPr/>
          <p:nvPr/>
        </p:nvSpPr>
        <p:spPr>
          <a:xfrm>
            <a:off x="1552353" y="4770024"/>
            <a:ext cx="1201479" cy="333604"/>
          </a:xfrm>
          <a:prstGeom prst="rect">
            <a:avLst/>
          </a:prstGeom>
          <a:solidFill>
            <a:srgbClr val="00499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C9DFEEE8-DAC4-48FA-A4B6-EC1B34F73772}"/>
              </a:ext>
            </a:extLst>
          </p:cNvPr>
          <p:cNvSpPr/>
          <p:nvPr/>
        </p:nvSpPr>
        <p:spPr>
          <a:xfrm>
            <a:off x="7137413" y="3166241"/>
            <a:ext cx="958837" cy="333604"/>
          </a:xfrm>
          <a:prstGeom prst="rect">
            <a:avLst/>
          </a:prstGeom>
          <a:solidFill>
            <a:srgbClr val="00499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3D44B594-762D-498A-A65F-CB5255EC47D3}"/>
              </a:ext>
            </a:extLst>
          </p:cNvPr>
          <p:cNvSpPr txBox="1"/>
          <p:nvPr/>
        </p:nvSpPr>
        <p:spPr>
          <a:xfrm>
            <a:off x="2146431" y="5672695"/>
            <a:ext cx="203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"normale" Funktion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4A2F6A4-EBA3-4992-A2EB-DE0AC1DAD0BE}"/>
              </a:ext>
            </a:extLst>
          </p:cNvPr>
          <p:cNvSpPr txBox="1"/>
          <p:nvPr/>
        </p:nvSpPr>
        <p:spPr>
          <a:xfrm>
            <a:off x="6343384" y="5539177"/>
            <a:ext cx="416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Zuweisung einer Funktion an eine Variable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9E4B30E-8D94-4236-8F6F-DBEBDAB4D35A}"/>
              </a:ext>
            </a:extLst>
          </p:cNvPr>
          <p:cNvSpPr/>
          <p:nvPr/>
        </p:nvSpPr>
        <p:spPr>
          <a:xfrm>
            <a:off x="8115300" y="3166241"/>
            <a:ext cx="257175" cy="333604"/>
          </a:xfrm>
          <a:prstGeom prst="rect">
            <a:avLst/>
          </a:prstGeom>
          <a:solidFill>
            <a:schemeClr val="accent3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84146F0-7051-47A7-97C5-DCB4A48A8A99}"/>
              </a:ext>
            </a:extLst>
          </p:cNvPr>
          <p:cNvSpPr/>
          <p:nvPr/>
        </p:nvSpPr>
        <p:spPr>
          <a:xfrm>
            <a:off x="6769088" y="3937766"/>
            <a:ext cx="174638" cy="277712"/>
          </a:xfrm>
          <a:prstGeom prst="rect">
            <a:avLst/>
          </a:prstGeom>
          <a:solidFill>
            <a:schemeClr val="accent3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1F4094A-AFF5-4CDB-9B06-2D0C2FA80997}"/>
              </a:ext>
            </a:extLst>
          </p:cNvPr>
          <p:cNvSpPr/>
          <p:nvPr/>
        </p:nvSpPr>
        <p:spPr>
          <a:xfrm>
            <a:off x="8562976" y="4280666"/>
            <a:ext cx="133350" cy="333604"/>
          </a:xfrm>
          <a:prstGeom prst="rect">
            <a:avLst/>
          </a:prstGeom>
          <a:solidFill>
            <a:schemeClr val="accent5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00DD6FC-BE91-495E-8CAA-9FB34169BAFB}"/>
              </a:ext>
            </a:extLst>
          </p:cNvPr>
          <p:cNvSpPr/>
          <p:nvPr/>
        </p:nvSpPr>
        <p:spPr>
          <a:xfrm>
            <a:off x="8820151" y="4271141"/>
            <a:ext cx="133350" cy="333604"/>
          </a:xfrm>
          <a:prstGeom prst="rect">
            <a:avLst/>
          </a:prstGeom>
          <a:solidFill>
            <a:schemeClr val="accent5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2891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FBA44-F278-4A4B-B66C-29A9C0A4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66691-6F20-41DD-14AA-B34569312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C89AB-3905-4A5B-88C4-4FD333EC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73D78B-6B80-4206-8EF9-36054C30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D4BF87-D581-44DD-9F82-CA60B5DA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9ABE3A9-F358-4FAF-85C3-37806DCF6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0249"/>
            <a:ext cx="5374056" cy="3610476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70434E77-E12D-4764-9501-009481836046}"/>
              </a:ext>
            </a:extLst>
          </p:cNvPr>
          <p:cNvSpPr/>
          <p:nvPr/>
        </p:nvSpPr>
        <p:spPr>
          <a:xfrm>
            <a:off x="2969609" y="2670941"/>
            <a:ext cx="958837" cy="333604"/>
          </a:xfrm>
          <a:prstGeom prst="rect">
            <a:avLst/>
          </a:prstGeom>
          <a:solidFill>
            <a:srgbClr val="00499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EBFE1F3-3752-49B9-BA5F-27F2029D2303}"/>
              </a:ext>
            </a:extLst>
          </p:cNvPr>
          <p:cNvSpPr/>
          <p:nvPr/>
        </p:nvSpPr>
        <p:spPr>
          <a:xfrm>
            <a:off x="3760184" y="3585341"/>
            <a:ext cx="958837" cy="333604"/>
          </a:xfrm>
          <a:prstGeom prst="rect">
            <a:avLst/>
          </a:prstGeom>
          <a:solidFill>
            <a:srgbClr val="00499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5221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C97C1-91C9-4C6D-98AB-2DDA99EC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Lambdas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91E0FBB-A601-4147-AE59-FD4F72726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Finally</a:t>
            </a:r>
            <a:r>
              <a:rPr lang="de-DE" dirty="0"/>
              <a:t>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3E089-985D-482B-91AE-5E838935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699D81-2E59-437E-B020-F725F544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3A4E99-866C-4160-9AA5-F42C4E2D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E17C094-0EE6-4ED0-BC9E-6C452073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8354"/>
            <a:ext cx="7562850" cy="3913196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52FDEA9-7C50-41BD-9DDE-CA92ABEAD73E}"/>
              </a:ext>
            </a:extLst>
          </p:cNvPr>
          <p:cNvSpPr/>
          <p:nvPr/>
        </p:nvSpPr>
        <p:spPr>
          <a:xfrm>
            <a:off x="2083784" y="2362199"/>
            <a:ext cx="859441" cy="280395"/>
          </a:xfrm>
          <a:prstGeom prst="rect">
            <a:avLst/>
          </a:prstGeom>
          <a:solidFill>
            <a:srgbClr val="00499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4DF6FF1-9F9F-4C5C-BB2F-1D8350BCDE0A}"/>
              </a:ext>
            </a:extLst>
          </p:cNvPr>
          <p:cNvSpPr/>
          <p:nvPr/>
        </p:nvSpPr>
        <p:spPr>
          <a:xfrm>
            <a:off x="3807809" y="2876549"/>
            <a:ext cx="859441" cy="280395"/>
          </a:xfrm>
          <a:prstGeom prst="rect">
            <a:avLst/>
          </a:prstGeom>
          <a:solidFill>
            <a:srgbClr val="00499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3266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31CD1-14CB-47BF-92F5-F3E4BD50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/</a:t>
            </a:r>
            <a:r>
              <a:rPr lang="de-DE" dirty="0" err="1"/>
              <a:t>await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3897D-7F02-4BC9-A440-8619F225F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 im Hintergrund parallel erledigen lassen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3A968-0D25-4B10-85E4-0D3AAE89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90A9-3629-4532-90FF-C4E33F6085C7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4FD0F8-8019-41C1-9845-187D3289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FE2190-C2BD-4BED-B296-12901558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65</a:t>
            </a:fld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EBB7491-F7D4-4620-ACD9-D7B6A795B399}"/>
              </a:ext>
            </a:extLst>
          </p:cNvPr>
          <p:cNvSpPr txBox="1"/>
          <p:nvPr/>
        </p:nvSpPr>
        <p:spPr>
          <a:xfrm>
            <a:off x="1613748" y="5981184"/>
            <a:ext cx="806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vorher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5D56BCD-2EC9-4C0F-A277-FAA0EE54C580}"/>
              </a:ext>
            </a:extLst>
          </p:cNvPr>
          <p:cNvSpPr txBox="1"/>
          <p:nvPr/>
        </p:nvSpPr>
        <p:spPr>
          <a:xfrm>
            <a:off x="4574350" y="598118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nachher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E43E59F-C973-48B4-B21B-53C197D8C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1224" y="2254102"/>
            <a:ext cx="1540358" cy="262609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E96570D-5971-4E8E-BF0C-87D9A8233F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1593" y="2254102"/>
            <a:ext cx="950428" cy="3645048"/>
          </a:xfrm>
          <a:prstGeom prst="rect">
            <a:avLst/>
          </a:prstGeom>
        </p:spPr>
      </p:pic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51E54860-886F-418A-9FD5-778ACDDC9369}"/>
              </a:ext>
            </a:extLst>
          </p:cNvPr>
          <p:cNvSpPr/>
          <p:nvPr/>
        </p:nvSpPr>
        <p:spPr>
          <a:xfrm>
            <a:off x="5821582" y="4976037"/>
            <a:ext cx="119308" cy="9231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0DFF340-AD5F-46A9-AA6A-2D7A60E6518C}"/>
              </a:ext>
            </a:extLst>
          </p:cNvPr>
          <p:cNvSpPr txBox="1"/>
          <p:nvPr/>
        </p:nvSpPr>
        <p:spPr>
          <a:xfrm>
            <a:off x="6113935" y="5252927"/>
            <a:ext cx="169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eingesparte Zeit</a:t>
            </a:r>
          </a:p>
        </p:txBody>
      </p:sp>
    </p:spTree>
    <p:extLst>
      <p:ext uri="{BB962C8B-B14F-4D97-AF65-F5344CB8AC3E}">
        <p14:creationId xmlns:p14="http://schemas.microsoft.com/office/powerpoint/2010/main" val="41464903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31CD1-14CB-47BF-92F5-F3E4BD50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/</a:t>
            </a:r>
            <a:r>
              <a:rPr lang="de-DE" dirty="0" err="1"/>
              <a:t>await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3897D-7F02-4BC9-A440-8619F225F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Funktion, die mit Pausen im Hintergrund ausgeführt werden kann, ist mit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async</a:t>
            </a:r>
            <a:r>
              <a:rPr lang="de-DE" dirty="0"/>
              <a:t> versehen.</a:t>
            </a:r>
          </a:p>
          <a:p>
            <a:r>
              <a:rPr lang="de-DE" dirty="0"/>
              <a:t>Um von einer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async</a:t>
            </a:r>
            <a:r>
              <a:rPr lang="de-DE" dirty="0"/>
              <a:t> Funktion ein Ergebnis zu bekommen, muss auf das Ergebnis mit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await</a:t>
            </a:r>
            <a:r>
              <a:rPr lang="de-DE" dirty="0"/>
              <a:t> gewartet werden.</a:t>
            </a:r>
          </a:p>
          <a:p>
            <a:endParaRPr lang="de-DE" dirty="0"/>
          </a:p>
          <a:p>
            <a:r>
              <a:rPr lang="de-DE" dirty="0"/>
              <a:t>"Normale" Funktionen: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dirty="0"/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ergebnis</a:t>
            </a:r>
            <a:r>
              <a:rPr lang="de-DE" dirty="0"/>
              <a:t> 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de-DE" dirty="0"/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funktion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r>
              <a:rPr lang="de-DE" dirty="0"/>
              <a:t>Hintergrund-Funktionen: 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dirty="0"/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ergebnis</a:t>
            </a:r>
            <a:r>
              <a:rPr lang="de-DE" sz="2400" dirty="0"/>
              <a:t> 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await</a:t>
            </a:r>
            <a:r>
              <a:rPr lang="de-DE" sz="2400" dirty="0"/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funktion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endParaRPr lang="de-DE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3A968-0D25-4B10-85E4-0D3AAE89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3DF9-A7E5-45FC-950B-BCC0B949EAE8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4FD0F8-8019-41C1-9845-187D3289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FE2190-C2BD-4BED-B296-12901558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7163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7E7F732-9760-44D7-B5FD-A51930B8E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0825"/>
            <a:ext cx="7927917" cy="46450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031CD1-14CB-47BF-92F5-F3E4BD50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/</a:t>
            </a:r>
            <a:r>
              <a:rPr lang="de-DE" dirty="0" err="1"/>
              <a:t>await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3A968-0D25-4B10-85E4-0D3AAE89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D6C4-E3A8-4042-BB5D-CDA1A571A185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4FD0F8-8019-41C1-9845-187D3289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FE2190-C2BD-4BED-B296-12901558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67</a:t>
            </a:fld>
            <a:endParaRPr lang="de-DE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7F789E79-0918-445A-89B2-E262E94A3154}"/>
              </a:ext>
            </a:extLst>
          </p:cNvPr>
          <p:cNvSpPr/>
          <p:nvPr/>
        </p:nvSpPr>
        <p:spPr>
          <a:xfrm>
            <a:off x="4899693" y="1532347"/>
            <a:ext cx="276447" cy="87150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FDBEC44-77E0-4590-A68A-767B033C420A}"/>
              </a:ext>
            </a:extLst>
          </p:cNvPr>
          <p:cNvSpPr txBox="1"/>
          <p:nvPr/>
        </p:nvSpPr>
        <p:spPr>
          <a:xfrm>
            <a:off x="5271832" y="1828804"/>
            <a:ext cx="164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Kennt ihr schon</a:t>
            </a: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19163675-78DE-4AC1-ADCE-BA4EE3E88531}"/>
              </a:ext>
            </a:extLst>
          </p:cNvPr>
          <p:cNvSpPr/>
          <p:nvPr/>
        </p:nvSpPr>
        <p:spPr>
          <a:xfrm>
            <a:off x="7432447" y="2611169"/>
            <a:ext cx="276447" cy="173823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5422856-4C8D-407D-B4D8-BA8E7A749F0E}"/>
              </a:ext>
            </a:extLst>
          </p:cNvPr>
          <p:cNvSpPr txBox="1"/>
          <p:nvPr/>
        </p:nvSpPr>
        <p:spPr>
          <a:xfrm>
            <a:off x="7708894" y="3295622"/>
            <a:ext cx="27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Kommt aus einer Bibliothek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9DCDAD3-BF78-43E2-8231-06ED59F6CB3D}"/>
              </a:ext>
            </a:extLst>
          </p:cNvPr>
          <p:cNvSpPr/>
          <p:nvPr/>
        </p:nvSpPr>
        <p:spPr>
          <a:xfrm>
            <a:off x="2349796" y="5167053"/>
            <a:ext cx="1935125" cy="29771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89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A54EB-AB36-49F5-90E0-EC7E760D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D1C0A8-CB29-4620-A6F0-EACACB12E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Ganzzahl Division: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</a:t>
            </a:r>
          </a:p>
          <a:p>
            <a:r>
              <a:rPr lang="de-DE" dirty="0"/>
              <a:t>Rest (Modulo):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de-DE" dirty="0"/>
              <a:t>Klammersetzung: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dirty="0"/>
              <a:t> …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990FE4-5320-49B5-9F4B-7519BEBB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E464-1A99-4532-A297-E1D7378D9E61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F3E47D-039F-4343-AD3A-41494A06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EE6130-3A8E-4801-9019-4B6C755E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CB237C5-476D-4CDB-A243-7C91AB84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72109"/>
            <a:ext cx="3017714" cy="193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8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EE0B2-E8C3-424A-9128-29A6C70B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BB6A7-6E01-4030-B7B0-DB54B4F6B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Abkürzungen</a:t>
            </a:r>
          </a:p>
          <a:p>
            <a:pPr lvl="1"/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i++ </a:t>
            </a:r>
            <a:r>
              <a:rPr lang="de-DE" dirty="0"/>
              <a:t>bedeutet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i=i+1</a:t>
            </a:r>
          </a:p>
          <a:p>
            <a:pPr lvl="1"/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i+=2 </a:t>
            </a:r>
            <a:r>
              <a:rPr lang="de-DE" dirty="0"/>
              <a:t>bedeutet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i=i+2</a:t>
            </a:r>
          </a:p>
          <a:p>
            <a:pPr lvl="1"/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i*=2 </a:t>
            </a:r>
            <a:r>
              <a:rPr lang="de-DE" dirty="0"/>
              <a:t>bedeutet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i=i*2</a:t>
            </a:r>
          </a:p>
          <a:p>
            <a:pPr lvl="1"/>
            <a:r>
              <a:rPr lang="de-DE" dirty="0"/>
              <a:t>Dito: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de-DE" dirty="0"/>
              <a:t>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-=</a:t>
            </a:r>
          </a:p>
          <a:p>
            <a:pPr lvl="1"/>
            <a:r>
              <a:rPr lang="de-DE" dirty="0"/>
              <a:t>Bitte nicht: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/=</a:t>
            </a:r>
            <a:r>
              <a:rPr lang="de-DE" dirty="0"/>
              <a:t>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~/=</a:t>
            </a:r>
            <a:r>
              <a:rPr lang="de-DE" dirty="0"/>
              <a:t>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%=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A83CFC-2FDB-43D1-B25F-E5E10461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C711-A7A8-40A0-AEA6-3F77D4628817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689BAD-FB7D-483E-83F4-3605FC21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FF0644-11CB-4FC9-8F9D-79E1E9EA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A462D6-F187-4B38-8DE7-4DC35A063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55" y="4404725"/>
            <a:ext cx="2927199" cy="175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4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5807C-D33D-4642-8A92-95F3E6E6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Bibliotheken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0E625E-74C9-4593-AD00-425068109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                      ?</a:t>
            </a:r>
          </a:p>
          <a:p>
            <a:endParaRPr lang="de-DE" dirty="0"/>
          </a:p>
          <a:p>
            <a:r>
              <a:rPr lang="de-DE" dirty="0"/>
              <a:t>Hilfe!</a:t>
            </a:r>
          </a:p>
          <a:p>
            <a:endParaRPr lang="de-DE" dirty="0"/>
          </a:p>
          <a:p>
            <a:r>
              <a:rPr lang="de-DE" dirty="0"/>
              <a:t>Bibliothek = Sammlung fertiger Funktionen</a:t>
            </a:r>
          </a:p>
          <a:p>
            <a:r>
              <a:rPr lang="de-DE" dirty="0"/>
              <a:t>Bibliothek einbinden: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bibliothek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r>
              <a:rPr lang="de-DE" dirty="0"/>
              <a:t>Immer dabei: 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  <a:r>
              <a:rPr lang="de-DE" b="1" dirty="0" err="1">
                <a:solidFill>
                  <a:schemeClr val="accent2"/>
                </a:solidFill>
              </a:rPr>
              <a:t>dart:core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</a:p>
          <a:p>
            <a:r>
              <a:rPr lang="de-DE" dirty="0"/>
              <a:t>Mathe-Bibliothek: 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  <a:r>
              <a:rPr lang="de-DE" b="1" dirty="0" err="1">
                <a:solidFill>
                  <a:schemeClr val="accent2"/>
                </a:solidFill>
              </a:rPr>
              <a:t>dart:math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</a:p>
          <a:p>
            <a:r>
              <a:rPr lang="de-DE" dirty="0"/>
              <a:t>Umwandlung von Daten: 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  <a:r>
              <a:rPr lang="de-DE" b="1" dirty="0" err="1">
                <a:solidFill>
                  <a:schemeClr val="accent2"/>
                </a:solidFill>
              </a:rPr>
              <a:t>dart:convert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</a:p>
          <a:p>
            <a:r>
              <a:rPr lang="de-DE" b="1" dirty="0"/>
              <a:t>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5CD4-9AA1-4B0B-BCCC-43838608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10A-1149-4F23-80A2-1B4570F18F3A}" type="datetime1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6BC60A-D1B6-4026-9FED-35F49C2B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7EC588-5691-43D9-AD8B-C45BC983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C48C49E-D00D-4FEE-A619-1393C52A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4333"/>
            <a:ext cx="2029645" cy="8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22518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320327DC-FBB5-4B9E-97F1-92C995F322B8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D3EFD16F-7334-4F6B-801D-B30887E0EFC7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16x9_germ</Template>
  <TotalTime>0</TotalTime>
  <Words>3924</Words>
  <Application>Microsoft Office PowerPoint</Application>
  <PresentationFormat>Widescreen</PresentationFormat>
  <Paragraphs>703</Paragraphs>
  <Slides>67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Cambria Math</vt:lpstr>
      <vt:lpstr>Segoe UI</vt:lpstr>
      <vt:lpstr>Titel</vt:lpstr>
      <vt:lpstr>Inhalt</vt:lpstr>
      <vt:lpstr>Dart</vt:lpstr>
      <vt:lpstr>Agenda</vt:lpstr>
      <vt:lpstr>Dart - Dateiformat</vt:lpstr>
      <vt:lpstr>Dart - Ausgabe auf dem Bildschirm</vt:lpstr>
      <vt:lpstr>Dart - Kommentare</vt:lpstr>
      <vt:lpstr>Dart - Rechnen</vt:lpstr>
      <vt:lpstr>Dart  - Rechnen</vt:lpstr>
      <vt:lpstr>Dart  - Rechnen</vt:lpstr>
      <vt:lpstr>Dart  - Bibliotheken</vt:lpstr>
      <vt:lpstr>Dart  - Bibliotheken</vt:lpstr>
      <vt:lpstr>Dart  - Bibliotheken</vt:lpstr>
      <vt:lpstr>Dart  - Aufgabe</vt:lpstr>
      <vt:lpstr>Dart  - Strings</vt:lpstr>
      <vt:lpstr>Dart  - Strings</vt:lpstr>
      <vt:lpstr>Dart  - Strings</vt:lpstr>
      <vt:lpstr>Dart  - Strings</vt:lpstr>
      <vt:lpstr>Dart  - Strings</vt:lpstr>
      <vt:lpstr>Dart  – Strings - Aufgabe</vt:lpstr>
      <vt:lpstr>Dart  -Wiederholungen</vt:lpstr>
      <vt:lpstr>Dart  -Wiederholungen</vt:lpstr>
      <vt:lpstr>Dart  - Wahrheitswerte</vt:lpstr>
      <vt:lpstr>Dart  - Wahrheitswerte</vt:lpstr>
      <vt:lpstr>Dart  - Wahrheitswerte</vt:lpstr>
      <vt:lpstr>Dart  - Verzweigungen</vt:lpstr>
      <vt:lpstr>Dart  - Verzweigungen - Aufgabe</vt:lpstr>
      <vt:lpstr>Dart  - Listen</vt:lpstr>
      <vt:lpstr>Dart  - Listen</vt:lpstr>
      <vt:lpstr>Dart  - Listen</vt:lpstr>
      <vt:lpstr>Dart  - Listen</vt:lpstr>
      <vt:lpstr>Dart  - Listen</vt:lpstr>
      <vt:lpstr>Dart  - Listen</vt:lpstr>
      <vt:lpstr>Dart  - Listen Aufgabe</vt:lpstr>
      <vt:lpstr>Dart  - Map</vt:lpstr>
      <vt:lpstr>Dart  - Map</vt:lpstr>
      <vt:lpstr>Dart - Methoden</vt:lpstr>
      <vt:lpstr>Dart - Methoden</vt:lpstr>
      <vt:lpstr>Dart - Methoden</vt:lpstr>
      <vt:lpstr>Dart - Funktionen</vt:lpstr>
      <vt:lpstr>Dart - Funktionen</vt:lpstr>
      <vt:lpstr>Dart - Funktionen</vt:lpstr>
      <vt:lpstr>Dart - Named Arguments</vt:lpstr>
      <vt:lpstr>Dart - Named Arguments</vt:lpstr>
      <vt:lpstr>Dart - Named Arguments</vt:lpstr>
      <vt:lpstr>Dart - Named Arguments</vt:lpstr>
      <vt:lpstr>Dart - Named Arguments</vt:lpstr>
      <vt:lpstr>Dart - Named Arguments</vt:lpstr>
      <vt:lpstr>Dart - Named Arguments</vt:lpstr>
      <vt:lpstr>Dart - Scope</vt:lpstr>
      <vt:lpstr>Dart - Scope</vt:lpstr>
      <vt:lpstr>Dart - Scope</vt:lpstr>
      <vt:lpstr>Dart - Scope</vt:lpstr>
      <vt:lpstr>Dart - Callbacks</vt:lpstr>
      <vt:lpstr>Dart - Callbacks</vt:lpstr>
      <vt:lpstr>Dart - Callbacks</vt:lpstr>
      <vt:lpstr>Dart - Callbacks</vt:lpstr>
      <vt:lpstr>Dart - Callbacks</vt:lpstr>
      <vt:lpstr>Dart - Callbacks</vt:lpstr>
      <vt:lpstr>Dart - Callbacks</vt:lpstr>
      <vt:lpstr>Dart - Lambdas</vt:lpstr>
      <vt:lpstr>Dart - Lambdas</vt:lpstr>
      <vt:lpstr>Dart - Lambdas</vt:lpstr>
      <vt:lpstr>Dart - Lambdas</vt:lpstr>
      <vt:lpstr>Dart - Lambdas</vt:lpstr>
      <vt:lpstr>Dart - Lambdas</vt:lpstr>
      <vt:lpstr>Async/await</vt:lpstr>
      <vt:lpstr>Async/await</vt:lpstr>
      <vt:lpstr>Async/await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Einführung</dc:title>
  <dc:creator>Thomas Weller</dc:creator>
  <cp:lastModifiedBy>Thomas Weller</cp:lastModifiedBy>
  <cp:revision>95</cp:revision>
  <dcterms:created xsi:type="dcterms:W3CDTF">2021-09-20T09:09:28Z</dcterms:created>
  <dcterms:modified xsi:type="dcterms:W3CDTF">2023-04-12T14:16:05Z</dcterms:modified>
</cp:coreProperties>
</file>