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0" r:id="rId5"/>
    <p:sldId id="265" r:id="rId6"/>
    <p:sldId id="266" r:id="rId7"/>
    <p:sldId id="272" r:id="rId8"/>
    <p:sldId id="273" r:id="rId9"/>
    <p:sldId id="274" r:id="rId10"/>
    <p:sldId id="275" r:id="rId11"/>
    <p:sldId id="276" r:id="rId12"/>
    <p:sldId id="283" r:id="rId13"/>
    <p:sldId id="277" r:id="rId14"/>
    <p:sldId id="278" r:id="rId15"/>
    <p:sldId id="279" r:id="rId16"/>
    <p:sldId id="280" r:id="rId17"/>
    <p:sldId id="281" r:id="rId18"/>
    <p:sldId id="309" r:id="rId19"/>
    <p:sldId id="28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Dateiformat und Kommentare" id="{EB7416D2-FE43-421A-A82D-DCCB9519097D}">
          <p14:sldIdLst>
            <p14:sldId id="260"/>
            <p14:sldId id="265"/>
            <p14:sldId id="266"/>
          </p14:sldIdLst>
        </p14:section>
        <p14:section name="Rechnen" id="{488E2F82-2E00-45D2-8BD4-3698768EF41B}">
          <p14:sldIdLst>
            <p14:sldId id="272"/>
            <p14:sldId id="273"/>
            <p14:sldId id="274"/>
          </p14:sldIdLst>
        </p14:section>
        <p14:section name="Bibliotheken" id="{4280DAB7-4727-4EA4-80FC-FE0A35E9D99B}">
          <p14:sldIdLst>
            <p14:sldId id="275"/>
            <p14:sldId id="276"/>
            <p14:sldId id="283"/>
            <p14:sldId id="277"/>
          </p14:sldIdLst>
        </p14:section>
        <p14:section name="Strings" id="{2B7FFCA2-AF77-4048-BECE-611A1F04D6DB}">
          <p14:sldIdLst>
            <p14:sldId id="278"/>
            <p14:sldId id="279"/>
            <p14:sldId id="280"/>
            <p14:sldId id="281"/>
            <p14:sldId id="309"/>
            <p14:sldId id="282"/>
          </p14:sldIdLst>
        </p14:section>
        <p14:section name="Templates" id="{60EBCC86-B3F9-45A8-B500-E1D0B83D2A4C}">
          <p14:sldIdLst/>
        </p14:section>
        <p14:section name="Wiederholungen" id="{73AB8712-4E2F-4040-9017-514AEF21DC08}">
          <p14:sldIdLst/>
        </p14:section>
        <p14:section name="Wahrheitswerte" id="{4B6C73D6-2AD1-474F-AF6B-C90110223A5C}">
          <p14:sldIdLst/>
        </p14:section>
        <p14:section name="Verzweigungen" id="{D12F182A-0B35-4F29-BE79-871A7FEF371C}">
          <p14:sldIdLst/>
        </p14:section>
        <p14:section name="Listen" id="{7B341E35-302E-4EF2-A04B-B7E558EEEB6F}">
          <p14:sldIdLst/>
        </p14:section>
        <p14:section name="Map / Dictionary" id="{D4A4C5FB-0BB1-4A3B-B0E1-186A6D1D750D}">
          <p14:sldIdLst/>
        </p14:section>
        <p14:section name="Methoden" id="{A1A8E00F-B74D-4454-8AF5-7F9D36699E8D}">
          <p14:sldIdLst/>
        </p14:section>
        <p14:section name="Funktionen" id="{E0B51D4E-0574-46DB-8EAA-8D0AC9FB54FC}">
          <p14:sldIdLst/>
        </p14:section>
        <p14:section name="Named Arguments" id="{6F6084BE-49CE-424A-9BA1-3FE4FD559CA2}">
          <p14:sldIdLst/>
        </p14:section>
        <p14:section name="Scope" id="{8F3F1E60-E1CC-4021-8E8B-E3BDB34CA3D8}">
          <p14:sldIdLst/>
        </p14:section>
        <p14:section name="Callbacks" id="{D2154E31-B219-4E25-97DB-5D53D10C44ED}">
          <p14:sldIdLst/>
        </p14:section>
        <p14:section name="Lambdas" id="{76D72FA9-169C-4513-9244-C6C9B595BF6E}">
          <p14:sldIdLst/>
        </p14:section>
        <p14:section name="Async/Await" id="{F00BADB3-CEE5-4594-895D-E5F0B75FD60F}">
          <p14:sldIdLst/>
        </p14:section>
        <p14:section name="Objekte" id="{16F5A491-3E83-4F2C-958E-5EB88EFC1324}">
          <p14:sldIdLst/>
        </p14:section>
        <p14:section name="Klassen" id="{A7C5A08A-AB46-4C7A-A44D-9C1D426B7001}">
          <p14:sldIdLst/>
        </p14:section>
        <p14:section name="Objekte und Klassen in Dart" id="{AD1E84B0-C33D-4832-BC63-5A064363CD87}">
          <p14:sldIdLst/>
        </p14:section>
        <p14:section name="Abschnitt ohne Titel" id="{187258E5-CE14-4A28-B9A9-7141DFAA6D82}">
          <p14:sldIdLst/>
        </p14:section>
        <p14:section name="Zusammenfassung" id="{3935168F-CA97-4DBE-AA4D-CD6487E81B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0"/>
    <a:srgbClr val="F47836"/>
    <a:srgbClr val="FFFFFF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2339" autoAdjust="0"/>
  </p:normalViewPr>
  <p:slideViewPr>
    <p:cSldViewPr snapToGrid="0">
      <p:cViewPr varScale="1">
        <p:scale>
          <a:sx n="77" d="100"/>
          <a:sy n="77" d="100"/>
        </p:scale>
        <p:origin x="120" y="1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16.01.2023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16.01.2023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viele Programmiersprachen werden im Textformat programmiert (es gibt allerdings auch Ausnahmen, die grafisch programmiert werden).</a:t>
            </a:r>
          </a:p>
          <a:p>
            <a:r>
              <a:rPr lang="de-DE" dirty="0"/>
              <a:t>Anweisungen werden mit Semikolon getrennt. Bei anderen Sprachen wie z.B. Python genügt ein Zeilenumbruch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3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hhhh</a:t>
            </a:r>
            <a:r>
              <a:rPr lang="de-DE" dirty="0"/>
              <a:t> wird durch die hexadezimale Zahl aus der Unicode Zeichentabelle 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Anfang: das Erste Zeichen ist Zeichen 0.</a:t>
            </a:r>
          </a:p>
          <a:p>
            <a:r>
              <a:rPr lang="de-DE" dirty="0"/>
              <a:t>Ende: das letzte Zeichen </a:t>
            </a:r>
            <a:r>
              <a:rPr lang="de-DE"/>
              <a:t>ist exklusive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Bei Bedarf suchen wir uns weitere Funktionen, die Text bearbeiten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Dart ist in dieser Hinsicht ziemlich ähnlich zu C#, bis auf die Groß-/Kleinschreibung.</a:t>
            </a:r>
          </a:p>
          <a:p>
            <a:r>
              <a:rPr lang="de-DE" dirty="0"/>
              <a:t>Methoden beginnen bei Dart mit einem Kleinbuchstaben, bei C# mit einem Großbuchstaben.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6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anderen Sprachen muss vor dem String noch etwas angegeben werden.</a:t>
            </a:r>
          </a:p>
          <a:p>
            <a:r>
              <a:rPr lang="de-DE" dirty="0"/>
              <a:t>Python: </a:t>
            </a:r>
            <a:r>
              <a:rPr lang="de-DE" dirty="0" err="1"/>
              <a:t>name</a:t>
            </a:r>
            <a:r>
              <a:rPr lang="de-DE" dirty="0"/>
              <a:t> = </a:t>
            </a:r>
            <a:r>
              <a:rPr lang="de-DE" dirty="0" err="1"/>
              <a:t>f"Text</a:t>
            </a:r>
            <a:r>
              <a:rPr lang="de-DE" dirty="0"/>
              <a:t> {variable} Text"</a:t>
            </a:r>
          </a:p>
          <a:p>
            <a:r>
              <a:rPr lang="de-DE" dirty="0"/>
              <a:t>C#: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 $"Text {variable} Text";</a:t>
            </a:r>
          </a:p>
          <a:p>
            <a:endParaRPr lang="de-DE" dirty="0"/>
          </a:p>
          <a:p>
            <a:r>
              <a:rPr lang="de-DE" dirty="0"/>
              <a:t>Die geschweifte Klammer kann unter Umständen auch weggelassen werden. Es ist aber sicherer, wenn man sie hinschreibt.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6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36² = 1296</a:t>
            </a:r>
          </a:p>
          <a:p>
            <a:r>
              <a:rPr lang="de-DE" dirty="0"/>
              <a:t>mittlere beiden Stellen: 29</a:t>
            </a:r>
          </a:p>
          <a:p>
            <a:r>
              <a:rPr lang="de-DE" dirty="0"/>
              <a:t>Lösung: 29² = 841</a:t>
            </a:r>
          </a:p>
          <a:p>
            <a:endParaRPr lang="de-DE" dirty="0"/>
          </a:p>
          <a:p>
            <a:r>
              <a:rPr lang="de-DE" dirty="0"/>
              <a:t>Da das Ergebnis nur schwer vorherzusehen ist,</a:t>
            </a:r>
            <a:r>
              <a:rPr lang="de-DE" baseline="0" dirty="0"/>
              <a:t> wird dieses Verfahren auch zur Erzeugung von Zufallszahlen eingesetzt. Es nennt sich „Mittquadratmethode“ und wird natürlich nicht nur mit vierstelligen Zahlen eingesetzt, sondern mit längeren.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2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Smileys kannst Du mit </a:t>
            </a:r>
            <a:r>
              <a:rPr lang="de-DE" dirty="0" err="1"/>
              <a:t>Windows+Punkt</a:t>
            </a:r>
            <a:r>
              <a:rPr lang="de-DE" dirty="0"/>
              <a:t> einfügen. Probiere aus: welche Smilies funktionieren, welche nicht?</a:t>
            </a:r>
          </a:p>
          <a:p>
            <a:r>
              <a:rPr lang="de-DE" dirty="0"/>
              <a:t>Wir starten unsere kleinen Testprogramme mit dem Doppelpfeil links neben "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()", nicht über den Android Emulator oder Chrome.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8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Kommentare helfen uns später einmal, z.B. wenn wir die Aufgabe nicht richtig gelöst haben. </a:t>
            </a:r>
          </a:p>
          <a:p>
            <a:r>
              <a:rPr lang="de-DE" dirty="0"/>
              <a:t>Dann können wir den Aufgabentext nochmals durchlesen und prüfen, wo wir etwas falsch gemacht haben.</a:t>
            </a:r>
          </a:p>
          <a:p>
            <a:endParaRPr lang="de-DE" dirty="0"/>
          </a:p>
          <a:p>
            <a:r>
              <a:rPr lang="de-DE" dirty="0"/>
              <a:t>Es gibt bessere und schlechtere Kommentare. Die besseren Kommentare sind diejenigen, die erklären, warum etwas so ist. </a:t>
            </a:r>
          </a:p>
          <a:p>
            <a:r>
              <a:rPr lang="de-DE" dirty="0"/>
              <a:t>Die schlechteren Kommentare erklären, was der Code macht. Das ist aber nicht nötig, denn der Code sollte selbst erklären, was er macht.</a:t>
            </a:r>
          </a:p>
          <a:p>
            <a:r>
              <a:rPr lang="de-DE" dirty="0"/>
              <a:t>Dummerweise ist am Anfang des Erlernens einer neuen Programmiersprache das „Was“ sehr interessant und das „Warum“ beschränkt sich auf „weil ich es ausprobieren will“.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6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Gegensatz zum typischen Matheunterricht dürfen Variablen auch mehrere Buchstaben als Namen haben.</a:t>
            </a:r>
          </a:p>
          <a:p>
            <a:r>
              <a:rPr lang="de-DE" dirty="0"/>
              <a:t>Im Matheunterricht gilt ab = a*b. Beim Programmieren muss das Malzeichen immer ausgeschrieben werden.</a:t>
            </a:r>
          </a:p>
          <a:p>
            <a:endParaRPr lang="de-DE" dirty="0"/>
          </a:p>
          <a:p>
            <a:r>
              <a:rPr lang="de-DE" dirty="0"/>
              <a:t>Interessant für Programmierer mit vorheriger Berufserfahrung: </a:t>
            </a:r>
          </a:p>
          <a:p>
            <a:r>
              <a:rPr lang="de-DE" b="1" dirty="0"/>
              <a:t>Andere Zahlentypen: </a:t>
            </a:r>
            <a:r>
              <a:rPr lang="de-DE" b="1" dirty="0" err="1"/>
              <a:t>int</a:t>
            </a:r>
            <a:r>
              <a:rPr lang="de-DE" b="1" dirty="0"/>
              <a:t>, double. Weitere Unterscheidungen wie </a:t>
            </a:r>
            <a:r>
              <a:rPr lang="de-DE" b="1" dirty="0" err="1"/>
              <a:t>byte</a:t>
            </a:r>
            <a:r>
              <a:rPr lang="de-DE" b="1" dirty="0"/>
              <a:t>, </a:t>
            </a:r>
            <a:r>
              <a:rPr lang="de-DE" b="1" dirty="0" err="1"/>
              <a:t>short</a:t>
            </a:r>
            <a:r>
              <a:rPr lang="de-DE" b="1" dirty="0"/>
              <a:t> oder </a:t>
            </a:r>
            <a:r>
              <a:rPr lang="de-DE" b="1" dirty="0" err="1"/>
              <a:t>float</a:t>
            </a:r>
            <a:r>
              <a:rPr lang="de-DE" b="1" dirty="0"/>
              <a:t> gibt es bei Dart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1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braucht nicht zwingend Variablen. Das Ergebnis einer Berechnung kann auch direkt an eine Funktion wie </a:t>
            </a:r>
            <a:r>
              <a:rPr lang="de-DE" dirty="0" err="1"/>
              <a:t>print</a:t>
            </a:r>
            <a:r>
              <a:rPr lang="de-DE" dirty="0"/>
              <a:t>() weitergegeben werden, ohne eine Variable zu erzeugen.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7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muss nicht alles tun, was man mit einer Programmiersprache tun kann.</a:t>
            </a:r>
          </a:p>
          <a:p>
            <a:r>
              <a:rPr lang="de-DE" dirty="0"/>
              <a:t>Manche Sachen sind zwar syntaktisch möglich, aber dennoch nicht besonders sinnvoll.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Korrektes Ergebnis: 22784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jeweils anderen Anführungszeichen kann man dann im Text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F7AA-8899-480A-AE8B-97B651237939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2C62-1968-4D03-BE49-CB116A4D6814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4462-FF80-4281-98D0-2AB88E65DA84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A7F-2A4E-40D6-9FFE-960B13817A2C}" type="datetime1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A54B-9CB9-49D3-BA48-5A7ECDBA0943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DBFA-780B-465A-97B9-CC4792E01430}" type="datetime1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68E-BD65-4999-8C0B-CC0F110C2BD3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5C80-8AAA-4242-8442-4A53184707C3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B24-7FA9-422A-BF70-F9FA49C1D9F8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CD93E9C-CF59-4162-A977-F7642EDBB23A}" type="datetime1">
              <a:rPr lang="de-DE" smtClean="0"/>
              <a:t>16.01.2023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FE8A2CE-6D32-4716-A090-EDD7EE0B4140}" type="datetime1">
              <a:rPr lang="de-DE" smtClean="0"/>
              <a:t>16.01.2023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Programmiersprache für Smartphones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13A9-B1ED-4EC0-A094-9858FCF2D0C8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2167452-4B42-405D-B62B-F915097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553"/>
            <a:ext cx="3778331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C72B04D-5F0F-4FB7-9E90-D48CAB7C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199672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Funktionen direkt importieren</a:t>
            </a:r>
          </a:p>
          <a:p>
            <a:r>
              <a:rPr lang="de-DE" dirty="0"/>
              <a:t>Vorteil: weniger zu tippen</a:t>
            </a:r>
          </a:p>
          <a:p>
            <a:r>
              <a:rPr lang="de-DE" dirty="0"/>
              <a:t>Nachteil: manche Namen sind dann schon vergeben</a:t>
            </a:r>
          </a:p>
          <a:p>
            <a:r>
              <a:rPr lang="de-DE" dirty="0"/>
              <a:t>Nachteil: man muss die Funktionen kennen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CA3-FB0B-48D9-A2E5-56DBD5624AFE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A01D7D0-7079-4311-BCBB-2E3F3349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7092"/>
            <a:ext cx="4114270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844B18B-3DB7-4DA8-B6EC-B2D87946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4013" cy="1658310"/>
          </a:xfrm>
        </p:spPr>
        <p:txBody>
          <a:bodyPr>
            <a:normAutofit/>
          </a:bodyPr>
          <a:lstStyle/>
          <a:p>
            <a:r>
              <a:rPr lang="de-DE" dirty="0"/>
              <a:t>Funktionen mit Alias importieren: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de-DE" dirty="0"/>
          </a:p>
          <a:p>
            <a:r>
              <a:rPr lang="de-DE" dirty="0"/>
              <a:t>Nachteil: etwas mehr zu tippen</a:t>
            </a:r>
          </a:p>
          <a:p>
            <a:r>
              <a:rPr lang="de-DE" dirty="0"/>
              <a:t>Vorteil: IntelliSense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EB04-CBF0-4835-872C-2565D4E2EBF1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101A3-A0EF-4FC0-B2C3-FF11EBF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37" y="3257092"/>
            <a:ext cx="4326099" cy="25537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EBDEA2E-8A77-46F7-A659-CA352002B299}"/>
              </a:ext>
            </a:extLst>
          </p:cNvPr>
          <p:cNvSpPr txBox="1"/>
          <p:nvPr/>
        </p:nvSpPr>
        <p:spPr>
          <a:xfrm>
            <a:off x="5473937" y="5810824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IntelliSense: Vorschläge beim Tippen</a:t>
            </a:r>
          </a:p>
        </p:txBody>
      </p:sp>
    </p:spTree>
    <p:extLst>
      <p:ext uri="{BB962C8B-B14F-4D97-AF65-F5344CB8AC3E}">
        <p14:creationId xmlns:p14="http://schemas.microsoft.com/office/powerpoint/2010/main" val="35606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EE6F7-6435-4648-99B1-D4920E7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>
                <a:ea typeface="+mj-ea"/>
              </a:rPr>
              <a:t>Lasse 356 </a:t>
            </a:r>
            <a:r>
              <a:rPr lang="de-DE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∙ </a:t>
            </a:r>
            <a:r>
              <a:rPr lang="de-DE" dirty="0">
                <a:ea typeface="+mj-ea"/>
              </a:rPr>
              <a:t>4</a:t>
            </a:r>
            <a:r>
              <a:rPr lang="de-DE" baseline="30000" dirty="0">
                <a:ea typeface="+mj-ea"/>
              </a:rPr>
              <a:t>3 </a:t>
            </a:r>
            <a:r>
              <a:rPr lang="de-DE" dirty="0">
                <a:ea typeface="+mj-ea"/>
              </a:rPr>
              <a:t>berechnen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3D0B-A90A-4472-ADF1-2D4D5E0E002A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2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D06BB-0A45-4709-A994-81794BDE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2B1C-6020-41ED-AED6-D8BD262C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25539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Variablen können nicht nur Zahlen sein</a:t>
            </a:r>
            <a:br>
              <a:rPr lang="de-DE" dirty="0"/>
            </a:br>
            <a:r>
              <a:rPr lang="de-DE" dirty="0"/>
              <a:t>sondern auch Text</a:t>
            </a:r>
          </a:p>
          <a:p>
            <a:r>
              <a:rPr lang="de-DE" dirty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“, “double </a:t>
            </a:r>
            <a:r>
              <a:rPr lang="de-DE" dirty="0" err="1"/>
              <a:t>quotes</a:t>
            </a:r>
            <a:r>
              <a:rPr lang="de-DE" dirty="0"/>
              <a:t>“)</a:t>
            </a:r>
          </a:p>
          <a:p>
            <a:r>
              <a:rPr lang="de-DE" dirty="0"/>
              <a:t>In Hochkomma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2004A-E6DE-43BB-B843-35C3194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98FD-B568-4E47-AA9F-CE36B3FEB5BA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A4298-D66C-430E-B94B-DD952BC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F6F29-CF9A-40FB-87F9-428270B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B3C5D2-CA8C-4594-935E-86CD1F90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4166"/>
            <a:ext cx="4242146" cy="1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E8A8060-8821-4836-830D-4DDF7EBE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4026190"/>
            <a:ext cx="5364438" cy="21691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544665" cy="242436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Sonderzeichen mit sog. „</a:t>
            </a:r>
            <a:r>
              <a:rPr lang="de-DE" dirty="0" err="1"/>
              <a:t>Escaping</a:t>
            </a:r>
            <a:r>
              <a:rPr lang="de-DE" dirty="0"/>
              <a:t>“ </a:t>
            </a:r>
          </a:p>
          <a:p>
            <a:r>
              <a:rPr lang="de-DE" dirty="0"/>
              <a:t>Neue 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/>
              <a:t>Backslash: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/>
              <a:t>Anführungszeichen, Apostroph: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/>
              <a:t> ,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</a:p>
          <a:p>
            <a:r>
              <a:rPr lang="de-DE" dirty="0"/>
              <a:t>Sonderzeichen aus Zeichentabelle (Unicode-Tabelle):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hhhh</a:t>
            </a:r>
            <a:endParaRPr lang="de-DE" sz="3200" b="1" i="1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56F1-7827-4042-A276-DAF40AC0B000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„Rechnen“ mit Text</a:t>
            </a:r>
          </a:p>
          <a:p>
            <a:r>
              <a:rPr lang="de-DE" dirty="0"/>
              <a:t>Zerteilen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substring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, 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r>
              <a:rPr lang="de-DE" dirty="0"/>
              <a:t>Großbuchstaben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toUpperCase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()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2174-66FA-41E9-A997-DF7D3619438B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E5CC0E-6D32-4F17-84C7-F50B27BA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40"/>
          <a:stretch/>
        </p:blipFill>
        <p:spPr>
          <a:xfrm>
            <a:off x="1102020" y="3635804"/>
            <a:ext cx="4320609" cy="14228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D27FFE-C090-4D81-B0B7-5B43B1E5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0" b="26482"/>
          <a:stretch/>
        </p:blipFill>
        <p:spPr>
          <a:xfrm>
            <a:off x="1102019" y="5058697"/>
            <a:ext cx="4320609" cy="5014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1E753C-4060-4B27-AC49-BA13AE24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18"/>
          <a:stretch/>
        </p:blipFill>
        <p:spPr>
          <a:xfrm>
            <a:off x="1102018" y="5560142"/>
            <a:ext cx="4320609" cy="6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Umwandlungen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DF87-2C7B-4FBB-B7F3-0EB8FC88FA6F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55B-2FA4-410C-87FD-1690B066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91" y="2060308"/>
            <a:ext cx="7579325" cy="19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58166A-8571-46C6-8625-52DED818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99" y="2647633"/>
            <a:ext cx="4163074" cy="1360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in Strings einfügen</a:t>
            </a:r>
            <a:br>
              <a:rPr lang="de-DE" dirty="0"/>
            </a:b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name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"</a:t>
            </a:r>
            <a:r>
              <a:rPr lang="de-DE" sz="3000" dirty="0">
                <a:ea typeface="+mj-ea"/>
              </a:rPr>
              <a:t>Text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${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variable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} </a:t>
            </a:r>
            <a:r>
              <a:rPr lang="de-DE" sz="3000" dirty="0">
                <a:ea typeface="+mj-ea"/>
              </a:rPr>
              <a:t>Text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F43-79D1-488F-88E5-AECF0C52E4F6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– Strings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das Quadrat der mittleren beiden Ziffern von 36</a:t>
            </a:r>
            <a:r>
              <a:rPr lang="de-DE" baseline="30000" dirty="0"/>
              <a:t>2</a:t>
            </a:r>
            <a:r>
              <a:rPr lang="de-DE" dirty="0"/>
              <a:t>?</a:t>
            </a:r>
          </a:p>
          <a:p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</a:t>
            </a:r>
            <a:r>
              <a:rPr lang="de-DE" b="1" dirty="0"/>
              <a:t>XY</a:t>
            </a:r>
            <a:r>
              <a:rPr lang="de-DE" dirty="0"/>
              <a:t>Z </a:t>
            </a:r>
            <a:r>
              <a:rPr lang="de-DE" dirty="0">
                <a:sym typeface="Wingdings" panose="05000000000000000000" pitchFamily="2" charset="2"/>
              </a:rPr>
              <a:t> XY  (XY)</a:t>
            </a:r>
            <a:r>
              <a:rPr lang="de-DE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de-DE" dirty="0">
                <a:sym typeface="Wingdings" panose="05000000000000000000" pitchFamily="2" charset="2"/>
              </a:rPr>
              <a:t>Löse die Aufgabe so, dass sie möglichst einfach für beliebige andere Zahlen angepasst werden kann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Zulässige Annahme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Die Ausgangszahl liegt zwischen 32 und 99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d.h. es ergibt sich immer eine vierstellige Zahl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D99-4580-4939-A184-6854C4D65CB3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1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1" y="1520825"/>
            <a:ext cx="4358268" cy="4645025"/>
          </a:xfrm>
        </p:spPr>
        <p:txBody>
          <a:bodyPr>
            <a:normAutofit/>
          </a:bodyPr>
          <a:lstStyle/>
          <a:p>
            <a:r>
              <a:rPr lang="de-DE" dirty="0"/>
              <a:t>Dart</a:t>
            </a:r>
          </a:p>
          <a:p>
            <a:pPr lvl="1"/>
            <a:r>
              <a:rPr lang="de-DE" dirty="0"/>
              <a:t>Textausgabe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Rechnen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Texte (Strings)</a:t>
            </a:r>
          </a:p>
          <a:p>
            <a:pPr lvl="1"/>
            <a:r>
              <a:rPr lang="de-DE" dirty="0"/>
              <a:t>Wiederholungen</a:t>
            </a:r>
          </a:p>
          <a:p>
            <a:pPr lvl="1"/>
            <a:r>
              <a:rPr lang="de-DE" dirty="0"/>
              <a:t>Wahrheitswerte</a:t>
            </a:r>
          </a:p>
          <a:p>
            <a:pPr lvl="1"/>
            <a:r>
              <a:rPr lang="de-DE" dirty="0"/>
              <a:t>Verzweigungen</a:t>
            </a:r>
          </a:p>
          <a:p>
            <a:pPr lvl="1"/>
            <a:r>
              <a:rPr lang="de-DE" dirty="0"/>
              <a:t>Listen</a:t>
            </a:r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47F3-1820-4570-AC17-C8DA167C5F14}" type="datetime1">
              <a:rPr lang="de-DE" smtClean="0"/>
              <a:t>16.01.2023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46C4326-3385-4196-BD8E-BF1D69BB874B}"/>
              </a:ext>
            </a:extLst>
          </p:cNvPr>
          <p:cNvSpPr txBox="1">
            <a:spLocks/>
          </p:cNvSpPr>
          <p:nvPr/>
        </p:nvSpPr>
        <p:spPr>
          <a:xfrm>
            <a:off x="6095206" y="1521367"/>
            <a:ext cx="4358268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Methoden</a:t>
            </a:r>
          </a:p>
          <a:p>
            <a:pPr lvl="1"/>
            <a:r>
              <a:rPr lang="de-DE" dirty="0"/>
              <a:t>Funktionen</a:t>
            </a:r>
          </a:p>
          <a:p>
            <a:pPr lvl="1"/>
            <a:r>
              <a:rPr lang="de-DE" dirty="0" err="1"/>
              <a:t>Named</a:t>
            </a:r>
            <a:r>
              <a:rPr lang="de-DE" dirty="0"/>
              <a:t> Arguments</a:t>
            </a:r>
          </a:p>
          <a:p>
            <a:pPr lvl="1"/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/>
              <a:t>Lambdas</a:t>
            </a:r>
          </a:p>
          <a:p>
            <a:pPr lvl="1"/>
            <a:r>
              <a:rPr lang="de-DE" dirty="0"/>
              <a:t>Objekte und Klassen</a:t>
            </a:r>
          </a:p>
          <a:p>
            <a:r>
              <a:rPr lang="de-DE" dirty="0"/>
              <a:t>Android Studio</a:t>
            </a:r>
          </a:p>
          <a:p>
            <a:pPr lvl="1"/>
            <a:r>
              <a:rPr lang="de-DE" dirty="0"/>
              <a:t>Rechtschreibprüfung</a:t>
            </a:r>
          </a:p>
          <a:p>
            <a:pPr lvl="1"/>
            <a:r>
              <a:rPr lang="de-DE" dirty="0"/>
              <a:t>Code Formatierung</a:t>
            </a:r>
          </a:p>
          <a:p>
            <a:pPr lvl="1"/>
            <a:r>
              <a:rPr lang="de-DE" dirty="0"/>
              <a:t>Live Templates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Dateiformat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wird im Textformat</a:t>
            </a:r>
          </a:p>
          <a:p>
            <a:pPr lvl="1"/>
            <a:r>
              <a:rPr lang="de-DE" dirty="0"/>
              <a:t>Textdatei, UTF-8 Encoding</a:t>
            </a:r>
          </a:p>
          <a:p>
            <a:pPr lvl="1"/>
            <a:r>
              <a:rPr lang="de-DE" dirty="0"/>
              <a:t>d.h. Sonderzeichen wie Smileys werden unterstützt</a:t>
            </a:r>
          </a:p>
          <a:p>
            <a:r>
              <a:rPr lang="de-DE" dirty="0"/>
              <a:t>Anweisungen werden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de-DE" dirty="0"/>
              <a:t> getrennt</a:t>
            </a:r>
          </a:p>
          <a:p>
            <a:pPr lvl="1"/>
            <a:r>
              <a:rPr lang="de-DE" dirty="0"/>
              <a:t>bitte trotzdem nur eine Anweisung pro Zeile</a:t>
            </a:r>
          </a:p>
          <a:p>
            <a:r>
              <a:rPr lang="de-DE" dirty="0"/>
              <a:t>Einrückung ist empfohlen</a:t>
            </a:r>
          </a:p>
          <a:p>
            <a:pPr lvl="1"/>
            <a:r>
              <a:rPr lang="de-DE" dirty="0"/>
              <a:t>der Lesbarkeit halber</a:t>
            </a:r>
          </a:p>
          <a:p>
            <a:pPr lvl="1"/>
            <a:r>
              <a:rPr lang="de-DE" dirty="0"/>
              <a:t>syntaktisch jedoch nicht erforderlich</a:t>
            </a:r>
          </a:p>
          <a:p>
            <a:r>
              <a:rPr lang="de-DE" dirty="0"/>
              <a:t>Einstiegspunkt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BAA7-20D5-4E1B-8CB5-A2ED8F9EFD7F}" type="datetime1">
              <a:rPr lang="de-DE" smtClean="0"/>
              <a:t>16.01.2023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77D9504-6CFF-413B-86E5-A05601AB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82" y="5736363"/>
            <a:ext cx="6541906" cy="455297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8D34E3-ED5C-4D26-AB92-7B2EB53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Lege eine neue Datei an: Aufgabe1.dart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Textausgabe: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("…"); </a:t>
            </a:r>
            <a:r>
              <a:rPr lang="de-DE" dirty="0"/>
              <a:t>oder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('...');</a:t>
            </a:r>
          </a:p>
          <a:p>
            <a:r>
              <a:rPr lang="de-DE" dirty="0"/>
              <a:t>Programmiere: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6E915E0-34BA-4640-80D2-2C5DF421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82" y="4616258"/>
            <a:ext cx="3990039" cy="10344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26F20E-9C8C-4589-B938-1CE6D7B4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Ausgabe auf dem Bildschirm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A61A-BF2F-4712-B4AC-98AD90F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67B-F411-40A4-BFC4-67CF6BB150A8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A3253-E84D-4CFB-A301-495D8D1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FF752-35A7-447F-BC29-B42721F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C49B7C-674B-4EE9-AEEC-4B525E892BC4}"/>
              </a:ext>
            </a:extLst>
          </p:cNvPr>
          <p:cNvSpPr/>
          <p:nvPr/>
        </p:nvSpPr>
        <p:spPr>
          <a:xfrm>
            <a:off x="1371956" y="4616258"/>
            <a:ext cx="326533" cy="304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E54519-0C8C-49F8-BCE9-3FE86912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82" y="2056476"/>
            <a:ext cx="5522986" cy="15341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984971A-425C-4FB8-99DB-60986AE2CE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8959" y="5694961"/>
            <a:ext cx="565729" cy="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524416C-338A-4E3B-811E-F67C39DE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6466"/>
            <a:ext cx="9081886" cy="21489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2D7564-25AC-40FE-AED9-11EFD8C1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11C78-79FE-4FC5-8B6D-14DF0993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r>
              <a:rPr lang="de-DE" dirty="0"/>
              <a:t>Mehrzeilige 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de-DE" dirty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748D4-C515-45A5-BE73-ECCD6E2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D114-F0DB-443F-9337-40D84E177FDC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29369-D15E-4CBA-9E39-18D8F7D2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0F2-E45E-4095-89C4-12B7CE3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47AC4AE-0706-41F7-8780-880DEE97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8" y="3762017"/>
            <a:ext cx="4538863" cy="19004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Variable: 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de-DE" dirty="0"/>
              <a:t>Mathematische Operatoren: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de-DE" dirty="0"/>
              <a:t>Punkt vor Strich</a:t>
            </a:r>
          </a:p>
          <a:p>
            <a:r>
              <a:rPr lang="de-DE" dirty="0"/>
              <a:t>Automatische Erkennung des Zahlentyps bei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de-DE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138C-0142-4C6B-A620-863AA96BBBE1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4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Ganzzahl Division: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</a:t>
            </a:r>
          </a:p>
          <a:p>
            <a:r>
              <a:rPr lang="de-DE" dirty="0"/>
              <a:t>Rest (Modulo):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de-DE" dirty="0"/>
              <a:t>Klammersetzung: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/>
              <a:t> …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E464-1A99-4532-A297-E1D7378D9E61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B237C5-476D-4CDB-A243-7C91AB84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2109"/>
            <a:ext cx="3017714" cy="19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EE0B2-E8C3-424A-9128-29A6C70B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BB6A7-6E01-4030-B7B0-DB54B4F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i=i+1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i=i+2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i*=2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i=i*2</a:t>
            </a:r>
          </a:p>
          <a:p>
            <a:pPr lvl="1"/>
            <a:r>
              <a:rPr lang="de-DE" dirty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-=</a:t>
            </a:r>
          </a:p>
          <a:p>
            <a:pPr lvl="1"/>
            <a:r>
              <a:rPr lang="de-DE" dirty="0"/>
              <a:t>Bitte nicht: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%=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3CFC-2FDB-43D1-B25F-E5E1046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C711-A7A8-40A0-AEA6-3F77D4628817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89BAD-FB7D-483E-83F4-3605FC2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F0644-11CB-4FC9-8F9D-79E1E9E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A462D6-F187-4B38-8DE7-4DC35A06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4404725"/>
            <a:ext cx="2927199" cy="17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807C-D33D-4642-8A92-95F3E6E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E625E-74C9-4593-AD00-42506810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?</a:t>
            </a:r>
          </a:p>
          <a:p>
            <a:endParaRPr lang="de-DE" dirty="0"/>
          </a:p>
          <a:p>
            <a:r>
              <a:rPr lang="de-DE" dirty="0"/>
              <a:t>Hilfe!</a:t>
            </a:r>
          </a:p>
          <a:p>
            <a:endParaRPr lang="de-DE" dirty="0"/>
          </a:p>
          <a:p>
            <a:r>
              <a:rPr lang="de-DE" dirty="0"/>
              <a:t>Bibliothek = Sammlung fertiger Funktionen</a:t>
            </a:r>
          </a:p>
          <a:p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de-DE" dirty="0"/>
              <a:t>Immer dabei: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dart:core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Mathe-Bibliothek: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dart:math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Umwandlung von Daten: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dart:convert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b="1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5CD4-9AA1-4B0B-BCCC-4383860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10A-1149-4F23-80A2-1B4570F18F3A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BC60A-D1B6-4026-9FED-35F49C2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EC588-5691-43D9-AD8B-C45BC98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48C49E-D00D-4FEE-A619-1393C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333"/>
            <a:ext cx="202964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25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1124</Words>
  <Application>Microsoft Office PowerPoint</Application>
  <PresentationFormat>Widescreen</PresentationFormat>
  <Paragraphs>218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Titel</vt:lpstr>
      <vt:lpstr>Inhalt</vt:lpstr>
      <vt:lpstr>Dart</vt:lpstr>
      <vt:lpstr>Agenda</vt:lpstr>
      <vt:lpstr>Dart - Dateiformat</vt:lpstr>
      <vt:lpstr>Dart - Ausgabe auf dem Bildschirm</vt:lpstr>
      <vt:lpstr>Dart - Kommentare</vt:lpstr>
      <vt:lpstr>Dart - Rechnen</vt:lpstr>
      <vt:lpstr>Dart  - Rechnen</vt:lpstr>
      <vt:lpstr>Dart  - Rechnen</vt:lpstr>
      <vt:lpstr>Dart  - Bibliotheken</vt:lpstr>
      <vt:lpstr>Dart  - Bibliotheken</vt:lpstr>
      <vt:lpstr>Dart  - Bibliotheken</vt:lpstr>
      <vt:lpstr>Dart  - Aufgabe</vt:lpstr>
      <vt:lpstr>Dart  - Strings</vt:lpstr>
      <vt:lpstr>Dart  - Strings</vt:lpstr>
      <vt:lpstr>Dart  - Strings</vt:lpstr>
      <vt:lpstr>Dart  - Strings</vt:lpstr>
      <vt:lpstr>Dart  - Strings</vt:lpstr>
      <vt:lpstr>Dart  – Strings - 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Einführung</dc:title>
  <dc:creator>Thomas Weller</dc:creator>
  <cp:lastModifiedBy>Thomas Weller</cp:lastModifiedBy>
  <cp:revision>86</cp:revision>
  <dcterms:created xsi:type="dcterms:W3CDTF">2021-09-20T09:09:28Z</dcterms:created>
  <dcterms:modified xsi:type="dcterms:W3CDTF">2023-01-16T08:52:42Z</dcterms:modified>
</cp:coreProperties>
</file>