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1"/>
  </p:notesMasterIdLst>
  <p:handoutMasterIdLst>
    <p:handoutMasterId r:id="rId62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6" r:id="rId29"/>
    <p:sldId id="298" r:id="rId30"/>
    <p:sldId id="299" r:id="rId31"/>
    <p:sldId id="300" r:id="rId32"/>
    <p:sldId id="310" r:id="rId33"/>
    <p:sldId id="301" r:id="rId34"/>
    <p:sldId id="308" r:id="rId35"/>
    <p:sldId id="311" r:id="rId36"/>
    <p:sldId id="302" r:id="rId37"/>
    <p:sldId id="303" r:id="rId38"/>
    <p:sldId id="304" r:id="rId39"/>
    <p:sldId id="305" r:id="rId40"/>
    <p:sldId id="306" r:id="rId41"/>
    <p:sldId id="307" r:id="rId42"/>
    <p:sldId id="312" r:id="rId43"/>
    <p:sldId id="315" r:id="rId44"/>
    <p:sldId id="314" r:id="rId45"/>
    <p:sldId id="313" r:id="rId46"/>
    <p:sldId id="316" r:id="rId47"/>
    <p:sldId id="317" r:id="rId48"/>
    <p:sldId id="318" r:id="rId49"/>
    <p:sldId id="348" r:id="rId50"/>
    <p:sldId id="349" r:id="rId51"/>
    <p:sldId id="350" r:id="rId52"/>
    <p:sldId id="351" r:id="rId53"/>
    <p:sldId id="319" r:id="rId54"/>
    <p:sldId id="320" r:id="rId55"/>
    <p:sldId id="325" r:id="rId56"/>
    <p:sldId id="321" r:id="rId57"/>
    <p:sldId id="322" r:id="rId58"/>
    <p:sldId id="323" r:id="rId59"/>
    <p:sldId id="324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>
            <p14:sldId id="297"/>
            <p14:sldId id="296"/>
            <p14:sldId id="298"/>
            <p14:sldId id="299"/>
            <p14:sldId id="300"/>
            <p14:sldId id="310"/>
            <p14:sldId id="301"/>
          </p14:sldIdLst>
        </p14:section>
        <p14:section name="Map / Dictionary" id="{D4A4C5FB-0BB1-4A3B-B0E1-186A6D1D750D}">
          <p14:sldIdLst>
            <p14:sldId id="308"/>
            <p14:sldId id="311"/>
          </p14:sldIdLst>
        </p14:section>
        <p14:section name="Methoden" id="{A1A8E00F-B74D-4454-8AF5-7F9D36699E8D}">
          <p14:sldIdLst>
            <p14:sldId id="302"/>
            <p14:sldId id="303"/>
            <p14:sldId id="304"/>
          </p14:sldIdLst>
        </p14:section>
        <p14:section name="Funktionen" id="{E0B51D4E-0574-46DB-8EAA-8D0AC9FB54FC}">
          <p14:sldIdLst>
            <p14:sldId id="305"/>
            <p14:sldId id="306"/>
            <p14:sldId id="307"/>
          </p14:sldIdLst>
        </p14:section>
        <p14:section name="Named Arguments" id="{6F6084BE-49CE-424A-9BA1-3FE4FD559CA2}">
          <p14:sldIdLst>
            <p14:sldId id="312"/>
            <p14:sldId id="315"/>
            <p14:sldId id="314"/>
            <p14:sldId id="313"/>
            <p14:sldId id="316"/>
            <p14:sldId id="317"/>
            <p14:sldId id="318"/>
          </p14:sldIdLst>
        </p14:section>
        <p14:section name="Scope" id="{8F3F1E60-E1CC-4021-8E8B-E3BDB34CA3D8}">
          <p14:sldIdLst>
            <p14:sldId id="348"/>
            <p14:sldId id="349"/>
            <p14:sldId id="350"/>
            <p14:sldId id="351"/>
          </p14:sldIdLst>
        </p14:section>
        <p14:section name="Callbacks" id="{D2154E31-B219-4E25-97DB-5D53D10C44ED}">
          <p14:sldIdLst>
            <p14:sldId id="319"/>
            <p14:sldId id="320"/>
            <p14:sldId id="325"/>
            <p14:sldId id="321"/>
            <p14:sldId id="322"/>
            <p14:sldId id="323"/>
            <p14:sldId id="324"/>
          </p14:sldIdLst>
        </p14:section>
        <p14:section name="Lambdas" id="{76D72FA9-169C-4513-9244-C6C9B595BF6E}">
          <p14:sldIdLst/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339" autoAdjust="0"/>
  </p:normalViewPr>
  <p:slideViewPr>
    <p:cSldViewPr snapToGrid="0">
      <p:cViewPr varScale="1">
        <p:scale>
          <a:sx n="90" d="100"/>
          <a:sy n="90" d="100"/>
        </p:scale>
        <p:origin x="1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17.02.2023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17.02.2023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 ist die Einzahl von Daten.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Quizfrage: Um was für Zahlen handelt es sich hier?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sind die ersten Primzahlen.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enthält ein paar Zahlen der Zweierpotenzen.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6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≠ Karte, sondern </a:t>
            </a:r>
            <a:r>
              <a:rPr lang="de-DE" dirty="0" err="1"/>
              <a:t>Map</a:t>
            </a:r>
            <a:r>
              <a:rPr lang="de-DE" dirty="0"/>
              <a:t> = Abbild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45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 bisher schon immer hatten,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{…} ist auch eine Methode.</a:t>
            </a:r>
          </a:p>
          <a:p>
            <a:r>
              <a:rPr lang="de-DE" dirty="0"/>
              <a:t>Diese Methode ist speziell, weil sie beim Start der Datei ausgeführt wird.</a:t>
            </a:r>
          </a:p>
          <a:p>
            <a:endParaRPr lang="de-DE" dirty="0"/>
          </a:p>
          <a:p>
            <a:r>
              <a:rPr lang="de-DE" dirty="0"/>
              <a:t>Hinweis für erfahrene Entwickler:</a:t>
            </a:r>
          </a:p>
          <a:p>
            <a:r>
              <a:rPr lang="de-DE" dirty="0"/>
              <a:t>Es ist empfohlen "</a:t>
            </a:r>
            <a:r>
              <a:rPr lang="de-DE" dirty="0" err="1"/>
              <a:t>void</a:t>
            </a:r>
            <a:r>
              <a:rPr lang="de-DE" dirty="0"/>
              <a:t>" zu verwenden, auch wenn der Code ohne "</a:t>
            </a:r>
            <a:r>
              <a:rPr lang="de-DE" dirty="0" err="1"/>
              <a:t>void</a:t>
            </a:r>
            <a:r>
              <a:rPr lang="de-DE" dirty="0"/>
              <a:t>" funktionieren würde.</a:t>
            </a:r>
          </a:p>
          <a:p>
            <a:r>
              <a:rPr lang="de-DE" dirty="0"/>
              <a:t>Mit dem Schlüsselwort "</a:t>
            </a:r>
            <a:r>
              <a:rPr lang="de-DE" dirty="0" err="1"/>
              <a:t>void</a:t>
            </a:r>
            <a:r>
              <a:rPr lang="de-DE" dirty="0"/>
              <a:t>" erhält man aber zusätzliche Prüfungen, z.B. ob versucht wird, den nicht vorhandenen Rückgabewert zuzuweisen.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3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der Programmierumgebung wird kein Fehler angezeigt.</a:t>
            </a:r>
          </a:p>
          <a:p>
            <a:r>
              <a:rPr lang="de-DE" dirty="0"/>
              <a:t>Beim Ausführen tritt aber ein Fehler auf.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gibt es für Datentypen?</a:t>
            </a:r>
          </a:p>
          <a:p>
            <a:r>
              <a:rPr lang="de-DE" dirty="0" err="1"/>
              <a:t>int</a:t>
            </a:r>
            <a:r>
              <a:rPr lang="de-DE" dirty="0"/>
              <a:t> für Ganzzahlen</a:t>
            </a:r>
          </a:p>
          <a:p>
            <a:r>
              <a:rPr lang="de-DE" dirty="0"/>
              <a:t>double für Kommazahlen</a:t>
            </a:r>
          </a:p>
          <a:p>
            <a:r>
              <a:rPr lang="de-DE" dirty="0"/>
              <a:t>String für Texte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Funktionen haben wir schon benutzt, zum Beispiel </a:t>
            </a:r>
            <a:r>
              <a:rPr lang="de-DE" dirty="0" err="1"/>
              <a:t>math.pow</a:t>
            </a:r>
            <a:r>
              <a:rPr lang="de-DE" dirty="0"/>
              <a:t>().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6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neutrale Element (https://de.wikipedia.org/wiki/Neutrales_Element) (</a:t>
            </a:r>
            <a:r>
              <a:rPr lang="de-DE" dirty="0" err="1"/>
              <a:t>engl</a:t>
            </a:r>
            <a:r>
              <a:rPr lang="de-DE" dirty="0"/>
              <a:t>: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 für die Minimum-Funktion ist +∞.</a:t>
            </a:r>
          </a:p>
          <a:p>
            <a:r>
              <a:rPr lang="de-DE" dirty="0"/>
              <a:t>+∞ gibt es beim Datentyp </a:t>
            </a:r>
            <a:r>
              <a:rPr lang="de-DE" dirty="0" err="1"/>
              <a:t>int</a:t>
            </a:r>
            <a:r>
              <a:rPr lang="de-DE" dirty="0"/>
              <a:t> nicht. Es gibt in Dart wohl auch keine Konstante, die den Maximalwert definiert.</a:t>
            </a:r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intMaxValue</a:t>
            </a:r>
            <a:r>
              <a:rPr lang="de-DE" dirty="0"/>
              <a:t> = 9007199254740991; https://stackoverflow.com/a/60358200/480982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7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87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  <a:p>
            <a:r>
              <a:rPr lang="de-DE" dirty="0"/>
              <a:t>Wenn viele Zahlen übergeben werden, kann man leicht vergessen, welche Zahl wofür steht.</a:t>
            </a:r>
          </a:p>
          <a:p>
            <a:r>
              <a:rPr lang="de-DE" dirty="0"/>
              <a:t>War die 0 für Skonto und die 2 für Mengenrabatt, oder umgekehrt?</a:t>
            </a:r>
          </a:p>
          <a:p>
            <a:endParaRPr lang="de-DE" dirty="0"/>
          </a:p>
          <a:p>
            <a:r>
              <a:rPr lang="de-DE" dirty="0"/>
              <a:t>Ganz zu schweigen davon, dass jemand auf die Idee kommen könnte, in der Preis() Methode die Argumente zu vertauschen.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85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die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858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Engl. </a:t>
            </a:r>
            <a:r>
              <a:rPr lang="de-DE" dirty="0" err="1"/>
              <a:t>Scope</a:t>
            </a:r>
            <a:r>
              <a:rPr lang="de-DE" dirty="0"/>
              <a:t> = Umfang, Handlungsspielraum, Reichweite, Gültigkeitsbereich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8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Zoll ("Haben Sie etwas zu deklarieren"): Deklaration = Abgabe einer Erklärung.</a:t>
            </a:r>
          </a:p>
          <a:p>
            <a:r>
              <a:rPr lang="de-DE" dirty="0"/>
              <a:t>Erklärung, dass eine Variable existiert.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1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35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Shadowing ist der Begriff dafür, dass ein Name für eine Variable eine andere Variable verdeckt </a:t>
            </a:r>
            <a:r>
              <a:rPr lang="de-DE"/>
              <a:t>/ abschattet.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44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diese Windows-Anwendung hat zwei Buttons. Einer druckt etwas aus, der andere versendet es als Email.</a:t>
            </a:r>
          </a:p>
          <a:p>
            <a:r>
              <a:rPr lang="de-DE" dirty="0"/>
              <a:t>Müssen wir jeden Button extra programmieren, weil er etwas anderes macht?</a:t>
            </a:r>
          </a:p>
          <a:p>
            <a:r>
              <a:rPr lang="de-DE" dirty="0"/>
              <a:t>Wollen wir jeden Button extra programmieren, weil er etwas anderes macht? Sicher nicht.</a:t>
            </a:r>
          </a:p>
          <a:p>
            <a:endParaRPr lang="de-DE" dirty="0"/>
          </a:p>
          <a:p>
            <a:r>
              <a:rPr lang="de-DE" dirty="0"/>
              <a:t>Jemand anderes kann einen Button programmieren, so dass er unter Windows 95 genau so aussieht wie er dort aussehen soll und unter Windows 10 aussieht, wie es dort üblich ist.</a:t>
            </a:r>
          </a:p>
          <a:p>
            <a:r>
              <a:rPr lang="de-DE" dirty="0"/>
              <a:t>Um das Aussehen des Buttons wollen wir uns nicht kümmern, trotzdem soll der Button das tun, was wir wollen, und nicht das, was der Programmierer des Buttons wollte.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57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Hilfe von </a:t>
            </a:r>
            <a:r>
              <a:rPr lang="de-DE" dirty="0" err="1"/>
              <a:t>Callbacks</a:t>
            </a:r>
            <a:r>
              <a:rPr lang="de-DE" dirty="0"/>
              <a:t> lässt sich das Problem lösen: der Button ist fertig programmiert. </a:t>
            </a:r>
          </a:p>
          <a:p>
            <a:r>
              <a:rPr lang="de-DE" dirty="0"/>
              <a:t>Man kann ihm aber ein Verhalten in Form einer Methode oder Funktion mitgeben, so dass bei jedem Button eine andere Funktion ausgeführt wird.</a:t>
            </a:r>
          </a:p>
          <a:p>
            <a:r>
              <a:rPr lang="de-DE" dirty="0"/>
              <a:t>Das schauen wir uns jetzt mal anhand der Preisberechnung an, ohne dass wir eine Flutter App mit Buttons entwickeln müssen.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2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Laufe der Zeit kommen wahrscheinlich neue Ideen für die Preisgestaltung hinzu: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zusätzliche Verpackungskosten, z.B. für Geschenkverpackung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Rabatte für Großkunden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Spezielle </a:t>
            </a:r>
            <a:r>
              <a:rPr lang="de-DE" dirty="0" err="1"/>
              <a:t>Promotionangebote</a:t>
            </a:r>
            <a:r>
              <a:rPr lang="de-DE" dirty="0"/>
              <a:t>, die nur eine bestimmte Zeit lang gültig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Mindermengenzuschlag für geringe Bestellmengen, weil es zu teuer ist, wegen einer einzelnen Schraube ins Lager zu fahren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Sonderkonditionen für einzelne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Aufpreis für umständliche Bezahlsysteme wie z.B. Nachnahme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Eventuell gesetzliche Vorgaben wie eine Umweltabgabe</a:t>
            </a:r>
          </a:p>
          <a:p>
            <a:endParaRPr lang="de-DE" dirty="0"/>
          </a:p>
          <a:p>
            <a:r>
              <a:rPr lang="de-DE" dirty="0"/>
              <a:t>Ist es klug, die ganzen Möglichkeiten und Kombinationen davon in einer Methode zu programmieren?</a:t>
            </a:r>
          </a:p>
          <a:p>
            <a:r>
              <a:rPr lang="de-DE" dirty="0"/>
              <a:t>Was soll passieren, wenn gleichzeitig Angaben für Volkswagen und Porsche gemacht werden? Ist Volkswagen nicht immer ein Großkunde?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02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90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</a:t>
            </a:r>
            <a:r>
              <a:rPr lang="de-DE" baseline="0" dirty="0"/>
              <a:t> 376.9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1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de-DE" baseline="0" dirty="0"/>
          </a:p>
          <a:p>
            <a:r>
              <a:rPr lang="de-DE" baseline="0" dirty="0"/>
              <a:t>Kein Rabatt -&gt;	376.9</a:t>
            </a:r>
          </a:p>
          <a:p>
            <a:r>
              <a:rPr lang="de-DE" baseline="0" dirty="0"/>
              <a:t>2% Skonto -&gt;	369.75999</a:t>
            </a:r>
          </a:p>
          <a:p>
            <a:r>
              <a:rPr lang="de-DE" baseline="0" dirty="0"/>
              <a:t>VW:</a:t>
            </a:r>
          </a:p>
          <a:p>
            <a:r>
              <a:rPr lang="de-DE" baseline="0" dirty="0"/>
              <a:t> - netto=300 -&gt; 362.61999</a:t>
            </a:r>
          </a:p>
          <a:p>
            <a:r>
              <a:rPr lang="de-DE" baseline="0" dirty="0"/>
              <a:t> - netto=10000 -&gt; 11205.9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5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17.02.2023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17.02.2023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17.02.2023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17.02.2023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17.02.2023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17.02.2023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17.02.2023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17.02.2023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6817242" cy="4645025"/>
          </a:xfrm>
        </p:spPr>
        <p:txBody>
          <a:bodyPr/>
          <a:lstStyle/>
          <a:p>
            <a:r>
              <a:rPr lang="de-DE" dirty="0"/>
              <a:t>Listen beinhalten viele Daten ohne dass jedes Datum einen eigenen Namen bekommen muss.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197-E414-48F3-B656-784E07538695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5383B-5846-4C6D-AC2D-FCAE797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07" y="1538120"/>
            <a:ext cx="2355108" cy="37817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06B972-AAAC-458C-BF6A-6478FC4E5D02}"/>
              </a:ext>
            </a:extLst>
          </p:cNvPr>
          <p:cNvSpPr txBox="1"/>
          <p:nvPr/>
        </p:nvSpPr>
        <p:spPr>
          <a:xfrm>
            <a:off x="6961511" y="5422550"/>
            <a:ext cx="39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irgendwann langweilig zum tippen</a:t>
            </a:r>
          </a:p>
        </p:txBody>
      </p:sp>
    </p:spTree>
    <p:extLst>
      <p:ext uri="{BB962C8B-B14F-4D97-AF65-F5344CB8AC3E}">
        <p14:creationId xmlns:p14="http://schemas.microsoft.com/office/powerpoint/2010/main" val="20327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[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Zur Liste gibt es eine Variante der </a:t>
            </a:r>
            <a:r>
              <a:rPr lang="de-DE" dirty="0" err="1"/>
              <a:t>For</a:t>
            </a:r>
            <a:r>
              <a:rPr lang="de-DE" dirty="0"/>
              <a:t>-Schleife: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919-3C08-48F6-A0CD-915EC777362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DB29DE-9B68-4A2B-BC86-F797D3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9635"/>
            <a:ext cx="4063660" cy="13961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4F73F7-FFED-43B1-824A-931C6B0DB0CB}"/>
              </a:ext>
            </a:extLst>
          </p:cNvPr>
          <p:cNvSpPr txBox="1"/>
          <p:nvPr/>
        </p:nvSpPr>
        <p:spPr>
          <a:xfrm>
            <a:off x="1977927" y="4967843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Irgendwie besser</a:t>
            </a:r>
          </a:p>
        </p:txBody>
      </p:sp>
    </p:spTree>
    <p:extLst>
      <p:ext uri="{BB962C8B-B14F-4D97-AF65-F5344CB8AC3E}">
        <p14:creationId xmlns:p14="http://schemas.microsoft.com/office/powerpoint/2010/main" val="34040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BF5F-5206-4E2A-93A8-0CF40BE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768A-5D81-4569-B2BC-C2C1DA36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"Rechnen" mit Listen</a:t>
            </a:r>
          </a:p>
          <a:p>
            <a:r>
              <a:rPr lang="de-DE" dirty="0"/>
              <a:t>Aneinanderhängen: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9116-1595-41C3-BE98-6BAB26F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350-6869-4C72-8675-ECEAAAF05F8D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D6BE-83F8-4669-96A2-4F3A84D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0ACE0-23AA-4F6E-B6A5-A06E4A9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A421-C5CF-4494-A4AD-4C4887B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28"/>
            <a:ext cx="3699857" cy="1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DEC2-04E4-4BCE-8D2E-408266F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F8D7-5979-497A-9C4F-E5CF725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 aus der Liste holen: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Element in der Liste austauschen: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de-DE" dirty="0"/>
              <a:t>Die Zählung beginnt bei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FD43-0751-4CF2-AA83-CD93913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3B-6687-4EEA-9A6B-2EF228C82457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FF753-F2D4-4D00-85A0-1BFD711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574A1-159D-47F6-8348-5DAA122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EBF874-0D26-4081-83D6-6F559EEA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838200" y="3256156"/>
            <a:ext cx="4765170" cy="1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17.02.2023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B9F94E3-C971-4171-B930-6F092124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54795"/>
            <a:ext cx="4781747" cy="20074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zerteilen: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teil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 err="1">
                <a:solidFill>
                  <a:schemeClr val="tx2"/>
                </a:solidFill>
              </a:rPr>
              <a:t>liste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.sublist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i="1" dirty="0" err="1">
                <a:solidFill>
                  <a:schemeClr val="tx2"/>
                </a:solidFill>
              </a:rPr>
              <a:t>start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ende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dynamisch erstellen (Einträge per Programm hinzufügen)</a:t>
            </a:r>
          </a:p>
          <a:p>
            <a:r>
              <a:rPr lang="de-DE" sz="2800" b="1" i="1" dirty="0" err="1">
                <a:solidFill>
                  <a:schemeClr val="tx2"/>
                </a:solidFill>
              </a:rPr>
              <a:t>liste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.add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i="1" dirty="0" err="1">
                <a:solidFill>
                  <a:schemeClr val="tx2"/>
                </a:solidFill>
              </a:rPr>
              <a:t>eintrag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de-DE" dirty="0"/>
          </a:p>
          <a:p>
            <a:pPr lvl="1"/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FD1AC-45E9-0F5B-65A0-42AC1FC8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1469"/>
            <a:ext cx="5844507" cy="2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947D-2630-4244-9622-61CFE645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C9EE9-9FFC-4F21-B0C7-4919940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Erstelle eine Liste der ersten 20 </a:t>
            </a:r>
            <a:r>
              <a:rPr lang="de-DE" dirty="0" err="1"/>
              <a:t>Fibunacci</a:t>
            </a:r>
            <a:r>
              <a:rPr lang="de-DE" dirty="0"/>
              <a:t>-Zahlen.</a:t>
            </a:r>
          </a:p>
          <a:p>
            <a:pPr marL="0" indent="0">
              <a:buNone/>
            </a:pPr>
            <a:r>
              <a:rPr lang="de-DE"/>
              <a:t>Gib </a:t>
            </a:r>
            <a:r>
              <a:rPr lang="de-DE" dirty="0"/>
              <a:t>die letzten </a:t>
            </a:r>
            <a:r>
              <a:rPr lang="de-DE"/>
              <a:t>3 Elemente dieser Liste aus.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CAA51-4FF1-47B3-B6F7-E0C5B4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75E-72B2-486D-BEF5-A13F9B218F2F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95F8B-39B8-4BC8-B512-A91B80D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CFE69-3E47-424A-89C0-19DABB2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2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C20D-DCC9-4EBA-9E5B-8A9E0D8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DDC73-27A8-47DF-AF26-77B38759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: Abbildung</a:t>
            </a:r>
          </a:p>
          <a:p>
            <a:r>
              <a:rPr lang="de-DE" dirty="0"/>
              <a:t>Abbildung von einem Wert (Key) auf einen anderen (Value)</a:t>
            </a:r>
            <a:br>
              <a:rPr lang="de-DE" dirty="0"/>
            </a:b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name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key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800" b="1" i="1" dirty="0" err="1">
                <a:solidFill>
                  <a:schemeClr val="tx2"/>
                </a:solidFill>
              </a:rPr>
              <a:t>value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de-DE" dirty="0"/>
              <a:t>Zugriff über den Key in Klammern: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 err="1">
                <a:solidFill>
                  <a:schemeClr val="tx2"/>
                </a:solidFill>
              </a:rPr>
              <a:t>value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i="1" dirty="0" err="1">
                <a:solidFill>
                  <a:schemeClr val="tx2"/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b="1" i="1" dirty="0" err="1">
                <a:solidFill>
                  <a:schemeClr val="tx2"/>
                </a:solidFill>
              </a:rPr>
              <a:t>key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C02E2-AF6E-45EA-A03A-22FA826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F4B1-F230-4767-9D40-08A350DFB7D7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9F47C-0698-483A-AC11-719D6FEC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B0FD5-65D6-4ACF-97CF-5F94F68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04331E-FDB3-4CA0-8FAF-B3CEB34C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17" y="3927888"/>
            <a:ext cx="8072100" cy="2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6F4-74A7-4CA7-A83A-F12867F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12C55-3F6A-49B4-8E85-5BA03B37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Schleife für eine </a:t>
            </a:r>
            <a:r>
              <a:rPr lang="de-DE" dirty="0" err="1"/>
              <a:t>Map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tx2"/>
                </a:solidFill>
              </a:rPr>
              <a:t>pair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b="1" i="1" dirty="0" err="1">
                <a:solidFill>
                  <a:schemeClr val="tx2"/>
                </a:solidFill>
              </a:rPr>
              <a:t>map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.entries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/>
              <a:t>…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40058-7BFC-4790-A80F-46D8CBA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386C-A89C-4E71-8C7A-EB57A1CCB74F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CD55C-BBB5-4615-A795-EF795C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25540-F989-450E-AA77-2835A5A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D99950-89BE-49EA-B411-D01FD65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5" y="3428999"/>
            <a:ext cx="817129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dienen der Wiederverwendung von Code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…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C6BD-3868-452A-A2BD-92328FD8B4E8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B77E9B-1C50-449D-8599-52D2771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859"/>
            <a:ext cx="7114255" cy="3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Methoden ist es sinnvoll den Typ der Argumente genauer anzugeben als nur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de-D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287-29C3-4567-A3C8-1214880B52D5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2D440-0562-4B86-B3A9-F5569F10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094"/>
            <a:ext cx="7137440" cy="362875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3F11EE-B4D5-4BBD-8D1B-776D9898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7093"/>
            <a:ext cx="7177461" cy="3628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erkennt die Programmierumgebung den Fehler schon 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1AE1-643D-418C-ACE4-F2637FAE5286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A3CE24C-DE57-4896-AD9F-31B3EC9D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25" y="3576484"/>
            <a:ext cx="5752895" cy="25893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sind ähnlich wie Methoden, liefern aber ein Ergebnis</a:t>
            </a:r>
            <a:br>
              <a:rPr lang="de-DE" dirty="0"/>
            </a:br>
            <a:r>
              <a:rPr lang="de-DE" sz="2400" b="1" i="1" dirty="0">
                <a:solidFill>
                  <a:schemeClr val="tx2"/>
                </a:solidFill>
              </a:rPr>
              <a:t>ergebnistyp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…</a:t>
            </a:r>
            <a:br>
              <a:rPr lang="de-DE" dirty="0"/>
            </a:br>
            <a:r>
              <a:rPr lang="de-DE" dirty="0"/>
              <a:t>	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br>
              <a:rPr lang="de-DE" sz="2400" b="1" i="1" dirty="0">
                <a:solidFill>
                  <a:schemeClr val="tx2"/>
                </a:solidFill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1D0D-BBB0-4269-8DC7-C28B8DA8D26F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8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Programmiere eine Funktion, </a:t>
                </a:r>
                <a:br>
                  <a:rPr lang="de-DE" dirty="0"/>
                </a:br>
                <a:r>
                  <a:rPr lang="de-DE" dirty="0"/>
                  <a:t>die das gleiche Ergebnis liefert wie </a:t>
                </a:r>
                <a:r>
                  <a:rPr lang="de-DE" dirty="0" err="1"/>
                  <a:t>math.pow</a:t>
                </a:r>
                <a:r>
                  <a:rPr lang="de-DE" dirty="0"/>
                  <a:t>()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natürliche Zahlen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9FD4-6125-48DF-AAFB-8A90591F704C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Schreibe eine Funktion, </a:t>
                </a:r>
                <a:br>
                  <a:rPr lang="de-DE" dirty="0"/>
                </a:br>
                <a:r>
                  <a:rPr lang="de-DE" dirty="0"/>
                  <a:t>die aus einer Liste mit Zahlen die kleinste heraussucht.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ganze Zahlen (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Mindestens eine Zahl in der Liste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D36-C238-4437-9368-75EE1209248D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09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Bisher: die Reihenfolge spielte eine Rolle.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D148-919D-4643-B21F-50F1B7EF8BA2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6C786E-16D4-45B3-AF8C-9D30C4D2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9" y="2460029"/>
            <a:ext cx="5993008" cy="370582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/>
          <p:nvPr/>
        </p:nvCxnSpPr>
        <p:spPr>
          <a:xfrm>
            <a:off x="3989439" y="3790335"/>
            <a:ext cx="1143000" cy="1061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4560939" y="3781997"/>
            <a:ext cx="1788242" cy="107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96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3FB4AD00-F293-42C8-BB07-5C4E27C5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030"/>
            <a:ext cx="5063726" cy="10948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man weiß nicht, was die Zahlen bedeuten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A41-9102-4FAF-BB9B-7AD126A78344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B225360-5EAD-4FA8-9A9F-211D3384EF79}"/>
              </a:ext>
            </a:extLst>
          </p:cNvPr>
          <p:cNvGrpSpPr/>
          <p:nvPr/>
        </p:nvGrpSpPr>
        <p:grpSpPr>
          <a:xfrm>
            <a:off x="838200" y="2880560"/>
            <a:ext cx="10262573" cy="3040067"/>
            <a:chOff x="838200" y="2880560"/>
            <a:chExt cx="10262573" cy="304006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3B0A1AB-1055-457D-967B-F8B74A04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52866"/>
              <a:ext cx="10262573" cy="2067761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9DEF1BB8-8A27-4108-9FDA-A486041E0CA0}"/>
                </a:ext>
              </a:extLst>
            </p:cNvPr>
            <p:cNvCxnSpPr>
              <a:cxnSpLocks/>
            </p:cNvCxnSpPr>
            <p:nvPr/>
          </p:nvCxnSpPr>
          <p:spPr>
            <a:xfrm>
              <a:off x="3067665" y="2880560"/>
              <a:ext cx="862780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D58A376-94B5-49F7-8A75-10D2A1DD1E6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880560"/>
              <a:ext cx="155595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307C7FE-7BA3-44D6-B030-BE5156A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6923" y="2880560"/>
              <a:ext cx="278744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15BD92A-1CBD-47B6-AA31-7B048E9C45B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842" y="2880560"/>
              <a:ext cx="4026713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7550F5C-11A0-4BBF-BD8A-60669451693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671" y="2880560"/>
              <a:ext cx="5191019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06A027E0-0490-484D-AC2C-943A24AE0EE4}"/>
              </a:ext>
            </a:extLst>
          </p:cNvPr>
          <p:cNvSpPr txBox="1"/>
          <p:nvPr/>
        </p:nvSpPr>
        <p:spPr>
          <a:xfrm>
            <a:off x="2924531" y="274146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?          ?      ?      ?            ?</a:t>
            </a:r>
          </a:p>
        </p:txBody>
      </p:sp>
    </p:spTree>
    <p:extLst>
      <p:ext uri="{BB962C8B-B14F-4D97-AF65-F5344CB8AC3E}">
        <p14:creationId xmlns:p14="http://schemas.microsoft.com/office/powerpoint/2010/main" val="590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BBC0FED-C85E-439A-A689-80505EA1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8" y="2460029"/>
            <a:ext cx="9629297" cy="3705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Jetzt: Namensgebung beim Aufruf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66B2-419B-4A00-B550-DA1493185108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>
            <a:cxnSpLocks/>
          </p:cNvCxnSpPr>
          <p:nvPr/>
        </p:nvCxnSpPr>
        <p:spPr>
          <a:xfrm>
            <a:off x="4077929" y="3738716"/>
            <a:ext cx="5619136" cy="1260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5139813" y="3738716"/>
            <a:ext cx="1828800" cy="1168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A534F38-8515-4C6D-ACC7-A52046845546}"/>
              </a:ext>
            </a:extLst>
          </p:cNvPr>
          <p:cNvCxnSpPr>
            <a:cxnSpLocks/>
          </p:cNvCxnSpPr>
          <p:nvPr/>
        </p:nvCxnSpPr>
        <p:spPr>
          <a:xfrm flipH="1">
            <a:off x="4077929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AB9196C-DCEF-4E3C-9D72-0A1864599310}"/>
              </a:ext>
            </a:extLst>
          </p:cNvPr>
          <p:cNvCxnSpPr>
            <a:cxnSpLocks/>
          </p:cNvCxnSpPr>
          <p:nvPr/>
        </p:nvCxnSpPr>
        <p:spPr>
          <a:xfrm flipH="1">
            <a:off x="5139813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D807EE-3E0A-49B5-9923-138E82236A3C}"/>
              </a:ext>
            </a:extLst>
          </p:cNvPr>
          <p:cNvCxnSpPr>
            <a:cxnSpLocks/>
          </p:cNvCxnSpPr>
          <p:nvPr/>
        </p:nvCxnSpPr>
        <p:spPr>
          <a:xfrm>
            <a:off x="4454013" y="5196348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D40FD41-A29F-489E-A1C9-8444840945EE}"/>
              </a:ext>
            </a:extLst>
          </p:cNvPr>
          <p:cNvCxnSpPr>
            <a:cxnSpLocks/>
          </p:cNvCxnSpPr>
          <p:nvPr/>
        </p:nvCxnSpPr>
        <p:spPr>
          <a:xfrm>
            <a:off x="9871587" y="5193890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EE45FF-ABF9-4A43-86FC-754F9C5EFD20}"/>
              </a:ext>
            </a:extLst>
          </p:cNvPr>
          <p:cNvCxnSpPr>
            <a:cxnSpLocks/>
          </p:cNvCxnSpPr>
          <p:nvPr/>
        </p:nvCxnSpPr>
        <p:spPr>
          <a:xfrm>
            <a:off x="4723171" y="5193890"/>
            <a:ext cx="1294171" cy="2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6C0D050-985D-4C3B-98D1-1758411EF22D}"/>
              </a:ext>
            </a:extLst>
          </p:cNvPr>
          <p:cNvCxnSpPr>
            <a:cxnSpLocks/>
          </p:cNvCxnSpPr>
          <p:nvPr/>
        </p:nvCxnSpPr>
        <p:spPr>
          <a:xfrm>
            <a:off x="7455310" y="5193890"/>
            <a:ext cx="13789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47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: </a:t>
            </a:r>
            <a:br>
              <a:rPr lang="de-DE" dirty="0"/>
            </a:b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ergebnistyp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) {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…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2800" b="1" dirty="0" err="1">
                <a:solidFill>
                  <a:schemeClr val="bg1">
                    <a:lumMod val="65000"/>
                  </a:schemeClr>
                </a:solidFill>
              </a:rPr>
              <a:t>return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ergebnis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/>
              <a:t>Entweder </a:t>
            </a:r>
            <a:r>
              <a:rPr lang="de-DE" dirty="0" err="1"/>
              <a:t>required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typ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Oder mit Standardwert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1" i="1" dirty="0">
                <a:solidFill>
                  <a:schemeClr val="tx2"/>
                </a:solidFill>
              </a:rPr>
              <a:t>typ argument2 </a:t>
            </a:r>
            <a:r>
              <a:rPr lang="de-DE" sz="2800" b="1" dirty="0">
                <a:solidFill>
                  <a:schemeClr val="accent1"/>
                </a:solidFill>
              </a:rPr>
              <a:t>=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standardwert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F400-B2B3-4498-869C-65158B84F62E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47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B4B6-127B-4DD4-80CD-D87D97B1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358B-D634-4CDD-8C10-1F7BF8F5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es in unserem Problemfall aus?</a:t>
            </a:r>
          </a:p>
          <a:p>
            <a:pPr marL="0" indent="0">
              <a:buNone/>
            </a:pPr>
            <a:r>
              <a:rPr lang="de-DE" dirty="0"/>
              <a:t>Vorher: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Nachher: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736F8-950C-47AC-8C3B-85806BD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BCB7-6E51-47D1-88C0-70C111ACD504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B6CC0-FEBA-457B-B75F-A57B17C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628E8-E520-491A-951E-CB3450B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9CDF4F-0BEA-494C-AFFD-83616BFC1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200" y="4021134"/>
            <a:ext cx="7551828" cy="8957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11442E-6DB4-4B6A-A6BE-E480BEB6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2324"/>
            <a:ext cx="4424625" cy="9566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0D7E93-D8FD-4AB1-A15F-94D3659018B0}"/>
              </a:ext>
            </a:extLst>
          </p:cNvPr>
          <p:cNvSpPr txBox="1"/>
          <p:nvPr/>
        </p:nvSpPr>
        <p:spPr>
          <a:xfrm>
            <a:off x="5580481" y="2535163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😒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413836-667D-4397-8DAE-354183DB12FE}"/>
              </a:ext>
            </a:extLst>
          </p:cNvPr>
          <p:cNvSpPr txBox="1"/>
          <p:nvPr/>
        </p:nvSpPr>
        <p:spPr>
          <a:xfrm>
            <a:off x="8498203" y="4021134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😎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A11DD9C-81BE-41B6-AFE0-136F6C32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9978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fürs Abwarten und Zuhören.</a:t>
            </a:r>
          </a:p>
          <a:p>
            <a:r>
              <a:rPr lang="de-DE" dirty="0"/>
              <a:t>Jetzt bitte ausprobieren: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D45-833B-4CA2-95DA-AFDB6EDAE49B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865EE6-68BD-4564-B2D4-666D822D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199" y="2715901"/>
            <a:ext cx="7577939" cy="898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710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9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B2BEDB-BD12-DDF1-BF96-6E71666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EE0834-8D21-613B-0766-A11DCD9C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Passe Deine Funktion </a:t>
            </a:r>
            <a:r>
              <a:rPr lang="de-DE" dirty="0" err="1"/>
              <a:t>pow</a:t>
            </a:r>
            <a:r>
              <a:rPr lang="de-DE" dirty="0"/>
              <a:t>() aus der vorherigen Aufgabe so an, dass klar wird, welche Zahl die Basis und welche Zahl der Exponent 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BF03-DA0D-2E0B-C2E8-411D34C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C6BD-5904-8080-5A52-D762B34B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F8FD-98DF-B9AF-79C7-D0BD7DDE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8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= Lebensdauer einer Variable</a:t>
            </a:r>
          </a:p>
          <a:p>
            <a:r>
              <a:rPr lang="de-DE" dirty="0"/>
              <a:t>Typisch: zwischen zugehörigen geschweiften Klammern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3E4BE-5A48-49DA-9B3C-9677C473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17" y="2598666"/>
            <a:ext cx="5671883" cy="3532632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8EBB2-D134-42EB-85FD-78643D87F0E6}"/>
              </a:ext>
            </a:extLst>
          </p:cNvPr>
          <p:cNvGrpSpPr/>
          <p:nvPr/>
        </p:nvGrpSpPr>
        <p:grpSpPr>
          <a:xfrm>
            <a:off x="2603090" y="2986551"/>
            <a:ext cx="7506585" cy="3001294"/>
            <a:chOff x="2603090" y="2986551"/>
            <a:chExt cx="7506585" cy="3001294"/>
          </a:xfrm>
        </p:grpSpPr>
        <p:sp>
          <p:nvSpPr>
            <p:cNvPr id="9" name="Eckige Klammer rechts 8">
              <a:extLst>
                <a:ext uri="{FF2B5EF4-FFF2-40B4-BE49-F238E27FC236}">
                  <a16:creationId xmlns:a16="http://schemas.microsoft.com/office/drawing/2014/main" id="{85942148-6D79-4F17-BE12-2EF624177CAD}"/>
                </a:ext>
              </a:extLst>
            </p:cNvPr>
            <p:cNvSpPr/>
            <p:nvPr/>
          </p:nvSpPr>
          <p:spPr>
            <a:xfrm>
              <a:off x="2603091" y="4063181"/>
              <a:ext cx="5567516" cy="884903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ige Klammer rechts 9">
              <a:extLst>
                <a:ext uri="{FF2B5EF4-FFF2-40B4-BE49-F238E27FC236}">
                  <a16:creationId xmlns:a16="http://schemas.microsoft.com/office/drawing/2014/main" id="{B7CD2271-F063-4DFB-BB6C-048B78EBAF9A}"/>
                </a:ext>
              </a:extLst>
            </p:cNvPr>
            <p:cNvSpPr/>
            <p:nvPr/>
          </p:nvSpPr>
          <p:spPr>
            <a:xfrm>
              <a:off x="2603090" y="3524866"/>
              <a:ext cx="6422924" cy="1946786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ckige Klammer rechts 10">
              <a:extLst>
                <a:ext uri="{FF2B5EF4-FFF2-40B4-BE49-F238E27FC236}">
                  <a16:creationId xmlns:a16="http://schemas.microsoft.com/office/drawing/2014/main" id="{A5F94718-BA06-4F54-A79C-73A9462A7C5E}"/>
                </a:ext>
              </a:extLst>
            </p:cNvPr>
            <p:cNvSpPr/>
            <p:nvPr/>
          </p:nvSpPr>
          <p:spPr>
            <a:xfrm>
              <a:off x="3333134" y="2986551"/>
              <a:ext cx="6776541" cy="3001294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3511069-36FB-48B1-8268-5D565ADC2CBA}"/>
                </a:ext>
              </a:extLst>
            </p:cNvPr>
            <p:cNvSpPr txBox="1"/>
            <p:nvPr/>
          </p:nvSpPr>
          <p:spPr>
            <a:xfrm rot="16200000">
              <a:off x="7613241" y="4347844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65DC8D2-AB3C-40C7-8B92-EEDCC083EC28}"/>
                </a:ext>
              </a:extLst>
            </p:cNvPr>
            <p:cNvSpPr txBox="1"/>
            <p:nvPr/>
          </p:nvSpPr>
          <p:spPr>
            <a:xfrm rot="16200000">
              <a:off x="8468649" y="4353307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0967607-3752-4FA2-BFFA-3BABD2FF03BB}"/>
                </a:ext>
              </a:extLst>
            </p:cNvPr>
            <p:cNvSpPr txBox="1"/>
            <p:nvPr/>
          </p:nvSpPr>
          <p:spPr>
            <a:xfrm rot="16200000">
              <a:off x="9515784" y="436205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676791" y="5029200"/>
            <a:ext cx="1401137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8AB717C-4F10-4D2F-925F-2310C38ACA97}"/>
              </a:ext>
            </a:extLst>
          </p:cNvPr>
          <p:cNvSpPr txBox="1"/>
          <p:nvPr/>
        </p:nvSpPr>
        <p:spPr>
          <a:xfrm>
            <a:off x="6266582" y="464659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15C24D-92EA-422C-8955-D5977AC3E5B8}"/>
              </a:ext>
            </a:extLst>
          </p:cNvPr>
          <p:cNvSpPr txBox="1"/>
          <p:nvPr/>
        </p:nvSpPr>
        <p:spPr>
          <a:xfrm>
            <a:off x="7231317" y="51513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mitte</a:t>
            </a:r>
            <a:r>
              <a:rPr lang="de-DE" dirty="0"/>
              <a:t> stirbt hier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AFDBE5-F403-4C55-9BFE-8D18474923A8}"/>
              </a:ext>
            </a:extLst>
          </p:cNvPr>
          <p:cNvSpPr txBox="1"/>
          <p:nvPr/>
        </p:nvSpPr>
        <p:spPr>
          <a:xfrm>
            <a:off x="8170606" y="5687161"/>
            <a:ext cx="18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aussen</a:t>
            </a:r>
            <a:r>
              <a:rPr lang="de-DE" dirty="0"/>
              <a:t> stirbt hier</a:t>
            </a:r>
          </a:p>
        </p:txBody>
      </p:sp>
    </p:spTree>
    <p:extLst>
      <p:ext uri="{BB962C8B-B14F-4D97-AF65-F5344CB8AC3E}">
        <p14:creationId xmlns:p14="http://schemas.microsoft.com/office/powerpoint/2010/main" val="39312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26CFD76-CD44-4F97-A6B1-EA70D4DE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3" y="2509132"/>
            <a:ext cx="5043747" cy="36567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bezieht sich auf die Deklaration,</a:t>
            </a:r>
            <a:br>
              <a:rPr lang="de-DE" dirty="0"/>
            </a:br>
            <a:r>
              <a:rPr lang="de-DE" dirty="0"/>
              <a:t>nicht auf die Zuweisung eines Werts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514559" y="5145218"/>
            <a:ext cx="1305273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DC4E2E7C-AE4D-42EE-8D68-B440DE1F6F9A}"/>
              </a:ext>
            </a:extLst>
          </p:cNvPr>
          <p:cNvSpPr txBox="1"/>
          <p:nvPr/>
        </p:nvSpPr>
        <p:spPr>
          <a:xfrm>
            <a:off x="3707227" y="3324057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Deklarationen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21FD22C-33C1-4D88-BC70-144AB5799ACC}"/>
              </a:ext>
            </a:extLst>
          </p:cNvPr>
          <p:cNvSpPr/>
          <p:nvPr/>
        </p:nvSpPr>
        <p:spPr>
          <a:xfrm flipH="1">
            <a:off x="3486013" y="3395131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2AEE35-7109-41B0-9A55-B0695467139F}"/>
              </a:ext>
            </a:extLst>
          </p:cNvPr>
          <p:cNvSpPr txBox="1"/>
          <p:nvPr/>
        </p:nvSpPr>
        <p:spPr>
          <a:xfrm>
            <a:off x="3707227" y="4391305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12EC27D8-4A5B-43D4-A144-BAA5930C1147}"/>
              </a:ext>
            </a:extLst>
          </p:cNvPr>
          <p:cNvSpPr/>
          <p:nvPr/>
        </p:nvSpPr>
        <p:spPr>
          <a:xfrm flipH="1">
            <a:off x="3486013" y="446237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E91AB2-9846-40C5-8415-D8D0B5361AB7}"/>
              </a:ext>
            </a:extLst>
          </p:cNvPr>
          <p:cNvSpPr txBox="1"/>
          <p:nvPr/>
        </p:nvSpPr>
        <p:spPr>
          <a:xfrm>
            <a:off x="3707227" y="2938199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 + Zuweisung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8EB16FE3-6B72-4DCB-8709-1BBAA50CA486}"/>
              </a:ext>
            </a:extLst>
          </p:cNvPr>
          <p:cNvSpPr/>
          <p:nvPr/>
        </p:nvSpPr>
        <p:spPr>
          <a:xfrm flipH="1">
            <a:off x="3486013" y="3009273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21137-9FBF-4047-8E37-97EC575ABD54}"/>
              </a:ext>
            </a:extLst>
          </p:cNvPr>
          <p:cNvSpPr txBox="1"/>
          <p:nvPr/>
        </p:nvSpPr>
        <p:spPr>
          <a:xfrm>
            <a:off x="3707227" y="3933716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F0E41CA-399B-4CE2-A60C-25DDDD4DFC00}"/>
              </a:ext>
            </a:extLst>
          </p:cNvPr>
          <p:cNvSpPr/>
          <p:nvPr/>
        </p:nvSpPr>
        <p:spPr>
          <a:xfrm flipH="1">
            <a:off x="3486013" y="4004790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7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7D49C7-AF9A-4A10-B7B2-B894644E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4" y="2509131"/>
            <a:ext cx="5023370" cy="36567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999686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Shadowing = Abschattung / Verstecken</a:t>
            </a:r>
          </a:p>
          <a:p>
            <a:r>
              <a:rPr lang="de-DE" dirty="0"/>
              <a:t>Neue Variable mit gleichem Namen in anderem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Empfehlung: bleiben lassen / anderen Namen ausdenken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98A4878-AE1C-40FF-9C82-FA9531BE6E0C}"/>
              </a:ext>
            </a:extLst>
          </p:cNvPr>
          <p:cNvSpPr txBox="1"/>
          <p:nvPr/>
        </p:nvSpPr>
        <p:spPr>
          <a:xfrm>
            <a:off x="3235278" y="3429000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770DB957-040E-4B21-8A1A-0EDBD062BC3E}"/>
              </a:ext>
            </a:extLst>
          </p:cNvPr>
          <p:cNvSpPr/>
          <p:nvPr/>
        </p:nvSpPr>
        <p:spPr>
          <a:xfrm flipH="1">
            <a:off x="3014064" y="3500074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022E6D-6664-4393-BAB3-360A4E068D34}"/>
              </a:ext>
            </a:extLst>
          </p:cNvPr>
          <p:cNvSpPr txBox="1"/>
          <p:nvPr/>
        </p:nvSpPr>
        <p:spPr>
          <a:xfrm>
            <a:off x="3999736" y="4401575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Deklaration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3DF267B-AAA4-4448-857F-99CEE0F7D6FC}"/>
              </a:ext>
            </a:extLst>
          </p:cNvPr>
          <p:cNvSpPr/>
          <p:nvPr/>
        </p:nvSpPr>
        <p:spPr>
          <a:xfrm flipH="1">
            <a:off x="3778522" y="447264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ige Klammer rechts 26">
            <a:extLst>
              <a:ext uri="{FF2B5EF4-FFF2-40B4-BE49-F238E27FC236}">
                <a16:creationId xmlns:a16="http://schemas.microsoft.com/office/drawing/2014/main" id="{42677765-F5E6-4279-B48F-0AF484E536A2}"/>
              </a:ext>
            </a:extLst>
          </p:cNvPr>
          <p:cNvSpPr/>
          <p:nvPr/>
        </p:nvSpPr>
        <p:spPr>
          <a:xfrm>
            <a:off x="2551471" y="4328455"/>
            <a:ext cx="7241458" cy="745399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9CC268-6919-48B1-B23F-3997DC2A2737}"/>
              </a:ext>
            </a:extLst>
          </p:cNvPr>
          <p:cNvSpPr txBox="1"/>
          <p:nvPr/>
        </p:nvSpPr>
        <p:spPr>
          <a:xfrm rot="16200000">
            <a:off x="9235565" y="4528888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D6236EA-8FD5-49DF-A32F-8438EF3C8AAF}"/>
              </a:ext>
            </a:extLst>
          </p:cNvPr>
          <p:cNvSpPr txBox="1"/>
          <p:nvPr/>
        </p:nvSpPr>
        <p:spPr>
          <a:xfrm>
            <a:off x="7113570" y="471355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6C81E-4EC7-492B-97C2-47EB1BCAF785}"/>
              </a:ext>
            </a:extLst>
          </p:cNvPr>
          <p:cNvSpPr txBox="1"/>
          <p:nvPr/>
        </p:nvSpPr>
        <p:spPr>
          <a:xfrm>
            <a:off x="7138737" y="5061337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 </a:t>
            </a:r>
            <a:r>
              <a:rPr lang="de-DE" dirty="0"/>
              <a:t>lebt noch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26B2382-A515-4F48-87B2-019C244298AD}"/>
              </a:ext>
            </a:extLst>
          </p:cNvPr>
          <p:cNvGrpSpPr/>
          <p:nvPr/>
        </p:nvGrpSpPr>
        <p:grpSpPr>
          <a:xfrm>
            <a:off x="6799006" y="4699833"/>
            <a:ext cx="2286000" cy="1116776"/>
            <a:chOff x="6799006" y="4699833"/>
            <a:chExt cx="2286000" cy="1116776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F3071B48-FB53-4378-A3AE-674A0B2EF7A7}"/>
                </a:ext>
              </a:extLst>
            </p:cNvPr>
            <p:cNvSpPr/>
            <p:nvPr/>
          </p:nvSpPr>
          <p:spPr>
            <a:xfrm>
              <a:off x="6799006" y="4699833"/>
              <a:ext cx="2286000" cy="745398"/>
            </a:xfrm>
            <a:prstGeom prst="parallelogram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ACF5EC9-82B6-405A-8422-D9CD5BC7D6FD}"/>
                </a:ext>
              </a:extLst>
            </p:cNvPr>
            <p:cNvSpPr txBox="1"/>
            <p:nvPr/>
          </p:nvSpPr>
          <p:spPr>
            <a:xfrm>
              <a:off x="7132067" y="5447277"/>
              <a:ext cx="139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What</a:t>
              </a:r>
              <a:r>
                <a:rPr lang="de-DE" dirty="0">
                  <a:solidFill>
                    <a:srgbClr val="FF0000"/>
                  </a:solidFill>
                </a:rPr>
                <a:t>? </a:t>
              </a:r>
              <a:r>
                <a:rPr lang="de-DE" dirty="0" err="1">
                  <a:solidFill>
                    <a:srgbClr val="FF0000"/>
                  </a:solidFill>
                </a:rPr>
                <a:t>How</a:t>
              </a:r>
              <a:r>
                <a:rPr lang="de-DE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7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3E6C02-12DD-43B2-BBE6-6B618DCB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Programmiersprachen erlauben Shadowing</a:t>
            </a:r>
          </a:p>
          <a:p>
            <a:r>
              <a:rPr lang="de-DE" dirty="0"/>
              <a:t>z.B. C++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Andere Programmiersprachen lassen Shadowing nicht zu</a:t>
            </a:r>
          </a:p>
          <a:p>
            <a:r>
              <a:rPr lang="de-DE" dirty="0"/>
              <a:t>z.B. C#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4C0B3A8-1E06-41AF-B9C8-A23D1B8C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93" y="4556002"/>
            <a:ext cx="5553754" cy="16595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6754E-C60C-41B1-AD80-410B96AD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593" y="2099592"/>
            <a:ext cx="2123382" cy="18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2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AC7B-FC30-43D1-838D-4BD6694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2243D-DCC6-4E2D-960C-BE89F9C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Callbacks</a:t>
            </a:r>
            <a:r>
              <a:rPr lang="de-DE" dirty="0"/>
              <a:t> sind ein Mittel für die Erweiterbarkeit</a:t>
            </a:r>
          </a:p>
          <a:p>
            <a:r>
              <a:rPr lang="de-DE" dirty="0"/>
              <a:t>Motto: </a:t>
            </a:r>
          </a:p>
          <a:p>
            <a:pPr lvl="1"/>
            <a:r>
              <a:rPr lang="de-DE" dirty="0"/>
              <a:t>Irgendwas soll passieren, aber ich kann im Moment nicht sagen, was genau. </a:t>
            </a:r>
          </a:p>
          <a:p>
            <a:pPr lvl="1"/>
            <a:r>
              <a:rPr lang="de-DE" dirty="0"/>
              <a:t>Jemand anderes muss das entscheiden und mir dann mitteilen.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54D1-847B-4005-A59D-E9E57ED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8AC8-5070-4C02-8E82-DE4FD3F8497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A11B9-6428-485A-9926-C77BD99D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D33DC-B219-4B24-9C19-6A78E78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74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82E5BAA7-C5F2-4671-AB05-664446D5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313" y="1500188"/>
            <a:ext cx="2078562" cy="44097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C8AC7B-FC30-43D1-838D-4BD6694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2243D-DCC6-4E2D-960C-BE89F9C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Beispiel: Button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Aussehen: soll jemand anders programmieren</a:t>
            </a:r>
          </a:p>
          <a:p>
            <a:r>
              <a:rPr lang="de-DE" dirty="0"/>
              <a:t>Verhalten: wollen wir bestimmen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54D1-847B-4005-A59D-E9E57ED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7BF-E60D-47C9-99CD-43B03711F834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A11B9-6428-485A-9926-C77BD99D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D33DC-B219-4B24-9C19-6A78E78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D03DA0-43A9-4229-B79D-A56F778D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71" y="2169213"/>
            <a:ext cx="2381582" cy="10383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500B5F-E356-449E-A649-83BB576AB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35" y="2169213"/>
            <a:ext cx="298229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1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204FF-F7BF-48B2-A618-977BA435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4D22D-B7A8-4AD0-B8ED-2B977E41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3FEB-F038-4EB7-B9DC-77977117EA33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9A1E-232D-4A3F-93E2-4A72BBBC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633C-28E6-4B7A-A166-F62A344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AC0A45-A90D-4055-84A9-4FAB228C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51" y="2280808"/>
            <a:ext cx="6460561" cy="6003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947154-E3A4-4F0C-896E-401BE11F6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9" y="1628136"/>
            <a:ext cx="2078562" cy="4409766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BA41E7-B817-4B75-A9B9-7D35F469E944}"/>
              </a:ext>
            </a:extLst>
          </p:cNvPr>
          <p:cNvCxnSpPr/>
          <p:nvPr/>
        </p:nvCxnSpPr>
        <p:spPr>
          <a:xfrm flipV="1">
            <a:off x="2016807" y="2433484"/>
            <a:ext cx="1239744" cy="1467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6892F75-7CFC-4474-B6E4-F39C82CC8961}"/>
              </a:ext>
            </a:extLst>
          </p:cNvPr>
          <p:cNvCxnSpPr/>
          <p:nvPr/>
        </p:nvCxnSpPr>
        <p:spPr>
          <a:xfrm flipV="1">
            <a:off x="2016807" y="2768229"/>
            <a:ext cx="1239744" cy="1467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DA89E8BC-69C9-4655-A1CB-E8780CA9C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810" y="3589606"/>
            <a:ext cx="2811011" cy="213446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59D204C-7305-4873-8D55-CA8BA63E18B7}"/>
              </a:ext>
            </a:extLst>
          </p:cNvPr>
          <p:cNvSpPr txBox="1"/>
          <p:nvPr/>
        </p:nvSpPr>
        <p:spPr>
          <a:xfrm>
            <a:off x="6112186" y="1748313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Callbacks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6231589-D902-4A15-BED9-227912CBB558}"/>
              </a:ext>
            </a:extLst>
          </p:cNvPr>
          <p:cNvSpPr/>
          <p:nvPr/>
        </p:nvSpPr>
        <p:spPr>
          <a:xfrm>
            <a:off x="6186948" y="2101645"/>
            <a:ext cx="939063" cy="79230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2CD7AD-3FE5-4832-B848-15916CF6BAB7}"/>
              </a:ext>
            </a:extLst>
          </p:cNvPr>
          <p:cNvCxnSpPr>
            <a:cxnSpLocks/>
          </p:cNvCxnSpPr>
          <p:nvPr/>
        </p:nvCxnSpPr>
        <p:spPr>
          <a:xfrm flipH="1">
            <a:off x="6251248" y="2580967"/>
            <a:ext cx="179049" cy="1008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4771DCD-3265-482B-A0C1-D87BA2B73CDB}"/>
              </a:ext>
            </a:extLst>
          </p:cNvPr>
          <p:cNvCxnSpPr>
            <a:cxnSpLocks/>
          </p:cNvCxnSpPr>
          <p:nvPr/>
        </p:nvCxnSpPr>
        <p:spPr>
          <a:xfrm flipH="1">
            <a:off x="6486831" y="2877438"/>
            <a:ext cx="297281" cy="1952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90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Mal vorausdenken:</a:t>
            </a:r>
            <a:br>
              <a:rPr lang="de-DE" dirty="0"/>
            </a:br>
            <a:r>
              <a:rPr lang="de-DE" dirty="0"/>
              <a:t>Wie sieht die Funktion </a:t>
            </a:r>
            <a:r>
              <a:rPr lang="de-DE" dirty="0">
                <a:solidFill>
                  <a:schemeClr val="accent6"/>
                </a:solidFill>
              </a:rPr>
              <a:t>preis() </a:t>
            </a:r>
            <a:r>
              <a:rPr lang="de-DE" dirty="0"/>
              <a:t>in 3 Jahren aus?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9FA5-2F01-416C-865E-705C1E0C03C8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16" y="2499852"/>
            <a:ext cx="9434052" cy="9910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273BC9-A250-46ED-B633-C386CE35B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16" y="3554990"/>
            <a:ext cx="4215742" cy="2744210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124054B-5319-4881-9699-891663C2953B}"/>
              </a:ext>
            </a:extLst>
          </p:cNvPr>
          <p:cNvCxnSpPr/>
          <p:nvPr/>
        </p:nvCxnSpPr>
        <p:spPr>
          <a:xfrm>
            <a:off x="1836174" y="4874342"/>
            <a:ext cx="0" cy="1157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36FC9D0-3D4F-456C-BD78-B269FDD77E3D}"/>
              </a:ext>
            </a:extLst>
          </p:cNvPr>
          <p:cNvSpPr txBox="1"/>
          <p:nvPr/>
        </p:nvSpPr>
        <p:spPr>
          <a:xfrm>
            <a:off x="2330246" y="60452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61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0C675F6-1EA4-4DEC-8EDC-18C7FF1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54" y="2420786"/>
            <a:ext cx="5899937" cy="37450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022043"/>
          </a:xfrm>
        </p:spPr>
        <p:txBody>
          <a:bodyPr/>
          <a:lstStyle/>
          <a:p>
            <a:r>
              <a:rPr lang="de-DE" dirty="0"/>
              <a:t>Lösung: Callback</a:t>
            </a:r>
            <a:br>
              <a:rPr lang="de-DE" dirty="0"/>
            </a:br>
            <a:r>
              <a:rPr lang="de-DE" dirty="0"/>
              <a:t>"Ruf mich an, wenn Du wissen willst, wie die Konditionen sind."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A5B-8ED2-4D87-B5CD-876772B506EB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4FD879-3A5F-4F80-9E0F-22434DC5EF7D}"/>
              </a:ext>
            </a:extLst>
          </p:cNvPr>
          <p:cNvSpPr/>
          <p:nvPr/>
        </p:nvSpPr>
        <p:spPr>
          <a:xfrm>
            <a:off x="1681277" y="3232298"/>
            <a:ext cx="2772733" cy="639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052912-581D-4F6B-A852-50CEB95D3336}"/>
              </a:ext>
            </a:extLst>
          </p:cNvPr>
          <p:cNvCxnSpPr>
            <a:cxnSpLocks/>
          </p:cNvCxnSpPr>
          <p:nvPr/>
        </p:nvCxnSpPr>
        <p:spPr>
          <a:xfrm flipH="1">
            <a:off x="3959942" y="2809568"/>
            <a:ext cx="1246239" cy="422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7EAC06F-EC20-4641-92C4-27F995222663}"/>
              </a:ext>
            </a:extLst>
          </p:cNvPr>
          <p:cNvSpPr/>
          <p:nvPr/>
        </p:nvSpPr>
        <p:spPr>
          <a:xfrm>
            <a:off x="2016807" y="4682963"/>
            <a:ext cx="3270490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A24FA9-9255-4BE8-9D5F-80170B1A08F8}"/>
              </a:ext>
            </a:extLst>
          </p:cNvPr>
          <p:cNvSpPr txBox="1"/>
          <p:nvPr/>
        </p:nvSpPr>
        <p:spPr>
          <a:xfrm>
            <a:off x="5397910" y="4626709"/>
            <a:ext cx="11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Argument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8F26613-F8FB-40A1-B962-343DCD63582B}"/>
              </a:ext>
            </a:extLst>
          </p:cNvPr>
          <p:cNvSpPr/>
          <p:nvPr/>
        </p:nvSpPr>
        <p:spPr>
          <a:xfrm>
            <a:off x="3249394" y="5097074"/>
            <a:ext cx="12783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19BDB24-B80B-49AB-A33F-48CB7079E317}"/>
              </a:ext>
            </a:extLst>
          </p:cNvPr>
          <p:cNvSpPr txBox="1"/>
          <p:nvPr/>
        </p:nvSpPr>
        <p:spPr>
          <a:xfrm>
            <a:off x="4583061" y="5040820"/>
            <a:ext cx="541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 der Callback-Funktion: wie sind die Konditionen?</a:t>
            </a:r>
          </a:p>
        </p:txBody>
      </p:sp>
    </p:spTree>
    <p:extLst>
      <p:ext uri="{BB962C8B-B14F-4D97-AF65-F5344CB8AC3E}">
        <p14:creationId xmlns:p14="http://schemas.microsoft.com/office/powerpoint/2010/main" val="983152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2AAF9F9-2EAF-4B0E-9601-16F42A35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5" y="2162688"/>
            <a:ext cx="6186155" cy="3745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Programmiere zunächst nach: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F74-9D82-4823-AFE2-CBE8D2D808FC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9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Erweitere:</a:t>
            </a:r>
          </a:p>
          <a:p>
            <a:pPr lvl="1"/>
            <a:r>
              <a:rPr lang="de-DE" dirty="0"/>
              <a:t>Eine Funktion für 2% Skonto</a:t>
            </a:r>
          </a:p>
          <a:p>
            <a:pPr lvl="1"/>
            <a:r>
              <a:rPr lang="de-DE" dirty="0"/>
              <a:t>Eine Rabattfunktion für VW</a:t>
            </a:r>
          </a:p>
          <a:p>
            <a:pPr lvl="2"/>
            <a:r>
              <a:rPr lang="de-DE" dirty="0"/>
              <a:t>Grundsätzlich 4% Rabatt</a:t>
            </a:r>
          </a:p>
          <a:p>
            <a:pPr lvl="2"/>
            <a:r>
              <a:rPr lang="de-DE" dirty="0"/>
              <a:t>Ab 10000 € 6% Rabatt</a:t>
            </a:r>
          </a:p>
          <a:p>
            <a:r>
              <a:rPr lang="de-DE" dirty="0"/>
              <a:t>Folgender Code sollte laufen: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B1F-6E2C-496E-BFF9-7CD4B274FE9C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CDBE14-44D6-4594-868E-17952368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5155"/>
            <a:ext cx="9462150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17.02.2023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3387</Words>
  <Application>Microsoft Office PowerPoint</Application>
  <PresentationFormat>Widescreen</PresentationFormat>
  <Paragraphs>617</Paragraphs>
  <Slides>58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 Math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  <vt:lpstr>Dart  - Listen</vt:lpstr>
      <vt:lpstr>Dart  - Listen</vt:lpstr>
      <vt:lpstr>Dart  - Listen</vt:lpstr>
      <vt:lpstr>Dart  - Listen</vt:lpstr>
      <vt:lpstr>Dart  - Listen</vt:lpstr>
      <vt:lpstr>Dart  - Listen</vt:lpstr>
      <vt:lpstr>Dart  - Listen Aufgabe</vt:lpstr>
      <vt:lpstr>Dart  - Map</vt:lpstr>
      <vt:lpstr>Dart  - Map</vt:lpstr>
      <vt:lpstr>Dart - Methoden</vt:lpstr>
      <vt:lpstr>Dart - Methoden</vt:lpstr>
      <vt:lpstr>Dart - Methoden</vt:lpstr>
      <vt:lpstr>Dart - Funktionen</vt:lpstr>
      <vt:lpstr>Dart - Funktionen</vt:lpstr>
      <vt:lpstr>Dart - Funktionen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Scope</vt:lpstr>
      <vt:lpstr>Dart - Scope</vt:lpstr>
      <vt:lpstr>Dart - Scope</vt:lpstr>
      <vt:lpstr>Dart - Scope</vt:lpstr>
      <vt:lpstr>Dart - Callbacks</vt:lpstr>
      <vt:lpstr>Dart - Callbacks</vt:lpstr>
      <vt:lpstr>Dart - Callbacks</vt:lpstr>
      <vt:lpstr>Dart - Callbacks</vt:lpstr>
      <vt:lpstr>Dart - Callbacks</vt:lpstr>
      <vt:lpstr>Dart - Callbacks</vt:lpstr>
      <vt:lpstr>Dart - Callbacks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93</cp:revision>
  <dcterms:created xsi:type="dcterms:W3CDTF">2021-09-20T09:09:28Z</dcterms:created>
  <dcterms:modified xsi:type="dcterms:W3CDTF">2023-02-17T09:48:23Z</dcterms:modified>
</cp:coreProperties>
</file>