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85" r:id="rId2"/>
  </p:sldMasterIdLst>
  <p:notesMasterIdLst>
    <p:notesMasterId r:id="rId21"/>
  </p:notesMasterIdLst>
  <p:handoutMasterIdLst>
    <p:handoutMasterId r:id="rId22"/>
  </p:handoutMasterIdLst>
  <p:sldIdLst>
    <p:sldId id="256" r:id="rId3"/>
    <p:sldId id="257" r:id="rId4"/>
    <p:sldId id="263" r:id="rId5"/>
    <p:sldId id="259" r:id="rId6"/>
    <p:sldId id="282" r:id="rId7"/>
    <p:sldId id="265" r:id="rId8"/>
    <p:sldId id="281" r:id="rId9"/>
    <p:sldId id="262" r:id="rId10"/>
    <p:sldId id="268" r:id="rId11"/>
    <p:sldId id="267" r:id="rId12"/>
    <p:sldId id="261" r:id="rId13"/>
    <p:sldId id="269" r:id="rId14"/>
    <p:sldId id="286" r:id="rId15"/>
    <p:sldId id="270" r:id="rId16"/>
    <p:sldId id="271" r:id="rId17"/>
    <p:sldId id="273" r:id="rId18"/>
    <p:sldId id="272" r:id="rId19"/>
    <p:sldId id="276" r:id="rId20"/>
  </p:sldIdLst>
  <p:sldSz cx="12192000" cy="6858000"/>
  <p:notesSz cx="6797675" cy="9926638"/>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tandardabschnitt" id="{3A247A9B-00FC-4BD3-817D-A24924CDD700}">
          <p14:sldIdLst>
            <p14:sldId id="256"/>
            <p14:sldId id="257"/>
          </p14:sldIdLst>
        </p14:section>
        <p14:section name="Mitutoyo allgemein" id="{26D813C9-2F45-401A-BD0E-E7684355B527}">
          <p14:sldIdLst>
            <p14:sldId id="263"/>
            <p14:sldId id="259"/>
            <p14:sldId id="282"/>
            <p14:sldId id="265"/>
            <p14:sldId id="281"/>
            <p14:sldId id="262"/>
            <p14:sldId id="268"/>
            <p14:sldId id="267"/>
          </p14:sldIdLst>
        </p14:section>
        <p14:section name="Mitutoyo CTL" id="{F66C7CBF-51CA-445D-9A31-9A6438A90C70}">
          <p14:sldIdLst>
            <p14:sldId id="261"/>
            <p14:sldId id="269"/>
            <p14:sldId id="286"/>
            <p14:sldId id="270"/>
          </p14:sldIdLst>
        </p14:section>
        <p14:section name="DHBW Studium" id="{DD7887FF-B65B-4998-B5A6-68D130B47D46}">
          <p14:sldIdLst>
            <p14:sldId id="271"/>
            <p14:sldId id="273"/>
            <p14:sldId id="272"/>
          </p14:sldIdLst>
        </p14:section>
        <p14:section name="Schluss" id="{B0C44721-27EC-4DC1-BA15-4F1701B2F95E}">
          <p14:sldIdLst>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1F"/>
    <a:srgbClr val="BFC6E0"/>
    <a:srgbClr val="004990"/>
    <a:srgbClr val="0066FF"/>
    <a:srgbClr val="3366FF"/>
    <a:srgbClr val="FDFA77"/>
    <a:srgbClr val="6600FF"/>
    <a:srgbClr val="FD1503"/>
    <a:srgbClr val="EA1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73648" autoAdjust="0"/>
  </p:normalViewPr>
  <p:slideViewPr>
    <p:cSldViewPr snapToGrid="0">
      <p:cViewPr varScale="1">
        <p:scale>
          <a:sx n="78" d="100"/>
          <a:sy n="78" d="100"/>
        </p:scale>
        <p:origin x="1560" y="96"/>
      </p:cViewPr>
      <p:guideLst>
        <p:guide orient="horz" pos="2160"/>
        <p:guide pos="3840"/>
      </p:guideLst>
    </p:cSldViewPr>
  </p:slideViewPr>
  <p:notesTextViewPr>
    <p:cViewPr>
      <p:scale>
        <a:sx n="3" d="2"/>
        <a:sy n="3" d="2"/>
      </p:scale>
      <p:origin x="0" y="0"/>
    </p:cViewPr>
  </p:notesTextViewPr>
  <p:notesViewPr>
    <p:cSldViewPr snapToGrid="0">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5659" cy="4959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de-DE"/>
          </a:p>
        </p:txBody>
      </p:sp>
      <p:sp>
        <p:nvSpPr>
          <p:cNvPr id="31747" name="Rectangle 3"/>
          <p:cNvSpPr>
            <a:spLocks noGrp="1" noChangeArrowheads="1"/>
          </p:cNvSpPr>
          <p:nvPr>
            <p:ph type="dt" sz="quarter" idx="1"/>
          </p:nvPr>
        </p:nvSpPr>
        <p:spPr bwMode="auto">
          <a:xfrm>
            <a:off x="3850443" y="0"/>
            <a:ext cx="2945659" cy="4959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de-DE"/>
          </a:p>
        </p:txBody>
      </p:sp>
      <p:sp>
        <p:nvSpPr>
          <p:cNvPr id="31748" name="Rectangle 4"/>
          <p:cNvSpPr>
            <a:spLocks noGrp="1" noChangeArrowheads="1"/>
          </p:cNvSpPr>
          <p:nvPr>
            <p:ph type="ftr" sz="quarter" idx="2"/>
          </p:nvPr>
        </p:nvSpPr>
        <p:spPr bwMode="auto">
          <a:xfrm>
            <a:off x="0" y="9429090"/>
            <a:ext cx="2945659" cy="4959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de-DE"/>
          </a:p>
        </p:txBody>
      </p:sp>
      <p:sp>
        <p:nvSpPr>
          <p:cNvPr id="31749" name="Rectangle 5"/>
          <p:cNvSpPr>
            <a:spLocks noGrp="1" noChangeArrowheads="1"/>
          </p:cNvSpPr>
          <p:nvPr>
            <p:ph type="sldNum" sz="quarter" idx="3"/>
          </p:nvPr>
        </p:nvSpPr>
        <p:spPr bwMode="auto">
          <a:xfrm>
            <a:off x="3850443" y="9429090"/>
            <a:ext cx="2945659" cy="4959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E93260-85BF-4359-9DBB-2FD000BB70BC}" type="slidenum">
              <a:rPr lang="de-DE" altLang="de-DE"/>
              <a:pPr/>
              <a:t>‹#›</a:t>
            </a:fld>
            <a:endParaRPr lang="de-DE" altLang="de-DE"/>
          </a:p>
        </p:txBody>
      </p:sp>
    </p:spTree>
    <p:extLst>
      <p:ext uri="{BB962C8B-B14F-4D97-AF65-F5344CB8AC3E}">
        <p14:creationId xmlns:p14="http://schemas.microsoft.com/office/powerpoint/2010/main" val="2110404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679768" y="330627"/>
            <a:ext cx="2265891" cy="4959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6083" name="Rectangle 3"/>
          <p:cNvSpPr>
            <a:spLocks noGrp="1" noChangeArrowheads="1"/>
          </p:cNvSpPr>
          <p:nvPr>
            <p:ph type="dt" idx="1"/>
          </p:nvPr>
        </p:nvSpPr>
        <p:spPr bwMode="auto">
          <a:xfrm>
            <a:off x="3850443" y="330626"/>
            <a:ext cx="2267465" cy="4959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679768" y="1072896"/>
            <a:ext cx="5443797" cy="30627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79768" y="4714546"/>
            <a:ext cx="5438140" cy="44682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6086" name="Rectangle 6"/>
          <p:cNvSpPr>
            <a:spLocks noGrp="1" noChangeArrowheads="1"/>
          </p:cNvSpPr>
          <p:nvPr>
            <p:ph type="ftr" sz="quarter" idx="4"/>
          </p:nvPr>
        </p:nvSpPr>
        <p:spPr bwMode="auto">
          <a:xfrm>
            <a:off x="679768" y="9197992"/>
            <a:ext cx="2945659" cy="4959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46087" name="Rectangle 7"/>
          <p:cNvSpPr>
            <a:spLocks noGrp="1" noChangeArrowheads="1"/>
          </p:cNvSpPr>
          <p:nvPr>
            <p:ph type="sldNum" sz="quarter" idx="5"/>
          </p:nvPr>
        </p:nvSpPr>
        <p:spPr bwMode="auto">
          <a:xfrm>
            <a:off x="3850443" y="9202666"/>
            <a:ext cx="2267465" cy="4959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CA1740-5BD8-4584-8E34-F6F6BF61C056}" type="slidenum">
              <a:rPr lang="en-US" altLang="de-DE"/>
              <a:pPr/>
              <a:t>‹#›</a:t>
            </a:fld>
            <a:endParaRPr lang="en-US" altLang="de-DE"/>
          </a:p>
        </p:txBody>
      </p:sp>
    </p:spTree>
    <p:extLst>
      <p:ext uri="{BB962C8B-B14F-4D97-AF65-F5344CB8AC3E}">
        <p14:creationId xmlns:p14="http://schemas.microsoft.com/office/powerpoint/2010/main" val="948138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a:t>
            </a:fld>
            <a:endParaRPr lang="en-US" altLang="de-DE"/>
          </a:p>
        </p:txBody>
      </p:sp>
    </p:spTree>
    <p:extLst>
      <p:ext uri="{BB962C8B-B14F-4D97-AF65-F5344CB8AC3E}">
        <p14:creationId xmlns:p14="http://schemas.microsoft.com/office/powerpoint/2010/main" val="1671769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en-US" dirty="0"/>
              <a:t>R&amp;D -&gt; </a:t>
            </a:r>
            <a:r>
              <a:rPr lang="en-US" dirty="0" err="1"/>
              <a:t>Forschung</a:t>
            </a:r>
            <a:r>
              <a:rPr lang="en-US" baseline="0" dirty="0"/>
              <a:t> und </a:t>
            </a:r>
            <a:r>
              <a:rPr lang="en-US" baseline="0" dirty="0" err="1"/>
              <a:t>Entwicklung</a:t>
            </a:r>
            <a:endParaRPr lang="en-US" baseline="0" dirty="0"/>
          </a:p>
          <a:p>
            <a:r>
              <a:rPr lang="en-US" baseline="0" dirty="0"/>
              <a:t>Production -&gt; </a:t>
            </a:r>
            <a:r>
              <a:rPr lang="en-US" baseline="0" dirty="0" err="1"/>
              <a:t>Produktion</a:t>
            </a:r>
            <a:endParaRPr lang="en-US" baseline="0" dirty="0"/>
          </a:p>
          <a:p>
            <a:r>
              <a:rPr lang="en-US" baseline="0" dirty="0"/>
              <a:t>Sales &amp; Services -&gt; </a:t>
            </a:r>
            <a:r>
              <a:rPr lang="en-US" baseline="0" dirty="0" err="1"/>
              <a:t>Verkauf</a:t>
            </a:r>
            <a:r>
              <a:rPr lang="en-US" baseline="0" dirty="0"/>
              <a:t> und Service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M³ Solution Center -&gt; </a:t>
            </a:r>
            <a:r>
              <a:rPr lang="en-US" baseline="0" dirty="0" err="1"/>
              <a:t>Verkauf</a:t>
            </a:r>
            <a:r>
              <a:rPr lang="en-US" baseline="0" dirty="0"/>
              <a:t> und Service </a:t>
            </a:r>
            <a:r>
              <a:rPr lang="en-US" baseline="0" dirty="0" err="1"/>
              <a:t>mit</a:t>
            </a:r>
            <a:r>
              <a:rPr lang="en-US" baseline="0" dirty="0"/>
              <a:t> Showroom</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a:t>Mitutoyo</a:t>
            </a:r>
            <a:r>
              <a:rPr lang="en-US" baseline="0" dirty="0"/>
              <a:t> Metrology Institute -&gt; </a:t>
            </a:r>
            <a:r>
              <a:rPr lang="en-US" baseline="0" dirty="0" err="1"/>
              <a:t>Forschung</a:t>
            </a: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Accredited Calibration Laboratory -&gt; </a:t>
            </a:r>
            <a:r>
              <a:rPr lang="en-US" baseline="0" dirty="0" err="1"/>
              <a:t>Kalibrierlabor</a:t>
            </a:r>
            <a:endParaRPr lang="en-US" dirty="0"/>
          </a:p>
          <a:p>
            <a:endParaRPr lang="en-US" dirty="0"/>
          </a:p>
          <a:p>
            <a:r>
              <a:rPr lang="en-US" dirty="0" err="1"/>
              <a:t>Mitarbeiter</a:t>
            </a:r>
            <a:r>
              <a:rPr lang="en-US" dirty="0"/>
              <a:t> </a:t>
            </a:r>
            <a:r>
              <a:rPr lang="en-US" dirty="0" err="1"/>
              <a:t>weltweit</a:t>
            </a:r>
            <a:r>
              <a:rPr lang="en-US" dirty="0"/>
              <a:t>:</a:t>
            </a:r>
            <a:r>
              <a:rPr lang="en-US" baseline="0" dirty="0"/>
              <a:t> &gt;5000</a:t>
            </a:r>
          </a:p>
          <a:p>
            <a:r>
              <a:rPr lang="en-US" baseline="0" dirty="0"/>
              <a:t>Knapp die </a:t>
            </a:r>
            <a:r>
              <a:rPr lang="en-US" baseline="0" dirty="0" err="1"/>
              <a:t>hälfte</a:t>
            </a:r>
            <a:r>
              <a:rPr lang="en-US" baseline="0" dirty="0"/>
              <a:t> </a:t>
            </a:r>
            <a:r>
              <a:rPr lang="en-US" baseline="0" dirty="0" err="1"/>
              <a:t>arbeitet</a:t>
            </a:r>
            <a:r>
              <a:rPr lang="en-US" baseline="0" dirty="0"/>
              <a:t> </a:t>
            </a:r>
            <a:r>
              <a:rPr lang="en-US" baseline="0" dirty="0" err="1"/>
              <a:t>ausserhalb</a:t>
            </a:r>
            <a:r>
              <a:rPr lang="en-US" baseline="0" dirty="0"/>
              <a:t> Japans</a:t>
            </a:r>
          </a:p>
          <a:p>
            <a:endParaRPr lang="en-US" baseline="0" dirty="0"/>
          </a:p>
          <a:p>
            <a:r>
              <a:rPr lang="en-US" baseline="0" dirty="0"/>
              <a:t>In Deutschland – </a:t>
            </a:r>
            <a:r>
              <a:rPr lang="en-US" baseline="0" dirty="0" err="1"/>
              <a:t>Zentrale</a:t>
            </a:r>
            <a:r>
              <a:rPr lang="en-US" baseline="0" dirty="0"/>
              <a:t> in Neuss, M3 Solution Center in Hamburg, Berlin, Eisenach, </a:t>
            </a:r>
            <a:r>
              <a:rPr lang="en-US" baseline="0" dirty="0" err="1"/>
              <a:t>Leonberg</a:t>
            </a:r>
            <a:r>
              <a:rPr lang="en-US" baseline="0" dirty="0"/>
              <a:t> und Ingolstadt</a:t>
            </a:r>
          </a:p>
          <a:p>
            <a:endParaRPr lang="en-US" baseline="0" dirty="0"/>
          </a:p>
          <a:p>
            <a:r>
              <a:rPr lang="en-US" baseline="0" dirty="0"/>
              <a:t>CTLG in </a:t>
            </a:r>
            <a:r>
              <a:rPr lang="en-US" baseline="0" dirty="0" err="1"/>
              <a:t>Oberndorf</a:t>
            </a:r>
            <a:endParaRPr lang="en-US" baseline="0"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10</a:t>
            </a:fld>
            <a:endParaRPr lang="en-US" altLang="de-DE"/>
          </a:p>
        </p:txBody>
      </p:sp>
    </p:spTree>
    <p:extLst>
      <p:ext uri="{BB962C8B-B14F-4D97-AF65-F5344CB8AC3E}">
        <p14:creationId xmlns:p14="http://schemas.microsoft.com/office/powerpoint/2010/main" val="312529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11</a:t>
            </a:fld>
            <a:endParaRPr lang="en-US" altLang="de-DE"/>
          </a:p>
        </p:txBody>
      </p:sp>
    </p:spTree>
    <p:extLst>
      <p:ext uri="{BB962C8B-B14F-4D97-AF65-F5344CB8AC3E}">
        <p14:creationId xmlns:p14="http://schemas.microsoft.com/office/powerpoint/2010/main" val="271299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r>
              <a:rPr lang="de-DE" dirty="0"/>
              <a:t>MCOSMOS – diese Software wurde bei uns entwickelt!</a:t>
            </a:r>
          </a:p>
          <a:p>
            <a:r>
              <a:rPr lang="de-DE" dirty="0"/>
              <a:t>Screenshot 1: Geopak, Software zur manuellen Erstellung von Messabläufen</a:t>
            </a:r>
          </a:p>
          <a:p>
            <a:r>
              <a:rPr lang="de-DE" dirty="0"/>
              <a:t>Diese Software ist gut geeignet für Werkstücke, von denen man kein CAD Modell hat.</a:t>
            </a:r>
          </a:p>
          <a:p>
            <a:r>
              <a:rPr lang="de-DE" dirty="0"/>
              <a:t>Die grundsätzliche Idee ist, dass man den Ablauf einmal vormacht und die Messmaschine den Ablauf dann in hoher Geschwindigkeit und Genauigkeit wiederholen kann.</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12</a:t>
            </a:fld>
            <a:endParaRPr lang="en-US" altLang="de-DE"/>
          </a:p>
        </p:txBody>
      </p:sp>
    </p:spTree>
    <p:extLst>
      <p:ext uri="{BB962C8B-B14F-4D97-AF65-F5344CB8AC3E}">
        <p14:creationId xmlns:p14="http://schemas.microsoft.com/office/powerpoint/2010/main" val="267290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r>
              <a:rPr lang="de-DE" dirty="0"/>
              <a:t>Screenshot 2: Cat1000, Software zur automatisierten Erstellung von Messabläufen mit Hilfe eines CAD Modells</a:t>
            </a:r>
          </a:p>
          <a:p>
            <a:r>
              <a:rPr lang="de-DE" dirty="0"/>
              <a:t>Dieser Ablauf ist halbautomatisch: der Benutzer kann im CAD Modell eine Fläche oder Kante auswählen (manuell) und dann festlegen, wie viele Punkte gemessen werden sollen und wie die Toleranz sein darf (manuell). Die Berechnung der Verfahrwege erfolgt automatisch.</a:t>
            </a:r>
          </a:p>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13</a:t>
            </a:fld>
            <a:endParaRPr lang="en-US" altLang="de-DE"/>
          </a:p>
        </p:txBody>
      </p:sp>
    </p:spTree>
    <p:extLst>
      <p:ext uri="{BB962C8B-B14F-4D97-AF65-F5344CB8AC3E}">
        <p14:creationId xmlns:p14="http://schemas.microsoft.com/office/powerpoint/2010/main" val="126162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fontScale="77500" lnSpcReduction="20000"/>
          </a:bodyPr>
          <a:lstStyle/>
          <a:p>
            <a:r>
              <a:rPr lang="de-DE" dirty="0"/>
              <a:t>MiCAT Planner ist die vollautomatische Lösung.</a:t>
            </a:r>
          </a:p>
          <a:p>
            <a:r>
              <a:rPr lang="de-DE" dirty="0"/>
              <a:t>In neueren CAD Modellen können Toleranzangaben hinterlegt werden.</a:t>
            </a:r>
          </a:p>
          <a:p>
            <a:r>
              <a:rPr lang="de-DE" dirty="0"/>
              <a:t>Unser Programm kann diese Angaben dann nutzen, um automatisch Punkte zu verteilen und den Verfahrweg (und damit die Messdauer) zu minimieren.</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14</a:t>
            </a:fld>
            <a:endParaRPr lang="en-US" altLang="de-DE"/>
          </a:p>
        </p:txBody>
      </p:sp>
    </p:spTree>
    <p:extLst>
      <p:ext uri="{BB962C8B-B14F-4D97-AF65-F5344CB8AC3E}">
        <p14:creationId xmlns:p14="http://schemas.microsoft.com/office/powerpoint/2010/main" val="419843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de-DE" dirty="0"/>
              <a:t>Während der Präsenzphase an der DHBW in Stuttgart wird von Mitutoyo eine Wohnung gestellt. Das spart viel Zeit</a:t>
            </a:r>
            <a:r>
              <a:rPr lang="de-DE" baseline="0" dirty="0"/>
              <a:t> im Vergleich zu einer Bahn- oder Autofahrt, so dass mehr Zeit für das Studium übrig bleibt.</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15</a:t>
            </a:fld>
            <a:endParaRPr lang="en-US" altLang="de-DE"/>
          </a:p>
        </p:txBody>
      </p:sp>
    </p:spTree>
    <p:extLst>
      <p:ext uri="{BB962C8B-B14F-4D97-AF65-F5344CB8AC3E}">
        <p14:creationId xmlns:p14="http://schemas.microsoft.com/office/powerpoint/2010/main" val="3530081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de-DE" dirty="0"/>
              <a:t>Informationstechnik</a:t>
            </a:r>
            <a:r>
              <a:rPr lang="de-DE" baseline="0" dirty="0"/>
              <a:t> verbindet Software mit Hardware. </a:t>
            </a:r>
          </a:p>
          <a:p>
            <a:r>
              <a:rPr lang="de-DE" baseline="0" dirty="0"/>
              <a:t>Durch diese beiden Schwerpunkte hat die Ausbildung eine hohe Bandbreite.</a:t>
            </a:r>
          </a:p>
          <a:p>
            <a:endParaRPr lang="de-DE" baseline="0" dirty="0"/>
          </a:p>
          <a:p>
            <a:endParaRPr lang="de-DE" baseline="0"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16</a:t>
            </a:fld>
            <a:endParaRPr lang="en-US" altLang="de-DE"/>
          </a:p>
        </p:txBody>
      </p:sp>
    </p:spTree>
    <p:extLst>
      <p:ext uri="{BB962C8B-B14F-4D97-AF65-F5344CB8AC3E}">
        <p14:creationId xmlns:p14="http://schemas.microsoft.com/office/powerpoint/2010/main" val="2162768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17</a:t>
            </a:fld>
            <a:endParaRPr lang="en-US" altLang="de-DE"/>
          </a:p>
        </p:txBody>
      </p:sp>
    </p:spTree>
    <p:extLst>
      <p:ext uri="{BB962C8B-B14F-4D97-AF65-F5344CB8AC3E}">
        <p14:creationId xmlns:p14="http://schemas.microsoft.com/office/powerpoint/2010/main" val="692918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de-DE" dirty="0"/>
              <a:t>Fragen?</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18</a:t>
            </a:fld>
            <a:endParaRPr lang="en-US" altLang="de-DE"/>
          </a:p>
        </p:txBody>
      </p:sp>
    </p:spTree>
    <p:extLst>
      <p:ext uri="{BB962C8B-B14F-4D97-AF65-F5344CB8AC3E}">
        <p14:creationId xmlns:p14="http://schemas.microsoft.com/office/powerpoint/2010/main" val="157310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solidFill>
                  <a:srgbClr val="000000"/>
                </a:solidFill>
              </a:rPr>
              <a:pPr/>
              <a:t>2</a:t>
            </a:fld>
            <a:endParaRPr lang="en-US" altLang="de-DE">
              <a:solidFill>
                <a:srgbClr val="000000"/>
              </a:solidFill>
            </a:endParaRPr>
          </a:p>
        </p:txBody>
      </p:sp>
    </p:spTree>
    <p:extLst>
      <p:ext uri="{BB962C8B-B14F-4D97-AF65-F5344CB8AC3E}">
        <p14:creationId xmlns:p14="http://schemas.microsoft.com/office/powerpoint/2010/main" val="280715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en-US" sz="1200" b="0" i="0" u="none" strike="noStrike" kern="1200" baseline="0" dirty="0" err="1">
                <a:solidFill>
                  <a:schemeClr val="tx1"/>
                </a:solidFill>
                <a:latin typeface="Arial" charset="0"/>
                <a:ea typeface="+mn-ea"/>
                <a:cs typeface="+mn-cs"/>
              </a:rPr>
              <a:t>Mitutoyo</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ist</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eine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Japanische</a:t>
            </a:r>
            <a:r>
              <a:rPr lang="en-US" sz="1200" b="0" i="0" u="none" strike="noStrike" kern="1200" baseline="0" dirty="0">
                <a:solidFill>
                  <a:schemeClr val="tx1"/>
                </a:solidFill>
                <a:latin typeface="Arial" charset="0"/>
                <a:ea typeface="+mn-ea"/>
                <a:cs typeface="+mn-cs"/>
              </a:rPr>
              <a:t> Firma.</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Gegründet</a:t>
            </a:r>
            <a:r>
              <a:rPr lang="en-US" sz="1200" b="0" i="0" u="none" strike="noStrike" kern="1200" baseline="0" dirty="0">
                <a:solidFill>
                  <a:schemeClr val="tx1"/>
                </a:solidFill>
                <a:latin typeface="Arial" charset="0"/>
                <a:ea typeface="+mn-ea"/>
                <a:cs typeface="+mn-cs"/>
              </a:rPr>
              <a:t> 1934 in Kawasaki.</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Kawasaki </a:t>
            </a:r>
            <a:r>
              <a:rPr lang="en-US" sz="1200" b="0" i="0" u="none" strike="noStrike" kern="1200" baseline="0" dirty="0" err="1">
                <a:solidFill>
                  <a:schemeClr val="tx1"/>
                </a:solidFill>
                <a:latin typeface="Arial" charset="0"/>
                <a:ea typeface="+mn-ea"/>
                <a:cs typeface="+mn-cs"/>
              </a:rPr>
              <a:t>befindet</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sich</a:t>
            </a:r>
            <a:r>
              <a:rPr lang="en-US" sz="1200" b="0" i="0" u="none" strike="noStrike" kern="1200" baseline="0" dirty="0">
                <a:solidFill>
                  <a:schemeClr val="tx1"/>
                </a:solidFill>
                <a:latin typeface="Arial" charset="0"/>
                <a:ea typeface="+mn-ea"/>
                <a:cs typeface="+mn-cs"/>
              </a:rPr>
              <a:t> in der </a:t>
            </a:r>
            <a:r>
              <a:rPr lang="en-US" sz="1200" b="0" i="0" u="none" strike="noStrike" kern="1200" baseline="0" dirty="0" err="1">
                <a:solidFill>
                  <a:schemeClr val="tx1"/>
                </a:solidFill>
                <a:latin typeface="Arial" charset="0"/>
                <a:ea typeface="+mn-ea"/>
                <a:cs typeface="+mn-cs"/>
              </a:rPr>
              <a:t>Nähe</a:t>
            </a:r>
            <a:r>
              <a:rPr lang="en-US" sz="1200" b="0" i="0" u="none" strike="noStrike" kern="1200" baseline="0" dirty="0">
                <a:solidFill>
                  <a:schemeClr val="tx1"/>
                </a:solidFill>
                <a:latin typeface="Arial" charset="0"/>
                <a:ea typeface="+mn-ea"/>
                <a:cs typeface="+mn-cs"/>
              </a:rPr>
              <a:t> von </a:t>
            </a:r>
            <a:r>
              <a:rPr lang="en-US" sz="1200" b="0" i="0" u="none" strike="noStrike" kern="1200" baseline="0" dirty="0" err="1">
                <a:solidFill>
                  <a:schemeClr val="tx1"/>
                </a:solidFill>
                <a:latin typeface="Arial" charset="0"/>
                <a:ea typeface="+mn-ea"/>
                <a:cs typeface="+mn-cs"/>
              </a:rPr>
              <a:t>Tokio</a:t>
            </a:r>
            <a:r>
              <a:rPr lang="en-US" sz="1200" b="0" i="0" u="none" strike="noStrike" kern="1200" baseline="0" dirty="0">
                <a:solidFill>
                  <a:schemeClr val="tx1"/>
                </a:solidFill>
                <a:latin typeface="Arial" charset="0"/>
                <a:ea typeface="+mn-ea"/>
                <a:cs typeface="+mn-cs"/>
              </a:rPr>
              <a:t>.</a:t>
            </a:r>
            <a:endParaRPr lang="de-DE" baseline="0" dirty="0"/>
          </a:p>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3</a:t>
            </a:fld>
            <a:endParaRPr lang="en-US" altLang="de-DE"/>
          </a:p>
        </p:txBody>
      </p:sp>
    </p:spTree>
    <p:extLst>
      <p:ext uri="{BB962C8B-B14F-4D97-AF65-F5344CB8AC3E}">
        <p14:creationId xmlns:p14="http://schemas.microsoft.com/office/powerpoint/2010/main" val="209574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en-US" baseline="0" dirty="0"/>
              <a:t>Motto: Sind, </a:t>
            </a:r>
            <a:r>
              <a:rPr lang="en-US" baseline="0" dirty="0" err="1"/>
              <a:t>wie</a:t>
            </a:r>
            <a:r>
              <a:rPr lang="en-US" baseline="0" dirty="0"/>
              <a:t> </a:t>
            </a:r>
            <a:r>
              <a:rPr lang="en-US" baseline="0" dirty="0" err="1"/>
              <a:t>schon</a:t>
            </a:r>
            <a:r>
              <a:rPr lang="en-US" baseline="0" dirty="0"/>
              <a:t> </a:t>
            </a:r>
            <a:r>
              <a:rPr lang="en-US" baseline="0" dirty="0" err="1"/>
              <a:t>gehört</a:t>
            </a:r>
            <a:r>
              <a:rPr lang="en-US" baseline="0" dirty="0"/>
              <a:t>, </a:t>
            </a:r>
            <a:r>
              <a:rPr lang="en-US" baseline="0" dirty="0" err="1"/>
              <a:t>auch</a:t>
            </a:r>
            <a:r>
              <a:rPr lang="en-US" baseline="0" dirty="0"/>
              <a:t> 3 </a:t>
            </a:r>
            <a:r>
              <a:rPr lang="en-US" baseline="0" dirty="0" err="1"/>
              <a:t>Elemente</a:t>
            </a:r>
            <a:r>
              <a:rPr lang="en-US" baseline="0" dirty="0"/>
              <a:t>…. </a:t>
            </a:r>
            <a:r>
              <a:rPr lang="en-US" baseline="0" dirty="0" err="1"/>
              <a:t>Gute</a:t>
            </a:r>
            <a:r>
              <a:rPr lang="en-US" baseline="0" dirty="0"/>
              <a:t> </a:t>
            </a:r>
            <a:r>
              <a:rPr lang="en-US" baseline="0" dirty="0" err="1"/>
              <a:t>Umgebung</a:t>
            </a:r>
            <a:r>
              <a:rPr lang="en-US" baseline="0" dirty="0"/>
              <a:t>, </a:t>
            </a:r>
            <a:r>
              <a:rPr lang="en-US" baseline="0" dirty="0" err="1"/>
              <a:t>Gute</a:t>
            </a:r>
            <a:r>
              <a:rPr lang="en-US" baseline="0" dirty="0"/>
              <a:t> Menschen, </a:t>
            </a:r>
            <a:r>
              <a:rPr lang="en-US" baseline="0" dirty="0" err="1"/>
              <a:t>Gute</a:t>
            </a:r>
            <a:r>
              <a:rPr lang="en-US" baseline="0" dirty="0"/>
              <a:t> </a:t>
            </a:r>
            <a:r>
              <a:rPr lang="en-US" baseline="0" dirty="0" err="1"/>
              <a:t>Technik</a:t>
            </a:r>
            <a:endParaRPr lang="en-US"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solidFill>
                  <a:srgbClr val="000000"/>
                </a:solidFill>
              </a:rPr>
              <a:pPr/>
              <a:t>4</a:t>
            </a:fld>
            <a:endParaRPr lang="en-US" altLang="de-DE">
              <a:solidFill>
                <a:srgbClr val="000000"/>
              </a:solidFill>
            </a:endParaRPr>
          </a:p>
        </p:txBody>
      </p:sp>
    </p:spTree>
    <p:extLst>
      <p:ext uri="{BB962C8B-B14F-4D97-AF65-F5344CB8AC3E}">
        <p14:creationId xmlns:p14="http://schemas.microsoft.com/office/powerpoint/2010/main" val="163838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r>
              <a:rPr lang="de-DE" dirty="0"/>
              <a:t>Das Bild zeigt unser neues Firmengebäude in Oberndorf auf dem Lindenhof.</a:t>
            </a:r>
          </a:p>
          <a:p>
            <a:r>
              <a:rPr lang="de-DE" dirty="0"/>
              <a:t>Es wurde 2015 nach unseren Wünschen neu gebaut, nachdem wir zuvor an mehreren Stellen in Oberndorf untergebracht waren.</a:t>
            </a:r>
          </a:p>
          <a:p>
            <a:r>
              <a:rPr lang="de-DE" dirty="0"/>
              <a:t>Das Gebäude berücksichtigt viele Wünsche:</a:t>
            </a:r>
          </a:p>
          <a:p>
            <a:pPr marL="171450" indent="-171450">
              <a:buFontTx/>
              <a:buChar char="-"/>
            </a:pPr>
            <a:r>
              <a:rPr lang="de-DE" dirty="0"/>
              <a:t>Helle Innenräume, gute Ausleuchtung</a:t>
            </a:r>
          </a:p>
          <a:p>
            <a:pPr marL="171450" indent="-171450">
              <a:buFontTx/>
              <a:buChar char="-"/>
            </a:pPr>
            <a:r>
              <a:rPr lang="de-DE" dirty="0"/>
              <a:t>Klimatisierung, insbesondere im </a:t>
            </a:r>
            <a:r>
              <a:rPr lang="de-DE" dirty="0" err="1"/>
              <a:t>Messraum</a:t>
            </a:r>
            <a:endParaRPr lang="de-DE" dirty="0"/>
          </a:p>
          <a:p>
            <a:pPr marL="171450" indent="-171450">
              <a:buFontTx/>
              <a:buChar char="-"/>
            </a:pPr>
            <a:r>
              <a:rPr lang="de-DE" dirty="0"/>
              <a:t>Kein Großraumbüro, wegen der Geräuschkulisse</a:t>
            </a:r>
          </a:p>
          <a:p>
            <a:pPr marL="171450" indent="-171450">
              <a:buFontTx/>
              <a:buChar char="-"/>
            </a:pPr>
            <a:r>
              <a:rPr lang="de-DE" dirty="0"/>
              <a:t>Trotzdem die Vorteile eines Großraumbüros durch Glaswände</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5</a:t>
            </a:fld>
            <a:endParaRPr lang="en-US" altLang="de-DE"/>
          </a:p>
        </p:txBody>
      </p:sp>
    </p:spTree>
    <p:extLst>
      <p:ext uri="{BB962C8B-B14F-4D97-AF65-F5344CB8AC3E}">
        <p14:creationId xmlns:p14="http://schemas.microsoft.com/office/powerpoint/2010/main" val="365087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6</a:t>
            </a:fld>
            <a:endParaRPr lang="en-US" altLang="de-DE"/>
          </a:p>
        </p:txBody>
      </p:sp>
    </p:spTree>
    <p:extLst>
      <p:ext uri="{BB962C8B-B14F-4D97-AF65-F5344CB8AC3E}">
        <p14:creationId xmlns:p14="http://schemas.microsoft.com/office/powerpoint/2010/main" val="183597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en-US" dirty="0"/>
              <a:t>Die </a:t>
            </a:r>
            <a:r>
              <a:rPr lang="en-US" dirty="0" err="1"/>
              <a:t>Mitarbeiter</a:t>
            </a:r>
            <a:r>
              <a:rPr lang="en-US" dirty="0"/>
              <a:t> des CTL </a:t>
            </a:r>
            <a:r>
              <a:rPr lang="en-US" dirty="0" err="1"/>
              <a:t>schreiben</a:t>
            </a:r>
            <a:r>
              <a:rPr lang="en-US" dirty="0"/>
              <a:t> Software </a:t>
            </a:r>
            <a:r>
              <a:rPr lang="en-US" dirty="0" err="1"/>
              <a:t>für</a:t>
            </a:r>
            <a:r>
              <a:rPr lang="en-US" dirty="0"/>
              <a:t> die </a:t>
            </a:r>
            <a:r>
              <a:rPr lang="en-US" dirty="0" err="1"/>
              <a:t>großen</a:t>
            </a:r>
            <a:r>
              <a:rPr lang="en-US" dirty="0"/>
              <a:t> </a:t>
            </a:r>
            <a:r>
              <a:rPr lang="en-US" dirty="0" err="1"/>
              <a:t>Koordinatenmessgeräte</a:t>
            </a:r>
            <a:r>
              <a:rPr lang="en-US" dirty="0"/>
              <a:t>.</a:t>
            </a:r>
          </a:p>
          <a:p>
            <a:r>
              <a:rPr lang="en-US" dirty="0" err="1"/>
              <a:t>Wir</a:t>
            </a:r>
            <a:r>
              <a:rPr lang="en-US" dirty="0"/>
              <a:t> </a:t>
            </a:r>
            <a:r>
              <a:rPr lang="en-US" dirty="0" err="1"/>
              <a:t>programmieren</a:t>
            </a:r>
            <a:r>
              <a:rPr lang="en-US" dirty="0"/>
              <a:t> in C++ und C# und </a:t>
            </a:r>
            <a:r>
              <a:rPr lang="en-US" dirty="0" err="1"/>
              <a:t>verwenden</a:t>
            </a:r>
            <a:r>
              <a:rPr lang="en-US" dirty="0"/>
              <a:t> </a:t>
            </a:r>
            <a:r>
              <a:rPr lang="en-US" dirty="0" err="1"/>
              <a:t>dafür</a:t>
            </a:r>
            <a:r>
              <a:rPr lang="en-US" dirty="0"/>
              <a:t> Microsoft Visual Studio, </a:t>
            </a:r>
            <a:r>
              <a:rPr lang="en-US" dirty="0" err="1"/>
              <a:t>JetBrains</a:t>
            </a:r>
            <a:r>
              <a:rPr lang="en-US" dirty="0"/>
              <a:t> </a:t>
            </a:r>
            <a:r>
              <a:rPr lang="en-US" dirty="0" err="1"/>
              <a:t>Resharper</a:t>
            </a:r>
            <a:r>
              <a:rPr lang="en-US" dirty="0"/>
              <a:t>, TFS und </a:t>
            </a:r>
            <a:r>
              <a:rPr lang="en-US" dirty="0" err="1"/>
              <a:t>andere</a:t>
            </a:r>
            <a:r>
              <a:rPr lang="en-US" dirty="0"/>
              <a:t> </a:t>
            </a:r>
            <a:r>
              <a:rPr lang="en-US" dirty="0" err="1"/>
              <a:t>professionelle</a:t>
            </a:r>
            <a:r>
              <a:rPr lang="en-US" dirty="0"/>
              <a:t> </a:t>
            </a:r>
            <a:r>
              <a:rPr lang="en-US" dirty="0" err="1"/>
              <a:t>Entwicklungstools</a:t>
            </a:r>
            <a:r>
              <a:rPr lang="en-US" dirty="0"/>
              <a:t>.</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7</a:t>
            </a:fld>
            <a:endParaRPr lang="en-US" altLang="de-DE"/>
          </a:p>
        </p:txBody>
      </p:sp>
    </p:spTree>
    <p:extLst>
      <p:ext uri="{BB962C8B-B14F-4D97-AF65-F5344CB8AC3E}">
        <p14:creationId xmlns:p14="http://schemas.microsoft.com/office/powerpoint/2010/main" val="333067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en-US" sz="1200" b="0" i="0" u="none" strike="noStrike" kern="1200" baseline="0" dirty="0" err="1">
                <a:solidFill>
                  <a:schemeClr val="tx1"/>
                </a:solidFill>
                <a:latin typeface="Arial" charset="0"/>
                <a:ea typeface="+mn-ea"/>
                <a:cs typeface="+mn-cs"/>
              </a:rPr>
              <a:t>Erstes</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Produkt</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waren</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Bügelmessschrauben</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en-US" sz="1200" b="1" i="0" u="none" strike="noStrike" kern="1200" baseline="0" dirty="0" err="1">
                <a:solidFill>
                  <a:schemeClr val="tx1"/>
                </a:solidFill>
                <a:latin typeface="Arial" charset="0"/>
                <a:ea typeface="+mn-ea"/>
                <a:cs typeface="+mn-cs"/>
              </a:rPr>
              <a:t>Bild</a:t>
            </a:r>
            <a:r>
              <a:rPr lang="en-US" sz="1200" b="0" i="0" u="none" strike="noStrike" kern="1200" baseline="0" dirty="0">
                <a:solidFill>
                  <a:schemeClr val="tx1"/>
                </a:solidFill>
                <a:latin typeface="Arial" charset="0"/>
                <a:ea typeface="+mn-ea"/>
                <a:cs typeface="+mn-cs"/>
              </a:rPr>
              <a:t> Model der </a:t>
            </a:r>
            <a:r>
              <a:rPr lang="en-US" sz="1200" b="0" i="0" u="none" strike="noStrike" kern="1200" baseline="0" dirty="0" err="1">
                <a:solidFill>
                  <a:schemeClr val="tx1"/>
                </a:solidFill>
                <a:latin typeface="Arial" charset="0"/>
                <a:ea typeface="+mn-ea"/>
                <a:cs typeface="+mn-cs"/>
              </a:rPr>
              <a:t>ersten</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Fabrik</a:t>
            </a:r>
            <a:r>
              <a:rPr lang="en-US" sz="1200" b="0" i="0" u="none" strike="noStrike" kern="1200" baseline="0" dirty="0">
                <a:solidFill>
                  <a:schemeClr val="tx1"/>
                </a:solidFill>
                <a:latin typeface="Arial" charset="0"/>
                <a:ea typeface="+mn-ea"/>
                <a:cs typeface="+mn-cs"/>
              </a:rPr>
              <a:t> 1934.</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3 </a:t>
            </a:r>
            <a:r>
              <a:rPr lang="en-US" sz="1200" b="0" i="0" u="none" strike="noStrike" kern="1200" baseline="0" dirty="0" err="1">
                <a:solidFill>
                  <a:schemeClr val="tx1"/>
                </a:solidFill>
                <a:latin typeface="Arial" charset="0"/>
                <a:ea typeface="+mn-ea"/>
                <a:cs typeface="+mn-cs"/>
              </a:rPr>
              <a:t>Jahre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Entwicklungszeit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Qualitätsanforderungen</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waren</a:t>
            </a:r>
            <a:r>
              <a:rPr lang="en-US" sz="1200" b="0" i="0" u="none" strike="noStrike" kern="1200" baseline="0" dirty="0">
                <a:solidFill>
                  <a:schemeClr val="tx1"/>
                </a:solidFill>
                <a:latin typeface="Arial" charset="0"/>
                <a:ea typeface="+mn-ea"/>
                <a:cs typeface="+mn-cs"/>
              </a:rPr>
              <a:t> “Gut, </a:t>
            </a:r>
            <a:r>
              <a:rPr lang="en-US" sz="1200" b="0" i="0" u="none" strike="noStrike" kern="1200" baseline="0" dirty="0" err="1">
                <a:solidFill>
                  <a:schemeClr val="tx1"/>
                </a:solidFill>
                <a:latin typeface="Arial" charset="0"/>
                <a:ea typeface="+mn-ea"/>
                <a:cs typeface="+mn-cs"/>
              </a:rPr>
              <a:t>Günstig</a:t>
            </a:r>
            <a:r>
              <a:rPr lang="en-US" sz="1200" b="0" i="0" u="none" strike="noStrike" kern="1200" baseline="0" dirty="0">
                <a:solidFill>
                  <a:schemeClr val="tx1"/>
                </a:solidFill>
                <a:latin typeface="Arial" charset="0"/>
                <a:ea typeface="+mn-ea"/>
                <a:cs typeface="+mn-cs"/>
              </a:rPr>
              <a:t> und </a:t>
            </a:r>
            <a:r>
              <a:rPr lang="en-US" sz="1200" b="0" i="0" u="none" strike="noStrike" kern="1200" baseline="0" dirty="0" err="1">
                <a:solidFill>
                  <a:schemeClr val="tx1"/>
                </a:solidFill>
                <a:latin typeface="Arial" charset="0"/>
                <a:ea typeface="+mn-ea"/>
                <a:cs typeface="+mn-cs"/>
              </a:rPr>
              <a:t>Langlebig</a:t>
            </a:r>
            <a:r>
              <a:rPr lang="en-US" sz="1200" b="0" i="0" u="none" strike="noStrike" kern="1200" baseline="0" dirty="0">
                <a:solidFill>
                  <a:schemeClr val="tx1"/>
                </a:solidFill>
                <a:latin typeface="Arial" charset="0"/>
                <a:ea typeface="+mn-ea"/>
                <a:cs typeface="+mn-cs"/>
              </a:rPr>
              <a:t> – Die </a:t>
            </a:r>
            <a:r>
              <a:rPr lang="en-US" sz="1200" b="0" i="0" u="none" strike="noStrike" kern="1200" baseline="0" dirty="0" err="1">
                <a:solidFill>
                  <a:schemeClr val="tx1"/>
                </a:solidFill>
                <a:latin typeface="Arial" charset="0"/>
                <a:ea typeface="+mn-ea"/>
                <a:cs typeface="+mn-cs"/>
              </a:rPr>
              <a:t>Weltbeste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Bügelmessschraube</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err="1">
                <a:solidFill>
                  <a:schemeClr val="tx1"/>
                </a:solidFill>
                <a:latin typeface="Arial" charset="0"/>
                <a:ea typeface="+mn-ea"/>
                <a:cs typeface="+mn-cs"/>
              </a:rPr>
              <a:t>Nur</a:t>
            </a:r>
            <a:r>
              <a:rPr lang="en-US" sz="1200" b="0" i="0" u="none" strike="noStrike" kern="1200" baseline="0" dirty="0">
                <a:solidFill>
                  <a:schemeClr val="tx1"/>
                </a:solidFill>
                <a:latin typeface="Arial" charset="0"/>
                <a:ea typeface="+mn-ea"/>
                <a:cs typeface="+mn-cs"/>
              </a:rPr>
              <a:t> 17 von 100 </a:t>
            </a:r>
            <a:r>
              <a:rPr lang="en-US" sz="1200" b="0" i="0" u="none" strike="noStrike" kern="1200" baseline="0" dirty="0" err="1">
                <a:solidFill>
                  <a:schemeClr val="tx1"/>
                </a:solidFill>
                <a:latin typeface="Arial" charset="0"/>
                <a:ea typeface="+mn-ea"/>
                <a:cs typeface="+mn-cs"/>
              </a:rPr>
              <a:t>Bügelmessschrauben</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erreichten</a:t>
            </a:r>
            <a:r>
              <a:rPr lang="en-US" sz="1200" b="0" i="0" u="none" strike="noStrike" kern="1200" baseline="0" dirty="0">
                <a:solidFill>
                  <a:schemeClr val="tx1"/>
                </a:solidFill>
                <a:latin typeface="Arial" charset="0"/>
                <a:ea typeface="+mn-ea"/>
                <a:cs typeface="+mn-cs"/>
              </a:rPr>
              <a:t> dieses </a:t>
            </a:r>
            <a:r>
              <a:rPr lang="en-US" sz="1200" b="0" i="0" u="none" strike="noStrike" kern="1200" baseline="0" dirty="0" err="1">
                <a:solidFill>
                  <a:schemeClr val="tx1"/>
                </a:solidFill>
                <a:latin typeface="Arial" charset="0"/>
                <a:ea typeface="+mn-ea"/>
                <a:cs typeface="+mn-cs"/>
              </a:rPr>
              <a:t>Qualitätsziel</a:t>
            </a:r>
            <a:r>
              <a:rPr lang="en-US" sz="1200" b="0" i="0" u="none" strike="noStrike" kern="1200" baseline="0" dirty="0">
                <a:solidFill>
                  <a:schemeClr val="tx1"/>
                </a:solidFill>
                <a:latin typeface="Arial" charset="0"/>
                <a:ea typeface="+mn-ea"/>
                <a:cs typeface="+mn-cs"/>
              </a:rPr>
              <a:t> und </a:t>
            </a:r>
            <a:r>
              <a:rPr lang="en-US" sz="1200" b="0" i="0" u="none" strike="noStrike" kern="1200" baseline="0" dirty="0" err="1">
                <a:solidFill>
                  <a:schemeClr val="tx1"/>
                </a:solidFill>
                <a:latin typeface="Arial" charset="0"/>
                <a:ea typeface="+mn-ea"/>
                <a:cs typeface="+mn-cs"/>
              </a:rPr>
              <a:t>wurden</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für</a:t>
            </a:r>
            <a:r>
              <a:rPr lang="en-US" sz="1200" b="0" i="0" u="none" strike="noStrike" kern="1200" baseline="0" dirty="0">
                <a:solidFill>
                  <a:schemeClr val="tx1"/>
                </a:solidFill>
                <a:latin typeface="Arial" charset="0"/>
                <a:ea typeface="+mn-ea"/>
                <a:cs typeface="+mn-cs"/>
              </a:rPr>
              <a:t> den </a:t>
            </a:r>
            <a:r>
              <a:rPr lang="en-US" sz="1200" b="0" i="0" u="none" strike="noStrike" kern="1200" baseline="0" dirty="0" err="1">
                <a:solidFill>
                  <a:schemeClr val="tx1"/>
                </a:solidFill>
                <a:latin typeface="Arial" charset="0"/>
                <a:ea typeface="+mn-ea"/>
                <a:cs typeface="+mn-cs"/>
              </a:rPr>
              <a:t>Verkauf</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freigegeben</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8</a:t>
            </a:fld>
            <a:endParaRPr lang="en-US" altLang="de-DE"/>
          </a:p>
        </p:txBody>
      </p:sp>
    </p:spTree>
    <p:extLst>
      <p:ext uri="{BB962C8B-B14F-4D97-AF65-F5344CB8AC3E}">
        <p14:creationId xmlns:p14="http://schemas.microsoft.com/office/powerpoint/2010/main" val="344332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r>
              <a:rPr lang="de-DE" dirty="0"/>
              <a:t>Handmessgeräte</a:t>
            </a:r>
          </a:p>
          <a:p>
            <a:r>
              <a:rPr lang="de-DE" baseline="0" dirty="0"/>
              <a:t>Linearmaßstäbe</a:t>
            </a:r>
            <a:endParaRPr lang="de-DE" dirty="0"/>
          </a:p>
          <a:p>
            <a:r>
              <a:rPr lang="de-DE" dirty="0"/>
              <a:t>Härte-Prüfgeräte</a:t>
            </a:r>
          </a:p>
          <a:p>
            <a:r>
              <a:rPr lang="de-DE" dirty="0"/>
              <a:t>Sensorsysteme</a:t>
            </a:r>
          </a:p>
          <a:p>
            <a:r>
              <a:rPr lang="de-DE" dirty="0"/>
              <a:t>Optische Messgeräte</a:t>
            </a:r>
          </a:p>
          <a:p>
            <a:r>
              <a:rPr lang="de-DE" dirty="0"/>
              <a:t>Form-Messgeräte</a:t>
            </a:r>
          </a:p>
          <a:p>
            <a:r>
              <a:rPr lang="de-DE" dirty="0"/>
              <a:t>Bildverarbeitungs-Messgeräte</a:t>
            </a:r>
          </a:p>
          <a:p>
            <a:r>
              <a:rPr lang="de-DE" dirty="0"/>
              <a:t>Koordinaten-Messgeräte</a:t>
            </a:r>
          </a:p>
          <a:p>
            <a:endParaRPr lang="de-DE" dirty="0"/>
          </a:p>
          <a:p>
            <a:r>
              <a:rPr lang="de-DE" dirty="0"/>
              <a:t>-&gt; Software…</a:t>
            </a:r>
          </a:p>
          <a:p>
            <a:endParaRPr lang="de-DE" dirty="0"/>
          </a:p>
          <a:p>
            <a:r>
              <a:rPr lang="de-DE" dirty="0"/>
              <a:t>Über 9000 Produkte… Schauen Sie in unseren Katalog…</a:t>
            </a:r>
          </a:p>
        </p:txBody>
      </p:sp>
      <p:sp>
        <p:nvSpPr>
          <p:cNvPr id="4" name="Foliennummernplatzhalter 3"/>
          <p:cNvSpPr>
            <a:spLocks noGrp="1"/>
          </p:cNvSpPr>
          <p:nvPr>
            <p:ph type="sldNum" sz="quarter" idx="10"/>
          </p:nvPr>
        </p:nvSpPr>
        <p:spPr/>
        <p:txBody>
          <a:bodyPr/>
          <a:lstStyle/>
          <a:p>
            <a:fld id="{27CA1740-5BD8-4584-8E34-F6F6BF61C056}" type="slidenum">
              <a:rPr lang="en-US" altLang="de-DE" smtClean="0"/>
              <a:pPr/>
              <a:t>9</a:t>
            </a:fld>
            <a:endParaRPr lang="en-US" altLang="de-DE"/>
          </a:p>
        </p:txBody>
      </p:sp>
    </p:spTree>
    <p:extLst>
      <p:ext uri="{BB962C8B-B14F-4D97-AF65-F5344CB8AC3E}">
        <p14:creationId xmlns:p14="http://schemas.microsoft.com/office/powerpoint/2010/main" val="306847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B1799B-B899-47B8-92A8-5243EA1C43ED}"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18175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2079C9-FA1C-4E7E-A76C-1B5690D6AE1E}"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97220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EC216F-1E98-44EE-9407-6ED0DB8BCBEB}"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17846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30D627-793B-44F8-B966-3081CF943B4A}"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ußzeilenplatzhalt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70844395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13551F-F99B-43FD-A6ED-85636062B962}"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05154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C83BD7-B094-41E8-9CB6-5D8566AAE303}"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322305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33D0E-CB26-4A71-A116-DDE4B6543734}"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4" name="Fußzeilenplatzhalt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85065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58CD531-54F1-4786-B0D6-870CA836D4B9}"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3" name="Fußzeilenplatzhalt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98923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484B5B-B27E-40A3-9DCD-426A9488EC3A}"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4" name="Fußzeilenplatzhalt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65598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FFF7A5-8892-401C-96C0-4A99B6584CD8}"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4" name="Fußzeilenplatzhalt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49367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1015A2-BD98-4A08-9DD1-038966A0D989}"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p>
        </p:txBody>
      </p:sp>
      <p:sp>
        <p:nvSpPr>
          <p:cNvPr id="6" name="Foliennummernplatzhalt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802680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0B8011-25D9-4ED6-9D3D-48FC26EC9CAC}"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1693294763"/>
      </p:ext>
    </p:extLst>
  </p:cSld>
  <p:clrMap bg1="lt1" tx1="dk1" bg2="lt2" tx2="dk2" accent1="accent1" accent2="accent2" accent3="accent3" accent4="accent4" accent5="accent5" accent6="accent6" hlink="hlink" folHlink="folHlink"/>
  <p:sldLayoutIdLst>
    <p:sldLayoutId id="2147483684"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orient="horz" pos="232">
          <p15:clr>
            <a:srgbClr val="F26B43"/>
          </p15:clr>
        </p15:guide>
        <p15:guide id="3" orient="horz" pos="1026">
          <p15:clr>
            <a:srgbClr val="F26B43"/>
          </p15:clr>
        </p15:guide>
        <p15:guide id="4" orient="horz" pos="1207">
          <p15:clr>
            <a:srgbClr val="F26B43"/>
          </p15:clr>
        </p15:guide>
        <p15:guide id="5" orient="horz" pos="2659">
          <p15:clr>
            <a:srgbClr val="F26B43"/>
          </p15:clr>
        </p15:guide>
        <p15:guide id="6" pos="715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99EB432-788F-4DAB-BA39-67EE76D90793}" type="datetime1">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30.05.2023</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rPr>
              <a:t>Versionskontrolle</a:t>
            </a:r>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A1F27E2-D58A-4028-9FF2-B12D897F257E}"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13538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1559468" y="6171331"/>
            <a:ext cx="447239" cy="370037"/>
          </a:xfrm>
          <a:prstGeom prst="rect">
            <a:avLst/>
          </a:prstGeom>
        </p:spPr>
      </p:pic>
    </p:spTree>
    <p:extLst>
      <p:ext uri="{BB962C8B-B14F-4D97-AF65-F5344CB8AC3E}">
        <p14:creationId xmlns:p14="http://schemas.microsoft.com/office/powerpoint/2010/main" val="39492077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96">
          <p15:clr>
            <a:srgbClr val="F26B43"/>
          </p15:clr>
        </p15:guide>
        <p15:guide id="4" orient="horz" pos="958">
          <p15:clr>
            <a:srgbClr val="F26B43"/>
          </p15:clr>
        </p15:guide>
        <p15:guide id="5" orient="horz" pos="3884">
          <p15:clr>
            <a:srgbClr val="F26B43"/>
          </p15:clr>
        </p15:guide>
        <p15:guide id="6" pos="3795">
          <p15:clr>
            <a:srgbClr val="F26B43"/>
          </p15:clr>
        </p15:guide>
        <p15:guide id="7" pos="3885">
          <p15:clr>
            <a:srgbClr val="F26B43"/>
          </p15:clr>
        </p15:guide>
        <p15:guide id="8" orient="horz" pos="77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Video/MiCAT-SimulationSwissBlock.mp4"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3.jpeg"/><Relationship Id="rId11"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a:t>Firmenpräsentation</a:t>
            </a:r>
          </a:p>
        </p:txBody>
      </p:sp>
      <p:sp>
        <p:nvSpPr>
          <p:cNvPr id="2" name="Untertitel 1">
            <a:extLst>
              <a:ext uri="{FF2B5EF4-FFF2-40B4-BE49-F238E27FC236}">
                <a16:creationId xmlns:a16="http://schemas.microsoft.com/office/drawing/2014/main" id="{2CB9308B-D018-4B26-8AE0-0E4749537C2D}"/>
              </a:ext>
            </a:extLst>
          </p:cNvPr>
          <p:cNvSpPr>
            <a:spLocks noGrp="1"/>
          </p:cNvSpPr>
          <p:nvPr>
            <p:ph type="subTitle" idx="1"/>
          </p:nvPr>
        </p:nvSpPr>
        <p:spPr/>
        <p:txBody>
          <a:bodyPr/>
          <a:lstStyle/>
          <a:p>
            <a:endParaRPr lang="de-DE"/>
          </a:p>
        </p:txBody>
      </p:sp>
      <p:sp>
        <p:nvSpPr>
          <p:cNvPr id="10" name="Datumsplatzhalter 9"/>
          <p:cNvSpPr>
            <a:spLocks noGrp="1"/>
          </p:cNvSpPr>
          <p:nvPr>
            <p:ph type="dt" sz="half" idx="10"/>
          </p:nvPr>
        </p:nvSpPr>
        <p:spPr/>
        <p:txBody>
          <a:bodyPr/>
          <a:lstStyle/>
          <a:p>
            <a:pPr>
              <a:defRPr/>
            </a:pPr>
            <a:fld id="{1DDC5845-BABA-41BF-9024-37B59AC90DB6}" type="datetime1">
              <a:rPr lang="de-DE" smtClean="0"/>
              <a:t>30.05.2023</a:t>
            </a:fld>
            <a:endParaRPr lang="en-GB"/>
          </a:p>
        </p:txBody>
      </p:sp>
      <p:sp>
        <p:nvSpPr>
          <p:cNvPr id="11" name="Fußzeilenplatzhalter 10"/>
          <p:cNvSpPr>
            <a:spLocks noGrp="1"/>
          </p:cNvSpPr>
          <p:nvPr>
            <p:ph type="ftr" sz="quarter" idx="11"/>
          </p:nvPr>
        </p:nvSpPr>
        <p:spPr/>
        <p:txBody>
          <a:bodyPr/>
          <a:lstStyle/>
          <a:p>
            <a:pPr>
              <a:defRPr/>
            </a:pPr>
            <a:r>
              <a:rPr lang="en-GB"/>
              <a:t>Mitutoyo Firmenvorstellung</a:t>
            </a:r>
          </a:p>
        </p:txBody>
      </p:sp>
      <p:sp>
        <p:nvSpPr>
          <p:cNvPr id="12" name="Foliennummernplatzhalter 11"/>
          <p:cNvSpPr>
            <a:spLocks noGrp="1"/>
          </p:cNvSpPr>
          <p:nvPr>
            <p:ph type="sldNum" sz="quarter" idx="12"/>
          </p:nvPr>
        </p:nvSpPr>
        <p:spPr/>
        <p:txBody>
          <a:bodyPr/>
          <a:lstStyle/>
          <a:p>
            <a:fld id="{A351B9D6-9EF0-4387-BB89-A7C0E5F6D833}" type="slidenum">
              <a:rPr lang="en-GB" altLang="de-DE" smtClean="0"/>
              <a:pPr/>
              <a:t>1</a:t>
            </a:fld>
            <a:endParaRPr lang="en-GB" altLang="de-DE"/>
          </a:p>
        </p:txBody>
      </p:sp>
    </p:spTree>
    <p:extLst>
      <p:ext uri="{BB962C8B-B14F-4D97-AF65-F5344CB8AC3E}">
        <p14:creationId xmlns:p14="http://schemas.microsoft.com/office/powerpoint/2010/main" val="394347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err="1"/>
              <a:t>Standorte</a:t>
            </a:r>
            <a:endParaRPr lang="en-US" dirty="0"/>
          </a:p>
        </p:txBody>
      </p:sp>
      <p:sp>
        <p:nvSpPr>
          <p:cNvPr id="5" name="Datumsplatzhalter 4"/>
          <p:cNvSpPr>
            <a:spLocks noGrp="1"/>
          </p:cNvSpPr>
          <p:nvPr>
            <p:ph type="dt" sz="half" idx="10"/>
          </p:nvPr>
        </p:nvSpPr>
        <p:spPr/>
        <p:txBody>
          <a:bodyPr/>
          <a:lstStyle/>
          <a:p>
            <a:pPr>
              <a:defRPr/>
            </a:pPr>
            <a:fld id="{39DA0220-2B54-4935-A74B-AA5817F7DBEB}" type="datetime1">
              <a:rPr lang="de-DE" smtClean="0"/>
              <a:t>30.05.2023</a:t>
            </a:fld>
            <a:endParaRPr lang="en-GB"/>
          </a:p>
        </p:txBody>
      </p:sp>
      <p:sp>
        <p:nvSpPr>
          <p:cNvPr id="6" name="Fußzeilenplatzhalter 5"/>
          <p:cNvSpPr>
            <a:spLocks noGrp="1"/>
          </p:cNvSpPr>
          <p:nvPr>
            <p:ph type="ftr" sz="quarter" idx="11"/>
          </p:nvPr>
        </p:nvSpPr>
        <p:spPr/>
        <p:txBody>
          <a:bodyPr/>
          <a:lstStyle/>
          <a:p>
            <a:pPr>
              <a:defRPr/>
            </a:pPr>
            <a:r>
              <a:rPr lang="en-GB"/>
              <a:t>Mitutoyo Firmenvorstellung</a:t>
            </a:r>
          </a:p>
        </p:txBody>
      </p:sp>
      <p:sp>
        <p:nvSpPr>
          <p:cNvPr id="7" name="Foliennummernplatzhalter 6"/>
          <p:cNvSpPr>
            <a:spLocks noGrp="1"/>
          </p:cNvSpPr>
          <p:nvPr>
            <p:ph type="sldNum" sz="quarter" idx="12"/>
          </p:nvPr>
        </p:nvSpPr>
        <p:spPr/>
        <p:txBody>
          <a:bodyPr/>
          <a:lstStyle/>
          <a:p>
            <a:fld id="{5ABE26C5-62F6-4BF0-963C-EF019685E5D8}" type="slidenum">
              <a:rPr lang="en-GB" altLang="de-DE" smtClean="0"/>
              <a:pPr/>
              <a:t>10</a:t>
            </a:fld>
            <a:endParaRPr lang="en-GB" altLang="de-DE"/>
          </a:p>
        </p:txBody>
      </p:sp>
      <p:pic>
        <p:nvPicPr>
          <p:cNvPr id="3" name="Grafik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9727" y="1512734"/>
            <a:ext cx="8090957" cy="4640570"/>
          </a:xfrm>
          <a:prstGeom prst="rect">
            <a:avLst/>
          </a:prstGeom>
        </p:spPr>
      </p:pic>
    </p:spTree>
    <p:extLst>
      <p:ext uri="{BB962C8B-B14F-4D97-AF65-F5344CB8AC3E}">
        <p14:creationId xmlns:p14="http://schemas.microsoft.com/office/powerpoint/2010/main" val="100753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5A619D-A8A7-22E2-2F5C-3A332FC2FF6C}"/>
              </a:ext>
            </a:extLst>
          </p:cNvPr>
          <p:cNvPicPr>
            <a:picLocks noChangeAspect="1"/>
          </p:cNvPicPr>
          <p:nvPr/>
        </p:nvPicPr>
        <p:blipFill rotWithShape="1">
          <a:blip r:embed="rId3"/>
          <a:srcRect t="8370"/>
          <a:stretch/>
        </p:blipFill>
        <p:spPr>
          <a:xfrm>
            <a:off x="6821648" y="3065391"/>
            <a:ext cx="4701971" cy="2781053"/>
          </a:xfrm>
          <a:prstGeom prst="rect">
            <a:avLst/>
          </a:prstGeom>
        </p:spPr>
      </p:pic>
      <p:sp>
        <p:nvSpPr>
          <p:cNvPr id="2" name="Titel 1"/>
          <p:cNvSpPr>
            <a:spLocks noGrp="1"/>
          </p:cNvSpPr>
          <p:nvPr>
            <p:ph type="title"/>
          </p:nvPr>
        </p:nvSpPr>
        <p:spPr/>
        <p:txBody>
          <a:bodyPr/>
          <a:lstStyle/>
          <a:p>
            <a:pPr algn="l"/>
            <a:r>
              <a:rPr lang="en-US" dirty="0"/>
              <a:t>CTL </a:t>
            </a:r>
            <a:r>
              <a:rPr lang="en-US" dirty="0" err="1"/>
              <a:t>Oberndorf</a:t>
            </a:r>
            <a:endParaRPr lang="en-US" dirty="0"/>
          </a:p>
        </p:txBody>
      </p:sp>
      <p:sp>
        <p:nvSpPr>
          <p:cNvPr id="3" name="Inhaltsplatzhalter 2"/>
          <p:cNvSpPr>
            <a:spLocks noGrp="1"/>
          </p:cNvSpPr>
          <p:nvPr>
            <p:ph idx="1"/>
          </p:nvPr>
        </p:nvSpPr>
        <p:spPr/>
        <p:txBody>
          <a:bodyPr/>
          <a:lstStyle/>
          <a:p>
            <a:pPr marL="285750" lvl="1"/>
            <a:r>
              <a:rPr lang="de-DE" dirty="0"/>
              <a:t>seit mehr als 30 Jahren</a:t>
            </a:r>
          </a:p>
          <a:p>
            <a:pPr marL="285750" lvl="1"/>
            <a:r>
              <a:rPr lang="de-DE"/>
              <a:t>56 </a:t>
            </a:r>
            <a:r>
              <a:rPr lang="de-DE" dirty="0"/>
              <a:t>Mitarbeiter</a:t>
            </a:r>
          </a:p>
          <a:p>
            <a:pPr lvl="1"/>
            <a:endParaRPr lang="de-DE" dirty="0"/>
          </a:p>
        </p:txBody>
      </p:sp>
      <p:sp>
        <p:nvSpPr>
          <p:cNvPr id="7" name="Datumsplatzhalter 6"/>
          <p:cNvSpPr>
            <a:spLocks noGrp="1"/>
          </p:cNvSpPr>
          <p:nvPr>
            <p:ph type="dt" sz="half" idx="10"/>
          </p:nvPr>
        </p:nvSpPr>
        <p:spPr/>
        <p:txBody>
          <a:bodyPr/>
          <a:lstStyle/>
          <a:p>
            <a:pPr>
              <a:defRPr/>
            </a:pPr>
            <a:fld id="{45D18536-27F8-417B-BE79-3F9ABBC34DA7}" type="datetime1">
              <a:rPr lang="de-DE" smtClean="0"/>
              <a:t>30.05.2023</a:t>
            </a:fld>
            <a:endParaRPr lang="en-GB"/>
          </a:p>
        </p:txBody>
      </p:sp>
      <p:sp>
        <p:nvSpPr>
          <p:cNvPr id="8" name="Fußzeilenplatzhalter 7"/>
          <p:cNvSpPr>
            <a:spLocks noGrp="1"/>
          </p:cNvSpPr>
          <p:nvPr>
            <p:ph type="ftr" sz="quarter" idx="11"/>
          </p:nvPr>
        </p:nvSpPr>
        <p:spPr/>
        <p:txBody>
          <a:bodyPr/>
          <a:lstStyle/>
          <a:p>
            <a:pPr>
              <a:defRPr/>
            </a:pPr>
            <a:r>
              <a:rPr lang="en-GB"/>
              <a:t>Mitutoyo Firmenvorstellung</a:t>
            </a:r>
          </a:p>
        </p:txBody>
      </p:sp>
      <p:sp>
        <p:nvSpPr>
          <p:cNvPr id="9" name="Foliennummernplatzhalter 8"/>
          <p:cNvSpPr>
            <a:spLocks noGrp="1"/>
          </p:cNvSpPr>
          <p:nvPr>
            <p:ph type="sldNum" sz="quarter" idx="12"/>
          </p:nvPr>
        </p:nvSpPr>
        <p:spPr/>
        <p:txBody>
          <a:bodyPr/>
          <a:lstStyle/>
          <a:p>
            <a:fld id="{5ABE26C5-62F6-4BF0-963C-EF019685E5D8}" type="slidenum">
              <a:rPr lang="en-GB" altLang="de-DE" smtClean="0"/>
              <a:pPr/>
              <a:t>11</a:t>
            </a:fld>
            <a:endParaRPr lang="en-GB" altLang="de-DE"/>
          </a:p>
        </p:txBody>
      </p:sp>
      <p:pic>
        <p:nvPicPr>
          <p:cNvPr id="11" name="Grafik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38200" y="3065391"/>
            <a:ext cx="5819338" cy="2781053"/>
          </a:xfrm>
          <a:prstGeom prst="rect">
            <a:avLst/>
          </a:prstGeom>
        </p:spPr>
      </p:pic>
    </p:spTree>
    <p:extLst>
      <p:ext uri="{BB962C8B-B14F-4D97-AF65-F5344CB8AC3E}">
        <p14:creationId xmlns:p14="http://schemas.microsoft.com/office/powerpoint/2010/main" val="228307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t>MCOSMOS - </a:t>
            </a:r>
            <a:r>
              <a:rPr lang="en-US" dirty="0" err="1"/>
              <a:t>GeoPAK</a:t>
            </a:r>
            <a:endParaRPr lang="en-US" dirty="0"/>
          </a:p>
        </p:txBody>
      </p:sp>
      <p:sp>
        <p:nvSpPr>
          <p:cNvPr id="3" name="Datumsplatzhalter 2"/>
          <p:cNvSpPr>
            <a:spLocks noGrp="1"/>
          </p:cNvSpPr>
          <p:nvPr>
            <p:ph type="dt" sz="half" idx="10"/>
          </p:nvPr>
        </p:nvSpPr>
        <p:spPr/>
        <p:txBody>
          <a:bodyPr/>
          <a:lstStyle/>
          <a:p>
            <a:pPr>
              <a:defRPr/>
            </a:pPr>
            <a:fld id="{C21868B8-E4CD-45A8-9832-9AEBB32F9D89}" type="datetime1">
              <a:rPr lang="de-DE" smtClean="0">
                <a:solidFill>
                  <a:srgbClr val="000000"/>
                </a:solidFill>
              </a:rPr>
              <a:t>30.05.2023</a:t>
            </a:fld>
            <a:endParaRPr lang="en-GB">
              <a:solidFill>
                <a:srgbClr val="000000"/>
              </a:solidFill>
            </a:endParaRPr>
          </a:p>
        </p:txBody>
      </p:sp>
      <p:sp>
        <p:nvSpPr>
          <p:cNvPr id="6" name="Fußzeilenplatzhalter 5"/>
          <p:cNvSpPr>
            <a:spLocks noGrp="1"/>
          </p:cNvSpPr>
          <p:nvPr>
            <p:ph type="ftr" sz="quarter" idx="11"/>
          </p:nvPr>
        </p:nvSpPr>
        <p:spPr/>
        <p:txBody>
          <a:bodyPr/>
          <a:lstStyle/>
          <a:p>
            <a:pPr>
              <a:defRPr/>
            </a:pPr>
            <a:r>
              <a:rPr lang="en-GB">
                <a:solidFill>
                  <a:srgbClr val="000000"/>
                </a:solidFill>
              </a:rPr>
              <a:t>Mitutoyo Firmenvorstellung</a:t>
            </a:r>
          </a:p>
        </p:txBody>
      </p:sp>
      <p:sp>
        <p:nvSpPr>
          <p:cNvPr id="7" name="Foliennummernplatzhalter 6"/>
          <p:cNvSpPr>
            <a:spLocks noGrp="1"/>
          </p:cNvSpPr>
          <p:nvPr>
            <p:ph type="sldNum" sz="quarter" idx="12"/>
          </p:nvPr>
        </p:nvSpPr>
        <p:spPr/>
        <p:txBody>
          <a:bodyPr/>
          <a:lstStyle/>
          <a:p>
            <a:fld id="{B11D7CB6-2453-498B-AEA2-7C6BCD862094}" type="slidenum">
              <a:rPr lang="en-GB" altLang="de-DE" smtClean="0">
                <a:solidFill>
                  <a:srgbClr val="000000"/>
                </a:solidFill>
              </a:rPr>
              <a:pPr/>
              <a:t>12</a:t>
            </a:fld>
            <a:endParaRPr lang="en-GB" altLang="de-DE">
              <a:solidFill>
                <a:srgbClr val="000000"/>
              </a:solidFill>
            </a:endParaRPr>
          </a:p>
        </p:txBody>
      </p:sp>
      <p:pic>
        <p:nvPicPr>
          <p:cNvPr id="9" name="Grafik 8">
            <a:extLst>
              <a:ext uri="{FF2B5EF4-FFF2-40B4-BE49-F238E27FC236}">
                <a16:creationId xmlns:a16="http://schemas.microsoft.com/office/drawing/2014/main" id="{EA19AE8B-EA2C-413F-9E2B-48BB5591E6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199" y="1663414"/>
            <a:ext cx="7943335" cy="4273995"/>
          </a:xfrm>
          <a:prstGeom prst="rect">
            <a:avLst/>
          </a:prstGeom>
        </p:spPr>
      </p:pic>
    </p:spTree>
    <p:extLst>
      <p:ext uri="{BB962C8B-B14F-4D97-AF65-F5344CB8AC3E}">
        <p14:creationId xmlns:p14="http://schemas.microsoft.com/office/powerpoint/2010/main" val="353705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t>MCOSMOS - CAT1000</a:t>
            </a:r>
          </a:p>
        </p:txBody>
      </p:sp>
      <p:sp>
        <p:nvSpPr>
          <p:cNvPr id="3" name="Datumsplatzhalter 2"/>
          <p:cNvSpPr>
            <a:spLocks noGrp="1"/>
          </p:cNvSpPr>
          <p:nvPr>
            <p:ph type="dt" sz="half" idx="10"/>
          </p:nvPr>
        </p:nvSpPr>
        <p:spPr/>
        <p:txBody>
          <a:bodyPr/>
          <a:lstStyle/>
          <a:p>
            <a:pPr>
              <a:defRPr/>
            </a:pPr>
            <a:fld id="{C21868B8-E4CD-45A8-9832-9AEBB32F9D89}" type="datetime1">
              <a:rPr lang="de-DE" smtClean="0">
                <a:solidFill>
                  <a:srgbClr val="000000"/>
                </a:solidFill>
              </a:rPr>
              <a:t>30.05.2023</a:t>
            </a:fld>
            <a:endParaRPr lang="en-GB">
              <a:solidFill>
                <a:srgbClr val="000000"/>
              </a:solidFill>
            </a:endParaRPr>
          </a:p>
        </p:txBody>
      </p:sp>
      <p:sp>
        <p:nvSpPr>
          <p:cNvPr id="6" name="Fußzeilenplatzhalter 5"/>
          <p:cNvSpPr>
            <a:spLocks noGrp="1"/>
          </p:cNvSpPr>
          <p:nvPr>
            <p:ph type="ftr" sz="quarter" idx="11"/>
          </p:nvPr>
        </p:nvSpPr>
        <p:spPr/>
        <p:txBody>
          <a:bodyPr/>
          <a:lstStyle/>
          <a:p>
            <a:pPr>
              <a:defRPr/>
            </a:pPr>
            <a:r>
              <a:rPr lang="en-GB">
                <a:solidFill>
                  <a:srgbClr val="000000"/>
                </a:solidFill>
              </a:rPr>
              <a:t>Mitutoyo Firmenvorstellung</a:t>
            </a:r>
          </a:p>
        </p:txBody>
      </p:sp>
      <p:sp>
        <p:nvSpPr>
          <p:cNvPr id="7" name="Foliennummernplatzhalter 6"/>
          <p:cNvSpPr>
            <a:spLocks noGrp="1"/>
          </p:cNvSpPr>
          <p:nvPr>
            <p:ph type="sldNum" sz="quarter" idx="12"/>
          </p:nvPr>
        </p:nvSpPr>
        <p:spPr/>
        <p:txBody>
          <a:bodyPr/>
          <a:lstStyle/>
          <a:p>
            <a:fld id="{B11D7CB6-2453-498B-AEA2-7C6BCD862094}" type="slidenum">
              <a:rPr lang="en-GB" altLang="de-DE" smtClean="0">
                <a:solidFill>
                  <a:srgbClr val="000000"/>
                </a:solidFill>
              </a:rPr>
              <a:pPr/>
              <a:t>13</a:t>
            </a:fld>
            <a:endParaRPr lang="en-GB" altLang="de-DE">
              <a:solidFill>
                <a:srgbClr val="000000"/>
              </a:solidFill>
            </a:endParaRPr>
          </a:p>
        </p:txBody>
      </p:sp>
      <p:pic>
        <p:nvPicPr>
          <p:cNvPr id="5" name="Grafik 4">
            <a:extLst>
              <a:ext uri="{FF2B5EF4-FFF2-40B4-BE49-F238E27FC236}">
                <a16:creationId xmlns:a16="http://schemas.microsoft.com/office/drawing/2014/main" id="{EEE41278-E826-4E3E-AF33-AB6B1C0D20B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199" y="1461948"/>
            <a:ext cx="7943335" cy="4685616"/>
          </a:xfrm>
          <a:prstGeom prst="rect">
            <a:avLst/>
          </a:prstGeom>
        </p:spPr>
      </p:pic>
    </p:spTree>
    <p:extLst>
      <p:ext uri="{BB962C8B-B14F-4D97-AF65-F5344CB8AC3E}">
        <p14:creationId xmlns:p14="http://schemas.microsoft.com/office/powerpoint/2010/main" val="105045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t>MiCAT Planner</a:t>
            </a:r>
          </a:p>
        </p:txBody>
      </p:sp>
      <p:sp>
        <p:nvSpPr>
          <p:cNvPr id="3" name="Datumsplatzhalter 2"/>
          <p:cNvSpPr>
            <a:spLocks noGrp="1"/>
          </p:cNvSpPr>
          <p:nvPr>
            <p:ph type="dt" sz="half" idx="10"/>
          </p:nvPr>
        </p:nvSpPr>
        <p:spPr/>
        <p:txBody>
          <a:bodyPr/>
          <a:lstStyle/>
          <a:p>
            <a:pPr>
              <a:defRPr/>
            </a:pPr>
            <a:fld id="{8DD60D1E-C210-4FE1-B063-61DB4F44F8BF}" type="datetime1">
              <a:rPr lang="de-DE" smtClean="0">
                <a:solidFill>
                  <a:srgbClr val="000000"/>
                </a:solidFill>
              </a:rPr>
              <a:t>30.05.2023</a:t>
            </a:fld>
            <a:endParaRPr lang="en-GB">
              <a:solidFill>
                <a:srgbClr val="000000"/>
              </a:solidFill>
            </a:endParaRPr>
          </a:p>
        </p:txBody>
      </p:sp>
      <p:sp>
        <p:nvSpPr>
          <p:cNvPr id="5" name="Fußzeilenplatzhalter 4"/>
          <p:cNvSpPr>
            <a:spLocks noGrp="1"/>
          </p:cNvSpPr>
          <p:nvPr>
            <p:ph type="ftr" sz="quarter" idx="11"/>
          </p:nvPr>
        </p:nvSpPr>
        <p:spPr/>
        <p:txBody>
          <a:bodyPr/>
          <a:lstStyle/>
          <a:p>
            <a:pPr>
              <a:defRPr/>
            </a:pPr>
            <a:r>
              <a:rPr lang="en-GB">
                <a:solidFill>
                  <a:srgbClr val="000000"/>
                </a:solidFill>
              </a:rPr>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solidFill>
                  <a:srgbClr val="000000"/>
                </a:solidFill>
              </a:rPr>
              <a:pPr/>
              <a:t>14</a:t>
            </a:fld>
            <a:endParaRPr lang="en-GB" altLang="de-DE">
              <a:solidFill>
                <a:srgbClr val="000000"/>
              </a:solidFill>
            </a:endParaRPr>
          </a:p>
        </p:txBody>
      </p:sp>
      <p:pic>
        <p:nvPicPr>
          <p:cNvPr id="4" name="Grafik 3">
            <a:hlinkClick r:id="rId3" action="ppaction://hlinkfile"/>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8200" y="1559023"/>
            <a:ext cx="7852832" cy="4547992"/>
          </a:xfrm>
          <a:prstGeom prst="rect">
            <a:avLst/>
          </a:prstGeom>
        </p:spPr>
      </p:pic>
    </p:spTree>
    <p:extLst>
      <p:ext uri="{BB962C8B-B14F-4D97-AF65-F5344CB8AC3E}">
        <p14:creationId xmlns:p14="http://schemas.microsoft.com/office/powerpoint/2010/main" val="257993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t>DHBW: </a:t>
            </a:r>
            <a:r>
              <a:rPr lang="en-US" dirty="0" err="1"/>
              <a:t>Infos</a:t>
            </a:r>
            <a:endParaRPr lang="en-US" dirty="0"/>
          </a:p>
        </p:txBody>
      </p:sp>
      <p:sp>
        <p:nvSpPr>
          <p:cNvPr id="3" name="Inhaltsplatzhalter 2"/>
          <p:cNvSpPr>
            <a:spLocks noGrp="1"/>
          </p:cNvSpPr>
          <p:nvPr>
            <p:ph idx="1"/>
          </p:nvPr>
        </p:nvSpPr>
        <p:spPr/>
        <p:txBody>
          <a:bodyPr/>
          <a:lstStyle/>
          <a:p>
            <a:r>
              <a:rPr lang="de-DE" dirty="0"/>
              <a:t>Studiengang: Informatik</a:t>
            </a:r>
          </a:p>
          <a:p>
            <a:pPr lvl="1"/>
            <a:r>
              <a:rPr lang="de-DE" dirty="0"/>
              <a:t>Dauer: 3 Jahre</a:t>
            </a:r>
          </a:p>
          <a:p>
            <a:pPr lvl="2"/>
            <a:r>
              <a:rPr lang="de-DE" dirty="0"/>
              <a:t>50% in DHBW, 50% in Firma </a:t>
            </a:r>
          </a:p>
          <a:p>
            <a:pPr lvl="2"/>
            <a:r>
              <a:rPr lang="de-DE" dirty="0"/>
              <a:t>3-Monats-Blöcke</a:t>
            </a:r>
          </a:p>
          <a:p>
            <a:endParaRPr lang="de-DE" dirty="0"/>
          </a:p>
          <a:p>
            <a:r>
              <a:rPr lang="de-DE" dirty="0"/>
              <a:t>Zusammenarbeit mit DHBW in Stuttgart</a:t>
            </a:r>
          </a:p>
          <a:p>
            <a:pPr lvl="1"/>
            <a:r>
              <a:rPr lang="de-DE" dirty="0"/>
              <a:t>Wohnung in Stuttgart</a:t>
            </a:r>
          </a:p>
          <a:p>
            <a:pPr lvl="1"/>
            <a:r>
              <a:rPr lang="de-DE" dirty="0"/>
              <a:t>Fahrtkostenzuschuss</a:t>
            </a:r>
            <a:endParaRPr lang="de-DE" sz="2800" dirty="0"/>
          </a:p>
          <a:p>
            <a:pPr lvl="1"/>
            <a:endParaRPr lang="de-DE" dirty="0"/>
          </a:p>
        </p:txBody>
      </p:sp>
      <p:sp>
        <p:nvSpPr>
          <p:cNvPr id="4" name="Datumsplatzhalter 3"/>
          <p:cNvSpPr>
            <a:spLocks noGrp="1"/>
          </p:cNvSpPr>
          <p:nvPr>
            <p:ph type="dt" sz="half" idx="10"/>
          </p:nvPr>
        </p:nvSpPr>
        <p:spPr/>
        <p:txBody>
          <a:bodyPr/>
          <a:lstStyle/>
          <a:p>
            <a:pPr>
              <a:defRPr/>
            </a:pPr>
            <a:fld id="{5C38ECD1-0056-44F0-A40B-34E199E4ED08}" type="datetime1">
              <a:rPr lang="de-DE" smtClean="0">
                <a:solidFill>
                  <a:srgbClr val="000000"/>
                </a:solidFill>
              </a:rPr>
              <a:t>30.05.2023</a:t>
            </a:fld>
            <a:endParaRPr lang="en-GB">
              <a:solidFill>
                <a:srgbClr val="000000"/>
              </a:solidFill>
            </a:endParaRPr>
          </a:p>
        </p:txBody>
      </p:sp>
      <p:sp>
        <p:nvSpPr>
          <p:cNvPr id="6" name="Fußzeilenplatzhalter 5"/>
          <p:cNvSpPr>
            <a:spLocks noGrp="1"/>
          </p:cNvSpPr>
          <p:nvPr>
            <p:ph type="ftr" sz="quarter" idx="11"/>
          </p:nvPr>
        </p:nvSpPr>
        <p:spPr/>
        <p:txBody>
          <a:bodyPr/>
          <a:lstStyle/>
          <a:p>
            <a:pPr>
              <a:defRPr/>
            </a:pPr>
            <a:r>
              <a:rPr lang="en-GB">
                <a:solidFill>
                  <a:srgbClr val="000000"/>
                </a:solidFill>
              </a:rPr>
              <a:t>Mitutoyo Firmenvorstellung</a:t>
            </a:r>
          </a:p>
        </p:txBody>
      </p:sp>
      <p:sp>
        <p:nvSpPr>
          <p:cNvPr id="7" name="Foliennummernplatzhalter 6"/>
          <p:cNvSpPr>
            <a:spLocks noGrp="1"/>
          </p:cNvSpPr>
          <p:nvPr>
            <p:ph type="sldNum" sz="quarter" idx="12"/>
          </p:nvPr>
        </p:nvSpPr>
        <p:spPr/>
        <p:txBody>
          <a:bodyPr/>
          <a:lstStyle/>
          <a:p>
            <a:fld id="{B11D7CB6-2453-498B-AEA2-7C6BCD862094}" type="slidenum">
              <a:rPr lang="en-GB" altLang="de-DE" smtClean="0">
                <a:solidFill>
                  <a:srgbClr val="000000"/>
                </a:solidFill>
              </a:rPr>
              <a:pPr/>
              <a:t>15</a:t>
            </a:fld>
            <a:endParaRPr lang="en-GB" altLang="de-DE">
              <a:solidFill>
                <a:srgbClr val="000000"/>
              </a:solidFill>
            </a:endParaRPr>
          </a:p>
        </p:txBody>
      </p:sp>
      <p:pic>
        <p:nvPicPr>
          <p:cNvPr id="5" name="Grafik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90435" y="4210432"/>
            <a:ext cx="5169385" cy="1261887"/>
          </a:xfrm>
          <a:prstGeom prst="rect">
            <a:avLst/>
          </a:prstGeom>
        </p:spPr>
      </p:pic>
    </p:spTree>
    <p:extLst>
      <p:ext uri="{BB962C8B-B14F-4D97-AF65-F5344CB8AC3E}">
        <p14:creationId xmlns:p14="http://schemas.microsoft.com/office/powerpoint/2010/main" val="174502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err="1"/>
              <a:t>Informationstechnik</a:t>
            </a:r>
            <a:endParaRPr lang="en-US" dirty="0"/>
          </a:p>
        </p:txBody>
      </p:sp>
      <p:sp>
        <p:nvSpPr>
          <p:cNvPr id="3" name="Inhaltsplatzhalter 2"/>
          <p:cNvSpPr>
            <a:spLocks noGrp="1"/>
          </p:cNvSpPr>
          <p:nvPr>
            <p:ph idx="1"/>
          </p:nvPr>
        </p:nvSpPr>
        <p:spPr/>
        <p:txBody>
          <a:bodyPr/>
          <a:lstStyle/>
          <a:p>
            <a:r>
              <a:rPr lang="de-DE" dirty="0"/>
              <a:t>Studiengang: Informatik</a:t>
            </a:r>
          </a:p>
          <a:p>
            <a:r>
              <a:rPr lang="de-DE" dirty="0"/>
              <a:t>Studienrichtung: Informationstechnik</a:t>
            </a:r>
          </a:p>
          <a:p>
            <a:pPr lvl="1"/>
            <a:r>
              <a:rPr lang="de-DE" dirty="0"/>
              <a:t>Inhalt = IT + Technik</a:t>
            </a:r>
          </a:p>
          <a:p>
            <a:r>
              <a:rPr lang="de-DE" dirty="0"/>
              <a:t>Schwerpunkt</a:t>
            </a:r>
          </a:p>
          <a:p>
            <a:pPr lvl="1"/>
            <a:r>
              <a:rPr lang="de-DE" dirty="0"/>
              <a:t>Software und Hardware im Zusammenspiel</a:t>
            </a:r>
          </a:p>
          <a:p>
            <a:r>
              <a:rPr lang="de-DE" dirty="0"/>
              <a:t>Abschluss</a:t>
            </a:r>
          </a:p>
          <a:p>
            <a:pPr lvl="1"/>
            <a:r>
              <a:rPr lang="de-DE" dirty="0"/>
              <a:t>Bachelor </a:t>
            </a:r>
            <a:r>
              <a:rPr lang="de-DE" dirty="0" err="1"/>
              <a:t>of</a:t>
            </a:r>
            <a:r>
              <a:rPr lang="de-DE" dirty="0"/>
              <a:t> Science</a:t>
            </a:r>
          </a:p>
          <a:p>
            <a:pPr marL="342900" lvl="1" indent="-342900">
              <a:buBlip>
                <a:blip r:embed="rId3"/>
              </a:buBlip>
            </a:pPr>
            <a:endParaRPr lang="de-DE" sz="3200" dirty="0"/>
          </a:p>
          <a:p>
            <a:endParaRPr lang="de-DE" sz="2800" dirty="0"/>
          </a:p>
          <a:p>
            <a:pPr lvl="1"/>
            <a:endParaRPr lang="de-DE" dirty="0"/>
          </a:p>
        </p:txBody>
      </p:sp>
      <p:sp>
        <p:nvSpPr>
          <p:cNvPr id="4" name="Datumsplatzhalter 3"/>
          <p:cNvSpPr>
            <a:spLocks noGrp="1"/>
          </p:cNvSpPr>
          <p:nvPr>
            <p:ph type="dt" sz="half" idx="10"/>
          </p:nvPr>
        </p:nvSpPr>
        <p:spPr/>
        <p:txBody>
          <a:bodyPr/>
          <a:lstStyle/>
          <a:p>
            <a:pPr>
              <a:defRPr/>
            </a:pPr>
            <a:fld id="{D2AC65AB-BECF-4705-809A-98457C6EFD2D}" type="datetime1">
              <a:rPr lang="de-DE" smtClean="0">
                <a:solidFill>
                  <a:srgbClr val="000000"/>
                </a:solidFill>
              </a:rPr>
              <a:t>30.05.2023</a:t>
            </a:fld>
            <a:endParaRPr lang="en-GB">
              <a:solidFill>
                <a:srgbClr val="000000"/>
              </a:solidFill>
            </a:endParaRPr>
          </a:p>
        </p:txBody>
      </p:sp>
      <p:sp>
        <p:nvSpPr>
          <p:cNvPr id="5" name="Fußzeilenplatzhalter 4"/>
          <p:cNvSpPr>
            <a:spLocks noGrp="1"/>
          </p:cNvSpPr>
          <p:nvPr>
            <p:ph type="ftr" sz="quarter" idx="11"/>
          </p:nvPr>
        </p:nvSpPr>
        <p:spPr/>
        <p:txBody>
          <a:bodyPr/>
          <a:lstStyle/>
          <a:p>
            <a:pPr>
              <a:defRPr/>
            </a:pPr>
            <a:r>
              <a:rPr lang="en-GB">
                <a:solidFill>
                  <a:srgbClr val="000000"/>
                </a:solidFill>
              </a:rPr>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solidFill>
                  <a:srgbClr val="000000"/>
                </a:solidFill>
              </a:rPr>
              <a:pPr/>
              <a:t>16</a:t>
            </a:fld>
            <a:endParaRPr lang="en-GB" altLang="de-DE">
              <a:solidFill>
                <a:srgbClr val="000000"/>
              </a:solidFill>
            </a:endParaRPr>
          </a:p>
        </p:txBody>
      </p:sp>
    </p:spTree>
    <p:extLst>
      <p:ext uri="{BB962C8B-B14F-4D97-AF65-F5344CB8AC3E}">
        <p14:creationId xmlns:p14="http://schemas.microsoft.com/office/powerpoint/2010/main" val="343441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sz="3600" dirty="0"/>
              <a:t>DHBW-Studium: Vorteile</a:t>
            </a:r>
          </a:p>
        </p:txBody>
      </p:sp>
      <p:sp>
        <p:nvSpPr>
          <p:cNvPr id="3" name="Inhaltsplatzhalter 2"/>
          <p:cNvSpPr>
            <a:spLocks noGrp="1"/>
          </p:cNvSpPr>
          <p:nvPr>
            <p:ph idx="1"/>
          </p:nvPr>
        </p:nvSpPr>
        <p:spPr/>
        <p:txBody>
          <a:bodyPr/>
          <a:lstStyle/>
          <a:p>
            <a:r>
              <a:rPr lang="de-DE" dirty="0"/>
              <a:t>verbindet Theorie und Praxis</a:t>
            </a:r>
          </a:p>
          <a:p>
            <a:pPr lvl="1"/>
            <a:r>
              <a:rPr lang="de-DE" dirty="0"/>
              <a:t>Grundlagen in DHBW</a:t>
            </a:r>
          </a:p>
          <a:p>
            <a:pPr lvl="1"/>
            <a:r>
              <a:rPr lang="de-DE" dirty="0"/>
              <a:t>reales Arbeiten in Projekten in Firma</a:t>
            </a:r>
          </a:p>
          <a:p>
            <a:r>
              <a:rPr lang="de-DE" dirty="0"/>
              <a:t>Ausbildungsvergütung</a:t>
            </a:r>
          </a:p>
          <a:p>
            <a:pPr lvl="1"/>
            <a:r>
              <a:rPr lang="de-DE" dirty="0"/>
              <a:t>Finanzierung des Studiums gesichert</a:t>
            </a:r>
          </a:p>
          <a:p>
            <a:pPr lvl="1"/>
            <a:r>
              <a:rPr lang="de-DE" dirty="0"/>
              <a:t>wird auch gezahlt, wenn Student in DHBW</a:t>
            </a:r>
          </a:p>
          <a:p>
            <a:r>
              <a:rPr lang="de-DE" dirty="0"/>
              <a:t>Zukunftssicher</a:t>
            </a:r>
          </a:p>
          <a:p>
            <a:pPr lvl="1"/>
            <a:r>
              <a:rPr lang="de-DE" dirty="0"/>
              <a:t>gute Chancen nach dem Studium übernommen zu werden</a:t>
            </a:r>
          </a:p>
          <a:p>
            <a:pPr marL="342900" lvl="1" indent="-342900">
              <a:buBlip>
                <a:blip r:embed="rId3"/>
              </a:buBlip>
            </a:pPr>
            <a:endParaRPr lang="de-DE" sz="3200" dirty="0"/>
          </a:p>
          <a:p>
            <a:endParaRPr lang="de-DE" sz="2800" dirty="0"/>
          </a:p>
          <a:p>
            <a:pPr lvl="1"/>
            <a:endParaRPr lang="de-DE" dirty="0"/>
          </a:p>
        </p:txBody>
      </p:sp>
      <p:sp>
        <p:nvSpPr>
          <p:cNvPr id="4" name="Datumsplatzhalter 3"/>
          <p:cNvSpPr>
            <a:spLocks noGrp="1"/>
          </p:cNvSpPr>
          <p:nvPr>
            <p:ph type="dt" sz="half" idx="10"/>
          </p:nvPr>
        </p:nvSpPr>
        <p:spPr/>
        <p:txBody>
          <a:bodyPr/>
          <a:lstStyle/>
          <a:p>
            <a:pPr>
              <a:defRPr/>
            </a:pPr>
            <a:fld id="{4363681B-7D03-4710-A1C2-C8C8D44B1A5F}" type="datetime1">
              <a:rPr lang="de-DE" smtClean="0">
                <a:solidFill>
                  <a:srgbClr val="000000"/>
                </a:solidFill>
              </a:rPr>
              <a:t>30.05.2023</a:t>
            </a:fld>
            <a:endParaRPr lang="en-GB">
              <a:solidFill>
                <a:srgbClr val="000000"/>
              </a:solidFill>
            </a:endParaRPr>
          </a:p>
        </p:txBody>
      </p:sp>
      <p:sp>
        <p:nvSpPr>
          <p:cNvPr id="5" name="Fußzeilenplatzhalter 4"/>
          <p:cNvSpPr>
            <a:spLocks noGrp="1"/>
          </p:cNvSpPr>
          <p:nvPr>
            <p:ph type="ftr" sz="quarter" idx="11"/>
          </p:nvPr>
        </p:nvSpPr>
        <p:spPr/>
        <p:txBody>
          <a:bodyPr/>
          <a:lstStyle/>
          <a:p>
            <a:pPr>
              <a:defRPr/>
            </a:pPr>
            <a:r>
              <a:rPr lang="en-GB">
                <a:solidFill>
                  <a:srgbClr val="000000"/>
                </a:solidFill>
              </a:rPr>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solidFill>
                  <a:srgbClr val="000000"/>
                </a:solidFill>
              </a:rPr>
              <a:pPr/>
              <a:t>17</a:t>
            </a:fld>
            <a:endParaRPr lang="en-GB" altLang="de-DE">
              <a:solidFill>
                <a:srgbClr val="000000"/>
              </a:solidFill>
            </a:endParaRPr>
          </a:p>
        </p:txBody>
      </p:sp>
    </p:spTree>
    <p:extLst>
      <p:ext uri="{BB962C8B-B14F-4D97-AF65-F5344CB8AC3E}">
        <p14:creationId xmlns:p14="http://schemas.microsoft.com/office/powerpoint/2010/main" val="317234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Fragen</a:t>
            </a:r>
          </a:p>
        </p:txBody>
      </p:sp>
      <p:sp>
        <p:nvSpPr>
          <p:cNvPr id="6" name="Datumsplatzhalter 5"/>
          <p:cNvSpPr>
            <a:spLocks noGrp="1"/>
          </p:cNvSpPr>
          <p:nvPr>
            <p:ph type="dt" sz="half" idx="10"/>
          </p:nvPr>
        </p:nvSpPr>
        <p:spPr/>
        <p:txBody>
          <a:bodyPr/>
          <a:lstStyle/>
          <a:p>
            <a:pPr>
              <a:defRPr/>
            </a:pPr>
            <a:fld id="{F8C866F1-3701-4A90-A9EC-5AD7876C805A}" type="datetime1">
              <a:rPr lang="de-DE" smtClean="0">
                <a:solidFill>
                  <a:srgbClr val="000000"/>
                </a:solidFill>
              </a:rPr>
              <a:t>30.05.2023</a:t>
            </a:fld>
            <a:endParaRPr lang="en-GB">
              <a:solidFill>
                <a:srgbClr val="000000"/>
              </a:solidFill>
            </a:endParaRPr>
          </a:p>
        </p:txBody>
      </p:sp>
      <p:sp>
        <p:nvSpPr>
          <p:cNvPr id="7" name="Fußzeilenplatzhalter 6"/>
          <p:cNvSpPr>
            <a:spLocks noGrp="1"/>
          </p:cNvSpPr>
          <p:nvPr>
            <p:ph type="ftr" sz="quarter" idx="11"/>
          </p:nvPr>
        </p:nvSpPr>
        <p:spPr/>
        <p:txBody>
          <a:bodyPr/>
          <a:lstStyle/>
          <a:p>
            <a:pPr>
              <a:defRPr/>
            </a:pPr>
            <a:r>
              <a:rPr lang="en-GB">
                <a:solidFill>
                  <a:srgbClr val="000000"/>
                </a:solidFill>
              </a:rPr>
              <a:t>Mitutoyo Firmenvorstellung</a:t>
            </a:r>
          </a:p>
        </p:txBody>
      </p:sp>
      <p:sp>
        <p:nvSpPr>
          <p:cNvPr id="8" name="Foliennummernplatzhalter 7"/>
          <p:cNvSpPr>
            <a:spLocks noGrp="1"/>
          </p:cNvSpPr>
          <p:nvPr>
            <p:ph type="sldNum" sz="quarter" idx="12"/>
          </p:nvPr>
        </p:nvSpPr>
        <p:spPr/>
        <p:txBody>
          <a:bodyPr/>
          <a:lstStyle/>
          <a:p>
            <a:fld id="{3A012C71-1124-4999-ADF7-B65F87244C20}" type="slidenum">
              <a:rPr lang="en-GB" altLang="de-DE" smtClean="0">
                <a:solidFill>
                  <a:srgbClr val="000000"/>
                </a:solidFill>
              </a:rPr>
              <a:pPr/>
              <a:t>18</a:t>
            </a:fld>
            <a:endParaRPr lang="en-GB" altLang="de-DE">
              <a:solidFill>
                <a:srgbClr val="000000"/>
              </a:solidFill>
            </a:endParaRPr>
          </a:p>
        </p:txBody>
      </p:sp>
    </p:spTree>
    <p:extLst>
      <p:ext uri="{BB962C8B-B14F-4D97-AF65-F5344CB8AC3E}">
        <p14:creationId xmlns:p14="http://schemas.microsoft.com/office/powerpoint/2010/main" val="49495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a:t>Agenda</a:t>
            </a:r>
          </a:p>
        </p:txBody>
      </p:sp>
      <p:sp>
        <p:nvSpPr>
          <p:cNvPr id="3" name="Inhaltsplatzhalter 2"/>
          <p:cNvSpPr>
            <a:spLocks noGrp="1"/>
          </p:cNvSpPr>
          <p:nvPr>
            <p:ph idx="1"/>
          </p:nvPr>
        </p:nvSpPr>
        <p:spPr/>
        <p:txBody>
          <a:bodyPr/>
          <a:lstStyle/>
          <a:p>
            <a:r>
              <a:rPr lang="de-DE" dirty="0" err="1"/>
              <a:t>Mitutoyo</a:t>
            </a:r>
            <a:r>
              <a:rPr lang="de-DE" dirty="0"/>
              <a:t> allgemein</a:t>
            </a:r>
          </a:p>
          <a:p>
            <a:r>
              <a:rPr lang="de-DE" dirty="0"/>
              <a:t>Mitutoyo CTL</a:t>
            </a:r>
          </a:p>
          <a:p>
            <a:r>
              <a:rPr lang="de-DE" dirty="0"/>
              <a:t>Ausbildung im CTL</a:t>
            </a:r>
          </a:p>
          <a:p>
            <a:r>
              <a:rPr lang="de-DE" dirty="0"/>
              <a:t>DHBW-Studium</a:t>
            </a:r>
          </a:p>
          <a:p>
            <a:pPr lvl="1"/>
            <a:r>
              <a:rPr lang="de-DE" dirty="0"/>
              <a:t>Allgemeines</a:t>
            </a:r>
          </a:p>
          <a:p>
            <a:pPr lvl="1"/>
            <a:r>
              <a:rPr lang="de-DE" dirty="0"/>
              <a:t>DHBW Stuttgart</a:t>
            </a:r>
          </a:p>
          <a:p>
            <a:pPr lvl="1"/>
            <a:r>
              <a:rPr lang="de-DE" dirty="0"/>
              <a:t>Studiengang</a:t>
            </a:r>
          </a:p>
        </p:txBody>
      </p:sp>
      <p:sp>
        <p:nvSpPr>
          <p:cNvPr id="4" name="Datumsplatzhalter 3"/>
          <p:cNvSpPr>
            <a:spLocks noGrp="1"/>
          </p:cNvSpPr>
          <p:nvPr>
            <p:ph type="dt" sz="half" idx="10"/>
          </p:nvPr>
        </p:nvSpPr>
        <p:spPr/>
        <p:txBody>
          <a:bodyPr/>
          <a:lstStyle/>
          <a:p>
            <a:pPr>
              <a:defRPr/>
            </a:pPr>
            <a:fld id="{A221B5CA-A9DB-4660-AE72-DAE738BFA27E}" type="datetime1">
              <a:rPr lang="de-DE" smtClean="0"/>
              <a:t>30.05.2023</a:t>
            </a:fld>
            <a:endParaRPr lang="en-GB"/>
          </a:p>
        </p:txBody>
      </p:sp>
      <p:sp>
        <p:nvSpPr>
          <p:cNvPr id="5" name="Fußzeilenplatzhalter 4"/>
          <p:cNvSpPr>
            <a:spLocks noGrp="1"/>
          </p:cNvSpPr>
          <p:nvPr>
            <p:ph type="ftr" sz="quarter" idx="11"/>
          </p:nvPr>
        </p:nvSpPr>
        <p:spPr/>
        <p:txBody>
          <a:bodyPr/>
          <a:lstStyle/>
          <a:p>
            <a:pPr>
              <a:defRPr/>
            </a:pPr>
            <a:r>
              <a:rPr lang="en-GB"/>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pPr/>
              <a:t>2</a:t>
            </a:fld>
            <a:endParaRPr lang="en-GB" altLang="de-DE"/>
          </a:p>
        </p:txBody>
      </p:sp>
    </p:spTree>
    <p:extLst>
      <p:ext uri="{BB962C8B-B14F-4D97-AF65-F5344CB8AC3E}">
        <p14:creationId xmlns:p14="http://schemas.microsoft.com/office/powerpoint/2010/main" val="357288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err="1"/>
              <a:t>Zentrale</a:t>
            </a:r>
            <a:r>
              <a:rPr lang="en-US" dirty="0"/>
              <a:t> in Japan</a:t>
            </a:r>
          </a:p>
        </p:txBody>
      </p:sp>
      <p:pic>
        <p:nvPicPr>
          <p:cNvPr id="5" name="Inhaltsplatzhalter 4"/>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2330327" y="1520825"/>
            <a:ext cx="7529759" cy="4645025"/>
          </a:xfrm>
        </p:spPr>
      </p:pic>
      <p:sp>
        <p:nvSpPr>
          <p:cNvPr id="3" name="Datumsplatzhalter 2"/>
          <p:cNvSpPr>
            <a:spLocks noGrp="1"/>
          </p:cNvSpPr>
          <p:nvPr>
            <p:ph type="dt" sz="half" idx="10"/>
          </p:nvPr>
        </p:nvSpPr>
        <p:spPr/>
        <p:txBody>
          <a:bodyPr/>
          <a:lstStyle/>
          <a:p>
            <a:pPr>
              <a:defRPr/>
            </a:pPr>
            <a:fld id="{BA63A456-23E7-480F-98EB-4043594A9217}" type="datetime1">
              <a:rPr lang="de-DE" smtClean="0"/>
              <a:t>30.05.2023</a:t>
            </a:fld>
            <a:endParaRPr lang="en-GB"/>
          </a:p>
        </p:txBody>
      </p:sp>
      <p:sp>
        <p:nvSpPr>
          <p:cNvPr id="4" name="Fußzeilenplatzhalter 3"/>
          <p:cNvSpPr>
            <a:spLocks noGrp="1"/>
          </p:cNvSpPr>
          <p:nvPr>
            <p:ph type="ftr" sz="quarter" idx="11"/>
          </p:nvPr>
        </p:nvSpPr>
        <p:spPr/>
        <p:txBody>
          <a:bodyPr/>
          <a:lstStyle/>
          <a:p>
            <a:pPr>
              <a:defRPr/>
            </a:pPr>
            <a:r>
              <a:rPr lang="en-GB"/>
              <a:t>Mitutoyo Firmenvorstellung</a:t>
            </a:r>
          </a:p>
        </p:txBody>
      </p:sp>
      <p:sp>
        <p:nvSpPr>
          <p:cNvPr id="6" name="Foliennummernplatzhalter 5"/>
          <p:cNvSpPr>
            <a:spLocks noGrp="1"/>
          </p:cNvSpPr>
          <p:nvPr>
            <p:ph type="sldNum" sz="quarter" idx="12"/>
          </p:nvPr>
        </p:nvSpPr>
        <p:spPr/>
        <p:txBody>
          <a:bodyPr/>
          <a:lstStyle/>
          <a:p>
            <a:fld id="{5ABE26C5-62F6-4BF0-963C-EF019685E5D8}" type="slidenum">
              <a:rPr lang="en-GB" altLang="de-DE" smtClean="0"/>
              <a:pPr/>
              <a:t>3</a:t>
            </a:fld>
            <a:endParaRPr lang="en-GB" altLang="de-DE"/>
          </a:p>
        </p:txBody>
      </p:sp>
    </p:spTree>
    <p:extLst>
      <p:ext uri="{BB962C8B-B14F-4D97-AF65-F5344CB8AC3E}">
        <p14:creationId xmlns:p14="http://schemas.microsoft.com/office/powerpoint/2010/main" val="51113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3" cstate="email">
            <a:extLst>
              <a:ext uri="{28A0092B-C50C-407E-A947-70E740481C1C}">
                <a14:useLocalDpi xmlns:a14="http://schemas.microsoft.com/office/drawing/2010/main"/>
              </a:ext>
            </a:extLst>
          </a:blip>
          <a:srcRect l="7397" b="21731"/>
          <a:stretch/>
        </p:blipFill>
        <p:spPr>
          <a:xfrm>
            <a:off x="9104731" y="2747046"/>
            <a:ext cx="1579743" cy="1643337"/>
          </a:xfrm>
          <a:prstGeom prst="rect">
            <a:avLst/>
          </a:prstGeom>
        </p:spPr>
      </p:pic>
      <p:sp>
        <p:nvSpPr>
          <p:cNvPr id="2" name="Titel 1"/>
          <p:cNvSpPr>
            <a:spLocks noGrp="1"/>
          </p:cNvSpPr>
          <p:nvPr>
            <p:ph type="title"/>
          </p:nvPr>
        </p:nvSpPr>
        <p:spPr/>
        <p:txBody>
          <a:bodyPr/>
          <a:lstStyle/>
          <a:p>
            <a:pPr algn="l"/>
            <a:r>
              <a:rPr lang="en-US" dirty="0"/>
              <a:t>Der Name</a:t>
            </a:r>
          </a:p>
        </p:txBody>
      </p:sp>
      <p:sp>
        <p:nvSpPr>
          <p:cNvPr id="3" name="Inhaltsplatzhalter 2"/>
          <p:cNvSpPr>
            <a:spLocks noGrp="1"/>
          </p:cNvSpPr>
          <p:nvPr>
            <p:ph idx="1"/>
          </p:nvPr>
        </p:nvSpPr>
        <p:spPr>
          <a:xfrm>
            <a:off x="838201" y="1520825"/>
            <a:ext cx="5706306" cy="4645025"/>
          </a:xfrm>
        </p:spPr>
        <p:txBody>
          <a:bodyPr/>
          <a:lstStyle/>
          <a:p>
            <a:r>
              <a:rPr lang="en-US" dirty="0"/>
              <a:t>Mitutoyo:</a:t>
            </a:r>
            <a:r>
              <a:rPr lang="ja-JP" altLang="de-DE" dirty="0"/>
              <a:t>ミツトヨ</a:t>
            </a:r>
            <a:endParaRPr lang="en-US" dirty="0"/>
          </a:p>
          <a:p>
            <a:pPr lvl="1"/>
            <a:r>
              <a:rPr lang="en-US" dirty="0" err="1"/>
              <a:t>Mitu</a:t>
            </a:r>
            <a:r>
              <a:rPr lang="en-US" dirty="0"/>
              <a:t> </a:t>
            </a:r>
            <a:r>
              <a:rPr lang="en-US" dirty="0" err="1"/>
              <a:t>oder</a:t>
            </a:r>
            <a:r>
              <a:rPr lang="en-US" dirty="0"/>
              <a:t> </a:t>
            </a:r>
            <a:r>
              <a:rPr lang="en-US" dirty="0" err="1"/>
              <a:t>Mitsu</a:t>
            </a:r>
            <a:r>
              <a:rPr lang="en-US" dirty="0"/>
              <a:t> = </a:t>
            </a:r>
            <a:r>
              <a:rPr lang="en-US" dirty="0" err="1"/>
              <a:t>drei</a:t>
            </a:r>
            <a:endParaRPr lang="en-US" dirty="0"/>
          </a:p>
          <a:p>
            <a:pPr lvl="2"/>
            <a:r>
              <a:rPr lang="en-US" dirty="0"/>
              <a:t>s. Mitsubishi = </a:t>
            </a:r>
            <a:r>
              <a:rPr lang="en-US" dirty="0" err="1"/>
              <a:t>drei</a:t>
            </a:r>
            <a:r>
              <a:rPr lang="en-US" dirty="0"/>
              <a:t> </a:t>
            </a:r>
            <a:r>
              <a:rPr lang="en-US" dirty="0" err="1"/>
              <a:t>Diamanten</a:t>
            </a:r>
            <a:endParaRPr lang="en-US" dirty="0"/>
          </a:p>
          <a:p>
            <a:pPr lvl="1"/>
            <a:r>
              <a:rPr lang="en-US" dirty="0"/>
              <a:t>Toyo = </a:t>
            </a:r>
            <a:r>
              <a:rPr lang="en-US" dirty="0" err="1"/>
              <a:t>reichlich</a:t>
            </a:r>
            <a:endParaRPr lang="en-US" dirty="0"/>
          </a:p>
          <a:p>
            <a:pPr lvl="1"/>
            <a:r>
              <a:rPr lang="en-US" dirty="0"/>
              <a:t>“</a:t>
            </a:r>
            <a:r>
              <a:rPr lang="en-US" dirty="0" err="1"/>
              <a:t>Fülle</a:t>
            </a:r>
            <a:r>
              <a:rPr lang="en-US" dirty="0"/>
              <a:t> der </a:t>
            </a:r>
            <a:r>
              <a:rPr lang="en-US" dirty="0" err="1"/>
              <a:t>drei</a:t>
            </a:r>
            <a:r>
              <a:rPr lang="en-US" dirty="0"/>
              <a:t> </a:t>
            </a:r>
            <a:r>
              <a:rPr lang="en-US" dirty="0" err="1"/>
              <a:t>Elemente</a:t>
            </a:r>
            <a:r>
              <a:rPr lang="en-US" dirty="0"/>
              <a:t>”</a:t>
            </a:r>
          </a:p>
          <a:p>
            <a:endParaRPr lang="en-US" dirty="0"/>
          </a:p>
          <a:p>
            <a:r>
              <a:rPr lang="en-US" dirty="0"/>
              <a:t>Motto</a:t>
            </a:r>
          </a:p>
          <a:p>
            <a:pPr lvl="1"/>
            <a:r>
              <a:rPr lang="en-US" i="1" dirty="0" err="1"/>
              <a:t>Gute</a:t>
            </a:r>
            <a:r>
              <a:rPr lang="en-US" i="1" dirty="0"/>
              <a:t> </a:t>
            </a:r>
            <a:r>
              <a:rPr lang="en-US" i="1" dirty="0" err="1"/>
              <a:t>Umgebung</a:t>
            </a:r>
            <a:r>
              <a:rPr lang="en-US" i="1" dirty="0"/>
              <a:t>,</a:t>
            </a:r>
          </a:p>
          <a:p>
            <a:pPr lvl="1"/>
            <a:r>
              <a:rPr lang="en-US" i="1" dirty="0" err="1"/>
              <a:t>Gute</a:t>
            </a:r>
            <a:r>
              <a:rPr lang="en-US" i="1" dirty="0"/>
              <a:t> Menschen,</a:t>
            </a:r>
          </a:p>
          <a:p>
            <a:pPr lvl="1"/>
            <a:r>
              <a:rPr lang="en-US" i="1" dirty="0" err="1"/>
              <a:t>Gute</a:t>
            </a:r>
            <a:r>
              <a:rPr lang="en-US" i="1" dirty="0"/>
              <a:t> </a:t>
            </a:r>
            <a:r>
              <a:rPr lang="en-US" i="1" dirty="0" err="1"/>
              <a:t>Technik</a:t>
            </a:r>
            <a:r>
              <a:rPr lang="en-US" i="1" dirty="0"/>
              <a:t>.</a:t>
            </a:r>
          </a:p>
        </p:txBody>
      </p:sp>
      <p:sp>
        <p:nvSpPr>
          <p:cNvPr id="4" name="Datumsplatzhalter 3"/>
          <p:cNvSpPr>
            <a:spLocks noGrp="1"/>
          </p:cNvSpPr>
          <p:nvPr>
            <p:ph type="dt" sz="half" idx="10"/>
          </p:nvPr>
        </p:nvSpPr>
        <p:spPr/>
        <p:txBody>
          <a:bodyPr/>
          <a:lstStyle/>
          <a:p>
            <a:pPr>
              <a:defRPr/>
            </a:pPr>
            <a:fld id="{99685B4F-1D2A-4202-9BB3-10087D9C23F1}" type="datetime1">
              <a:rPr lang="de-DE" smtClean="0"/>
              <a:t>30.05.2023</a:t>
            </a:fld>
            <a:endParaRPr lang="en-GB"/>
          </a:p>
        </p:txBody>
      </p:sp>
      <p:sp>
        <p:nvSpPr>
          <p:cNvPr id="7" name="Fußzeilenplatzhalter 6"/>
          <p:cNvSpPr>
            <a:spLocks noGrp="1"/>
          </p:cNvSpPr>
          <p:nvPr>
            <p:ph type="ftr" sz="quarter" idx="11"/>
          </p:nvPr>
        </p:nvSpPr>
        <p:spPr/>
        <p:txBody>
          <a:bodyPr/>
          <a:lstStyle/>
          <a:p>
            <a:pPr>
              <a:defRPr/>
            </a:pPr>
            <a:r>
              <a:rPr lang="en-GB"/>
              <a:t>Mitutoyo Firmenvorstellung</a:t>
            </a:r>
          </a:p>
        </p:txBody>
      </p:sp>
      <p:sp>
        <p:nvSpPr>
          <p:cNvPr id="8" name="Foliennummernplatzhalter 7"/>
          <p:cNvSpPr>
            <a:spLocks noGrp="1"/>
          </p:cNvSpPr>
          <p:nvPr>
            <p:ph type="sldNum" sz="quarter" idx="12"/>
          </p:nvPr>
        </p:nvSpPr>
        <p:spPr/>
        <p:txBody>
          <a:bodyPr/>
          <a:lstStyle/>
          <a:p>
            <a:fld id="{B11D7CB6-2453-498B-AEA2-7C6BCD862094}" type="slidenum">
              <a:rPr lang="en-GB" altLang="de-DE" smtClean="0"/>
              <a:pPr/>
              <a:t>4</a:t>
            </a:fld>
            <a:endParaRPr lang="en-GB" altLang="de-DE"/>
          </a:p>
        </p:txBody>
      </p:sp>
      <p:pic>
        <p:nvPicPr>
          <p:cNvPr id="6" name="Grafik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591343" y="2747046"/>
            <a:ext cx="1868600" cy="1596354"/>
          </a:xfrm>
          <a:prstGeom prst="rect">
            <a:avLst/>
          </a:prstGeom>
        </p:spPr>
      </p:pic>
      <p:sp>
        <p:nvSpPr>
          <p:cNvPr id="9" name="Textfeld 8">
            <a:extLst>
              <a:ext uri="{FF2B5EF4-FFF2-40B4-BE49-F238E27FC236}">
                <a16:creationId xmlns:a16="http://schemas.microsoft.com/office/drawing/2014/main" id="{0B638963-2637-4AFC-9CC9-861BF82B7C32}"/>
              </a:ext>
            </a:extLst>
          </p:cNvPr>
          <p:cNvSpPr txBox="1"/>
          <p:nvPr/>
        </p:nvSpPr>
        <p:spPr>
          <a:xfrm>
            <a:off x="6920349" y="4388405"/>
            <a:ext cx="1210588" cy="369332"/>
          </a:xfrm>
          <a:prstGeom prst="rect">
            <a:avLst/>
          </a:prstGeom>
          <a:noFill/>
        </p:spPr>
        <p:txBody>
          <a:bodyPr wrap="none" rtlCol="0">
            <a:spAutoFit/>
          </a:bodyPr>
          <a:lstStyle/>
          <a:p>
            <a:r>
              <a:rPr lang="en-US" dirty="0"/>
              <a:t>Mitsubishi</a:t>
            </a:r>
            <a:endParaRPr lang="de-DE" dirty="0"/>
          </a:p>
        </p:txBody>
      </p:sp>
      <p:sp>
        <p:nvSpPr>
          <p:cNvPr id="10" name="Textfeld 9">
            <a:extLst>
              <a:ext uri="{FF2B5EF4-FFF2-40B4-BE49-F238E27FC236}">
                <a16:creationId xmlns:a16="http://schemas.microsoft.com/office/drawing/2014/main" id="{70BFA8A7-BAAA-42E2-8BEC-0C82B2854980}"/>
              </a:ext>
            </a:extLst>
          </p:cNvPr>
          <p:cNvSpPr txBox="1"/>
          <p:nvPr/>
        </p:nvSpPr>
        <p:spPr>
          <a:xfrm>
            <a:off x="9366252" y="4388405"/>
            <a:ext cx="1056700" cy="369332"/>
          </a:xfrm>
          <a:prstGeom prst="rect">
            <a:avLst/>
          </a:prstGeom>
          <a:noFill/>
        </p:spPr>
        <p:txBody>
          <a:bodyPr wrap="none" rtlCol="0">
            <a:spAutoFit/>
          </a:bodyPr>
          <a:lstStyle/>
          <a:p>
            <a:r>
              <a:rPr lang="en-US" dirty="0"/>
              <a:t>Mitutoyo</a:t>
            </a:r>
            <a:endParaRPr lang="de-DE" dirty="0"/>
          </a:p>
        </p:txBody>
      </p:sp>
    </p:spTree>
    <p:extLst>
      <p:ext uri="{BB962C8B-B14F-4D97-AF65-F5344CB8AC3E}">
        <p14:creationId xmlns:p14="http://schemas.microsoft.com/office/powerpoint/2010/main" val="11971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err="1"/>
              <a:t>Gute</a:t>
            </a:r>
            <a:r>
              <a:rPr lang="en-US" dirty="0"/>
              <a:t> </a:t>
            </a:r>
            <a:r>
              <a:rPr lang="en-US" dirty="0" err="1"/>
              <a:t>Umgebung</a:t>
            </a:r>
            <a:endParaRPr lang="en-US" dirty="0"/>
          </a:p>
        </p:txBody>
      </p:sp>
      <p:sp>
        <p:nvSpPr>
          <p:cNvPr id="4" name="Datumsplatzhalter 3"/>
          <p:cNvSpPr>
            <a:spLocks noGrp="1"/>
          </p:cNvSpPr>
          <p:nvPr>
            <p:ph type="dt" sz="half" idx="10"/>
          </p:nvPr>
        </p:nvSpPr>
        <p:spPr/>
        <p:txBody>
          <a:bodyPr/>
          <a:lstStyle/>
          <a:p>
            <a:pPr>
              <a:defRPr/>
            </a:pPr>
            <a:fld id="{3A2083D3-5F97-4A45-93C9-CAEC7A9C5F13}" type="datetime1">
              <a:rPr lang="de-DE" smtClean="0">
                <a:solidFill>
                  <a:srgbClr val="000000"/>
                </a:solidFill>
              </a:rPr>
              <a:t>30.05.2023</a:t>
            </a:fld>
            <a:endParaRPr lang="en-GB">
              <a:solidFill>
                <a:srgbClr val="000000"/>
              </a:solidFill>
            </a:endParaRPr>
          </a:p>
        </p:txBody>
      </p:sp>
      <p:sp>
        <p:nvSpPr>
          <p:cNvPr id="5" name="Fußzeilenplatzhalter 4"/>
          <p:cNvSpPr>
            <a:spLocks noGrp="1"/>
          </p:cNvSpPr>
          <p:nvPr>
            <p:ph type="ftr" sz="quarter" idx="11"/>
          </p:nvPr>
        </p:nvSpPr>
        <p:spPr/>
        <p:txBody>
          <a:bodyPr/>
          <a:lstStyle/>
          <a:p>
            <a:pPr>
              <a:defRPr/>
            </a:pPr>
            <a:r>
              <a:rPr lang="en-GB">
                <a:solidFill>
                  <a:srgbClr val="000000"/>
                </a:solidFill>
              </a:rPr>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solidFill>
                  <a:srgbClr val="000000"/>
                </a:solidFill>
              </a:rPr>
              <a:pPr/>
              <a:t>5</a:t>
            </a:fld>
            <a:endParaRPr lang="en-GB" altLang="de-DE">
              <a:solidFill>
                <a:srgbClr val="000000"/>
              </a:solidFill>
            </a:endParaRPr>
          </a:p>
        </p:txBody>
      </p:sp>
      <p:pic>
        <p:nvPicPr>
          <p:cNvPr id="7" name="Grafik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42767" y="1574628"/>
            <a:ext cx="8104878" cy="4516781"/>
          </a:xfrm>
          <a:prstGeom prst="rect">
            <a:avLst/>
          </a:prstGeom>
        </p:spPr>
      </p:pic>
    </p:spTree>
    <p:extLst>
      <p:ext uri="{BB962C8B-B14F-4D97-AF65-F5344CB8AC3E}">
        <p14:creationId xmlns:p14="http://schemas.microsoft.com/office/powerpoint/2010/main" val="234428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 name="Grafik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8200" y="1592064"/>
            <a:ext cx="5839778" cy="3353536"/>
          </a:xfrm>
          <a:prstGeom prst="rect">
            <a:avLst/>
          </a:prstGeom>
        </p:spPr>
      </p:pic>
      <p:sp>
        <p:nvSpPr>
          <p:cNvPr id="2" name="Titel 1"/>
          <p:cNvSpPr>
            <a:spLocks noGrp="1"/>
          </p:cNvSpPr>
          <p:nvPr>
            <p:ph type="title"/>
          </p:nvPr>
        </p:nvSpPr>
        <p:spPr/>
        <p:txBody>
          <a:bodyPr/>
          <a:lstStyle/>
          <a:p>
            <a:pPr algn="l"/>
            <a:r>
              <a:rPr lang="en-US" dirty="0" err="1"/>
              <a:t>Gute</a:t>
            </a:r>
            <a:r>
              <a:rPr lang="en-US" dirty="0"/>
              <a:t> </a:t>
            </a:r>
            <a:r>
              <a:rPr lang="en-US" dirty="0" err="1"/>
              <a:t>Menschen</a:t>
            </a:r>
            <a:endParaRPr lang="en-US" dirty="0"/>
          </a:p>
        </p:txBody>
      </p:sp>
      <p:sp>
        <p:nvSpPr>
          <p:cNvPr id="3" name="Datumsplatzhalter 2"/>
          <p:cNvSpPr>
            <a:spLocks noGrp="1"/>
          </p:cNvSpPr>
          <p:nvPr>
            <p:ph type="dt" sz="half" idx="10"/>
          </p:nvPr>
        </p:nvSpPr>
        <p:spPr/>
        <p:txBody>
          <a:bodyPr/>
          <a:lstStyle/>
          <a:p>
            <a:pPr>
              <a:defRPr/>
            </a:pPr>
            <a:fld id="{E5F90695-1CA6-43A7-841A-C62B975AFD89}" type="datetime1">
              <a:rPr lang="de-DE" smtClean="0">
                <a:solidFill>
                  <a:srgbClr val="000000"/>
                </a:solidFill>
              </a:rPr>
              <a:t>30.05.2023</a:t>
            </a:fld>
            <a:endParaRPr lang="en-GB">
              <a:solidFill>
                <a:srgbClr val="000000"/>
              </a:solidFill>
            </a:endParaRPr>
          </a:p>
        </p:txBody>
      </p:sp>
      <p:sp>
        <p:nvSpPr>
          <p:cNvPr id="4" name="Fußzeilenplatzhalter 3"/>
          <p:cNvSpPr>
            <a:spLocks noGrp="1"/>
          </p:cNvSpPr>
          <p:nvPr>
            <p:ph type="ftr" sz="quarter" idx="11"/>
          </p:nvPr>
        </p:nvSpPr>
        <p:spPr/>
        <p:txBody>
          <a:bodyPr/>
          <a:lstStyle/>
          <a:p>
            <a:pPr>
              <a:defRPr/>
            </a:pPr>
            <a:r>
              <a:rPr lang="en-GB">
                <a:solidFill>
                  <a:srgbClr val="000000"/>
                </a:solidFill>
              </a:rPr>
              <a:t>Mitutoyo Firmenvorstellung</a:t>
            </a:r>
          </a:p>
        </p:txBody>
      </p:sp>
      <p:sp>
        <p:nvSpPr>
          <p:cNvPr id="6" name="Foliennummernplatzhalter 5"/>
          <p:cNvSpPr>
            <a:spLocks noGrp="1"/>
          </p:cNvSpPr>
          <p:nvPr>
            <p:ph type="sldNum" sz="quarter" idx="12"/>
          </p:nvPr>
        </p:nvSpPr>
        <p:spPr/>
        <p:txBody>
          <a:bodyPr/>
          <a:lstStyle/>
          <a:p>
            <a:fld id="{B11D7CB6-2453-498B-AEA2-7C6BCD862094}" type="slidenum">
              <a:rPr lang="en-GB" altLang="de-DE" smtClean="0">
                <a:solidFill>
                  <a:srgbClr val="000000"/>
                </a:solidFill>
              </a:rPr>
              <a:pPr/>
              <a:t>6</a:t>
            </a:fld>
            <a:endParaRPr lang="en-GB" altLang="de-DE">
              <a:solidFill>
                <a:srgbClr val="000000"/>
              </a:solidFill>
            </a:endParaRPr>
          </a:p>
        </p:txBody>
      </p:sp>
      <p:pic>
        <p:nvPicPr>
          <p:cNvPr id="8" name="Grafik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513387" y="2173904"/>
            <a:ext cx="5838826" cy="3515171"/>
          </a:xfrm>
          <a:prstGeom prst="rect">
            <a:avLst/>
          </a:prstGeom>
        </p:spPr>
      </p:pic>
    </p:spTree>
    <p:extLst>
      <p:ext uri="{BB962C8B-B14F-4D97-AF65-F5344CB8AC3E}">
        <p14:creationId xmlns:p14="http://schemas.microsoft.com/office/powerpoint/2010/main" val="366112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Grafik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085" y="1839597"/>
            <a:ext cx="3854964" cy="4111961"/>
          </a:xfrm>
          <a:prstGeom prst="rect">
            <a:avLst/>
          </a:prstGeom>
        </p:spPr>
      </p:pic>
      <p:sp>
        <p:nvSpPr>
          <p:cNvPr id="2" name="Titel 1"/>
          <p:cNvSpPr>
            <a:spLocks noGrp="1"/>
          </p:cNvSpPr>
          <p:nvPr>
            <p:ph type="title"/>
          </p:nvPr>
        </p:nvSpPr>
        <p:spPr/>
        <p:txBody>
          <a:bodyPr/>
          <a:lstStyle/>
          <a:p>
            <a:pPr algn="l"/>
            <a:r>
              <a:rPr lang="en-US" dirty="0" err="1"/>
              <a:t>Gute</a:t>
            </a:r>
            <a:r>
              <a:rPr lang="en-US" dirty="0"/>
              <a:t> </a:t>
            </a:r>
            <a:r>
              <a:rPr lang="en-US" dirty="0" err="1"/>
              <a:t>Technik</a:t>
            </a:r>
            <a:endParaRPr lang="en-US" dirty="0"/>
          </a:p>
        </p:txBody>
      </p:sp>
      <p:sp>
        <p:nvSpPr>
          <p:cNvPr id="3" name="Inhaltsplatzhalter 2"/>
          <p:cNvSpPr>
            <a:spLocks noGrp="1"/>
          </p:cNvSpPr>
          <p:nvPr>
            <p:ph idx="1"/>
          </p:nvPr>
        </p:nvSpPr>
        <p:spPr/>
        <p:txBody>
          <a:bodyPr/>
          <a:lstStyle/>
          <a:p>
            <a:r>
              <a:rPr lang="en-US" dirty="0"/>
              <a:t>Software </a:t>
            </a:r>
            <a:r>
              <a:rPr lang="en-US" dirty="0" err="1"/>
              <a:t>für</a:t>
            </a:r>
            <a:r>
              <a:rPr lang="en-US" dirty="0"/>
              <a:t> </a:t>
            </a:r>
            <a:r>
              <a:rPr lang="en-US" dirty="0" err="1"/>
              <a:t>Koordinatenmessgeräte</a:t>
            </a:r>
            <a:endParaRPr lang="en-US" dirty="0"/>
          </a:p>
        </p:txBody>
      </p:sp>
      <p:sp>
        <p:nvSpPr>
          <p:cNvPr id="4" name="Datumsplatzhalter 3"/>
          <p:cNvSpPr>
            <a:spLocks noGrp="1"/>
          </p:cNvSpPr>
          <p:nvPr>
            <p:ph type="dt" sz="half" idx="10"/>
          </p:nvPr>
        </p:nvSpPr>
        <p:spPr/>
        <p:txBody>
          <a:bodyPr/>
          <a:lstStyle/>
          <a:p>
            <a:pPr>
              <a:defRPr/>
            </a:pPr>
            <a:fld id="{9D6413A9-22BA-4009-A66C-7ED566E77821}" type="datetime1">
              <a:rPr lang="de-DE" smtClean="0">
                <a:solidFill>
                  <a:srgbClr val="000000"/>
                </a:solidFill>
              </a:rPr>
              <a:t>30.05.2023</a:t>
            </a:fld>
            <a:endParaRPr lang="en-GB">
              <a:solidFill>
                <a:srgbClr val="000000"/>
              </a:solidFill>
            </a:endParaRPr>
          </a:p>
        </p:txBody>
      </p:sp>
      <p:sp>
        <p:nvSpPr>
          <p:cNvPr id="6" name="Fußzeilenplatzhalter 5"/>
          <p:cNvSpPr>
            <a:spLocks noGrp="1"/>
          </p:cNvSpPr>
          <p:nvPr>
            <p:ph type="ftr" sz="quarter" idx="11"/>
          </p:nvPr>
        </p:nvSpPr>
        <p:spPr/>
        <p:txBody>
          <a:bodyPr/>
          <a:lstStyle/>
          <a:p>
            <a:pPr>
              <a:defRPr/>
            </a:pPr>
            <a:r>
              <a:rPr lang="en-GB">
                <a:solidFill>
                  <a:srgbClr val="000000"/>
                </a:solidFill>
              </a:rPr>
              <a:t>Mitutoyo Firmenvorstellung</a:t>
            </a:r>
          </a:p>
        </p:txBody>
      </p:sp>
      <p:sp>
        <p:nvSpPr>
          <p:cNvPr id="10" name="Foliennummernplatzhalter 9"/>
          <p:cNvSpPr>
            <a:spLocks noGrp="1"/>
          </p:cNvSpPr>
          <p:nvPr>
            <p:ph type="sldNum" sz="quarter" idx="12"/>
          </p:nvPr>
        </p:nvSpPr>
        <p:spPr/>
        <p:txBody>
          <a:bodyPr/>
          <a:lstStyle/>
          <a:p>
            <a:fld id="{B11D7CB6-2453-498B-AEA2-7C6BCD862094}" type="slidenum">
              <a:rPr lang="en-GB" altLang="de-DE" smtClean="0">
                <a:solidFill>
                  <a:srgbClr val="000000"/>
                </a:solidFill>
              </a:rPr>
              <a:pPr/>
              <a:t>7</a:t>
            </a:fld>
            <a:endParaRPr lang="en-GB" altLang="de-DE">
              <a:solidFill>
                <a:srgbClr val="000000"/>
              </a:solidFill>
            </a:endParaRPr>
          </a:p>
        </p:txBody>
      </p:sp>
      <p:pic>
        <p:nvPicPr>
          <p:cNvPr id="11" name="Grafik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27077" y="2228238"/>
            <a:ext cx="5725136" cy="3499496"/>
          </a:xfrm>
          <a:prstGeom prst="rect">
            <a:avLst/>
          </a:prstGeom>
        </p:spPr>
      </p:pic>
      <p:sp>
        <p:nvSpPr>
          <p:cNvPr id="9" name="Textfeld 8">
            <a:extLst>
              <a:ext uri="{FF2B5EF4-FFF2-40B4-BE49-F238E27FC236}">
                <a16:creationId xmlns:a16="http://schemas.microsoft.com/office/drawing/2014/main" id="{8F899D2C-6821-430D-BE86-97EAD1B2C6D0}"/>
              </a:ext>
            </a:extLst>
          </p:cNvPr>
          <p:cNvSpPr txBox="1"/>
          <p:nvPr/>
        </p:nvSpPr>
        <p:spPr>
          <a:xfrm>
            <a:off x="934658" y="5895916"/>
            <a:ext cx="4006225" cy="369332"/>
          </a:xfrm>
          <a:prstGeom prst="rect">
            <a:avLst/>
          </a:prstGeom>
          <a:noFill/>
        </p:spPr>
        <p:txBody>
          <a:bodyPr wrap="none" rtlCol="0">
            <a:spAutoFit/>
          </a:bodyPr>
          <a:lstStyle/>
          <a:p>
            <a:r>
              <a:rPr lang="en-US" dirty="0"/>
              <a:t>Mitutoyo CNC </a:t>
            </a:r>
            <a:r>
              <a:rPr lang="en-US" dirty="0" err="1"/>
              <a:t>Koordinatenmessgerät</a:t>
            </a:r>
            <a:endParaRPr lang="de-DE" dirty="0"/>
          </a:p>
        </p:txBody>
      </p:sp>
      <p:sp>
        <p:nvSpPr>
          <p:cNvPr id="12" name="Textfeld 11">
            <a:extLst>
              <a:ext uri="{FF2B5EF4-FFF2-40B4-BE49-F238E27FC236}">
                <a16:creationId xmlns:a16="http://schemas.microsoft.com/office/drawing/2014/main" id="{C373021A-E89D-4A30-906E-B007900809BF}"/>
              </a:ext>
            </a:extLst>
          </p:cNvPr>
          <p:cNvSpPr txBox="1"/>
          <p:nvPr/>
        </p:nvSpPr>
        <p:spPr>
          <a:xfrm>
            <a:off x="6573447" y="5891084"/>
            <a:ext cx="4057521" cy="369332"/>
          </a:xfrm>
          <a:prstGeom prst="rect">
            <a:avLst/>
          </a:prstGeom>
          <a:noFill/>
        </p:spPr>
        <p:txBody>
          <a:bodyPr wrap="none" rtlCol="0">
            <a:spAutoFit/>
          </a:bodyPr>
          <a:lstStyle/>
          <a:p>
            <a:r>
              <a:rPr lang="en-US" dirty="0" err="1"/>
              <a:t>Entwicklungsumgebung</a:t>
            </a:r>
            <a:r>
              <a:rPr lang="en-US" dirty="0"/>
              <a:t> von Microsoft</a:t>
            </a:r>
            <a:endParaRPr lang="de-DE" dirty="0"/>
          </a:p>
        </p:txBody>
      </p:sp>
    </p:spTree>
    <p:extLst>
      <p:ext uri="{BB962C8B-B14F-4D97-AF65-F5344CB8AC3E}">
        <p14:creationId xmlns:p14="http://schemas.microsoft.com/office/powerpoint/2010/main" val="328632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dirty="0" err="1"/>
              <a:t>Erste</a:t>
            </a:r>
            <a:r>
              <a:rPr lang="en-US" dirty="0"/>
              <a:t> </a:t>
            </a:r>
            <a:r>
              <a:rPr lang="en-US"/>
              <a:t>Messschraube</a:t>
            </a:r>
            <a:endParaRPr lang="en-US" dirty="0"/>
          </a:p>
        </p:txBody>
      </p:sp>
      <p:sp>
        <p:nvSpPr>
          <p:cNvPr id="7" name="Datumsplatzhalter 6"/>
          <p:cNvSpPr>
            <a:spLocks noGrp="1"/>
          </p:cNvSpPr>
          <p:nvPr>
            <p:ph type="dt" sz="half" idx="10"/>
          </p:nvPr>
        </p:nvSpPr>
        <p:spPr/>
        <p:txBody>
          <a:bodyPr/>
          <a:lstStyle/>
          <a:p>
            <a:pPr>
              <a:defRPr/>
            </a:pPr>
            <a:fld id="{A3E6B4BA-4510-4256-AA11-D7AEAC39683B}" type="datetime1">
              <a:rPr lang="de-DE" smtClean="0"/>
              <a:t>30.05.2023</a:t>
            </a:fld>
            <a:endParaRPr lang="en-GB"/>
          </a:p>
        </p:txBody>
      </p:sp>
      <p:sp>
        <p:nvSpPr>
          <p:cNvPr id="8" name="Fußzeilenplatzhalter 7"/>
          <p:cNvSpPr>
            <a:spLocks noGrp="1"/>
          </p:cNvSpPr>
          <p:nvPr>
            <p:ph type="ftr" sz="quarter" idx="11"/>
          </p:nvPr>
        </p:nvSpPr>
        <p:spPr/>
        <p:txBody>
          <a:bodyPr/>
          <a:lstStyle/>
          <a:p>
            <a:pPr>
              <a:defRPr/>
            </a:pPr>
            <a:r>
              <a:rPr lang="en-GB"/>
              <a:t>Mitutoyo Firmenvorstellung</a:t>
            </a:r>
          </a:p>
        </p:txBody>
      </p:sp>
      <p:sp>
        <p:nvSpPr>
          <p:cNvPr id="9" name="Foliennummernplatzhalter 8"/>
          <p:cNvSpPr>
            <a:spLocks noGrp="1"/>
          </p:cNvSpPr>
          <p:nvPr>
            <p:ph type="sldNum" sz="quarter" idx="12"/>
          </p:nvPr>
        </p:nvSpPr>
        <p:spPr/>
        <p:txBody>
          <a:bodyPr/>
          <a:lstStyle/>
          <a:p>
            <a:fld id="{5ABE26C5-62F6-4BF0-963C-EF019685E5D8}" type="slidenum">
              <a:rPr lang="en-GB" altLang="de-DE" smtClean="0"/>
              <a:pPr/>
              <a:t>8</a:t>
            </a:fld>
            <a:endParaRPr lang="en-GB" altLang="de-DE"/>
          </a:p>
        </p:txBody>
      </p:sp>
      <p:grpSp>
        <p:nvGrpSpPr>
          <p:cNvPr id="10" name="Gruppieren 9"/>
          <p:cNvGrpSpPr/>
          <p:nvPr/>
        </p:nvGrpSpPr>
        <p:grpSpPr>
          <a:xfrm>
            <a:off x="1774507" y="1572412"/>
            <a:ext cx="8641397" cy="4521213"/>
            <a:chOff x="1367368" y="1660515"/>
            <a:chExt cx="7546050" cy="3948123"/>
          </a:xfrm>
        </p:grpSpPr>
        <p:pic>
          <p:nvPicPr>
            <p:cNvPr id="4" name="Grafik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41468" y="1660515"/>
              <a:ext cx="4171950" cy="2790825"/>
            </a:xfrm>
            <a:prstGeom prst="rect">
              <a:avLst/>
            </a:prstGeom>
          </p:spPr>
        </p:pic>
        <p:pic>
          <p:nvPicPr>
            <p:cNvPr id="6" name="Grafik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7368" y="2672137"/>
              <a:ext cx="3683635" cy="2074597"/>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520018" y="4144312"/>
              <a:ext cx="4171950" cy="1464326"/>
            </a:xfrm>
            <a:prstGeom prst="rect">
              <a:avLst/>
            </a:prstGeom>
          </p:spPr>
        </p:pic>
      </p:grpSp>
    </p:spTree>
    <p:extLst>
      <p:ext uri="{BB962C8B-B14F-4D97-AF65-F5344CB8AC3E}">
        <p14:creationId xmlns:p14="http://schemas.microsoft.com/office/powerpoint/2010/main" val="391588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 name="Grafik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75383" y="3191371"/>
            <a:ext cx="2602505" cy="2882661"/>
          </a:xfrm>
          <a:prstGeom prst="rect">
            <a:avLst/>
          </a:prstGeom>
        </p:spPr>
      </p:pic>
      <p:sp>
        <p:nvSpPr>
          <p:cNvPr id="2" name="Titel 1"/>
          <p:cNvSpPr>
            <a:spLocks noGrp="1"/>
          </p:cNvSpPr>
          <p:nvPr>
            <p:ph type="title"/>
          </p:nvPr>
        </p:nvSpPr>
        <p:spPr/>
        <p:txBody>
          <a:bodyPr/>
          <a:lstStyle/>
          <a:p>
            <a:pPr algn="l"/>
            <a:r>
              <a:rPr lang="en-US" dirty="0" err="1"/>
              <a:t>Produkte</a:t>
            </a:r>
            <a:endParaRPr lang="en-US" dirty="0"/>
          </a:p>
        </p:txBody>
      </p:sp>
      <p:sp>
        <p:nvSpPr>
          <p:cNvPr id="4" name="Datumsplatzhalter 3"/>
          <p:cNvSpPr>
            <a:spLocks noGrp="1"/>
          </p:cNvSpPr>
          <p:nvPr>
            <p:ph type="dt" sz="half" idx="10"/>
          </p:nvPr>
        </p:nvSpPr>
        <p:spPr/>
        <p:txBody>
          <a:bodyPr/>
          <a:lstStyle/>
          <a:p>
            <a:pPr>
              <a:defRPr/>
            </a:pPr>
            <a:fld id="{550FF227-9711-4428-8003-57F46CE23FD9}" type="datetime1">
              <a:rPr lang="de-DE" smtClean="0"/>
              <a:t>30.05.2023</a:t>
            </a:fld>
            <a:endParaRPr lang="en-GB"/>
          </a:p>
        </p:txBody>
      </p:sp>
      <p:sp>
        <p:nvSpPr>
          <p:cNvPr id="5" name="Fußzeilenplatzhalter 4"/>
          <p:cNvSpPr>
            <a:spLocks noGrp="1"/>
          </p:cNvSpPr>
          <p:nvPr>
            <p:ph type="ftr" sz="quarter" idx="11"/>
          </p:nvPr>
        </p:nvSpPr>
        <p:spPr/>
        <p:txBody>
          <a:bodyPr/>
          <a:lstStyle/>
          <a:p>
            <a:pPr>
              <a:defRPr/>
            </a:pPr>
            <a:r>
              <a:rPr lang="en-GB"/>
              <a:t>Mitutoyo Firmenvorstellung</a:t>
            </a:r>
          </a:p>
        </p:txBody>
      </p:sp>
      <p:sp>
        <p:nvSpPr>
          <p:cNvPr id="6" name="Foliennummernplatzhalter 5"/>
          <p:cNvSpPr>
            <a:spLocks noGrp="1"/>
          </p:cNvSpPr>
          <p:nvPr>
            <p:ph type="sldNum" sz="quarter" idx="12"/>
          </p:nvPr>
        </p:nvSpPr>
        <p:spPr/>
        <p:txBody>
          <a:bodyPr/>
          <a:lstStyle/>
          <a:p>
            <a:fld id="{5ABE26C5-62F6-4BF0-963C-EF019685E5D8}" type="slidenum">
              <a:rPr lang="en-GB" altLang="de-DE" smtClean="0"/>
              <a:pPr/>
              <a:t>9</a:t>
            </a:fld>
            <a:endParaRPr lang="en-GB" altLang="de-DE"/>
          </a:p>
        </p:txBody>
      </p:sp>
      <p:pic>
        <p:nvPicPr>
          <p:cNvPr id="10" name="Grafik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800094" y="1449544"/>
            <a:ext cx="3409950" cy="1057275"/>
          </a:xfrm>
          <a:prstGeom prst="rect">
            <a:avLst/>
          </a:prstGeom>
        </p:spPr>
      </p:pic>
      <p:pic>
        <p:nvPicPr>
          <p:cNvPr id="14" name="Grafik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60838" y="3117312"/>
            <a:ext cx="1663854" cy="2714709"/>
          </a:xfrm>
          <a:prstGeom prst="rect">
            <a:avLst/>
          </a:prstGeom>
        </p:spPr>
      </p:pic>
      <p:pic>
        <p:nvPicPr>
          <p:cNvPr id="15" name="Grafik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49746" y="2672762"/>
            <a:ext cx="2581067" cy="948392"/>
          </a:xfrm>
          <a:prstGeom prst="rect">
            <a:avLst/>
          </a:prstGeom>
        </p:spPr>
      </p:pic>
      <p:pic>
        <p:nvPicPr>
          <p:cNvPr id="16" name="Grafik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93288" y="4128367"/>
            <a:ext cx="1067512" cy="1968334"/>
          </a:xfrm>
          <a:prstGeom prst="rect">
            <a:avLst/>
          </a:prstGeom>
        </p:spPr>
      </p:pic>
      <p:pic>
        <p:nvPicPr>
          <p:cNvPr id="18" name="Grafik 1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77702" y="3735042"/>
            <a:ext cx="3037574" cy="2529584"/>
          </a:xfrm>
          <a:prstGeom prst="rect">
            <a:avLst/>
          </a:prstGeom>
        </p:spPr>
      </p:pic>
      <p:pic>
        <p:nvPicPr>
          <p:cNvPr id="20" name="Grafik 1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97776" y="2934323"/>
            <a:ext cx="1856095" cy="858195"/>
          </a:xfrm>
          <a:prstGeom prst="rect">
            <a:avLst/>
          </a:prstGeom>
        </p:spPr>
      </p:pic>
      <p:pic>
        <p:nvPicPr>
          <p:cNvPr id="17" name="Grafik 1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767310" y="1978181"/>
            <a:ext cx="2060217" cy="2633735"/>
          </a:xfrm>
          <a:prstGeom prst="rect">
            <a:avLst/>
          </a:prstGeom>
        </p:spPr>
      </p:pic>
      <p:pic>
        <p:nvPicPr>
          <p:cNvPr id="11" name="Grafik 10"/>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6108639" y="1504670"/>
            <a:ext cx="2444023" cy="1232368"/>
          </a:xfrm>
          <a:prstGeom prst="rect">
            <a:avLst/>
          </a:prstGeom>
        </p:spPr>
      </p:pic>
    </p:spTree>
    <p:extLst>
      <p:ext uri="{BB962C8B-B14F-4D97-AF65-F5344CB8AC3E}">
        <p14:creationId xmlns:p14="http://schemas.microsoft.com/office/powerpoint/2010/main" val="1520070524"/>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9E350644-413E-4257-A1E5-6698D263B46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8F524477-76FE-4091-8034-DF6699ED6F78}" vid="{33E0C24A-62EB-48D1-AE5A-7443B60AB9D3}"/>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MCOSMOS</Template>
  <TotalTime>0</TotalTime>
  <Words>763</Words>
  <Application>Microsoft Office PowerPoint</Application>
  <PresentationFormat>Widescreen</PresentationFormat>
  <Paragraphs>200</Paragraphs>
  <Slides>18</Slides>
  <Notes>18</Notes>
  <HiddenSlides>2</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Titel</vt:lpstr>
      <vt:lpstr>Inhalt</vt:lpstr>
      <vt:lpstr>Firmenpräsentation</vt:lpstr>
      <vt:lpstr>Agenda</vt:lpstr>
      <vt:lpstr>Zentrale in Japan</vt:lpstr>
      <vt:lpstr>Der Name</vt:lpstr>
      <vt:lpstr>Gute Umgebung</vt:lpstr>
      <vt:lpstr>Gute Menschen</vt:lpstr>
      <vt:lpstr>Gute Technik</vt:lpstr>
      <vt:lpstr>Erste Messschraube</vt:lpstr>
      <vt:lpstr>Produkte</vt:lpstr>
      <vt:lpstr>Standorte</vt:lpstr>
      <vt:lpstr>CTL Oberndorf</vt:lpstr>
      <vt:lpstr>MCOSMOS - GeoPAK</vt:lpstr>
      <vt:lpstr>MCOSMOS - CAT1000</vt:lpstr>
      <vt:lpstr>MiCAT Planner</vt:lpstr>
      <vt:lpstr>DHBW: Infos</vt:lpstr>
      <vt:lpstr>Informationstechnik</vt:lpstr>
      <vt:lpstr>DHBW-Studium: Vorteile</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Klaus Stein</dc:creator>
  <cp:lastModifiedBy>Thomas Weller</cp:lastModifiedBy>
  <cp:revision>179</cp:revision>
  <cp:lastPrinted>2016-02-12T14:23:11Z</cp:lastPrinted>
  <dcterms:created xsi:type="dcterms:W3CDTF">2015-04-07T08:27:23Z</dcterms:created>
  <dcterms:modified xsi:type="dcterms:W3CDTF">2023-05-30T08:23:32Z</dcterms:modified>
</cp:coreProperties>
</file>