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4"/>
  </p:notesMasterIdLst>
  <p:handoutMasterIdLst>
    <p:handoutMasterId r:id="rId55"/>
  </p:handoutMasterIdLst>
  <p:sldIdLst>
    <p:sldId id="256" r:id="rId3"/>
    <p:sldId id="257" r:id="rId4"/>
    <p:sldId id="260" r:id="rId5"/>
    <p:sldId id="265" r:id="rId6"/>
    <p:sldId id="266" r:id="rId7"/>
    <p:sldId id="272" r:id="rId8"/>
    <p:sldId id="273" r:id="rId9"/>
    <p:sldId id="274" r:id="rId10"/>
    <p:sldId id="275" r:id="rId11"/>
    <p:sldId id="276" r:id="rId12"/>
    <p:sldId id="283" r:id="rId13"/>
    <p:sldId id="277" r:id="rId14"/>
    <p:sldId id="278" r:id="rId15"/>
    <p:sldId id="279" r:id="rId16"/>
    <p:sldId id="280" r:id="rId17"/>
    <p:sldId id="281" r:id="rId18"/>
    <p:sldId id="309" r:id="rId19"/>
    <p:sldId id="282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6" r:id="rId29"/>
    <p:sldId id="298" r:id="rId30"/>
    <p:sldId id="299" r:id="rId31"/>
    <p:sldId id="300" r:id="rId32"/>
    <p:sldId id="310" r:id="rId33"/>
    <p:sldId id="301" r:id="rId34"/>
    <p:sldId id="308" r:id="rId35"/>
    <p:sldId id="311" r:id="rId36"/>
    <p:sldId id="302" r:id="rId37"/>
    <p:sldId id="303" r:id="rId38"/>
    <p:sldId id="304" r:id="rId39"/>
    <p:sldId id="305" r:id="rId40"/>
    <p:sldId id="306" r:id="rId41"/>
    <p:sldId id="307" r:id="rId42"/>
    <p:sldId id="312" r:id="rId43"/>
    <p:sldId id="315" r:id="rId44"/>
    <p:sldId id="314" r:id="rId45"/>
    <p:sldId id="313" r:id="rId46"/>
    <p:sldId id="316" r:id="rId47"/>
    <p:sldId id="317" r:id="rId48"/>
    <p:sldId id="318" r:id="rId49"/>
    <p:sldId id="348" r:id="rId50"/>
    <p:sldId id="349" r:id="rId51"/>
    <p:sldId id="350" r:id="rId52"/>
    <p:sldId id="351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Dateiformat und Kommentare" id="{EB7416D2-FE43-421A-A82D-DCCB9519097D}">
          <p14:sldIdLst>
            <p14:sldId id="260"/>
            <p14:sldId id="265"/>
            <p14:sldId id="266"/>
          </p14:sldIdLst>
        </p14:section>
        <p14:section name="Rechnen" id="{488E2F82-2E00-45D2-8BD4-3698768EF41B}">
          <p14:sldIdLst>
            <p14:sldId id="272"/>
            <p14:sldId id="273"/>
            <p14:sldId id="274"/>
          </p14:sldIdLst>
        </p14:section>
        <p14:section name="Bibliotheken" id="{4280DAB7-4727-4EA4-80FC-FE0A35E9D99B}">
          <p14:sldIdLst>
            <p14:sldId id="275"/>
            <p14:sldId id="276"/>
            <p14:sldId id="283"/>
            <p14:sldId id="277"/>
          </p14:sldIdLst>
        </p14:section>
        <p14:section name="Strings" id="{2B7FFCA2-AF77-4048-BECE-611A1F04D6DB}">
          <p14:sldIdLst>
            <p14:sldId id="278"/>
            <p14:sldId id="279"/>
            <p14:sldId id="280"/>
            <p14:sldId id="281"/>
            <p14:sldId id="309"/>
            <p14:sldId id="282"/>
          </p14:sldIdLst>
        </p14:section>
        <p14:section name="Templates" id="{60EBCC86-B3F9-45A8-B500-E1D0B83D2A4C}">
          <p14:sldIdLst/>
        </p14:section>
        <p14:section name="Wiederholungen" id="{73AB8712-4E2F-4040-9017-514AEF21DC08}">
          <p14:sldIdLst>
            <p14:sldId id="288"/>
            <p14:sldId id="289"/>
          </p14:sldIdLst>
        </p14:section>
        <p14:section name="Wahrheitswerte" id="{4B6C73D6-2AD1-474F-AF6B-C90110223A5C}">
          <p14:sldIdLst>
            <p14:sldId id="290"/>
            <p14:sldId id="291"/>
            <p14:sldId id="292"/>
          </p14:sldIdLst>
        </p14:section>
        <p14:section name="Verzweigungen" id="{D12F182A-0B35-4F29-BE79-871A7FEF371C}">
          <p14:sldIdLst>
            <p14:sldId id="293"/>
            <p14:sldId id="294"/>
          </p14:sldIdLst>
        </p14:section>
        <p14:section name="Listen" id="{7B341E35-302E-4EF2-A04B-B7E558EEEB6F}">
          <p14:sldIdLst>
            <p14:sldId id="297"/>
            <p14:sldId id="296"/>
            <p14:sldId id="298"/>
            <p14:sldId id="299"/>
            <p14:sldId id="300"/>
            <p14:sldId id="310"/>
            <p14:sldId id="301"/>
          </p14:sldIdLst>
        </p14:section>
        <p14:section name="Map / Dictionary" id="{D4A4C5FB-0BB1-4A3B-B0E1-186A6D1D750D}">
          <p14:sldIdLst>
            <p14:sldId id="308"/>
            <p14:sldId id="311"/>
          </p14:sldIdLst>
        </p14:section>
        <p14:section name="Methoden" id="{A1A8E00F-B74D-4454-8AF5-7F9D36699E8D}">
          <p14:sldIdLst>
            <p14:sldId id="302"/>
            <p14:sldId id="303"/>
            <p14:sldId id="304"/>
          </p14:sldIdLst>
        </p14:section>
        <p14:section name="Funktionen" id="{E0B51D4E-0574-46DB-8EAA-8D0AC9FB54FC}">
          <p14:sldIdLst>
            <p14:sldId id="305"/>
            <p14:sldId id="306"/>
            <p14:sldId id="307"/>
          </p14:sldIdLst>
        </p14:section>
        <p14:section name="Named Arguments" id="{6F6084BE-49CE-424A-9BA1-3FE4FD559CA2}">
          <p14:sldIdLst>
            <p14:sldId id="312"/>
            <p14:sldId id="315"/>
            <p14:sldId id="314"/>
            <p14:sldId id="313"/>
            <p14:sldId id="316"/>
            <p14:sldId id="317"/>
            <p14:sldId id="318"/>
          </p14:sldIdLst>
        </p14:section>
        <p14:section name="Scope" id="{8F3F1E60-E1CC-4021-8E8B-E3BDB34CA3D8}">
          <p14:sldIdLst>
            <p14:sldId id="348"/>
            <p14:sldId id="349"/>
            <p14:sldId id="350"/>
            <p14:sldId id="351"/>
          </p14:sldIdLst>
        </p14:section>
        <p14:section name="Callbacks" id="{D2154E31-B219-4E25-97DB-5D53D10C44ED}">
          <p14:sldIdLst/>
        </p14:section>
        <p14:section name="Lambdas" id="{76D72FA9-169C-4513-9244-C6C9B595BF6E}">
          <p14:sldIdLst/>
        </p14:section>
        <p14:section name="Async/Await" id="{F00BADB3-CEE5-4594-895D-E5F0B75FD60F}">
          <p14:sldIdLst/>
        </p14:section>
        <p14:section name="Objekte" id="{16F5A491-3E83-4F2C-958E-5EB88EFC1324}">
          <p14:sldIdLst/>
        </p14:section>
        <p14:section name="Klassen" id="{A7C5A08A-AB46-4C7A-A44D-9C1D426B7001}">
          <p14:sldIdLst/>
        </p14:section>
        <p14:section name="Objekte und Klassen in Dart" id="{AD1E84B0-C33D-4832-BC63-5A064363CD87}">
          <p14:sldIdLst/>
        </p14:section>
        <p14:section name="Abschnitt ohne Titel" id="{187258E5-CE14-4A28-B9A9-7141DFAA6D82}">
          <p14:sldIdLst/>
        </p14:section>
        <p14:section name="Zusammenfassung" id="{3935168F-CA97-4DBE-AA4D-CD6487E81B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90"/>
    <a:srgbClr val="F47836"/>
    <a:srgbClr val="FFFFFF"/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339" autoAdjust="0"/>
  </p:normalViewPr>
  <p:slideViewPr>
    <p:cSldViewPr snapToGrid="0">
      <p:cViewPr varScale="1">
        <p:scale>
          <a:sx n="90" d="100"/>
          <a:sy n="90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06.02.2023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‹#›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06.02.2023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viele Programmiersprachen werden im Textformat programmiert (es gibt allerdings auch Ausnahmen, die grafisch programmiert werden).</a:t>
            </a:r>
          </a:p>
          <a:p>
            <a:r>
              <a:rPr lang="de-DE" dirty="0"/>
              <a:t>Anweisungen werden mit Semikolon getrennt. Bei anderen Sprachen wie z.B. Python genügt ein Zeilenumbruch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63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hhhh</a:t>
            </a:r>
            <a:r>
              <a:rPr lang="de-DE" dirty="0"/>
              <a:t> wird durch die hexadezimale Zahl aus der Unicode Zeichentabelle 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60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Anfang: das Erste Zeichen ist Zeichen 0.</a:t>
            </a:r>
          </a:p>
          <a:p>
            <a:r>
              <a:rPr lang="de-DE" dirty="0"/>
              <a:t>Ende: das letzte Zeichen </a:t>
            </a:r>
            <a:r>
              <a:rPr lang="de-DE"/>
              <a:t>ist exklusive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Bei Bedarf suchen wir uns weitere Funktionen, die Text bearbeiten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Dart ist in dieser Hinsicht ziemlich ähnlich zu C#, bis auf die Groß-/Kleinschreibung.</a:t>
            </a:r>
          </a:p>
          <a:p>
            <a:r>
              <a:rPr lang="de-DE" dirty="0"/>
              <a:t>Methoden beginnen bei Dart mit einem Kleinbuchstaben, bei C# mit einem Großbuchstaben.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6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anderen Sprachen muss vor dem String noch etwas angegeben werden.</a:t>
            </a:r>
          </a:p>
          <a:p>
            <a:r>
              <a:rPr lang="de-DE" dirty="0"/>
              <a:t>Python: </a:t>
            </a:r>
            <a:r>
              <a:rPr lang="de-DE" dirty="0" err="1"/>
              <a:t>name</a:t>
            </a:r>
            <a:r>
              <a:rPr lang="de-DE" dirty="0"/>
              <a:t> = </a:t>
            </a:r>
            <a:r>
              <a:rPr lang="de-DE" dirty="0" err="1"/>
              <a:t>f"Text</a:t>
            </a:r>
            <a:r>
              <a:rPr lang="de-DE" dirty="0"/>
              <a:t> {variable} Text"</a:t>
            </a:r>
          </a:p>
          <a:p>
            <a:r>
              <a:rPr lang="de-DE" dirty="0"/>
              <a:t>C#: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 $"Text {variable} Text";</a:t>
            </a:r>
          </a:p>
          <a:p>
            <a:endParaRPr lang="de-DE" dirty="0"/>
          </a:p>
          <a:p>
            <a:r>
              <a:rPr lang="de-DE" dirty="0"/>
              <a:t>Die geschweifte Klammer kann unter Umständen auch weggelassen werden. Es ist aber sicherer, wenn man sie hinschreibt.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6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36² = 1296</a:t>
            </a:r>
          </a:p>
          <a:p>
            <a:r>
              <a:rPr lang="de-DE" dirty="0"/>
              <a:t>mittlere beiden Stellen: 29</a:t>
            </a:r>
          </a:p>
          <a:p>
            <a:r>
              <a:rPr lang="de-DE" dirty="0"/>
              <a:t>Lösung: 29² = 841</a:t>
            </a:r>
          </a:p>
          <a:p>
            <a:endParaRPr lang="de-DE" dirty="0"/>
          </a:p>
          <a:p>
            <a:r>
              <a:rPr lang="de-DE" dirty="0"/>
              <a:t>Da das Ergebnis nur schwer vorherzusehen ist,</a:t>
            </a:r>
            <a:r>
              <a:rPr lang="de-DE" baseline="0" dirty="0"/>
              <a:t> wird dieses Verfahren auch zur Erzeugung von Zufallszahlen eingesetzt. Es nennt sich „Mittquadratmethode“ und wird natürlich nicht nur mit vierstelligen Zahlen eingesetzt, sondern mit längeren.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02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Ende ist bei &lt; exklusive, bei &lt;= inklusiv. </a:t>
            </a:r>
          </a:p>
          <a:p>
            <a:r>
              <a:rPr lang="de-DE" dirty="0"/>
              <a:t>&lt; kommt deutlich öfter vor als &lt;=. Überlege, ob Du &lt;= ende oder &lt; ende+1 schreiben willst.</a:t>
            </a:r>
          </a:p>
          <a:p>
            <a:r>
              <a:rPr lang="de-DE" dirty="0"/>
              <a:t>Die Zahl muss nicht um 1 erhöht werden. Das ist aber wiederum der häufigste Fall.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79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oft muss die Zahl 1.0007 mit sich selbst multipliziert werden, bis sie 1000 überschreitet?</a:t>
            </a:r>
          </a:p>
          <a:p>
            <a:r>
              <a:rPr lang="de-DE" dirty="0"/>
              <a:t>Wir kennen die Anzahl nicht im Voraus, daher lassen wir den Computer anhand einer Bedingung entscheiden, wie lange er rechnet.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Bug </a:t>
            </a:r>
            <a:r>
              <a:rPr lang="de-DE" dirty="0" err="1"/>
              <a:t>reports</a:t>
            </a:r>
            <a:r>
              <a:rPr lang="de-DE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Tooltip suggestion for bitwise &amp; in a logical </a:t>
            </a:r>
            <a:r>
              <a:rPr lang="en-US" dirty="0" err="1"/>
              <a:t>boolean</a:t>
            </a:r>
            <a:r>
              <a:rPr lang="en-US" dirty="0"/>
              <a:t> expression </a:t>
            </a:r>
          </a:p>
          <a:p>
            <a:r>
              <a:rPr lang="de-DE" dirty="0"/>
              <a:t>https://youtrack.jetbrains.com/issue/IDEA-278654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Quickfix</a:t>
            </a:r>
            <a:r>
              <a:rPr lang="en-US" dirty="0"/>
              <a:t> does not fix logical operator according to suggestion </a:t>
            </a:r>
          </a:p>
          <a:p>
            <a:r>
              <a:rPr lang="de-DE" dirty="0"/>
              <a:t>https://youtrack.jetbrains.com/issue/IDEA-278655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Simplification of </a:t>
            </a:r>
            <a:r>
              <a:rPr lang="en-US" dirty="0" err="1"/>
              <a:t>boolean</a:t>
            </a:r>
            <a:r>
              <a:rPr lang="en-US" dirty="0"/>
              <a:t> expression with &amp;&amp; not offered </a:t>
            </a:r>
          </a:p>
          <a:p>
            <a:r>
              <a:rPr lang="de-DE" dirty="0"/>
              <a:t>https://youtrack.jetbrains.com/issue/IDEA-278656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1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mathematische Operatoren ≤ und ≥ können wir so nicht einfach hinschreiben. Wir trennen sie auf in zwei Zeichen &lt;= und &gt;=.</a:t>
            </a:r>
          </a:p>
          <a:p>
            <a:r>
              <a:rPr lang="de-DE" dirty="0"/>
              <a:t>Im Gegensatz zu Python müssen die beiden Einzelbedingungen getrennt werden und dann mit &amp;&amp; verknüpft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7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 ist die Einzahl von Daten.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Quizfrage: Um was für Zahlen handelt es sich hier?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sind die ersten Primzahlen.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Smileys kannst Du mit </a:t>
            </a:r>
            <a:r>
              <a:rPr lang="de-DE" dirty="0" err="1"/>
              <a:t>Windows+Punkt</a:t>
            </a:r>
            <a:r>
              <a:rPr lang="de-DE" dirty="0"/>
              <a:t> einfügen. Probiere aus: welche Smilies funktionieren, welche nicht?</a:t>
            </a:r>
          </a:p>
          <a:p>
            <a:r>
              <a:rPr lang="de-DE" dirty="0"/>
              <a:t>Wir starten unsere kleinen Testprogramme mit dem Doppelpfeil links neben "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()", nicht über den Android Emulator oder Chrome.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8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3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Liste enthält ein paar Zahlen der Zweierpotenzen.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6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9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≠ Karte, sondern </a:t>
            </a:r>
            <a:r>
              <a:rPr lang="de-DE" dirty="0" err="1"/>
              <a:t>Map</a:t>
            </a:r>
            <a:r>
              <a:rPr lang="de-DE" dirty="0"/>
              <a:t> = Abbild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453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 bisher schon immer hatten,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{…} ist auch eine Methode.</a:t>
            </a:r>
          </a:p>
          <a:p>
            <a:r>
              <a:rPr lang="de-DE" dirty="0"/>
              <a:t>Diese Methode ist speziell, weil sie beim Start der Datei ausgeführt wird.</a:t>
            </a:r>
          </a:p>
          <a:p>
            <a:endParaRPr lang="de-DE" dirty="0"/>
          </a:p>
          <a:p>
            <a:r>
              <a:rPr lang="de-DE" dirty="0"/>
              <a:t>Hinweis für erfahrene Entwickler:</a:t>
            </a:r>
          </a:p>
          <a:p>
            <a:r>
              <a:rPr lang="de-DE" dirty="0"/>
              <a:t>Es ist empfohlen "</a:t>
            </a:r>
            <a:r>
              <a:rPr lang="de-DE" dirty="0" err="1"/>
              <a:t>void</a:t>
            </a:r>
            <a:r>
              <a:rPr lang="de-DE" dirty="0"/>
              <a:t>" zu verwenden, auch wenn der Code ohne "</a:t>
            </a:r>
            <a:r>
              <a:rPr lang="de-DE" dirty="0" err="1"/>
              <a:t>void</a:t>
            </a:r>
            <a:r>
              <a:rPr lang="de-DE" dirty="0"/>
              <a:t>" funktionieren würde.</a:t>
            </a:r>
          </a:p>
          <a:p>
            <a:r>
              <a:rPr lang="de-DE" dirty="0"/>
              <a:t>Mit dem Schlüsselwort "</a:t>
            </a:r>
            <a:r>
              <a:rPr lang="de-DE" dirty="0" err="1"/>
              <a:t>void</a:t>
            </a:r>
            <a:r>
              <a:rPr lang="de-DE" dirty="0"/>
              <a:t>" erhält man aber zusätzliche Prüfungen, z.B. ob versucht wird, den nicht vorhandenen Rückgabewert zuzuweisen.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3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der Programmierumgebung wird kein Fehler angezeigt.</a:t>
            </a:r>
          </a:p>
          <a:p>
            <a:r>
              <a:rPr lang="de-DE" dirty="0"/>
              <a:t>Beim Ausführen tritt aber ein Fehler auf.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7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gibt es für Datentypen?</a:t>
            </a:r>
          </a:p>
          <a:p>
            <a:r>
              <a:rPr lang="de-DE" dirty="0" err="1"/>
              <a:t>int</a:t>
            </a:r>
            <a:r>
              <a:rPr lang="de-DE" dirty="0"/>
              <a:t> für Ganzzahlen</a:t>
            </a:r>
          </a:p>
          <a:p>
            <a:r>
              <a:rPr lang="de-DE" dirty="0"/>
              <a:t>double für Kommazahlen</a:t>
            </a:r>
          </a:p>
          <a:p>
            <a:r>
              <a:rPr lang="de-DE" dirty="0"/>
              <a:t>String für Texte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5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Funktionen haben wir schon benutzt, zum Beispiel </a:t>
            </a:r>
            <a:r>
              <a:rPr lang="de-DE" dirty="0" err="1"/>
              <a:t>math.pow</a:t>
            </a:r>
            <a:r>
              <a:rPr lang="de-DE" dirty="0"/>
              <a:t>().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66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Kommentare helfen uns später einmal, z.B. wenn wir die Aufgabe nicht richtig gelöst haben. </a:t>
            </a:r>
          </a:p>
          <a:p>
            <a:r>
              <a:rPr lang="de-DE" dirty="0"/>
              <a:t>Dann können wir den Aufgabentext nochmals durchlesen und prüfen, wo wir etwas falsch gemacht haben.</a:t>
            </a:r>
          </a:p>
          <a:p>
            <a:endParaRPr lang="de-DE" dirty="0"/>
          </a:p>
          <a:p>
            <a:r>
              <a:rPr lang="de-DE" dirty="0"/>
              <a:t>Es gibt bessere und schlechtere Kommentare. Die besseren Kommentare sind diejenigen, die erklären, warum etwas so ist. </a:t>
            </a:r>
          </a:p>
          <a:p>
            <a:r>
              <a:rPr lang="de-DE" dirty="0"/>
              <a:t>Die schlechteren Kommentare erklären, was der Code macht. Das ist aber nicht nötig, denn der Code sollte selbst erklären, was er macht.</a:t>
            </a:r>
          </a:p>
          <a:p>
            <a:r>
              <a:rPr lang="de-DE" dirty="0"/>
              <a:t>Dummerweise ist am Anfang des Erlernens einer neuen Programmiersprache das „Was“ sehr interessant und das „Warum“ beschränkt sich auf „weil ich es ausprobieren will“.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69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neutrale Element (https://de.wikipedia.org/wiki/Neutrales_Element) (</a:t>
            </a:r>
            <a:r>
              <a:rPr lang="de-DE" dirty="0" err="1"/>
              <a:t>engl</a:t>
            </a:r>
            <a:r>
              <a:rPr lang="de-DE" dirty="0"/>
              <a:t>: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 für die Minimum-Funktion ist +∞.</a:t>
            </a:r>
          </a:p>
          <a:p>
            <a:r>
              <a:rPr lang="de-DE" dirty="0"/>
              <a:t>+∞ gibt es beim Datentyp </a:t>
            </a:r>
            <a:r>
              <a:rPr lang="de-DE" dirty="0" err="1"/>
              <a:t>int</a:t>
            </a:r>
            <a:r>
              <a:rPr lang="de-DE" dirty="0"/>
              <a:t> nicht. Es gibt in Dart wohl auch keine Konstante, die den Maximalwert definiert.</a:t>
            </a:r>
          </a:p>
          <a:p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intMaxValue</a:t>
            </a:r>
            <a:r>
              <a:rPr lang="de-DE" dirty="0"/>
              <a:t> = 9007199254740991; https://stackoverflow.com/a/60358200/480982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87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Bisher erfolgte die Zuordnung von Werten zur Methode oder Funktion über deren Reihenfolge beim Aufruf.</a:t>
            </a:r>
          </a:p>
          <a:p>
            <a:r>
              <a:rPr lang="de-DE" dirty="0"/>
              <a:t>In diesem Beispiel kann innerhalb der Methode mit dem Namen x auf den Wert von a zugegriffen werden und mit dem Namen y auf den Wert 2.</a:t>
            </a:r>
          </a:p>
          <a:p>
            <a:endParaRPr lang="de-DE" dirty="0"/>
          </a:p>
          <a:p>
            <a:r>
              <a:rPr lang="de-DE" dirty="0"/>
              <a:t>Wenn viele Zahlen übergeben werden, kann man leicht vergessen, welche Zahl wofür steht.</a:t>
            </a:r>
          </a:p>
          <a:p>
            <a:r>
              <a:rPr lang="de-DE" dirty="0"/>
              <a:t>War die 0 für Skonto und die 2 für Mengenrabatt, oder umgekehrt?</a:t>
            </a:r>
          </a:p>
          <a:p>
            <a:endParaRPr lang="de-DE" dirty="0"/>
          </a:p>
          <a:p>
            <a:r>
              <a:rPr lang="de-DE" dirty="0"/>
              <a:t>Ganz zu schweigen davon, dass jemand auf die Idee kommen könnte, in der Preis() Methode die Argumente zu vertauschen.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685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die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85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Engl. </a:t>
            </a:r>
            <a:r>
              <a:rPr lang="de-DE" dirty="0" err="1"/>
              <a:t>Scope</a:t>
            </a:r>
            <a:r>
              <a:rPr lang="de-DE" dirty="0"/>
              <a:t> = Umfang, Handlungsspielraum, Reichweite, Gültigkeitsbereich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8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beim Zoll ("Haben Sie etwas zu deklarieren"): Deklaration = Abgabe einer Erklärung.</a:t>
            </a:r>
          </a:p>
          <a:p>
            <a:r>
              <a:rPr lang="de-DE" dirty="0"/>
              <a:t>Erklärung, dass eine Variable existiert.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610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7356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Shadowing ist der Begriff dafür, dass ein Name für eine Variable eine andere Variable verdeckt </a:t>
            </a:r>
            <a:r>
              <a:rPr lang="de-DE"/>
              <a:t>/ abschattet.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34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Gegensatz zum typischen Matheunterricht dürfen Variablen auch mehrere Buchstaben als Namen haben.</a:t>
            </a:r>
          </a:p>
          <a:p>
            <a:r>
              <a:rPr lang="de-DE" dirty="0"/>
              <a:t>Im Matheunterricht gilt ab = a*b. Beim Programmieren muss das Malzeichen immer ausgeschrieben werden.</a:t>
            </a:r>
          </a:p>
          <a:p>
            <a:endParaRPr lang="de-DE" dirty="0"/>
          </a:p>
          <a:p>
            <a:r>
              <a:rPr lang="de-DE" dirty="0"/>
              <a:t>Interessant für Programmierer mit vorheriger Berufserfahrung: </a:t>
            </a:r>
          </a:p>
          <a:p>
            <a:r>
              <a:rPr lang="de-DE" b="1" dirty="0"/>
              <a:t>Andere Zahlentypen: </a:t>
            </a:r>
            <a:r>
              <a:rPr lang="de-DE" b="1" dirty="0" err="1"/>
              <a:t>int</a:t>
            </a:r>
            <a:r>
              <a:rPr lang="de-DE" b="1" dirty="0"/>
              <a:t>, double. Weitere Unterscheidungen wie </a:t>
            </a:r>
            <a:r>
              <a:rPr lang="de-DE" b="1" dirty="0" err="1"/>
              <a:t>byte</a:t>
            </a:r>
            <a:r>
              <a:rPr lang="de-DE" b="1" dirty="0"/>
              <a:t>, </a:t>
            </a:r>
            <a:r>
              <a:rPr lang="de-DE" b="1" dirty="0" err="1"/>
              <a:t>short</a:t>
            </a:r>
            <a:r>
              <a:rPr lang="de-DE" b="1" dirty="0"/>
              <a:t> oder </a:t>
            </a:r>
            <a:r>
              <a:rPr lang="de-DE" b="1" dirty="0" err="1"/>
              <a:t>float</a:t>
            </a:r>
            <a:r>
              <a:rPr lang="de-DE" b="1" dirty="0"/>
              <a:t> gibt es bei Dart nicht.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braucht nicht zwingend Variablen. Das Ergebnis einer Berechnung kann auch direkt an eine Funktion wie </a:t>
            </a:r>
            <a:r>
              <a:rPr lang="de-DE" dirty="0" err="1"/>
              <a:t>print</a:t>
            </a:r>
            <a:r>
              <a:rPr lang="de-DE" dirty="0"/>
              <a:t>() weitergegeben werden, ohne eine Variable zu erzeugen.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7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muss nicht alles tun, was man mit einer Programmiersprache tun kann.</a:t>
            </a:r>
          </a:p>
          <a:p>
            <a:r>
              <a:rPr lang="de-DE" dirty="0"/>
              <a:t>Manche Sachen sind zwar syntaktisch möglich, aber dennoch nicht besonders sinnvoll.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Korrektes Ergebnis: 22784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jeweils anderen Anführungszeichen kann man dann im Text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9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F7AA-8899-480A-AE8B-97B651237939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2C62-1968-4D03-BE49-CB116A4D6814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4462-FF80-4281-98D0-2AB88E65DA84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5A7F-2A4E-40D6-9FFE-960B13817A2C}" type="datetime1">
              <a:rPr lang="de-DE" smtClean="0"/>
              <a:t>06.02.2023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A54B-9CB9-49D3-BA48-5A7ECDBA0943}" type="datetime1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DBFA-780B-465A-97B9-CC4792E01430}" type="datetime1">
              <a:rPr lang="de-DE" smtClean="0"/>
              <a:t>06.02.2023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A68E-BD65-4999-8C0B-CC0F110C2BD3}" type="datetime1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5C80-8AAA-4242-8442-4A53184707C3}" type="datetime1">
              <a:rPr lang="de-DE" smtClean="0"/>
              <a:t>06.02.2023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B24-7FA9-422A-BF70-F9FA49C1D9F8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CD93E9C-CF59-4162-A977-F7642EDBB23A}" type="datetime1">
              <a:rPr lang="de-DE" smtClean="0"/>
              <a:t>06.02.2023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FE8A2CE-6D32-4716-A090-EDD7EE0B4140}" type="datetime1">
              <a:rPr lang="de-DE" smtClean="0"/>
              <a:t>06.02.2023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Dart - Programmiersprache für Smartphones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Programmiersprache für Smartphones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13A9-B1ED-4EC0-A094-9858FCF2D0C8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2167452-4B42-405D-B62B-F9150970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553"/>
            <a:ext cx="3778331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C72B04D-5F0F-4FB7-9E90-D48CAB7C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direkt importieren</a:t>
            </a:r>
          </a:p>
          <a:p>
            <a:r>
              <a:rPr lang="de-DE" dirty="0"/>
              <a:t>Vorteil: weniger zu tippen</a:t>
            </a:r>
          </a:p>
          <a:p>
            <a:r>
              <a:rPr lang="de-DE" dirty="0"/>
              <a:t>Nachteil: manche Namen sind dann schon vergeben</a:t>
            </a:r>
          </a:p>
          <a:p>
            <a:r>
              <a:rPr lang="de-DE" dirty="0"/>
              <a:t>Nachteil: man muss die Funktionen kennen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BCA3-FB0B-48D9-A2E5-56DBD5624AFE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A01D7D0-7079-4311-BCBB-2E3F3349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7092"/>
            <a:ext cx="4114270" cy="24596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844B18B-3DB7-4DA8-B6EC-B2D8794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Funktionen mit Alias importieren: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de-DE" dirty="0"/>
          </a:p>
          <a:p>
            <a:r>
              <a:rPr lang="de-DE" dirty="0"/>
              <a:t>Nachteil: etwas mehr zu tippen</a:t>
            </a:r>
          </a:p>
          <a:p>
            <a:r>
              <a:rPr lang="de-DE" dirty="0"/>
              <a:t>Vorteil: IntelliSense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EB04-CBF0-4835-872C-2565D4E2EBF1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7101A3-A0EF-4FC0-B2C3-FF11EBFA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37" y="3257092"/>
            <a:ext cx="4326099" cy="255373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EBDEA2E-8A77-46F7-A659-CA352002B299}"/>
              </a:ext>
            </a:extLst>
          </p:cNvPr>
          <p:cNvSpPr txBox="1"/>
          <p:nvPr/>
        </p:nvSpPr>
        <p:spPr>
          <a:xfrm>
            <a:off x="5473937" y="5810824"/>
            <a:ext cx="361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IntelliSense: Vorschläge beim Tippen</a:t>
            </a:r>
          </a:p>
        </p:txBody>
      </p:sp>
    </p:spTree>
    <p:extLst>
      <p:ext uri="{BB962C8B-B14F-4D97-AF65-F5344CB8AC3E}">
        <p14:creationId xmlns:p14="http://schemas.microsoft.com/office/powerpoint/2010/main" val="35606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FAC23-5F19-492E-8769-99857E9F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EE6F7-6435-4648-99B1-D4920E7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>
                <a:ea typeface="+mj-ea"/>
              </a:rPr>
              <a:t>Lasse 356 </a:t>
            </a:r>
            <a:r>
              <a:rPr lang="de-DE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∙ </a:t>
            </a:r>
            <a:r>
              <a:rPr lang="de-DE" dirty="0">
                <a:ea typeface="+mj-ea"/>
              </a:rPr>
              <a:t>4</a:t>
            </a:r>
            <a:r>
              <a:rPr lang="de-DE" baseline="30000" dirty="0">
                <a:ea typeface="+mj-ea"/>
              </a:rPr>
              <a:t>3 </a:t>
            </a:r>
            <a:r>
              <a:rPr lang="de-DE" dirty="0">
                <a:ea typeface="+mj-ea"/>
              </a:rPr>
              <a:t>berechnen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656EC-DAB4-49CB-93C5-1550FE8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3D0B-A90A-4472-ADF1-2D4D5E0E002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CE049-8C1F-4CB0-9275-CA709E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13409-0192-4C44-9C5A-D36AAE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26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D06BB-0A45-4709-A994-81794BDE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2B1C-6020-41ED-AED6-D8BD262C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können nicht nur Zahlen sein</a:t>
            </a:r>
            <a:br>
              <a:rPr lang="de-DE" dirty="0"/>
            </a:br>
            <a:r>
              <a:rPr lang="de-DE" dirty="0"/>
              <a:t>sondern auch Text</a:t>
            </a:r>
          </a:p>
          <a:p>
            <a:r>
              <a:rPr lang="de-DE" dirty="0"/>
              <a:t>In Anführungszeichen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...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quotation</a:t>
            </a:r>
            <a:r>
              <a:rPr lang="de-DE" dirty="0"/>
              <a:t> </a:t>
            </a:r>
            <a:r>
              <a:rPr lang="de-DE" dirty="0" err="1"/>
              <a:t>marks</a:t>
            </a:r>
            <a:r>
              <a:rPr lang="de-DE" dirty="0"/>
              <a:t>“, “double </a:t>
            </a:r>
            <a:r>
              <a:rPr lang="de-DE" dirty="0" err="1"/>
              <a:t>quotes</a:t>
            </a:r>
            <a:r>
              <a:rPr lang="de-DE" dirty="0"/>
              <a:t>“)</a:t>
            </a:r>
          </a:p>
          <a:p>
            <a:r>
              <a:rPr lang="de-DE" dirty="0"/>
              <a:t>In Hochkomma (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'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(„</a:t>
            </a:r>
            <a:r>
              <a:rPr lang="de-DE" dirty="0" err="1"/>
              <a:t>apostrophe</a:t>
            </a:r>
            <a:r>
              <a:rPr lang="de-DE" dirty="0"/>
              <a:t>“)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82004A-E6DE-43BB-B843-35C3194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8FD-B568-4E47-AA9F-CE36B3FEB5B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DA4298-D66C-430E-B94B-DD952BC8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F6F29-CF9A-40FB-87F9-428270B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0B3C5D2-CA8C-4594-935E-86CD1F90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4166"/>
            <a:ext cx="4242146" cy="1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E8A8060-8821-4836-830D-4DDF7EBE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65" y="4026190"/>
            <a:ext cx="5364438" cy="2169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Sonderzeichen mit sog. „</a:t>
            </a:r>
            <a:r>
              <a:rPr lang="de-DE" dirty="0" err="1"/>
              <a:t>Escaping</a:t>
            </a:r>
            <a:r>
              <a:rPr lang="de-DE" dirty="0"/>
              <a:t>“ </a:t>
            </a:r>
          </a:p>
          <a:p>
            <a:r>
              <a:rPr lang="de-DE" dirty="0"/>
              <a:t>Neue Zeile: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\n</a:t>
            </a:r>
          </a:p>
          <a:p>
            <a:r>
              <a:rPr lang="de-DE" dirty="0"/>
              <a:t>Backslash: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\\</a:t>
            </a:r>
          </a:p>
          <a:p>
            <a:r>
              <a:rPr lang="de-DE" dirty="0"/>
              <a:t>Anführungszeichen, Apostroph: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\"</a:t>
            </a:r>
            <a:r>
              <a:rPr lang="de-DE" dirty="0"/>
              <a:t> ,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\'</a:t>
            </a:r>
          </a:p>
          <a:p>
            <a:r>
              <a:rPr lang="de-DE" dirty="0"/>
              <a:t>Sonderzeichen aus Zeichentabelle (Unicode-Tabelle):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\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hhhh</a:t>
            </a:r>
            <a:endParaRPr lang="de-DE" sz="3200" b="1" i="1" dirty="0">
              <a:solidFill>
                <a:schemeClr val="tx2"/>
              </a:solidFill>
              <a:ea typeface="+mj-ea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56F1-7827-4042-A276-DAF40AC0B000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„Rechnen“ mit Text</a:t>
            </a:r>
          </a:p>
          <a:p>
            <a:r>
              <a:rPr lang="de-DE" dirty="0"/>
              <a:t>Zerteilen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substring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, 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</a:t>
            </a:r>
          </a:p>
          <a:p>
            <a:r>
              <a:rPr lang="de-DE" dirty="0"/>
              <a:t>Großbuchstaben mit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.</a:t>
            </a: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toUpperCase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()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2174-66FA-41E9-A997-DF7D3619438B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E5CC0E-6D32-4F17-84C7-F50B27BA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0"/>
          <a:stretch/>
        </p:blipFill>
        <p:spPr>
          <a:xfrm>
            <a:off x="1102020" y="3635804"/>
            <a:ext cx="4320609" cy="14228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D27FFE-C090-4D81-B0B7-5B43B1E58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0" b="26482"/>
          <a:stretch/>
        </p:blipFill>
        <p:spPr>
          <a:xfrm>
            <a:off x="1102019" y="5058697"/>
            <a:ext cx="4320609" cy="5014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1E753C-4060-4B27-AC49-BA13AE244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518"/>
          <a:stretch/>
        </p:blipFill>
        <p:spPr>
          <a:xfrm>
            <a:off x="1102018" y="5560142"/>
            <a:ext cx="4320609" cy="6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Umwandlungen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DF87-2C7B-4FBB-B7F3-0EB8FC88FA6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26555B-2FA4-410C-87FD-1690B066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91" y="2060308"/>
            <a:ext cx="7579325" cy="19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58166A-8571-46C6-8625-52DED818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99" y="2647633"/>
            <a:ext cx="4163074" cy="13606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Variablen in Strings einfügen</a:t>
            </a:r>
            <a:br>
              <a:rPr lang="de-DE" dirty="0"/>
            </a:br>
            <a:r>
              <a:rPr lang="de-DE" sz="30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000" b="1" i="1" dirty="0" err="1">
                <a:solidFill>
                  <a:schemeClr val="tx2"/>
                </a:solidFill>
                <a:ea typeface="+mj-ea"/>
              </a:rPr>
              <a:t>name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"</a:t>
            </a:r>
            <a:r>
              <a:rPr lang="de-DE" sz="3000" dirty="0">
                <a:ea typeface="+mj-ea"/>
              </a:rPr>
              <a:t>Text 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${</a:t>
            </a:r>
            <a:r>
              <a:rPr lang="de-DE" sz="3000" b="1" i="1" dirty="0">
                <a:solidFill>
                  <a:schemeClr val="tx2"/>
                </a:solidFill>
                <a:ea typeface="+mj-ea"/>
              </a:rPr>
              <a:t>variable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} </a:t>
            </a:r>
            <a:r>
              <a:rPr lang="de-DE" sz="3000" dirty="0">
                <a:ea typeface="+mj-ea"/>
              </a:rPr>
              <a:t>Text</a:t>
            </a:r>
            <a:r>
              <a:rPr lang="de-DE" sz="30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";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FF43-79D1-488F-88E5-AECF0C52E4F6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4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309DE-803D-4873-BA0F-EAA6DF5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– Strings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0748-775D-422B-9711-481CE8CF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das Quadrat der mittleren beiden Ziffern von 36</a:t>
            </a:r>
            <a:r>
              <a:rPr lang="de-DE" baseline="30000" dirty="0"/>
              <a:t>2</a:t>
            </a:r>
            <a:r>
              <a:rPr lang="de-DE" dirty="0"/>
              <a:t>?</a:t>
            </a:r>
          </a:p>
          <a:p>
            <a:r>
              <a:rPr lang="de-DE" dirty="0"/>
              <a:t>36</a:t>
            </a:r>
            <a:r>
              <a:rPr lang="de-DE" baseline="30000" dirty="0"/>
              <a:t>2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</a:t>
            </a:r>
            <a:r>
              <a:rPr lang="de-DE" b="1" dirty="0"/>
              <a:t>XY</a:t>
            </a:r>
            <a:r>
              <a:rPr lang="de-DE" dirty="0"/>
              <a:t>Z </a:t>
            </a:r>
            <a:r>
              <a:rPr lang="de-DE" dirty="0">
                <a:sym typeface="Wingdings" panose="05000000000000000000" pitchFamily="2" charset="2"/>
              </a:rPr>
              <a:t> XY  (XY)</a:t>
            </a:r>
            <a:r>
              <a:rPr lang="de-DE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de-DE" dirty="0">
                <a:sym typeface="Wingdings" panose="05000000000000000000" pitchFamily="2" charset="2"/>
              </a:rPr>
              <a:t>Löse die Aufgabe so, dass sie möglichst einfach für beliebige andere Zahlen angepasst werden kann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Zulässige Annahme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Die Ausgangszahl liegt zwischen 32 und 99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d.h. es ergibt sich immer eine vierstellige Zahl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A78F35-7947-415A-AD20-E3570F3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4D99-4580-4939-A184-6854C4D65CB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210E9C-8424-42A8-BC0D-07EAC145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D9EE-A703-42DA-B69A-8651CCB6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13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for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var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=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anfang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&lt;</a:t>
            </a:r>
            <a:r>
              <a:rPr lang="de-DE" sz="3200" b="1" i="1" dirty="0">
                <a:solidFill>
                  <a:schemeClr val="tx2"/>
                </a:solidFill>
                <a:ea typeface="+mj-ea"/>
              </a:rPr>
              <a:t>ende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; 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zähler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++)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  <a:p>
            <a:r>
              <a:rPr lang="de-DE" dirty="0"/>
              <a:t>Zähler: oft i, j, 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DD9D-5594-473A-899D-C0AD9514F726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467C52-98CB-4A6A-92AB-7456BCE7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6572"/>
            <a:ext cx="4812943" cy="1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1" y="1520825"/>
            <a:ext cx="4358268" cy="4645025"/>
          </a:xfrm>
        </p:spPr>
        <p:txBody>
          <a:bodyPr>
            <a:normAutofit/>
          </a:bodyPr>
          <a:lstStyle/>
          <a:p>
            <a:r>
              <a:rPr lang="de-DE" dirty="0"/>
              <a:t>Dart</a:t>
            </a:r>
          </a:p>
          <a:p>
            <a:pPr lvl="1"/>
            <a:r>
              <a:rPr lang="de-DE" dirty="0"/>
              <a:t>Textausgabe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Rechnen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Texte (Strings)</a:t>
            </a:r>
          </a:p>
          <a:p>
            <a:pPr lvl="1"/>
            <a:r>
              <a:rPr lang="de-DE" dirty="0"/>
              <a:t>Wiederholungen</a:t>
            </a:r>
          </a:p>
          <a:p>
            <a:pPr lvl="1"/>
            <a:r>
              <a:rPr lang="de-DE" dirty="0"/>
              <a:t>Wahrheitswerte</a:t>
            </a:r>
          </a:p>
          <a:p>
            <a:pPr lvl="1"/>
            <a:r>
              <a:rPr lang="de-DE" dirty="0"/>
              <a:t>Verzweigungen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47F3-1820-4570-AC17-C8DA167C5F14}" type="datetime1">
              <a:rPr lang="de-DE" smtClean="0"/>
              <a:t>06.02.2023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46C4326-3385-4196-BD8E-BF1D69BB874B}"/>
              </a:ext>
            </a:extLst>
          </p:cNvPr>
          <p:cNvSpPr txBox="1">
            <a:spLocks/>
          </p:cNvSpPr>
          <p:nvPr/>
        </p:nvSpPr>
        <p:spPr>
          <a:xfrm>
            <a:off x="6095206" y="1521367"/>
            <a:ext cx="4358268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Methoden</a:t>
            </a:r>
          </a:p>
          <a:p>
            <a:pPr lvl="1"/>
            <a:r>
              <a:rPr lang="de-DE" dirty="0"/>
              <a:t>Funktionen</a:t>
            </a:r>
          </a:p>
          <a:p>
            <a:pPr lvl="1"/>
            <a:r>
              <a:rPr lang="de-DE" dirty="0" err="1"/>
              <a:t>Named</a:t>
            </a:r>
            <a:r>
              <a:rPr lang="de-DE" dirty="0"/>
              <a:t> Arguments</a:t>
            </a:r>
          </a:p>
          <a:p>
            <a:pPr lvl="1"/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Lambdas</a:t>
            </a:r>
          </a:p>
          <a:p>
            <a:pPr lvl="1"/>
            <a:r>
              <a:rPr lang="de-DE" dirty="0"/>
              <a:t>Objekte und Klassen</a:t>
            </a:r>
          </a:p>
          <a:p>
            <a:r>
              <a:rPr lang="de-DE" dirty="0"/>
              <a:t>Android Studio</a:t>
            </a:r>
          </a:p>
          <a:p>
            <a:pPr lvl="1"/>
            <a:r>
              <a:rPr lang="de-DE" dirty="0"/>
              <a:t>Rechtschreibprüfung</a:t>
            </a:r>
          </a:p>
          <a:p>
            <a:pPr lvl="1"/>
            <a:r>
              <a:rPr lang="de-DE" dirty="0"/>
              <a:t>Code Formatierung</a:t>
            </a:r>
          </a:p>
          <a:p>
            <a:pPr lvl="1"/>
            <a:r>
              <a:rPr lang="de-DE" dirty="0"/>
              <a:t>Live Templates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46B9-86D6-4D35-827B-6CEB363E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6E810-777F-4963-845F-682A3C84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eine unbekannte Anzahl Durchläufe: </a:t>
            </a:r>
            <a:br>
              <a:rPr lang="de-DE" dirty="0"/>
            </a:b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while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(</a:t>
            </a:r>
            <a:r>
              <a:rPr lang="de-DE" sz="3200" b="1" i="1" dirty="0" err="1">
                <a:solidFill>
                  <a:schemeClr val="tx2"/>
                </a:solidFill>
                <a:ea typeface="+mj-ea"/>
              </a:rPr>
              <a:t>bedingung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) { </a:t>
            </a:r>
            <a:r>
              <a:rPr lang="de-DE" dirty="0"/>
              <a:t>…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005513-0696-4B24-94B3-E0037265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550-B314-4EBE-B643-25AC9427FA8B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CD558-0E55-47E3-AECD-AF36602E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C37DE-821B-4C73-83C3-3533E90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4718C5-BEDE-4AEE-880B-CDF330DAD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158"/>
            <a:ext cx="3700346" cy="21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C112E-FFFB-40C8-B4EA-6A0D6A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C9685-1750-4AB0-8573-96BB52A01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wahr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true</a:t>
            </a:r>
            <a:r>
              <a:rPr lang="de-DE" dirty="0"/>
              <a:t>) oder falsch (</a:t>
            </a:r>
            <a:r>
              <a:rPr lang="de-DE" sz="3200" b="1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false</a:t>
            </a:r>
            <a:r>
              <a:rPr lang="de-DE" dirty="0"/>
              <a:t>) sein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kleiner: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</a:p>
          <a:p>
            <a:pPr lvl="1"/>
            <a:r>
              <a:rPr lang="de-DE" dirty="0"/>
              <a:t>kleiner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&lt;=</a:t>
            </a:r>
          </a:p>
          <a:p>
            <a:pPr lvl="1"/>
            <a:r>
              <a:rPr lang="de-DE" dirty="0"/>
              <a:t>größer: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&gt;</a:t>
            </a:r>
          </a:p>
          <a:p>
            <a:pPr lvl="1"/>
            <a:r>
              <a:rPr lang="de-DE" dirty="0"/>
              <a:t>größer oder 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&gt;=</a:t>
            </a:r>
          </a:p>
          <a:p>
            <a:pPr lvl="1"/>
            <a:r>
              <a:rPr lang="de-DE" dirty="0"/>
              <a:t>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de-DE" dirty="0"/>
              <a:t>ungleich: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!=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77E82-EB32-462F-8EF5-F0B43AB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26B-00B4-4CEC-8206-7F4851B03FE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AC62B-7DB2-4388-8AF2-9D157943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8DEC3-48E2-4923-ABF9-BF7C76D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539B3-C9D0-497B-8DB2-65E1DBD4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73" y="3080670"/>
            <a:ext cx="3735318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09AE-0E69-49BE-955A-8840D890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E3A3D-6390-4ABA-A6BC-922D2F3E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Aussagen können verknüpft werden</a:t>
            </a:r>
          </a:p>
          <a:p>
            <a:endParaRPr lang="de-DE" dirty="0"/>
          </a:p>
          <a:p>
            <a:r>
              <a:rPr lang="de-DE" dirty="0"/>
              <a:t>Operatoren</a:t>
            </a:r>
          </a:p>
          <a:p>
            <a:pPr lvl="1"/>
            <a:r>
              <a:rPr lang="de-DE" dirty="0"/>
              <a:t>und: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 </a:t>
            </a:r>
            <a:r>
              <a:rPr lang="de-DE" dirty="0"/>
              <a:t>(beide müssen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/>
              <a:t>oder: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 </a:t>
            </a:r>
            <a:r>
              <a:rPr lang="de-DE" dirty="0"/>
              <a:t>(mindestens eins muss wahr sein)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&amp;&amp;</a:t>
            </a:r>
            <a:r>
              <a:rPr lang="de-DE" dirty="0"/>
              <a:t> hat Vorrang vor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||</a:t>
            </a:r>
          </a:p>
          <a:p>
            <a:pPr lvl="1">
              <a:buClr>
                <a:schemeClr val="tx1"/>
              </a:buClr>
            </a:pPr>
            <a:r>
              <a:rPr lang="de-DE" dirty="0"/>
              <a:t>Klammern möglich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DA85A-C793-4DC9-AFC0-767BF812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EC64-5E38-4CDE-986C-4F454B58738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DC446C-992C-4C82-960B-4C44EA90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BEEB2-B8DD-4932-B890-90DB00B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F063B2-C35B-43F1-9808-82257DE77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56" y="3986360"/>
            <a:ext cx="4447017" cy="1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A23-AE8D-493E-A851-D9DC3F94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56D4B-3CA4-4AF9-B958-3220E810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Finde heraus, ob die Aussage a ≤ b ≥ c</a:t>
            </a:r>
            <a:br>
              <a:rPr lang="de-DE" dirty="0"/>
            </a:br>
            <a:r>
              <a:rPr lang="de-DE" dirty="0"/>
              <a:t>wahr oder falsch ist für</a:t>
            </a:r>
          </a:p>
          <a:p>
            <a:pPr lvl="1"/>
            <a:r>
              <a:rPr lang="de-DE" dirty="0"/>
              <a:t>a=3, b=9, c=17</a:t>
            </a:r>
          </a:p>
          <a:p>
            <a:pPr lvl="1"/>
            <a:r>
              <a:rPr lang="de-DE" dirty="0"/>
              <a:t>a=1, b=2, c=2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6D3DA3-BA5A-4C0E-A4A5-C133A5C5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1184-3E8E-4927-B70E-FCD133F545C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E3BE8-6E26-4585-AF09-54FD33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5519E-7E51-4F4B-A447-2C4E1E9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9027-1DE7-43A9-9EA5-02F0FAE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69D83-674E-49D9-B66B-B52322D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-Befehl</a:t>
            </a:r>
          </a:p>
          <a:p>
            <a:pPr lvl="1">
              <a:buClr>
                <a:schemeClr val="tx1"/>
              </a:buClr>
            </a:pP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/>
              <a:t>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i="1" dirty="0"/>
            </a:br>
            <a:r>
              <a:rPr lang="de-DE" dirty="0"/>
              <a:t>	// wenn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nicht wahr aber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ist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{</a:t>
            </a:r>
            <a:br>
              <a:rPr lang="de-DE" dirty="0"/>
            </a:br>
            <a:r>
              <a:rPr lang="de-DE" dirty="0"/>
              <a:t>	// wenn weder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</a:t>
            </a:r>
            <a:r>
              <a:rPr lang="de-DE" dirty="0"/>
              <a:t> noch </a:t>
            </a:r>
            <a:r>
              <a:rPr lang="de-DE" i="1" dirty="0">
                <a:solidFill>
                  <a:schemeClr val="accent2">
                    <a:lumMod val="75000"/>
                  </a:schemeClr>
                </a:solidFill>
              </a:rPr>
              <a:t>Bedingung2</a:t>
            </a:r>
            <a:r>
              <a:rPr lang="de-DE" dirty="0"/>
              <a:t> wahr sind</a:t>
            </a:r>
            <a:br>
              <a:rPr lang="de-DE" dirty="0"/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6293B-7F5D-4853-A6BF-36FA3752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5A9-CAD1-4F8C-A320-59D4C92876C5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78F10-8AB2-40E6-BC1F-E81FB19F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DCC66-ED19-4B87-9100-4EE7F556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41E023-2A89-4C3C-9AE6-35BFFCC7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79"/>
            <a:ext cx="4985661" cy="19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19140-9CAB-49B3-90EE-163B13FF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Verzweigungen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50F-0A78-438D-8A33-B226705D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9554737" cy="4645025"/>
          </a:xfrm>
        </p:spPr>
        <p:txBody>
          <a:bodyPr anchor="ctr"/>
          <a:lstStyle/>
          <a:p>
            <a:pPr marL="0" indent="0">
              <a:buNone/>
            </a:pPr>
            <a:r>
              <a:rPr lang="de-DE" dirty="0"/>
              <a:t>Wie viele Zahlen von 100 bis 999 enthalten die Ziffer 3?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AE852-945F-4D43-9B0F-90759264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C1E6-2D30-4DE7-9C9D-5217FE18022E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BAF22-C26B-4B67-B17A-E272F26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02B96-6461-48B8-BC88-6389BC07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93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0825"/>
            <a:ext cx="6817242" cy="4645025"/>
          </a:xfrm>
        </p:spPr>
        <p:txBody>
          <a:bodyPr/>
          <a:lstStyle/>
          <a:p>
            <a:r>
              <a:rPr lang="de-DE" dirty="0"/>
              <a:t>Listen beinhalten viele Daten ohne dass jedes Datum einen eigenen Namen bekommen muss.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E197-E414-48F3-B656-784E07538695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285383B-5846-4C6D-AC2D-FCAE797B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807" y="1538120"/>
            <a:ext cx="2355108" cy="37817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E06B972-AAAC-458C-BF6A-6478FC4E5D02}"/>
              </a:ext>
            </a:extLst>
          </p:cNvPr>
          <p:cNvSpPr txBox="1"/>
          <p:nvPr/>
        </p:nvSpPr>
        <p:spPr>
          <a:xfrm>
            <a:off x="6961511" y="5422550"/>
            <a:ext cx="39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irgendwann langweilig zum tippen</a:t>
            </a:r>
          </a:p>
        </p:txBody>
      </p:sp>
    </p:spTree>
    <p:extLst>
      <p:ext uri="{BB962C8B-B14F-4D97-AF65-F5344CB8AC3E}">
        <p14:creationId xmlns:p14="http://schemas.microsoft.com/office/powerpoint/2010/main" val="20327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F400-951A-4A86-BE90-A48A2649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56397-DB53-4175-9091-C6671B74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[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Zur Liste gibt es eine Variante der </a:t>
            </a:r>
            <a:r>
              <a:rPr lang="de-DE" dirty="0" err="1"/>
              <a:t>For</a:t>
            </a:r>
            <a:r>
              <a:rPr lang="de-DE" dirty="0"/>
              <a:t>-Schleife: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9CD4C-ED28-4DAD-8B6D-F2C68EE7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919-3C08-48F6-A0CD-915EC777362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7106B-A7A5-4373-A48B-F764A628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00A0-B347-4725-8D32-31563F7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DB29DE-9B68-4A2B-BC86-F797D3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9635"/>
            <a:ext cx="4063660" cy="139617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34F73F7-FFED-43B1-824A-931C6B0DB0CB}"/>
              </a:ext>
            </a:extLst>
          </p:cNvPr>
          <p:cNvSpPr txBox="1"/>
          <p:nvPr/>
        </p:nvSpPr>
        <p:spPr>
          <a:xfrm>
            <a:off x="1977927" y="4967843"/>
            <a:ext cx="17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Irgendwie besser</a:t>
            </a:r>
          </a:p>
        </p:txBody>
      </p:sp>
    </p:spTree>
    <p:extLst>
      <p:ext uri="{BB962C8B-B14F-4D97-AF65-F5344CB8AC3E}">
        <p14:creationId xmlns:p14="http://schemas.microsoft.com/office/powerpoint/2010/main" val="340407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BF5F-5206-4E2A-93A8-0CF40BE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768A-5D81-4569-B2BC-C2C1DA36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"Rechnen" mit Listen</a:t>
            </a:r>
          </a:p>
          <a:p>
            <a:r>
              <a:rPr lang="de-DE" dirty="0"/>
              <a:t>Aneinanderhängen: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CA9116-1595-41C3-BE98-6BAB26F3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350-6869-4C72-8675-ECEAAAF05F8D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D6BE-83F8-4669-96A2-4F3A84D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50ACE0-23AA-4F6E-B6A5-A06E4A9C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94A421-C5CF-4494-A4AD-4C4887B4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28"/>
            <a:ext cx="3699857" cy="14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7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DEC2-04E4-4BCE-8D2E-408266F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3F8D7-5979-497A-9C4F-E5CF725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 aus der Liste holen: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r>
              <a:rPr lang="de-DE" dirty="0"/>
              <a:t>Element in der Liste austauschen: </a:t>
            </a:r>
            <a:r>
              <a:rPr lang="de-DE" sz="2400" b="1" i="1" dirty="0">
                <a:solidFill>
                  <a:schemeClr val="tx2"/>
                </a:solidFill>
              </a:rPr>
              <a:t>liste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2400" b="1" i="1" dirty="0" err="1">
                <a:solidFill>
                  <a:schemeClr val="tx2"/>
                </a:solidFill>
              </a:rPr>
              <a:t>index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de-DE" sz="2400" b="1" i="1" dirty="0">
                <a:solidFill>
                  <a:schemeClr val="tx2"/>
                </a:solidFill>
              </a:rPr>
              <a:t>wert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de-DE" dirty="0"/>
              <a:t>Die Zählung beginnt bei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FD43-0751-4CF2-AA83-CD93913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733B-6687-4EEA-9A6B-2EF228C82457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FF753-F2D4-4D00-85A0-1BFD711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574A1-159D-47F6-8348-5DAA122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EBF874-0D26-4081-83D6-6F559EEA4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4"/>
          <a:stretch/>
        </p:blipFill>
        <p:spPr>
          <a:xfrm>
            <a:off x="838200" y="3256156"/>
            <a:ext cx="4765170" cy="1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Dateiformat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Programmiert wird im Textformat</a:t>
            </a:r>
          </a:p>
          <a:p>
            <a:pPr lvl="1"/>
            <a:r>
              <a:rPr lang="de-DE" dirty="0"/>
              <a:t>Textdatei, UTF-8 Encoding</a:t>
            </a:r>
          </a:p>
          <a:p>
            <a:pPr lvl="1"/>
            <a:r>
              <a:rPr lang="de-DE" dirty="0"/>
              <a:t>d.h. Sonderzeichen wie Smileys werden unterstützt</a:t>
            </a:r>
          </a:p>
          <a:p>
            <a:r>
              <a:rPr lang="de-DE" dirty="0"/>
              <a:t>Anweisungen werden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de-DE" dirty="0"/>
              <a:t> getrennt</a:t>
            </a:r>
          </a:p>
          <a:p>
            <a:pPr lvl="1"/>
            <a:r>
              <a:rPr lang="de-DE" dirty="0"/>
              <a:t>bitte trotzdem nur eine Anweisung pro Zeile</a:t>
            </a:r>
          </a:p>
          <a:p>
            <a:r>
              <a:rPr lang="de-DE" dirty="0"/>
              <a:t>Einrückung ist empfohlen</a:t>
            </a:r>
          </a:p>
          <a:p>
            <a:pPr lvl="1"/>
            <a:r>
              <a:rPr lang="de-DE" dirty="0"/>
              <a:t>der Lesbarkeit halber</a:t>
            </a:r>
          </a:p>
          <a:p>
            <a:pPr lvl="1"/>
            <a:r>
              <a:rPr lang="de-DE" dirty="0"/>
              <a:t>syntaktisch jedoch nicht erforderlich</a:t>
            </a:r>
          </a:p>
          <a:p>
            <a:r>
              <a:rPr lang="de-DE" dirty="0"/>
              <a:t>Einstiegspunkt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BAA7-20D5-4E1B-8CB5-A2ED8F9EFD7F}" type="datetime1">
              <a:rPr lang="de-DE" smtClean="0"/>
              <a:t>06.02.2023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B9F94E3-C971-4171-B930-6F092124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54795"/>
            <a:ext cx="4781747" cy="20074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zerteilen: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teil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sz="2400" b="1" i="1" dirty="0" err="1">
                <a:solidFill>
                  <a:schemeClr val="tx2"/>
                </a:solidFill>
              </a:rPr>
              <a:t>liste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.sublist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i="1" dirty="0" err="1">
                <a:solidFill>
                  <a:schemeClr val="tx2"/>
                </a:solidFill>
              </a:rPr>
              <a:t>start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i="1" dirty="0">
                <a:solidFill>
                  <a:schemeClr val="tx2"/>
                </a:solidFill>
              </a:rPr>
              <a:t>ende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C69A-6D68-4CD8-98CC-64C886D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B417-BDF6-4DDD-ABCC-CEFC5F7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 dynamisch erstellen (Einträge per Programm hinzufügen)</a:t>
            </a:r>
          </a:p>
          <a:p>
            <a:r>
              <a:rPr lang="de-DE" sz="2800" b="1" i="1" dirty="0" err="1">
                <a:solidFill>
                  <a:schemeClr val="tx2"/>
                </a:solidFill>
              </a:rPr>
              <a:t>liste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.add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800" b="1" i="1" dirty="0" err="1">
                <a:solidFill>
                  <a:schemeClr val="tx2"/>
                </a:solidFill>
              </a:rPr>
              <a:t>eintrag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de-DE" dirty="0"/>
          </a:p>
          <a:p>
            <a:pPr lvl="1"/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0860C-D410-4664-8871-9EE5CE0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85E3-27A5-4125-9DB2-C537C85BBE8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37BDA-162A-48AB-A112-A0077123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445F-FB62-452C-A1EC-FB9A32B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DFD1AC-45E9-0F5B-65A0-42AC1FC8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21469"/>
            <a:ext cx="5844507" cy="23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6947D-2630-4244-9622-61CFE645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Listen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C9EE9-9FFC-4F21-B0C7-4919940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Erstelle eine Liste der ersten 20 </a:t>
            </a:r>
            <a:r>
              <a:rPr lang="de-DE" dirty="0" err="1"/>
              <a:t>Fibunacci</a:t>
            </a:r>
            <a:r>
              <a:rPr lang="de-DE" dirty="0"/>
              <a:t>-Zahlen.</a:t>
            </a:r>
          </a:p>
          <a:p>
            <a:pPr marL="0" indent="0">
              <a:buNone/>
            </a:pPr>
            <a:r>
              <a:rPr lang="de-DE"/>
              <a:t>Gib </a:t>
            </a:r>
            <a:r>
              <a:rPr lang="de-DE" dirty="0"/>
              <a:t>die letzten </a:t>
            </a:r>
            <a:r>
              <a:rPr lang="de-DE"/>
              <a:t>3 Elemente dieser Liste aus.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CAA51-4FF1-47B3-B6F7-E0C5B470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C75E-72B2-486D-BEF5-A13F9B218F2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95F8B-39B8-4BC8-B512-A91B80D4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CFE69-3E47-424A-89C0-19DABB2B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2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20D-DCC9-4EBA-9E5B-8A9E0D80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DDC73-27A8-47DF-AF26-77B387595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: Abbildung</a:t>
            </a:r>
          </a:p>
          <a:p>
            <a:r>
              <a:rPr lang="de-DE" dirty="0"/>
              <a:t>Abbildung von einem Wert (Key) auf einen anderen (Value)</a:t>
            </a:r>
            <a:br>
              <a:rPr lang="de-DE" dirty="0"/>
            </a:b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name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de-DE" dirty="0"/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key</a:t>
            </a:r>
            <a:r>
              <a:rPr lang="de-DE" sz="2800" b="1" dirty="0" err="1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de-DE" sz="2800" b="1" i="1" dirty="0" err="1">
                <a:solidFill>
                  <a:schemeClr val="tx2"/>
                </a:solidFill>
              </a:rPr>
              <a:t>value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/>
              <a:t>…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r>
              <a:rPr lang="de-DE" dirty="0"/>
              <a:t>Zugriff über den Key in Klammern: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 err="1">
                <a:solidFill>
                  <a:schemeClr val="tx2"/>
                </a:solidFill>
              </a:rPr>
              <a:t>value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de-DE" b="1" i="1" dirty="0" err="1">
                <a:solidFill>
                  <a:schemeClr val="tx2"/>
                </a:solidFill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b="1" i="1" dirty="0" err="1">
                <a:solidFill>
                  <a:schemeClr val="tx2"/>
                </a:solidFill>
              </a:rPr>
              <a:t>key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C02E2-AF6E-45EA-A03A-22FA826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F4B1-F230-4767-9D40-08A350DFB7D7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49F47C-0698-483A-AC11-719D6FEC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B0FD5-65D6-4ACF-97CF-5F94F686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04331E-FDB3-4CA0-8FAF-B3CEB34C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17" y="3927888"/>
            <a:ext cx="8072100" cy="2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66F4-74A7-4CA7-A83A-F12867F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12C55-3F6A-49B4-8E85-5BA03B37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Schleife für eine </a:t>
            </a:r>
            <a:r>
              <a:rPr lang="de-DE" dirty="0" err="1"/>
              <a:t>Map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i="1" dirty="0">
                <a:solidFill>
                  <a:schemeClr val="tx2"/>
                </a:solidFill>
              </a:rPr>
              <a:t>pair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b="1" i="1" dirty="0" err="1">
                <a:solidFill>
                  <a:schemeClr val="tx2"/>
                </a:solidFill>
              </a:rPr>
              <a:t>map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.entries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dirty="0"/>
              <a:t>…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40058-7BFC-4790-A80F-46D8CBA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86C-A89C-4E71-8C7A-EB57A1CCB74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CD55C-BBB5-4615-A795-EF795C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25540-F989-450E-AA77-2835A5A5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D99950-89BE-49EA-B411-D01FD65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85" y="3428999"/>
            <a:ext cx="8171295" cy="19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7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dienen der Wiederverwendung von Code</a:t>
            </a:r>
            <a:br>
              <a:rPr lang="de-DE" dirty="0"/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… 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C6BD-3868-452A-A2BD-92328FD8B4E8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B77E9B-1C50-449D-8599-52D2771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859"/>
            <a:ext cx="7114255" cy="36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Methoden ist es sinnvoll den Typ der Argumente genauer anzugeben als nur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endParaRPr lang="de-DE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D287-29C3-4567-A3C8-1214880B52D5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DF2D440-0562-4B86-B3A9-F5569F10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094"/>
            <a:ext cx="7137440" cy="362875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20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8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3F11EE-B4D5-4BBD-8D1B-776D9898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7093"/>
            <a:ext cx="7177461" cy="36287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/>
              <a:t>erkennt die Programmierumgebung den Fehler schon vorher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1AE1-643D-418C-ACE4-F2637FAE5286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4FB233-7D49-4B52-BC9C-38CD962C568C}"/>
              </a:ext>
            </a:extLst>
          </p:cNvPr>
          <p:cNvSpPr/>
          <p:nvPr/>
        </p:nvSpPr>
        <p:spPr>
          <a:xfrm>
            <a:off x="1816474" y="3315587"/>
            <a:ext cx="1160902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D28FFE-BF40-4784-892D-591D71C55283}"/>
              </a:ext>
            </a:extLst>
          </p:cNvPr>
          <p:cNvSpPr txBox="1"/>
          <p:nvPr/>
        </p:nvSpPr>
        <p:spPr>
          <a:xfrm>
            <a:off x="3166946" y="3327623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Fehler erkannt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3B1DA2-DEE2-4D40-A273-7DCD4BB5EF7A}"/>
              </a:ext>
            </a:extLst>
          </p:cNvPr>
          <p:cNvSpPr/>
          <p:nvPr/>
        </p:nvSpPr>
        <p:spPr>
          <a:xfrm>
            <a:off x="2586494" y="4154769"/>
            <a:ext cx="580451" cy="3934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7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A3CE24C-DE57-4896-AD9F-31B3EC9D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25" y="3576484"/>
            <a:ext cx="5752895" cy="25893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2B96E-C69F-4F5B-8511-66F66DA7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sind ähnlich wie Methoden, liefern aber ein Ergebnis</a:t>
            </a:r>
            <a:br>
              <a:rPr lang="de-DE" dirty="0"/>
            </a:br>
            <a:r>
              <a:rPr lang="de-DE" sz="2400" b="1" i="1" dirty="0">
                <a:solidFill>
                  <a:schemeClr val="tx2"/>
                </a:solidFill>
              </a:rPr>
              <a:t>ergebnistyp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name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de-DE" sz="2400" b="1" i="1" dirty="0">
                <a:solidFill>
                  <a:schemeClr val="tx2"/>
                </a:solidFill>
              </a:rPr>
              <a:t> argument2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dirty="0"/>
              <a:t>…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…</a:t>
            </a:r>
            <a:br>
              <a:rPr lang="de-DE" dirty="0"/>
            </a:br>
            <a:r>
              <a:rPr lang="de-DE" dirty="0"/>
              <a:t>	</a:t>
            </a: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r>
              <a:rPr lang="de-DE" sz="2400" b="1" i="1" dirty="0" err="1">
                <a:solidFill>
                  <a:schemeClr val="tx2"/>
                </a:solidFill>
              </a:rPr>
              <a:t>ergebnis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de-DE" sz="2400" b="1" i="1" dirty="0">
                <a:solidFill>
                  <a:schemeClr val="tx2"/>
                </a:solidFill>
              </a:rPr>
              <a:t> </a:t>
            </a:r>
            <a:br>
              <a:rPr lang="de-DE" sz="2400" b="1" i="1" dirty="0">
                <a:solidFill>
                  <a:schemeClr val="tx2"/>
                </a:solidFill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1D0D-BBB0-4269-8DC7-C28B8DA8D26F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8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Programmiere eine Funktion, </a:t>
                </a:r>
                <a:br>
                  <a:rPr lang="de-DE" dirty="0"/>
                </a:br>
                <a:r>
                  <a:rPr lang="de-DE" dirty="0"/>
                  <a:t>die das gleiche Ergebnis liefert wie </a:t>
                </a:r>
                <a:r>
                  <a:rPr lang="de-DE" dirty="0" err="1"/>
                  <a:t>math.pow</a:t>
                </a:r>
                <a:r>
                  <a:rPr lang="de-DE" dirty="0"/>
                  <a:t>()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natürliche Zahlen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de-DE" sz="2000" dirty="0"/>
                  <a:t>)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9FD4-6125-48DF-AAFB-8A90591F704C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2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77D9504-6CFF-413B-86E5-A05601AB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82" y="5736363"/>
            <a:ext cx="6541906" cy="4552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326F20E-9C8C-4589-B938-1CE6D7B4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Ausgabe auf dem Bildschirm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B8D34E3-ED5C-4D26-AB92-7B2EB53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 eine neue Datei an: Aufgabe1.dart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Textausgabe: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("…"); </a:t>
            </a:r>
            <a:r>
              <a:rPr lang="de-DE" dirty="0"/>
              <a:t>oder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('...');</a:t>
            </a:r>
          </a:p>
          <a:p>
            <a:r>
              <a:rPr lang="de-DE" dirty="0"/>
              <a:t>Programmiere: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A61A-BF2F-4712-B4AC-98AD90F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67B-F411-40A4-BFC4-67CF6BB150A8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A3253-E84D-4CFB-A301-495D8D1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FF752-35A7-447F-BC29-B42721F8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6E915E0-34BA-4640-80D2-2C5DF421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82" y="4616258"/>
            <a:ext cx="3990039" cy="103445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FC49B7C-674B-4EE9-AEEC-4B525E892BC4}"/>
              </a:ext>
            </a:extLst>
          </p:cNvPr>
          <p:cNvSpPr/>
          <p:nvPr/>
        </p:nvSpPr>
        <p:spPr>
          <a:xfrm>
            <a:off x="1371956" y="4616258"/>
            <a:ext cx="326533" cy="304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E54519-0C8C-49F8-BCE9-3FE869124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82" y="2056476"/>
            <a:ext cx="5522986" cy="153416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984971A-425C-4FB8-99DB-60986AE2CE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8959" y="5694961"/>
            <a:ext cx="565729" cy="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EE356-2190-4A68-B30A-AD40D96A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Funktionen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de-DE" dirty="0"/>
                  <a:t>Schreibe eine Funktion, </a:t>
                </a:r>
                <a:br>
                  <a:rPr lang="de-DE" dirty="0"/>
                </a:br>
                <a:r>
                  <a:rPr lang="de-DE" dirty="0"/>
                  <a:t>die aus einer Liste mit Zahlen die kleinste heraussucht.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Zulässige Annahme:</a:t>
                </a:r>
              </a:p>
              <a:p>
                <a:r>
                  <a:rPr lang="de-DE" sz="2000" dirty="0"/>
                  <a:t>Nur ganze Zahlen (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de-DE" sz="2000" dirty="0"/>
                  <a:t>)</a:t>
                </a:r>
              </a:p>
              <a:p>
                <a:r>
                  <a:rPr lang="de-DE" sz="2000" dirty="0"/>
                  <a:t>Mindestens eine Zahl in der Liste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AA2B96E-C69F-4F5B-8511-66F66DA7D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9869129" cy="4645025"/>
              </a:xfr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B3E6EA-5CA3-4700-8A7A-A7DF6CB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D36-C238-4437-9368-75EE1209248D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75CA1-7496-4A5F-A5B9-9377BBE8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2A012-F83C-46E1-89B2-E7D25E69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209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Bisher: die Reihenfolge spielte eine Rolle.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D148-919D-4643-B21F-50F1B7EF8BA2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6C786E-16D4-45B3-AF8C-9D30C4D2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9" y="2460029"/>
            <a:ext cx="5993008" cy="370582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/>
          <p:nvPr/>
        </p:nvCxnSpPr>
        <p:spPr>
          <a:xfrm>
            <a:off x="3989439" y="3790335"/>
            <a:ext cx="1143000" cy="1061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4560939" y="3781997"/>
            <a:ext cx="1788242" cy="1070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96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3FB4AD00-F293-42C8-BB07-5C4E27C5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030"/>
            <a:ext cx="5063726" cy="109486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man weiß nicht, was die Zahlen bedeuten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4A41-9102-4FAF-BB9B-7AD126A78344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42</a:t>
            </a:fld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B225360-5EAD-4FA8-9A9F-211D3384EF79}"/>
              </a:ext>
            </a:extLst>
          </p:cNvPr>
          <p:cNvGrpSpPr/>
          <p:nvPr/>
        </p:nvGrpSpPr>
        <p:grpSpPr>
          <a:xfrm>
            <a:off x="838200" y="2880560"/>
            <a:ext cx="10262573" cy="3040067"/>
            <a:chOff x="838200" y="2880560"/>
            <a:chExt cx="10262573" cy="3040067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3B0A1AB-1055-457D-967B-F8B74A049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852866"/>
              <a:ext cx="10262573" cy="2067761"/>
            </a:xfrm>
            <a:prstGeom prst="rect">
              <a:avLst/>
            </a:prstGeom>
          </p:spPr>
        </p:pic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9DEF1BB8-8A27-4108-9FDA-A486041E0CA0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2880560"/>
              <a:ext cx="862780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DD58A376-94B5-49F7-8A75-10D2A1DD1E6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2880560"/>
              <a:ext cx="155595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307C7FE-7BA3-44D6-B030-BE5156A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6923" y="2880560"/>
              <a:ext cx="2787445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15BD92A-1CBD-47B6-AA31-7B048E9C45B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842" y="2880560"/>
              <a:ext cx="4026713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27550F5C-11A0-4BBF-BD8A-60669451693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671" y="2880560"/>
              <a:ext cx="5191019" cy="96277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06A027E0-0490-484D-AC2C-943A24AE0EE4}"/>
              </a:ext>
            </a:extLst>
          </p:cNvPr>
          <p:cNvSpPr txBox="1"/>
          <p:nvPr/>
        </p:nvSpPr>
        <p:spPr>
          <a:xfrm>
            <a:off x="2924531" y="274146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?          ?      ?      ?            ?</a:t>
            </a:r>
          </a:p>
        </p:txBody>
      </p:sp>
    </p:spTree>
    <p:extLst>
      <p:ext uri="{BB962C8B-B14F-4D97-AF65-F5344CB8AC3E}">
        <p14:creationId xmlns:p14="http://schemas.microsoft.com/office/powerpoint/2010/main" val="590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4BBC0FED-C85E-439A-A689-80505EA1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8" y="2460029"/>
            <a:ext cx="9629297" cy="3705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Jetzt: Namensgebung beim Aufruf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66B2-419B-4A00-B550-DA1493185108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43</a:t>
            </a:fld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664D26F-6249-4308-8208-D19F09999E17}"/>
              </a:ext>
            </a:extLst>
          </p:cNvPr>
          <p:cNvCxnSpPr>
            <a:cxnSpLocks/>
          </p:cNvCxnSpPr>
          <p:nvPr/>
        </p:nvCxnSpPr>
        <p:spPr>
          <a:xfrm>
            <a:off x="4077929" y="3738716"/>
            <a:ext cx="5619136" cy="1260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41613A-24DE-46CA-BFEB-0F26BAAC7208}"/>
              </a:ext>
            </a:extLst>
          </p:cNvPr>
          <p:cNvCxnSpPr>
            <a:cxnSpLocks/>
          </p:cNvCxnSpPr>
          <p:nvPr/>
        </p:nvCxnSpPr>
        <p:spPr>
          <a:xfrm>
            <a:off x="5139813" y="3738716"/>
            <a:ext cx="1828800" cy="1168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A534F38-8515-4C6D-ACC7-A52046845546}"/>
              </a:ext>
            </a:extLst>
          </p:cNvPr>
          <p:cNvCxnSpPr>
            <a:cxnSpLocks/>
          </p:cNvCxnSpPr>
          <p:nvPr/>
        </p:nvCxnSpPr>
        <p:spPr>
          <a:xfrm flipH="1">
            <a:off x="4077929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AB9196C-DCEF-4E3C-9D72-0A1864599310}"/>
              </a:ext>
            </a:extLst>
          </p:cNvPr>
          <p:cNvCxnSpPr>
            <a:cxnSpLocks/>
          </p:cNvCxnSpPr>
          <p:nvPr/>
        </p:nvCxnSpPr>
        <p:spPr>
          <a:xfrm flipH="1">
            <a:off x="5139813" y="3628103"/>
            <a:ext cx="3760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AD807EE-3E0A-49B5-9923-138E82236A3C}"/>
              </a:ext>
            </a:extLst>
          </p:cNvPr>
          <p:cNvCxnSpPr>
            <a:cxnSpLocks/>
          </p:cNvCxnSpPr>
          <p:nvPr/>
        </p:nvCxnSpPr>
        <p:spPr>
          <a:xfrm>
            <a:off x="4454013" y="5196348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D40FD41-A29F-489E-A1C9-8444840945EE}"/>
              </a:ext>
            </a:extLst>
          </p:cNvPr>
          <p:cNvCxnSpPr>
            <a:cxnSpLocks/>
          </p:cNvCxnSpPr>
          <p:nvPr/>
        </p:nvCxnSpPr>
        <p:spPr>
          <a:xfrm>
            <a:off x="9871587" y="5193890"/>
            <a:ext cx="2138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EE45FF-ABF9-4A43-86FC-754F9C5EFD20}"/>
              </a:ext>
            </a:extLst>
          </p:cNvPr>
          <p:cNvCxnSpPr>
            <a:cxnSpLocks/>
          </p:cNvCxnSpPr>
          <p:nvPr/>
        </p:nvCxnSpPr>
        <p:spPr>
          <a:xfrm>
            <a:off x="4723171" y="5193890"/>
            <a:ext cx="1294171" cy="24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6C0D050-985D-4C3B-98D1-1758411EF22D}"/>
              </a:ext>
            </a:extLst>
          </p:cNvPr>
          <p:cNvCxnSpPr>
            <a:cxnSpLocks/>
          </p:cNvCxnSpPr>
          <p:nvPr/>
        </p:nvCxnSpPr>
        <p:spPr>
          <a:xfrm>
            <a:off x="7455310" y="5193890"/>
            <a:ext cx="13789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47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848C0-4259-4120-9026-CB7345A2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CF326-EF21-44EE-8CF9-38064E6D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: </a:t>
            </a:r>
            <a:br>
              <a:rPr lang="de-DE" dirty="0"/>
            </a:b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ergebnistyp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name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) {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…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2800" b="1" dirty="0" err="1">
                <a:solidFill>
                  <a:schemeClr val="bg1">
                    <a:lumMod val="65000"/>
                  </a:schemeClr>
                </a:solidFill>
              </a:rPr>
              <a:t>return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2800" b="1" i="1" dirty="0" err="1">
                <a:solidFill>
                  <a:schemeClr val="bg1">
                    <a:lumMod val="65000"/>
                  </a:schemeClr>
                </a:solidFill>
              </a:rPr>
              <a:t>ergebnis</a:t>
            </a: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;</a:t>
            </a:r>
            <a: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de-DE" sz="28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sz="28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/>
              <a:t>Entweder </a:t>
            </a:r>
            <a:r>
              <a:rPr lang="de-DE" dirty="0" err="1"/>
              <a:t>required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b="1" dirty="0" err="1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b="1" i="1" dirty="0">
                <a:solidFill>
                  <a:schemeClr val="tx2"/>
                </a:solidFill>
              </a:rPr>
              <a:t>typ </a:t>
            </a:r>
            <a:r>
              <a:rPr lang="de-DE" sz="2400" b="1" i="1" dirty="0" err="1">
                <a:solidFill>
                  <a:schemeClr val="tx2"/>
                </a:solidFill>
              </a:rPr>
              <a:t>argument</a:t>
            </a:r>
            <a:endParaRPr lang="de-DE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/>
              <a:t>Oder mit Standardwert</a:t>
            </a:r>
            <a:br>
              <a:rPr lang="de-DE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1" i="1" dirty="0">
                <a:solidFill>
                  <a:schemeClr val="tx2"/>
                </a:solidFill>
              </a:rPr>
              <a:t>typ argument2 </a:t>
            </a:r>
            <a:r>
              <a:rPr lang="de-DE" sz="2800" b="1" dirty="0">
                <a:solidFill>
                  <a:schemeClr val="accent1"/>
                </a:solidFill>
              </a:rPr>
              <a:t>=</a:t>
            </a:r>
            <a:r>
              <a:rPr lang="de-DE" sz="2800" b="1" i="1" dirty="0">
                <a:solidFill>
                  <a:schemeClr val="tx2"/>
                </a:solidFill>
              </a:rPr>
              <a:t> </a:t>
            </a:r>
            <a:r>
              <a:rPr lang="de-DE" sz="2800" b="1" i="1" dirty="0" err="1">
                <a:solidFill>
                  <a:schemeClr val="tx2"/>
                </a:solidFill>
              </a:rPr>
              <a:t>standardwert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62227-3ED0-4E33-87EA-17DC5D03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F400-B2B3-4498-869C-65158B84F62E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3B40-DEB7-4497-9060-4EC12557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EBF49-261D-46A7-89BC-1309B610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47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AB4B6-127B-4DD4-80CD-D87D97B1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358B-D634-4CDD-8C10-1F7BF8F5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es in unserem Problemfall aus?</a:t>
            </a:r>
          </a:p>
          <a:p>
            <a:pPr marL="0" indent="0">
              <a:buNone/>
            </a:pPr>
            <a:r>
              <a:rPr lang="de-DE" dirty="0"/>
              <a:t>Vorher: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Nachher: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736F8-950C-47AC-8C3B-85806BD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BCB7-6E51-47D1-88C0-70C111ACD504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B6CC0-FEBA-457B-B75F-A57B17C5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628E8-E520-491A-951E-CB3450B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9CDF4F-0BEA-494C-AFFD-83616BFC1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200" y="4021134"/>
            <a:ext cx="7551828" cy="8957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811442E-6DB4-4B6A-A6BE-E480BEB6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2324"/>
            <a:ext cx="4424625" cy="9566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F0D7E93-D8FD-4AB1-A15F-94D3659018B0}"/>
              </a:ext>
            </a:extLst>
          </p:cNvPr>
          <p:cNvSpPr txBox="1"/>
          <p:nvPr/>
        </p:nvSpPr>
        <p:spPr>
          <a:xfrm>
            <a:off x="5580481" y="2535163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😒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413836-667D-4397-8DAE-354183DB12FE}"/>
              </a:ext>
            </a:extLst>
          </p:cNvPr>
          <p:cNvSpPr txBox="1"/>
          <p:nvPr/>
        </p:nvSpPr>
        <p:spPr>
          <a:xfrm>
            <a:off x="8498203" y="4021134"/>
            <a:ext cx="102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😎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11DD9C-81BE-41B6-AFE0-136F6C32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69978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ACE4-B970-4B4B-894B-5D28745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5140AA2-5C30-4F61-AEA2-CE323832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Danke fürs Abwarten und Zuhören.</a:t>
            </a:r>
          </a:p>
          <a:p>
            <a:r>
              <a:rPr lang="de-DE" dirty="0"/>
              <a:t>Jetzt bitte ausprobieren: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11-720B-4B2C-8CB8-513010B3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0D45-833B-4CA2-95DA-AFDB6EDAE49B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DBB45-5A4F-4E00-936C-7F2EC56C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620B-C66B-4AFB-896F-8ED5115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865EE6-68BD-4564-B2D4-666D822D8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/>
          <a:stretch/>
        </p:blipFill>
        <p:spPr>
          <a:xfrm>
            <a:off x="838199" y="2715901"/>
            <a:ext cx="7577939" cy="898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3F4D6D-180D-4693-B52F-CC373582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7710"/>
            <a:ext cx="9434052" cy="9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B2BEDB-BD12-DDF1-BF96-6E716669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Named</a:t>
            </a:r>
            <a:r>
              <a:rPr lang="de-DE" dirty="0"/>
              <a:t>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EE0834-8D21-613B-0766-A11DCD9C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dirty="0"/>
              <a:t>Passe Deine Funktion </a:t>
            </a:r>
            <a:r>
              <a:rPr lang="de-DE" dirty="0" err="1"/>
              <a:t>pow</a:t>
            </a:r>
            <a:r>
              <a:rPr lang="de-DE" dirty="0"/>
              <a:t>() aus der vorherigen Aufgabe so an, dass klar wird, welche Zahl die Basis und welche Zahl der Exponent 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BF03-DA0D-2E0B-C2E8-411D34CA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DC3E-10C9-4B92-B2FB-A8167FB6AB1D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C6BD-5904-8080-5A52-D762B34B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F8FD-98DF-B9AF-79C7-D0BD7DDE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8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= Lebensdauer einer Variable</a:t>
            </a:r>
          </a:p>
          <a:p>
            <a:r>
              <a:rPr lang="de-DE" dirty="0"/>
              <a:t>Typisch: zwischen zugehörigen geschweiften Klammern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3E4BE-5A48-49DA-9B3C-9677C473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17" y="2598666"/>
            <a:ext cx="5671883" cy="3532632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98EBB2-D134-42EB-85FD-78643D87F0E6}"/>
              </a:ext>
            </a:extLst>
          </p:cNvPr>
          <p:cNvGrpSpPr/>
          <p:nvPr/>
        </p:nvGrpSpPr>
        <p:grpSpPr>
          <a:xfrm>
            <a:off x="2603090" y="2986551"/>
            <a:ext cx="7506585" cy="3001294"/>
            <a:chOff x="2603090" y="2986551"/>
            <a:chExt cx="7506585" cy="3001294"/>
          </a:xfrm>
        </p:grpSpPr>
        <p:sp>
          <p:nvSpPr>
            <p:cNvPr id="9" name="Eckige Klammer rechts 8">
              <a:extLst>
                <a:ext uri="{FF2B5EF4-FFF2-40B4-BE49-F238E27FC236}">
                  <a16:creationId xmlns:a16="http://schemas.microsoft.com/office/drawing/2014/main" id="{85942148-6D79-4F17-BE12-2EF624177CAD}"/>
                </a:ext>
              </a:extLst>
            </p:cNvPr>
            <p:cNvSpPr/>
            <p:nvPr/>
          </p:nvSpPr>
          <p:spPr>
            <a:xfrm>
              <a:off x="2603091" y="4063181"/>
              <a:ext cx="5567516" cy="884903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ckige Klammer rechts 9">
              <a:extLst>
                <a:ext uri="{FF2B5EF4-FFF2-40B4-BE49-F238E27FC236}">
                  <a16:creationId xmlns:a16="http://schemas.microsoft.com/office/drawing/2014/main" id="{B7CD2271-F063-4DFB-BB6C-048B78EBAF9A}"/>
                </a:ext>
              </a:extLst>
            </p:cNvPr>
            <p:cNvSpPr/>
            <p:nvPr/>
          </p:nvSpPr>
          <p:spPr>
            <a:xfrm>
              <a:off x="2603090" y="3524866"/>
              <a:ext cx="6422924" cy="1946786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ckige Klammer rechts 10">
              <a:extLst>
                <a:ext uri="{FF2B5EF4-FFF2-40B4-BE49-F238E27FC236}">
                  <a16:creationId xmlns:a16="http://schemas.microsoft.com/office/drawing/2014/main" id="{A5F94718-BA06-4F54-A79C-73A9462A7C5E}"/>
                </a:ext>
              </a:extLst>
            </p:cNvPr>
            <p:cNvSpPr/>
            <p:nvPr/>
          </p:nvSpPr>
          <p:spPr>
            <a:xfrm>
              <a:off x="3333134" y="2986551"/>
              <a:ext cx="6776541" cy="3001294"/>
            </a:xfrm>
            <a:prstGeom prst="rightBracket">
              <a:avLst>
                <a:gd name="adj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3511069-36FB-48B1-8268-5D565ADC2CBA}"/>
                </a:ext>
              </a:extLst>
            </p:cNvPr>
            <p:cNvSpPr txBox="1"/>
            <p:nvPr/>
          </p:nvSpPr>
          <p:spPr>
            <a:xfrm rot="16200000">
              <a:off x="7613241" y="4347844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65DC8D2-AB3C-40C7-8B92-EEDCC083EC28}"/>
                </a:ext>
              </a:extLst>
            </p:cNvPr>
            <p:cNvSpPr txBox="1"/>
            <p:nvPr/>
          </p:nvSpPr>
          <p:spPr>
            <a:xfrm rot="16200000">
              <a:off x="8468649" y="4353307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0967607-3752-4FA2-BFFA-3BABD2FF03BB}"/>
                </a:ext>
              </a:extLst>
            </p:cNvPr>
            <p:cNvSpPr txBox="1"/>
            <p:nvPr/>
          </p:nvSpPr>
          <p:spPr>
            <a:xfrm rot="16200000">
              <a:off x="9515784" y="4362051"/>
              <a:ext cx="74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Scope</a:t>
              </a:r>
              <a:endParaRPr lang="de-DE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676791" y="5029200"/>
            <a:ext cx="1401137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8AB717C-4F10-4D2F-925F-2310C38ACA97}"/>
              </a:ext>
            </a:extLst>
          </p:cNvPr>
          <p:cNvSpPr txBox="1"/>
          <p:nvPr/>
        </p:nvSpPr>
        <p:spPr>
          <a:xfrm>
            <a:off x="6266582" y="464659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15C24D-92EA-422C-8955-D5977AC3E5B8}"/>
              </a:ext>
            </a:extLst>
          </p:cNvPr>
          <p:cNvSpPr txBox="1"/>
          <p:nvPr/>
        </p:nvSpPr>
        <p:spPr>
          <a:xfrm>
            <a:off x="7231317" y="51513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mitte</a:t>
            </a:r>
            <a:r>
              <a:rPr lang="de-DE" dirty="0"/>
              <a:t> stirbt hier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AFDBE5-F403-4C55-9BFE-8D18474923A8}"/>
              </a:ext>
            </a:extLst>
          </p:cNvPr>
          <p:cNvSpPr txBox="1"/>
          <p:nvPr/>
        </p:nvSpPr>
        <p:spPr>
          <a:xfrm>
            <a:off x="8170606" y="5687161"/>
            <a:ext cx="18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aussen</a:t>
            </a:r>
            <a:r>
              <a:rPr lang="de-DE" dirty="0"/>
              <a:t> stirbt hier</a:t>
            </a:r>
          </a:p>
        </p:txBody>
      </p:sp>
    </p:spTree>
    <p:extLst>
      <p:ext uri="{BB962C8B-B14F-4D97-AF65-F5344CB8AC3E}">
        <p14:creationId xmlns:p14="http://schemas.microsoft.com/office/powerpoint/2010/main" val="39312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C26CFD76-CD44-4F97-A6B1-EA70D4DEC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3" y="2509132"/>
            <a:ext cx="5043747" cy="36567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bezieht sich auf die Deklaration,</a:t>
            </a:r>
            <a:br>
              <a:rPr lang="de-DE" dirty="0"/>
            </a:br>
            <a:r>
              <a:rPr lang="de-DE" dirty="0"/>
              <a:t>nicht auf die Zuweisung eines Werts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D5F1084-8908-4B31-BCD0-A65AF6D5B9AC}"/>
              </a:ext>
            </a:extLst>
          </p:cNvPr>
          <p:cNvGrpSpPr/>
          <p:nvPr/>
        </p:nvGrpSpPr>
        <p:grpSpPr>
          <a:xfrm>
            <a:off x="2514559" y="5145218"/>
            <a:ext cx="1305273" cy="842627"/>
            <a:chOff x="2676791" y="5029200"/>
            <a:chExt cx="1401137" cy="84262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C82C0B-21B8-4B86-989F-0E4B2D0C1BEB}"/>
                </a:ext>
              </a:extLst>
            </p:cNvPr>
            <p:cNvSpPr/>
            <p:nvPr/>
          </p:nvSpPr>
          <p:spPr>
            <a:xfrm>
              <a:off x="2839027" y="5029200"/>
              <a:ext cx="656342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733EF41-FF3A-4671-8273-30252206D115}"/>
                </a:ext>
              </a:extLst>
            </p:cNvPr>
            <p:cNvSpPr/>
            <p:nvPr/>
          </p:nvSpPr>
          <p:spPr>
            <a:xfrm>
              <a:off x="2676791" y="5565058"/>
              <a:ext cx="1401137" cy="306769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DC4E2E7C-AE4D-42EE-8D68-B440DE1F6F9A}"/>
              </a:ext>
            </a:extLst>
          </p:cNvPr>
          <p:cNvSpPr txBox="1"/>
          <p:nvPr/>
        </p:nvSpPr>
        <p:spPr>
          <a:xfrm>
            <a:off x="3707227" y="3324057"/>
            <a:ext cx="155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Deklarationen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F21FD22C-33C1-4D88-BC70-144AB5799ACC}"/>
              </a:ext>
            </a:extLst>
          </p:cNvPr>
          <p:cNvSpPr/>
          <p:nvPr/>
        </p:nvSpPr>
        <p:spPr>
          <a:xfrm flipH="1">
            <a:off x="3486013" y="3395131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2AEE35-7109-41B0-9A55-B0695467139F}"/>
              </a:ext>
            </a:extLst>
          </p:cNvPr>
          <p:cNvSpPr txBox="1"/>
          <p:nvPr/>
        </p:nvSpPr>
        <p:spPr>
          <a:xfrm>
            <a:off x="3707227" y="439130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12EC27D8-4A5B-43D4-A144-BAA5930C1147}"/>
              </a:ext>
            </a:extLst>
          </p:cNvPr>
          <p:cNvSpPr/>
          <p:nvPr/>
        </p:nvSpPr>
        <p:spPr>
          <a:xfrm flipH="1">
            <a:off x="3486013" y="446237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E91AB2-9846-40C5-8415-D8D0B5361AB7}"/>
              </a:ext>
            </a:extLst>
          </p:cNvPr>
          <p:cNvSpPr txBox="1"/>
          <p:nvPr/>
        </p:nvSpPr>
        <p:spPr>
          <a:xfrm>
            <a:off x="3707227" y="2938199"/>
            <a:ext cx="24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 + Zuweisung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8EB16FE3-6B72-4DCB-8709-1BBAA50CA486}"/>
              </a:ext>
            </a:extLst>
          </p:cNvPr>
          <p:cNvSpPr/>
          <p:nvPr/>
        </p:nvSpPr>
        <p:spPr>
          <a:xfrm flipH="1">
            <a:off x="3486013" y="3009273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21137-9FBF-4047-8E37-97EC575ABD54}"/>
              </a:ext>
            </a:extLst>
          </p:cNvPr>
          <p:cNvSpPr txBox="1"/>
          <p:nvPr/>
        </p:nvSpPr>
        <p:spPr>
          <a:xfrm>
            <a:off x="3707227" y="3933716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Zuweisung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F0E41CA-399B-4CE2-A60C-25DDDD4DFC00}"/>
              </a:ext>
            </a:extLst>
          </p:cNvPr>
          <p:cNvSpPr/>
          <p:nvPr/>
        </p:nvSpPr>
        <p:spPr>
          <a:xfrm flipH="1">
            <a:off x="3486013" y="4004790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7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524416C-338A-4E3B-811E-F67C39DE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466"/>
            <a:ext cx="9081886" cy="21489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D2D7564-25AC-40FE-AED9-11EFD8C1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11C78-79FE-4FC5-8B6D-14DF0993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r>
              <a:rPr lang="de-DE" dirty="0"/>
              <a:t>Mehrzeilige Kommentare mit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de-DE" dirty="0"/>
              <a:t>…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*/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748D4-C515-45A5-BE73-ECCD6E23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D114-F0DB-443F-9337-40D84E177FDC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29369-D15E-4CBA-9E39-18D8F7D2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DD0F2-E45E-4095-89C4-12B7CE3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09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7D49C7-AF9A-4A10-B7B2-B894644E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94" y="2509131"/>
            <a:ext cx="5023370" cy="36567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0510-5151-4E2D-9A9F-7131BC4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9271475" cy="999686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Shadowing = Abschattung / Verstecken</a:t>
            </a:r>
          </a:p>
          <a:p>
            <a:r>
              <a:rPr lang="de-DE" dirty="0"/>
              <a:t>Neue Variable mit gleichem Namen in anderem </a:t>
            </a:r>
            <a:r>
              <a:rPr lang="de-DE" dirty="0" err="1"/>
              <a:t>Scope</a:t>
            </a:r>
            <a:endParaRPr lang="de-DE" dirty="0"/>
          </a:p>
          <a:p>
            <a:r>
              <a:rPr lang="de-DE" dirty="0"/>
              <a:t>Empfehlung: bleiben lassen / anderen Namen ausdenken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50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98A4878-AE1C-40FF-9C82-FA9531BE6E0C}"/>
              </a:ext>
            </a:extLst>
          </p:cNvPr>
          <p:cNvSpPr txBox="1"/>
          <p:nvPr/>
        </p:nvSpPr>
        <p:spPr>
          <a:xfrm>
            <a:off x="3235278" y="3429000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Deklaration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770DB957-040E-4B21-8A1A-0EDBD062BC3E}"/>
              </a:ext>
            </a:extLst>
          </p:cNvPr>
          <p:cNvSpPr/>
          <p:nvPr/>
        </p:nvSpPr>
        <p:spPr>
          <a:xfrm flipH="1">
            <a:off x="3014064" y="3500074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022E6D-6664-4393-BAB3-360A4E068D34}"/>
              </a:ext>
            </a:extLst>
          </p:cNvPr>
          <p:cNvSpPr txBox="1"/>
          <p:nvPr/>
        </p:nvSpPr>
        <p:spPr>
          <a:xfrm>
            <a:off x="3999736" y="4401575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Deklaration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3DF267B-AAA4-4448-857F-99CEE0F7D6FC}"/>
              </a:ext>
            </a:extLst>
          </p:cNvPr>
          <p:cNvSpPr/>
          <p:nvPr/>
        </p:nvSpPr>
        <p:spPr>
          <a:xfrm flipH="1">
            <a:off x="3778522" y="4472649"/>
            <a:ext cx="213852" cy="2271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ige Klammer rechts 26">
            <a:extLst>
              <a:ext uri="{FF2B5EF4-FFF2-40B4-BE49-F238E27FC236}">
                <a16:creationId xmlns:a16="http://schemas.microsoft.com/office/drawing/2014/main" id="{42677765-F5E6-4279-B48F-0AF484E536A2}"/>
              </a:ext>
            </a:extLst>
          </p:cNvPr>
          <p:cNvSpPr/>
          <p:nvPr/>
        </p:nvSpPr>
        <p:spPr>
          <a:xfrm>
            <a:off x="2551471" y="4328455"/>
            <a:ext cx="7241458" cy="745399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u="sng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9CC268-6919-48B1-B23F-3997DC2A2737}"/>
              </a:ext>
            </a:extLst>
          </p:cNvPr>
          <p:cNvSpPr txBox="1"/>
          <p:nvPr/>
        </p:nvSpPr>
        <p:spPr>
          <a:xfrm rot="16200000">
            <a:off x="9235565" y="4528888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D6236EA-8FD5-49DF-A32F-8438EF3C8AAF}"/>
              </a:ext>
            </a:extLst>
          </p:cNvPr>
          <p:cNvSpPr txBox="1"/>
          <p:nvPr/>
        </p:nvSpPr>
        <p:spPr>
          <a:xfrm>
            <a:off x="7113570" y="4713555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</a:t>
            </a:r>
            <a:r>
              <a:rPr lang="de-DE" dirty="0"/>
              <a:t> stirbt hier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6C81E-4EC7-492B-97C2-47EB1BCAF785}"/>
              </a:ext>
            </a:extLst>
          </p:cNvPr>
          <p:cNvSpPr txBox="1"/>
          <p:nvPr/>
        </p:nvSpPr>
        <p:spPr>
          <a:xfrm>
            <a:off x="7138737" y="5061337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innen </a:t>
            </a:r>
            <a:r>
              <a:rPr lang="de-DE" dirty="0"/>
              <a:t>lebt noch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26B2382-A515-4F48-87B2-019C244298AD}"/>
              </a:ext>
            </a:extLst>
          </p:cNvPr>
          <p:cNvGrpSpPr/>
          <p:nvPr/>
        </p:nvGrpSpPr>
        <p:grpSpPr>
          <a:xfrm>
            <a:off x="6799006" y="4699833"/>
            <a:ext cx="2286000" cy="1116776"/>
            <a:chOff x="6799006" y="4699833"/>
            <a:chExt cx="2286000" cy="1116776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F3071B48-FB53-4378-A3AE-674A0B2EF7A7}"/>
                </a:ext>
              </a:extLst>
            </p:cNvPr>
            <p:cNvSpPr/>
            <p:nvPr/>
          </p:nvSpPr>
          <p:spPr>
            <a:xfrm>
              <a:off x="6799006" y="4699833"/>
              <a:ext cx="2286000" cy="745398"/>
            </a:xfrm>
            <a:prstGeom prst="parallelogram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ACF5EC9-82B6-405A-8422-D9CD5BC7D6FD}"/>
                </a:ext>
              </a:extLst>
            </p:cNvPr>
            <p:cNvSpPr txBox="1"/>
            <p:nvPr/>
          </p:nvSpPr>
          <p:spPr>
            <a:xfrm>
              <a:off x="7132067" y="5447277"/>
              <a:ext cx="139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What</a:t>
              </a:r>
              <a:r>
                <a:rPr lang="de-DE" dirty="0">
                  <a:solidFill>
                    <a:srgbClr val="FF0000"/>
                  </a:solidFill>
                </a:rPr>
                <a:t>? </a:t>
              </a:r>
              <a:r>
                <a:rPr lang="de-DE" dirty="0" err="1">
                  <a:solidFill>
                    <a:srgbClr val="FF0000"/>
                  </a:solidFill>
                </a:rPr>
                <a:t>How</a:t>
              </a:r>
              <a:r>
                <a:rPr lang="de-DE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7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A6B8F-8134-4459-9B08-87941CFA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3E6C02-12DD-43B2-BBE6-6B618DCB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Programmiersprachen erlauben Shadowing</a:t>
            </a:r>
          </a:p>
          <a:p>
            <a:r>
              <a:rPr lang="de-DE" dirty="0"/>
              <a:t>z.B. C++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Andere Programmiersprachen lassen Shadowing nicht zu</a:t>
            </a:r>
          </a:p>
          <a:p>
            <a:r>
              <a:rPr lang="de-DE" dirty="0"/>
              <a:t>z.B. C#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55475-82B8-4356-BD6D-C68C8B41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FE7A-07D2-4D3F-9855-29B7F3DF1D43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334B5-1F5A-4F0E-AB13-3D96C89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B6D11-CEA8-4BF2-9D2D-CD1F719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4C0B3A8-1E06-41AF-B9C8-A23D1B8CC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593" y="4556002"/>
            <a:ext cx="5553754" cy="165959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66754E-C60C-41B1-AD80-410B96AD9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593" y="2099592"/>
            <a:ext cx="2123382" cy="18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47AC4AE-0706-41F7-8780-880DEE97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8" y="3762017"/>
            <a:ext cx="4538863" cy="19004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Variable: 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/>
              <a:t>Mathematische Operatoren: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dirty="0"/>
              <a:t>,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de-DE" dirty="0"/>
              <a:t>Punkt vor Strich</a:t>
            </a:r>
          </a:p>
          <a:p>
            <a:r>
              <a:rPr lang="de-DE" dirty="0"/>
              <a:t>Automatische Erkennung des Zahlentyps bei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endParaRPr lang="de-DE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138C-0142-4C6B-A620-863AA96BBBE1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4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A54EB-AB36-49F5-90E0-EC7E760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1C0A8-CB29-4620-A6F0-EACACB12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Ganzzahl Division: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</a:t>
            </a:r>
          </a:p>
          <a:p>
            <a:r>
              <a:rPr lang="de-DE" dirty="0"/>
              <a:t>Rest (Modulo):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de-DE" dirty="0"/>
              <a:t>Klammersetzung: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/>
              <a:t> … </a:t>
            </a:r>
            <a:r>
              <a:rPr lang="de-DE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990FE4-5320-49B5-9F4B-7519BEB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E464-1A99-4532-A297-E1D7378D9E61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3E47D-039F-4343-AD3A-41494A0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EE6130-3A8E-4801-9019-4B6C755E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B237C5-476D-4CDB-A243-7C91AB8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109"/>
            <a:ext cx="3017714" cy="19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EE0B2-E8C3-424A-9128-29A6C70B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BB6A7-6E01-4030-B7B0-DB54B4F6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Abkürzungen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i=i+1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i=i+2</a:t>
            </a:r>
          </a:p>
          <a:p>
            <a:pPr lvl="1"/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i*=2 </a:t>
            </a:r>
            <a:r>
              <a:rPr lang="de-DE" dirty="0"/>
              <a:t>bedeutet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i=i*2</a:t>
            </a:r>
          </a:p>
          <a:p>
            <a:pPr lvl="1"/>
            <a:r>
              <a:rPr lang="de-DE" dirty="0"/>
              <a:t>Dito: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-=</a:t>
            </a:r>
          </a:p>
          <a:p>
            <a:pPr lvl="1"/>
            <a:r>
              <a:rPr lang="de-DE" dirty="0"/>
              <a:t>Bitte nicht: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~/=</a:t>
            </a:r>
            <a:r>
              <a:rPr lang="de-DE" dirty="0"/>
              <a:t>, </a:t>
            </a:r>
            <a:r>
              <a:rPr lang="de-DE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%=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3CFC-2FDB-43D1-B25F-E5E10461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C711-A7A8-40A0-AEA6-3F77D4628817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89BAD-FB7D-483E-83F4-3605FC21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F0644-11CB-4FC9-8F9D-79E1E9EA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A462D6-F187-4B38-8DE7-4DC35A06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55" y="4404725"/>
            <a:ext cx="2927199" cy="175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5807C-D33D-4642-8A92-95F3E6E6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Dart  -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E625E-74C9-4593-AD00-42506810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    ?</a:t>
            </a:r>
          </a:p>
          <a:p>
            <a:endParaRPr lang="de-DE" dirty="0"/>
          </a:p>
          <a:p>
            <a:r>
              <a:rPr lang="de-DE" dirty="0"/>
              <a:t>Hilfe!</a:t>
            </a:r>
          </a:p>
          <a:p>
            <a:endParaRPr lang="de-DE" dirty="0"/>
          </a:p>
          <a:p>
            <a:r>
              <a:rPr lang="de-DE" dirty="0"/>
              <a:t>Bibliothek = Sammlung fertiger Funktionen</a:t>
            </a:r>
          </a:p>
          <a:p>
            <a:r>
              <a:rPr lang="de-DE" dirty="0"/>
              <a:t>Bibliothek einbinden: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b="1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bibliothek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de-DE" dirty="0"/>
              <a:t>Immer dabei: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dart:core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Mathe-Bibliothek: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dart:math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dirty="0"/>
              <a:t>Umwandlung von Daten: 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  <a:r>
              <a:rPr lang="de-DE" b="1" dirty="0" err="1">
                <a:solidFill>
                  <a:schemeClr val="accent2"/>
                </a:solidFill>
              </a:rPr>
              <a:t>dart:convert</a:t>
            </a:r>
            <a:r>
              <a:rPr lang="de-DE" b="1" dirty="0">
                <a:solidFill>
                  <a:schemeClr val="accent2"/>
                </a:solidFill>
              </a:rPr>
              <a:t>"</a:t>
            </a:r>
          </a:p>
          <a:p>
            <a:r>
              <a:rPr lang="de-DE" b="1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85CD4-9AA1-4B0B-BCCC-43838608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10A-1149-4F23-80A2-1B4570F18F3A}" type="datetime1">
              <a:rPr lang="de-DE" smtClean="0"/>
              <a:t>06.02.2023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BC60A-D1B6-4026-9FED-35F49C2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Dart - Programmiersprache für Smartphones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EC588-5691-43D9-AD8B-C45BC98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C48C49E-D00D-4FEE-A619-1393C52A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333"/>
            <a:ext cx="2029645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2251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320327DC-FBB5-4B9E-97F1-92C995F322B8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_germ.potx" id="{D5D4711A-B19B-4761-ABF9-6C72D42F92B0}" vid="{D3EFD16F-7334-4F6B-801D-B30887E0EFC7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2865</Words>
  <Application>Microsoft Office PowerPoint</Application>
  <PresentationFormat>Widescreen</PresentationFormat>
  <Paragraphs>530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Segoe UI</vt:lpstr>
      <vt:lpstr>Titel</vt:lpstr>
      <vt:lpstr>Inhalt</vt:lpstr>
      <vt:lpstr>Dart</vt:lpstr>
      <vt:lpstr>Agenda</vt:lpstr>
      <vt:lpstr>Dart - Dateiformat</vt:lpstr>
      <vt:lpstr>Dart - Ausgabe auf dem Bildschirm</vt:lpstr>
      <vt:lpstr>Dart - Kommentare</vt:lpstr>
      <vt:lpstr>Dart - Rechnen</vt:lpstr>
      <vt:lpstr>Dart  - Rechnen</vt:lpstr>
      <vt:lpstr>Dart  - Rechnen</vt:lpstr>
      <vt:lpstr>Dart  - Bibliotheken</vt:lpstr>
      <vt:lpstr>Dart  - Bibliotheken</vt:lpstr>
      <vt:lpstr>Dart  - Bibliotheken</vt:lpstr>
      <vt:lpstr>Dart  - Aufgabe</vt:lpstr>
      <vt:lpstr>Dart  - Strings</vt:lpstr>
      <vt:lpstr>Dart  - Strings</vt:lpstr>
      <vt:lpstr>Dart  - Strings</vt:lpstr>
      <vt:lpstr>Dart  - Strings</vt:lpstr>
      <vt:lpstr>Dart  - Strings</vt:lpstr>
      <vt:lpstr>Dart  – Strings - Aufgabe</vt:lpstr>
      <vt:lpstr>Dart  -Wiederholungen</vt:lpstr>
      <vt:lpstr>Dart  -Wiederholungen</vt:lpstr>
      <vt:lpstr>Dart  - Wahrheitswerte</vt:lpstr>
      <vt:lpstr>Dart  - Wahrheitswerte</vt:lpstr>
      <vt:lpstr>Dart  - Wahrheitswerte</vt:lpstr>
      <vt:lpstr>Dart  - Verzweigungen</vt:lpstr>
      <vt:lpstr>Dart  - Verzweigungen - Aufgabe</vt:lpstr>
      <vt:lpstr>Dart  - Listen</vt:lpstr>
      <vt:lpstr>Dart  - Listen</vt:lpstr>
      <vt:lpstr>Dart  - Listen</vt:lpstr>
      <vt:lpstr>Dart  - Listen</vt:lpstr>
      <vt:lpstr>Dart  - Listen</vt:lpstr>
      <vt:lpstr>Dart  - Listen</vt:lpstr>
      <vt:lpstr>Dart  - Listen Aufgabe</vt:lpstr>
      <vt:lpstr>Dart  - Map</vt:lpstr>
      <vt:lpstr>Dart  - Map</vt:lpstr>
      <vt:lpstr>Dart - Methoden</vt:lpstr>
      <vt:lpstr>Dart - Methoden</vt:lpstr>
      <vt:lpstr>Dart - Methoden</vt:lpstr>
      <vt:lpstr>Dart - Funktionen</vt:lpstr>
      <vt:lpstr>Dart - Funktionen</vt:lpstr>
      <vt:lpstr>Dart - Funktionen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Named Arguments</vt:lpstr>
      <vt:lpstr>Dart - Scope</vt:lpstr>
      <vt:lpstr>Dart - Scope</vt:lpstr>
      <vt:lpstr>Dart - Scope</vt:lpstr>
      <vt:lpstr>Dart -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Einführung</dc:title>
  <dc:creator>Thomas Weller</dc:creator>
  <cp:lastModifiedBy>Thomas Weller</cp:lastModifiedBy>
  <cp:revision>92</cp:revision>
  <dcterms:created xsi:type="dcterms:W3CDTF">2021-09-20T09:09:28Z</dcterms:created>
  <dcterms:modified xsi:type="dcterms:W3CDTF">2023-02-06T09:33:06Z</dcterms:modified>
</cp:coreProperties>
</file>