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0" r:id="rId2"/>
    <p:sldId id="295" r:id="rId3"/>
    <p:sldId id="364" r:id="rId4"/>
    <p:sldId id="365" r:id="rId5"/>
    <p:sldId id="366" r:id="rId6"/>
    <p:sldId id="367" r:id="rId7"/>
    <p:sldId id="371" r:id="rId8"/>
    <p:sldId id="369" r:id="rId9"/>
    <p:sldId id="368" r:id="rId10"/>
    <p:sldId id="370" r:id="rId11"/>
    <p:sldId id="372" r:id="rId12"/>
    <p:sldId id="376" r:id="rId13"/>
    <p:sldId id="378" r:id="rId14"/>
    <p:sldId id="379" r:id="rId15"/>
    <p:sldId id="373" r:id="rId16"/>
    <p:sldId id="374" r:id="rId17"/>
    <p:sldId id="377" r:id="rId18"/>
    <p:sldId id="380" r:id="rId19"/>
    <p:sldId id="383" r:id="rId20"/>
    <p:sldId id="382" r:id="rId21"/>
    <p:sldId id="381" r:id="rId2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38E9E68-E2E3-429C-9955-2AE0DAF0A649}">
          <p14:sldIdLst>
            <p14:sldId id="290"/>
            <p14:sldId id="295"/>
          </p14:sldIdLst>
        </p14:section>
        <p14:section name="Pixel vs. Raster" id="{2F9CA8FF-C3A0-46E4-90E5-D83AD847415C}">
          <p14:sldIdLst>
            <p14:sldId id="364"/>
            <p14:sldId id="365"/>
            <p14:sldId id="366"/>
          </p14:sldIdLst>
        </p14:section>
        <p14:section name="Farbmodelle" id="{CEF2698B-20FF-442B-A930-36F8EAF70373}">
          <p14:sldIdLst>
            <p14:sldId id="367"/>
            <p14:sldId id="371"/>
            <p14:sldId id="369"/>
            <p14:sldId id="368"/>
            <p14:sldId id="370"/>
            <p14:sldId id="372"/>
            <p14:sldId id="376"/>
          </p14:sldIdLst>
        </p14:section>
        <p14:section name="Umrechnungen von Farbsystemen" id="{59C18F77-41CF-498C-A903-7EBA398AE66E}">
          <p14:sldIdLst>
            <p14:sldId id="378"/>
            <p14:sldId id="379"/>
          </p14:sldIdLst>
        </p14:section>
        <p14:section name="Pixelgrafiken" id="{AFEA686F-EE7E-442E-AACC-32D7DDC7EC42}">
          <p14:sldIdLst>
            <p14:sldId id="373"/>
            <p14:sldId id="374"/>
            <p14:sldId id="377"/>
          </p14:sldIdLst>
        </p14:section>
        <p14:section name="Kompression" id="{48B3EBCD-BA6F-4A30-90FC-008BCF21705E}">
          <p14:sldIdLst>
            <p14:sldId id="380"/>
            <p14:sldId id="383"/>
            <p14:sldId id="382"/>
          </p14:sldIdLst>
        </p14:section>
        <p14:section name="Zusammenfassung" id="{66A018FA-3778-4D58-A3A5-EF2E5EF33674}">
          <p14:sldIdLst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6600CC"/>
    <a:srgbClr val="33CC33"/>
    <a:srgbClr val="0000FF"/>
    <a:srgbClr val="57575A"/>
    <a:srgbClr val="F37637"/>
    <a:srgbClr val="FF9900"/>
    <a:srgbClr val="D3D3D4"/>
    <a:srgbClr val="EAEAEB"/>
    <a:srgbClr val="004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4005" autoAdjust="0"/>
  </p:normalViewPr>
  <p:slideViewPr>
    <p:cSldViewPr snapToObjects="1">
      <p:cViewPr varScale="1">
        <p:scale>
          <a:sx n="94" d="100"/>
          <a:sy n="94" d="100"/>
        </p:scale>
        <p:origin x="1236" y="66"/>
      </p:cViewPr>
      <p:guideLst>
        <p:guide orient="horz" pos="2160"/>
        <p:guide pos="4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67CC9-39D6-4C14-8FF0-DC490C2A5864}" type="datetimeFigureOut">
              <a:rPr lang="de-DE" smtClean="0"/>
              <a:t>08.03.2017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513D-DE60-4EE7-9F02-7F14DB0D0D6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32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 RGB und HSV Modell wird in jedem Kanal auch die Farbe verändert.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08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3528" y="1138729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3200810" y="1364137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Date</a:t>
            </a:r>
          </a:p>
        </p:txBody>
      </p:sp>
      <p:cxnSp>
        <p:nvCxnSpPr>
          <p:cNvPr id="8" name="Gerade Verbindung 6"/>
          <p:cNvCxnSpPr/>
          <p:nvPr userDrawn="1"/>
        </p:nvCxnSpPr>
        <p:spPr>
          <a:xfrm flipH="1">
            <a:off x="540000" y="1844824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329946"/>
            <a:ext cx="3743968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1620000"/>
            <a:ext cx="8424739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377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Pl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Action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000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Result</a:t>
            </a:r>
            <a:endParaRPr lang="de-DE" dirty="0" smtClean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0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030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Time Schedule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5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04055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Achievement</a:t>
            </a:r>
            <a:endParaRPr lang="de-DE" dirty="0" smtClean="0"/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5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</p:spTree>
    <p:extLst>
      <p:ext uri="{BB962C8B-B14F-4D97-AF65-F5344CB8AC3E}">
        <p14:creationId xmlns:p14="http://schemas.microsoft.com/office/powerpoint/2010/main" val="36605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24000" y="378000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938000" y="6570000"/>
            <a:ext cx="1296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24000" y="6570000"/>
            <a:ext cx="2538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540000" y="1044000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540000" y="6550223"/>
            <a:ext cx="34559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dirty="0" smtClean="0">
                <a:solidFill>
                  <a:srgbClr val="F37637"/>
                </a:solidFill>
                <a:latin typeface="Helvetica Narrow" panose="020B0506020203020204" pitchFamily="34" charset="0"/>
              </a:rPr>
              <a:t>Mitutoyo</a:t>
            </a:r>
            <a:r>
              <a:rPr lang="de-DE" sz="2000" dirty="0" smtClean="0">
                <a:latin typeface="Helvetica Narrow" panose="020B0506020203020204" pitchFamily="34" charset="0"/>
              </a:rPr>
              <a:t> </a:t>
            </a:r>
            <a:r>
              <a:rPr lang="de-DE" sz="2000" dirty="0" smtClean="0">
                <a:solidFill>
                  <a:srgbClr val="00498F"/>
                </a:solidFill>
                <a:latin typeface="Helvetica Narrow" panose="020B0506020203020204" pitchFamily="34" charset="0"/>
              </a:rPr>
              <a:t>CTL Germany</a:t>
            </a:r>
            <a:endParaRPr lang="en-GB" sz="2000" dirty="0">
              <a:solidFill>
                <a:srgbClr val="00498F"/>
              </a:solidFill>
              <a:latin typeface="Helvetica Narrow" panose="020B05060202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64425" y="6604098"/>
            <a:ext cx="7715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7" r:id="rId3"/>
    <p:sldLayoutId id="214748364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BOGY 2017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Bildverarbeitung </a:t>
            </a:r>
            <a:r>
              <a:rPr lang="de-DE" dirty="0" smtClean="0"/>
              <a:t>Theorie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Thomas Weller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348880"/>
            <a:ext cx="4139952" cy="4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76" y="1620000"/>
            <a:ext cx="4139952" cy="4139952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Farbmodelle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Additive </a:t>
            </a:r>
            <a:r>
              <a:rPr lang="de-DE" dirty="0" smtClean="0"/>
              <a:t>Farbmischung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Kommt zum Einsatz bei </a:t>
            </a:r>
          </a:p>
          <a:p>
            <a:pPr lvl="1"/>
            <a:r>
              <a:rPr lang="de-DE" dirty="0" smtClean="0"/>
              <a:t>Bildschirmen</a:t>
            </a:r>
          </a:p>
          <a:p>
            <a:pPr lvl="1"/>
            <a:r>
              <a:rPr lang="de-DE" dirty="0" err="1" smtClean="0"/>
              <a:t>Beamer</a:t>
            </a:r>
            <a:endParaRPr lang="de-DE" dirty="0" smtClean="0"/>
          </a:p>
          <a:p>
            <a:pPr lvl="1"/>
            <a:r>
              <a:rPr lang="de-DE" dirty="0" smtClean="0"/>
              <a:t>Auge </a:t>
            </a:r>
            <a:r>
              <a:rPr lang="de-DE" dirty="0" smtClean="0">
                <a:sym typeface="Wingdings" panose="05000000000000000000" pitchFamily="2" charset="2"/>
              </a:rPr>
              <a:t> wow!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Aufnahmen von Licht</a:t>
            </a:r>
          </a:p>
          <a:p>
            <a:pPr lvl="1"/>
            <a:r>
              <a:rPr lang="de-DE" dirty="0" smtClean="0"/>
              <a:t>Fotos</a:t>
            </a:r>
          </a:p>
          <a:p>
            <a:pPr lvl="1"/>
            <a:r>
              <a:rPr lang="de-DE" dirty="0" smtClean="0"/>
              <a:t>Scans</a:t>
            </a:r>
          </a:p>
          <a:p>
            <a:pPr lvl="1"/>
            <a:r>
              <a:rPr lang="de-DE" dirty="0" smtClean="0"/>
              <a:t>Fax</a:t>
            </a:r>
          </a:p>
        </p:txBody>
      </p:sp>
    </p:spTree>
    <p:extLst>
      <p:ext uri="{BB962C8B-B14F-4D97-AF65-F5344CB8AC3E}">
        <p14:creationId xmlns:p14="http://schemas.microsoft.com/office/powerpoint/2010/main" val="13507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62" y="2624447"/>
            <a:ext cx="2736304" cy="2736304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Farbmodelle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Relevanz für unser Projekt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0" y="2852936"/>
            <a:ext cx="2160240" cy="2018448"/>
          </a:xfrm>
          <a:prstGeom prst="rect">
            <a:avLst/>
          </a:prstGeom>
        </p:spPr>
      </p:pic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228196" y="5181560"/>
            <a:ext cx="2015972" cy="534165"/>
          </a:xfrm>
        </p:spPr>
        <p:txBody>
          <a:bodyPr/>
          <a:lstStyle/>
          <a:p>
            <a:pPr marL="0" indent="0" algn="ctr">
              <a:buNone/>
            </a:pPr>
            <a:r>
              <a:rPr lang="de-DE" sz="2000" dirty="0" smtClean="0">
                <a:solidFill>
                  <a:srgbClr val="FF0000"/>
                </a:solidFill>
              </a:rPr>
              <a:t>Wir drucken nichts</a:t>
            </a:r>
            <a:endParaRPr lang="de-DE" sz="2000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 flipH="1">
            <a:off x="2435457" y="3009136"/>
            <a:ext cx="1512168" cy="2016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4"/>
          <p:cNvSpPr txBox="1">
            <a:spLocks/>
          </p:cNvSpPr>
          <p:nvPr/>
        </p:nvSpPr>
        <p:spPr>
          <a:xfrm>
            <a:off x="5061484" y="5181559"/>
            <a:ext cx="2246819" cy="534165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 smtClean="0">
                <a:solidFill>
                  <a:srgbClr val="33CC33"/>
                </a:solidFill>
              </a:rPr>
              <a:t>Wir nehmen Bilder auf</a:t>
            </a:r>
            <a:endParaRPr lang="de-DE" sz="2000" dirty="0">
              <a:solidFill>
                <a:srgbClr val="33CC33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932040" y="2624446"/>
            <a:ext cx="2448272" cy="24009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2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Farbmodelle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Farbtiefe = Bit pro Pixel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Fax: 1 Bit (Schwarz/weiß)</a:t>
            </a:r>
          </a:p>
          <a:p>
            <a:r>
              <a:rPr lang="de-DE" dirty="0" smtClean="0"/>
              <a:t>Kopierer: 8 Bit (Graustufen)</a:t>
            </a:r>
          </a:p>
          <a:p>
            <a:r>
              <a:rPr lang="de-DE" dirty="0" smtClean="0"/>
              <a:t>Sehr häufig: 24 Bit (8 Bit pro Farbe)</a:t>
            </a:r>
          </a:p>
          <a:p>
            <a:pPr lvl="1"/>
            <a:r>
              <a:rPr lang="de-DE" dirty="0" smtClean="0"/>
              <a:t>Monitore</a:t>
            </a:r>
          </a:p>
          <a:p>
            <a:pPr lvl="1"/>
            <a:r>
              <a:rPr lang="de-DE" dirty="0" smtClean="0"/>
              <a:t>normale Kameras</a:t>
            </a:r>
          </a:p>
          <a:p>
            <a:r>
              <a:rPr lang="de-DE" dirty="0" smtClean="0"/>
              <a:t>Scanner: 30 Bit (10 Bit pro Farbe)</a:t>
            </a:r>
          </a:p>
          <a:p>
            <a:r>
              <a:rPr lang="de-DE" dirty="0" smtClean="0"/>
              <a:t>hochwertige Kameras: 36 Bit (12 Bit pro Farbe)</a:t>
            </a:r>
          </a:p>
          <a:p>
            <a:r>
              <a:rPr lang="de-DE" dirty="0" smtClean="0"/>
              <a:t>hochwertige Scanner: 48 Bit (16 Bit pro Farbe)</a:t>
            </a:r>
          </a:p>
          <a:p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5470134" y="3284984"/>
            <a:ext cx="11881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732240" y="310031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nehmen wir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8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Umrechnungen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Farben immer als Rot, Grün und Blau auszudrücken ist ungeschickt</a:t>
            </a:r>
          </a:p>
          <a:p>
            <a:pPr lvl="1"/>
            <a:r>
              <a:rPr lang="de-DE" dirty="0"/>
              <a:t>Welche Farbe hat Rot 67, Grün 121, Blau 199?</a:t>
            </a:r>
          </a:p>
          <a:p>
            <a:pPr lvl="1"/>
            <a:r>
              <a:rPr lang="de-DE" dirty="0" smtClean="0"/>
              <a:t>Wie hell ist Rot 127, Grün 231, Blau 89?</a:t>
            </a:r>
          </a:p>
          <a:p>
            <a:r>
              <a:rPr lang="de-DE" dirty="0" smtClean="0"/>
              <a:t>Antworten liefert das HSV-Modell</a:t>
            </a:r>
          </a:p>
          <a:p>
            <a:pPr lvl="1"/>
            <a:r>
              <a:rPr lang="de-DE" dirty="0" smtClean="0"/>
              <a:t>H (</a:t>
            </a:r>
            <a:r>
              <a:rPr lang="de-DE" dirty="0" err="1" smtClean="0"/>
              <a:t>Hue</a:t>
            </a:r>
            <a:r>
              <a:rPr lang="de-DE" dirty="0" smtClean="0"/>
              <a:t>) = Farbwert / Farbnamen</a:t>
            </a:r>
          </a:p>
          <a:p>
            <a:pPr lvl="1"/>
            <a:r>
              <a:rPr lang="de-DE" dirty="0" smtClean="0"/>
              <a:t>S (Saturation) = Sättigung / Farbmenge</a:t>
            </a:r>
          </a:p>
          <a:p>
            <a:pPr lvl="1"/>
            <a:r>
              <a:rPr lang="de-DE" dirty="0" smtClean="0"/>
              <a:t>V (Value) = Helligkeit</a:t>
            </a:r>
          </a:p>
        </p:txBody>
      </p:sp>
      <p:sp>
        <p:nvSpPr>
          <p:cNvPr id="7" name="Rechteck 6"/>
          <p:cNvSpPr/>
          <p:nvPr/>
        </p:nvSpPr>
        <p:spPr>
          <a:xfrm>
            <a:off x="6660232" y="4486688"/>
            <a:ext cx="1728192" cy="1996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6600C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752118" y="4941168"/>
            <a:ext cx="1728192" cy="199612"/>
          </a:xfrm>
          <a:prstGeom prst="rect">
            <a:avLst/>
          </a:prstGeom>
          <a:gradFill flip="none" rotWithShape="1">
            <a:gsLst>
              <a:gs pos="48300">
                <a:srgbClr val="6600CC"/>
              </a:gs>
              <a:gs pos="0">
                <a:schemeClr val="tx1"/>
              </a:gs>
              <a:gs pos="100000">
                <a:srgbClr val="CC99FF">
                  <a:lumMod val="77000"/>
                  <a:lumOff val="23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929335" y="4401828"/>
            <a:ext cx="7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wenig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8382546" y="440182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viel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936769" y="4854866"/>
            <a:ext cx="8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dunkel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499564" y="48226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hell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5465347" y="3184019"/>
            <a:ext cx="2252051" cy="1152665"/>
            <a:chOff x="5465347" y="3184019"/>
            <a:chExt cx="2252051" cy="1152665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710"/>
            <a:stretch/>
          </p:blipFill>
          <p:spPr>
            <a:xfrm>
              <a:off x="5508104" y="3981152"/>
              <a:ext cx="2209294" cy="264691"/>
            </a:xfrm>
            <a:prstGeom prst="rect">
              <a:avLst/>
            </a:prstGeom>
          </p:spPr>
        </p:pic>
        <p:sp>
          <p:nvSpPr>
            <p:cNvPr id="8" name="Gleichschenkliges Dreieck 7"/>
            <p:cNvSpPr/>
            <p:nvPr/>
          </p:nvSpPr>
          <p:spPr>
            <a:xfrm>
              <a:off x="7010846" y="4120660"/>
              <a:ext cx="151017" cy="21602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 rot="16200000">
              <a:off x="5419790" y="3789921"/>
              <a:ext cx="368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rot</a:t>
              </a:r>
              <a:endParaRPr lang="de-DE" sz="1200" dirty="0"/>
            </a:p>
          </p:txBody>
        </p:sp>
        <p:sp>
          <p:nvSpPr>
            <p:cNvPr id="17" name="Textfeld 16"/>
            <p:cNvSpPr txBox="1"/>
            <p:nvPr/>
          </p:nvSpPr>
          <p:spPr>
            <a:xfrm rot="16200000">
              <a:off x="5476173" y="3666844"/>
              <a:ext cx="617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orange</a:t>
              </a:r>
              <a:endParaRPr lang="de-DE" sz="1200" dirty="0"/>
            </a:p>
          </p:txBody>
        </p:sp>
        <p:sp>
          <p:nvSpPr>
            <p:cNvPr id="18" name="Textfeld 17"/>
            <p:cNvSpPr txBox="1"/>
            <p:nvPr/>
          </p:nvSpPr>
          <p:spPr>
            <a:xfrm rot="16200000">
              <a:off x="5712221" y="3751811"/>
              <a:ext cx="447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gelb</a:t>
              </a:r>
              <a:endParaRPr lang="de-DE" sz="1200" dirty="0"/>
            </a:p>
          </p:txBody>
        </p:sp>
        <p:sp>
          <p:nvSpPr>
            <p:cNvPr id="19" name="Textfeld 18"/>
            <p:cNvSpPr txBox="1"/>
            <p:nvPr/>
          </p:nvSpPr>
          <p:spPr>
            <a:xfrm rot="16200000">
              <a:off x="6062405" y="3738978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grün</a:t>
              </a:r>
              <a:endParaRPr lang="de-DE" sz="1200" dirty="0"/>
            </a:p>
          </p:txBody>
        </p:sp>
        <p:sp>
          <p:nvSpPr>
            <p:cNvPr id="20" name="Textfeld 19"/>
            <p:cNvSpPr txBox="1"/>
            <p:nvPr/>
          </p:nvSpPr>
          <p:spPr>
            <a:xfrm rot="16200000">
              <a:off x="6333163" y="3714298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 smtClean="0"/>
                <a:t>türkis</a:t>
              </a:r>
              <a:endParaRPr lang="de-DE" sz="1200" dirty="0"/>
            </a:p>
          </p:txBody>
        </p:sp>
        <p:sp>
          <p:nvSpPr>
            <p:cNvPr id="21" name="Textfeld 20"/>
            <p:cNvSpPr txBox="1"/>
            <p:nvPr/>
          </p:nvSpPr>
          <p:spPr>
            <a:xfrm rot="16200000">
              <a:off x="6682354" y="3743970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blau</a:t>
              </a:r>
              <a:endParaRPr lang="de-DE" sz="1200" dirty="0"/>
            </a:p>
          </p:txBody>
        </p:sp>
        <p:sp>
          <p:nvSpPr>
            <p:cNvPr id="22" name="Textfeld 21"/>
            <p:cNvSpPr txBox="1"/>
            <p:nvPr/>
          </p:nvSpPr>
          <p:spPr>
            <a:xfrm rot="16200000">
              <a:off x="7006615" y="3739789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pink</a:t>
              </a:r>
              <a:endParaRPr lang="de-DE" sz="1200" dirty="0"/>
            </a:p>
          </p:txBody>
        </p:sp>
        <p:sp>
          <p:nvSpPr>
            <p:cNvPr id="23" name="Textfeld 22"/>
            <p:cNvSpPr txBox="1"/>
            <p:nvPr/>
          </p:nvSpPr>
          <p:spPr>
            <a:xfrm rot="16200000">
              <a:off x="6783980" y="3677523"/>
              <a:ext cx="582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violett</a:t>
              </a:r>
              <a:endParaRPr lang="de-DE" sz="1200" dirty="0"/>
            </a:p>
          </p:txBody>
        </p:sp>
        <p:sp>
          <p:nvSpPr>
            <p:cNvPr id="24" name="Textfeld 23"/>
            <p:cNvSpPr txBox="1"/>
            <p:nvPr/>
          </p:nvSpPr>
          <p:spPr>
            <a:xfrm rot="16200000">
              <a:off x="5734674" y="3614486"/>
              <a:ext cx="73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gelbgrün</a:t>
              </a:r>
              <a:endParaRPr lang="de-DE" sz="1200" dirty="0"/>
            </a:p>
          </p:txBody>
        </p:sp>
        <p:sp>
          <p:nvSpPr>
            <p:cNvPr id="25" name="Textfeld 24"/>
            <p:cNvSpPr txBox="1"/>
            <p:nvPr/>
          </p:nvSpPr>
          <p:spPr>
            <a:xfrm rot="16200000">
              <a:off x="6260951" y="3509749"/>
              <a:ext cx="928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himmelblau</a:t>
              </a:r>
              <a:endParaRPr lang="de-DE" sz="1200" dirty="0"/>
            </a:p>
          </p:txBody>
        </p:sp>
        <p:sp>
          <p:nvSpPr>
            <p:cNvPr id="26" name="Textfeld 25"/>
            <p:cNvSpPr txBox="1"/>
            <p:nvPr/>
          </p:nvSpPr>
          <p:spPr>
            <a:xfrm rot="16200000">
              <a:off x="7383756" y="3783229"/>
              <a:ext cx="368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rot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740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Umrechnungen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L*a*b: für wahrnehmbare Farben</a:t>
            </a:r>
          </a:p>
          <a:p>
            <a:pPr lvl="1"/>
            <a:r>
              <a:rPr lang="de-DE" dirty="0" smtClean="0"/>
              <a:t>L = </a:t>
            </a:r>
            <a:r>
              <a:rPr lang="de-DE" dirty="0" err="1" smtClean="0"/>
              <a:t>Luminanz</a:t>
            </a:r>
            <a:r>
              <a:rPr lang="de-DE" dirty="0" smtClean="0"/>
              <a:t> / </a:t>
            </a:r>
            <a:r>
              <a:rPr lang="de-DE" dirty="0" err="1" smtClean="0"/>
              <a:t>Grauwert</a:t>
            </a:r>
            <a:endParaRPr lang="de-DE" dirty="0" smtClean="0"/>
          </a:p>
          <a:p>
            <a:pPr lvl="1"/>
            <a:r>
              <a:rPr lang="de-DE" dirty="0" smtClean="0"/>
              <a:t>*a = Grün-Rot Verschiebung</a:t>
            </a:r>
          </a:p>
          <a:p>
            <a:pPr lvl="1"/>
            <a:r>
              <a:rPr lang="de-DE" dirty="0" smtClean="0"/>
              <a:t>*b = Blau-Gelb Verschiebung</a:t>
            </a:r>
          </a:p>
          <a:p>
            <a:r>
              <a:rPr lang="de-DE" dirty="0" smtClean="0"/>
              <a:t>Gut, um Nebel oder Dunst zu reduzieren</a:t>
            </a:r>
          </a:p>
          <a:p>
            <a:pPr lvl="1"/>
            <a:r>
              <a:rPr lang="de-DE" dirty="0" smtClean="0"/>
              <a:t>nur der L-Wert muss geändert werden</a:t>
            </a:r>
          </a:p>
          <a:p>
            <a:pPr lvl="1"/>
            <a:r>
              <a:rPr lang="de-DE" dirty="0" smtClean="0"/>
              <a:t>die Farben in *a und *b bleiben erhalten</a:t>
            </a:r>
          </a:p>
          <a:p>
            <a:pPr lvl="1"/>
            <a:r>
              <a:rPr lang="de-DE" dirty="0" smtClean="0"/>
              <a:t>dadurch toll für Fotobearbeitung</a:t>
            </a:r>
          </a:p>
          <a:p>
            <a:r>
              <a:rPr lang="de-DE" dirty="0" smtClean="0"/>
              <a:t>Leider etwas kompliziert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40" y="2743200"/>
            <a:ext cx="2991448" cy="26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Pixelgrafiken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Koordinatensystem von Pixelgrafiken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663788" y="3564525"/>
            <a:ext cx="2952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5652218" y="33770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663788" y="3561729"/>
            <a:ext cx="0" cy="1431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521762" y="4942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782935" y="3637741"/>
            <a:ext cx="216024" cy="217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070711" y="3637741"/>
            <a:ext cx="216024" cy="2173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358487" y="3637741"/>
            <a:ext cx="216024" cy="2173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46263" y="3637741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782935" y="3914791"/>
            <a:ext cx="216024" cy="217307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070711" y="3914791"/>
            <a:ext cx="216024" cy="2173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358487" y="3914791"/>
            <a:ext cx="216024" cy="2173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646263" y="3914791"/>
            <a:ext cx="216024" cy="21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782935" y="4191841"/>
            <a:ext cx="216024" cy="21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070711" y="4191841"/>
            <a:ext cx="216024" cy="2173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358487" y="4191841"/>
            <a:ext cx="216024" cy="2173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646263" y="4191841"/>
            <a:ext cx="216024" cy="2173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2521762" y="5325414"/>
            <a:ext cx="2564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 unten</a:t>
            </a:r>
          </a:p>
          <a:p>
            <a:r>
              <a:rPr lang="de-DE" dirty="0" smtClean="0"/>
              <a:t>(im Gegensatz zu den </a:t>
            </a:r>
            <a:br>
              <a:rPr lang="de-DE" dirty="0" smtClean="0"/>
            </a:br>
            <a:r>
              <a:rPr lang="de-DE" dirty="0" smtClean="0"/>
              <a:t>mathematischen Achsen)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2744067" y="314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2358697" y="3573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3027880" y="314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3311693" y="314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595506" y="314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2358697" y="3845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2370919" y="4132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3900175" y="3145922"/>
            <a:ext cx="8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  Pixel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348651" y="43557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1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Pixelgrafiken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 im Speicher</a:t>
            </a:r>
          </a:p>
          <a:p>
            <a:pPr lvl="1"/>
            <a:r>
              <a:rPr lang="de-DE" dirty="0" smtClean="0"/>
              <a:t>RGB-Aufbau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663788" y="3564525"/>
            <a:ext cx="2952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5652218" y="33770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663788" y="3561729"/>
            <a:ext cx="0" cy="1431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521762" y="4942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3027880" y="314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3311693" y="314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595506" y="314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900175" y="31459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348651" y="43557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782935" y="3637741"/>
            <a:ext cx="2512566" cy="790677"/>
            <a:chOff x="2782935" y="3637741"/>
            <a:chExt cx="2512566" cy="790677"/>
          </a:xfrm>
        </p:grpSpPr>
        <p:sp>
          <p:nvSpPr>
            <p:cNvPr id="12" name="Rechteck 11"/>
            <p:cNvSpPr/>
            <p:nvPr/>
          </p:nvSpPr>
          <p:spPr>
            <a:xfrm>
              <a:off x="2782935" y="363774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070711" y="363774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358487" y="363774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3643430" y="363774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3931206" y="363774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4218982" y="363774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503925" y="363774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791701" y="363774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9477" y="363774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782935" y="3924426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3070711" y="3924426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358487" y="3924426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643430" y="3924426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931206" y="3924426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4218982" y="3924426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03925" y="3924426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4791701" y="3924426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5079477" y="3924426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2782935" y="421111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3070711" y="421111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3358487" y="421111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643430" y="421111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931206" y="421111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218982" y="421111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4503925" y="421111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4791701" y="421111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5079477" y="421111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1" name="Textfeld 60"/>
          <p:cNvSpPr txBox="1"/>
          <p:nvPr/>
        </p:nvSpPr>
        <p:spPr>
          <a:xfrm>
            <a:off x="1152692" y="3145922"/>
            <a:ext cx="19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Speicheradresse+0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868229" y="3845360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Adresse+1*Breite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868229" y="4126194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Adresse+2*Breite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41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Pixelgrafiken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 im Speicher</a:t>
            </a:r>
          </a:p>
          <a:p>
            <a:pPr lvl="1"/>
            <a:r>
              <a:rPr lang="de-DE" dirty="0" smtClean="0"/>
              <a:t>BGR-Aufbau (</a:t>
            </a:r>
            <a:r>
              <a:rPr lang="de-DE" dirty="0" err="1" smtClean="0"/>
              <a:t>OpenCV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663788" y="3564525"/>
            <a:ext cx="2952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5652218" y="33770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663788" y="3561729"/>
            <a:ext cx="0" cy="1431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521762" y="4942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3027880" y="314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3311693" y="314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595506" y="314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868229" y="3845360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Adresse+1*Breite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868229" y="4126194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Adresse+2*Breite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900175" y="31459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348651" y="43557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782935" y="3637741"/>
            <a:ext cx="2512566" cy="790677"/>
            <a:chOff x="2782935" y="3637741"/>
            <a:chExt cx="2512566" cy="790677"/>
          </a:xfrm>
        </p:grpSpPr>
        <p:sp>
          <p:nvSpPr>
            <p:cNvPr id="12" name="Rechteck 11"/>
            <p:cNvSpPr/>
            <p:nvPr/>
          </p:nvSpPr>
          <p:spPr>
            <a:xfrm>
              <a:off x="2782935" y="363774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FF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3070711" y="363774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358487" y="363774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3643430" y="363774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FF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3931206" y="363774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4218982" y="363774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503925" y="363774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FF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4791701" y="363774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9477" y="363774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782935" y="3924426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FF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3070711" y="3924426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358487" y="3924426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643430" y="3924426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FF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931206" y="3924426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4218982" y="3924426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03925" y="3924426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FF"/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4791701" y="3924426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5079477" y="3924426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2782935" y="421111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FF"/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3070711" y="421111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3358487" y="421111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643430" y="421111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FF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931206" y="421111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218982" y="421111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4503925" y="4211111"/>
              <a:ext cx="216024" cy="217307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FF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4791701" y="4211111"/>
              <a:ext cx="216024" cy="2173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5079477" y="4211111"/>
              <a:ext cx="216024" cy="2173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1" name="Textfeld 60"/>
          <p:cNvSpPr txBox="1"/>
          <p:nvPr/>
        </p:nvSpPr>
        <p:spPr>
          <a:xfrm>
            <a:off x="1152692" y="3145922"/>
            <a:ext cx="19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Speicheradresse+0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4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Kompression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Warum?</a:t>
            </a:r>
          </a:p>
          <a:p>
            <a:pPr lvl="1"/>
            <a:r>
              <a:rPr lang="de-DE" dirty="0" smtClean="0"/>
              <a:t>Bilder haben heute 20 MP oder mehr</a:t>
            </a:r>
          </a:p>
          <a:p>
            <a:pPr lvl="1"/>
            <a:r>
              <a:rPr lang="de-DE" dirty="0" smtClean="0"/>
              <a:t>Speicherplatz sparen</a:t>
            </a:r>
          </a:p>
          <a:p>
            <a:r>
              <a:rPr lang="de-DE" dirty="0" smtClean="0"/>
              <a:t>Zwei grundlegende Arten</a:t>
            </a:r>
          </a:p>
          <a:p>
            <a:pPr lvl="1"/>
            <a:r>
              <a:rPr lang="de-DE" dirty="0" smtClean="0"/>
              <a:t>verlustfrei</a:t>
            </a:r>
          </a:p>
          <a:p>
            <a:pPr lvl="1"/>
            <a:r>
              <a:rPr lang="de-DE" dirty="0" smtClean="0"/>
              <a:t>verlustbehaftet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46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Kompression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Verlustfrei</a:t>
            </a:r>
          </a:p>
          <a:p>
            <a:pPr lvl="1"/>
            <a:r>
              <a:rPr lang="de-DE" dirty="0" smtClean="0"/>
              <a:t>mathematische Verfahren</a:t>
            </a:r>
          </a:p>
          <a:p>
            <a:pPr lvl="1"/>
            <a:r>
              <a:rPr lang="de-DE" dirty="0" smtClean="0"/>
              <a:t>geschickte Umrechnungen</a:t>
            </a:r>
          </a:p>
          <a:p>
            <a:r>
              <a:rPr lang="de-DE" dirty="0" smtClean="0"/>
              <a:t>Verlustbehaftet</a:t>
            </a:r>
          </a:p>
          <a:p>
            <a:pPr lvl="1"/>
            <a:r>
              <a:rPr lang="de-DE" dirty="0" smtClean="0"/>
              <a:t>nutzt biologische Effekte</a:t>
            </a:r>
          </a:p>
          <a:p>
            <a:pPr lvl="1"/>
            <a:r>
              <a:rPr lang="de-DE" dirty="0" smtClean="0"/>
              <a:t>Ähnlichkeit zu Nachbarpixeln</a:t>
            </a:r>
          </a:p>
          <a:p>
            <a:pPr lvl="1"/>
            <a:r>
              <a:rPr lang="de-DE" dirty="0" smtClean="0"/>
              <a:t>immer in Kombination mit verlustfreien Verfahren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220072" y="2708920"/>
            <a:ext cx="1499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weißes Pixel</a:t>
            </a:r>
          </a:p>
          <a:p>
            <a:r>
              <a:rPr lang="de-DE" dirty="0" smtClean="0"/>
              <a:t>1 weißes Pixel</a:t>
            </a:r>
          </a:p>
          <a:p>
            <a:r>
              <a:rPr lang="de-DE" dirty="0" smtClean="0"/>
              <a:t>1 weißes Pixel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719072" y="2708920"/>
            <a:ext cx="157184" cy="923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013688" y="2985919"/>
            <a:ext cx="14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 weiße Pixel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08112" y="5326145"/>
            <a:ext cx="1499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Himmelblau A</a:t>
            </a:r>
          </a:p>
          <a:p>
            <a:r>
              <a:rPr lang="de-DE" dirty="0" smtClean="0"/>
              <a:t>Himmelblau B</a:t>
            </a:r>
          </a:p>
          <a:p>
            <a:r>
              <a:rPr lang="de-DE" dirty="0" smtClean="0"/>
              <a:t>Himmelblau C</a:t>
            </a:r>
            <a:endParaRPr lang="de-DE" dirty="0"/>
          </a:p>
        </p:txBody>
      </p:sp>
      <p:sp>
        <p:nvSpPr>
          <p:cNvPr id="10" name="Geschweifte Klammer rechts 9"/>
          <p:cNvSpPr/>
          <p:nvPr/>
        </p:nvSpPr>
        <p:spPr>
          <a:xfrm>
            <a:off x="4007112" y="5326145"/>
            <a:ext cx="157184" cy="923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777691" y="5571652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 * Himmelblau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211960" y="5301208"/>
            <a:ext cx="1326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Himmelblau</a:t>
            </a:r>
          </a:p>
          <a:p>
            <a:r>
              <a:rPr lang="de-DE" dirty="0" smtClean="0"/>
              <a:t>Himmelblau</a:t>
            </a:r>
          </a:p>
          <a:p>
            <a:r>
              <a:rPr lang="de-DE" dirty="0" smtClean="0"/>
              <a:t>Himmelblau</a:t>
            </a:r>
            <a:endParaRPr lang="de-DE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5580428" y="5295361"/>
            <a:ext cx="157184" cy="923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98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40000" y="540000"/>
            <a:ext cx="3599952" cy="615553"/>
          </a:xfrm>
        </p:spPr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Vektor- vs. Rastergrafik</a:t>
            </a:r>
            <a:endParaRPr lang="de-DE" dirty="0" smtClean="0"/>
          </a:p>
          <a:p>
            <a:r>
              <a:rPr lang="de-DE" dirty="0" smtClean="0"/>
              <a:t>Farbmodelle</a:t>
            </a:r>
          </a:p>
          <a:p>
            <a:r>
              <a:rPr lang="de-DE" dirty="0" smtClean="0"/>
              <a:t>Umrechnungen von Farbmodellen</a:t>
            </a:r>
            <a:endParaRPr lang="de-DE" dirty="0" smtClean="0"/>
          </a:p>
          <a:p>
            <a:r>
              <a:rPr lang="de-DE" dirty="0" smtClean="0"/>
              <a:t>Pixelgrafiken im Detail</a:t>
            </a:r>
          </a:p>
          <a:p>
            <a:r>
              <a:rPr lang="de-DE" dirty="0" smtClean="0"/>
              <a:t>Kompression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Kompression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3167904" cy="4653376"/>
          </a:xfrm>
        </p:spPr>
        <p:txBody>
          <a:bodyPr/>
          <a:lstStyle/>
          <a:p>
            <a:r>
              <a:rPr lang="de-DE" dirty="0" smtClean="0"/>
              <a:t>verlustfrei</a:t>
            </a:r>
          </a:p>
          <a:p>
            <a:pPr lvl="1"/>
            <a:r>
              <a:rPr lang="de-DE" dirty="0" smtClean="0"/>
              <a:t>PNG</a:t>
            </a:r>
          </a:p>
          <a:p>
            <a:pPr lvl="1"/>
            <a:r>
              <a:rPr lang="de-DE" dirty="0" err="1" smtClean="0"/>
              <a:t>WeP</a:t>
            </a:r>
            <a:r>
              <a:rPr lang="de-DE" dirty="0" smtClean="0"/>
              <a:t> </a:t>
            </a:r>
            <a:r>
              <a:rPr lang="de-DE" dirty="0" err="1" smtClean="0"/>
              <a:t>lossless</a:t>
            </a:r>
            <a:endParaRPr lang="de-DE" dirty="0"/>
          </a:p>
        </p:txBody>
      </p:sp>
      <p:sp>
        <p:nvSpPr>
          <p:cNvPr id="6" name="Textplatzhalter 4"/>
          <p:cNvSpPr txBox="1">
            <a:spLocks/>
          </p:cNvSpPr>
          <p:nvPr/>
        </p:nvSpPr>
        <p:spPr>
          <a:xfrm>
            <a:off x="4480248" y="2204624"/>
            <a:ext cx="3167904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verlustbehaftet</a:t>
            </a:r>
          </a:p>
          <a:p>
            <a:pPr lvl="1"/>
            <a:r>
              <a:rPr lang="de-DE" dirty="0" smtClean="0"/>
              <a:t>JPG</a:t>
            </a:r>
          </a:p>
          <a:p>
            <a:pPr lvl="1"/>
            <a:r>
              <a:rPr lang="de-DE" dirty="0" smtClean="0"/>
              <a:t>GIF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49080"/>
            <a:ext cx="720560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8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40000" y="540000"/>
            <a:ext cx="3599952" cy="615553"/>
          </a:xfrm>
        </p:spPr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Vektor- vs. Rastergrafik / Pixelgrafik</a:t>
            </a:r>
            <a:endParaRPr lang="de-DE" dirty="0" smtClean="0"/>
          </a:p>
          <a:p>
            <a:r>
              <a:rPr lang="de-DE" dirty="0" smtClean="0"/>
              <a:t>Farbmodelle: subtraktiv / CMYK (Druck), additiv / RGB (Licht)</a:t>
            </a:r>
          </a:p>
          <a:p>
            <a:r>
              <a:rPr lang="de-DE" dirty="0" smtClean="0"/>
              <a:t>Umrechnungen von Farbmodellen: HSV</a:t>
            </a:r>
            <a:endParaRPr lang="de-DE" dirty="0" smtClean="0"/>
          </a:p>
          <a:p>
            <a:r>
              <a:rPr lang="de-DE" dirty="0" smtClean="0"/>
              <a:t>Pixelgrafiken im Detail: Achsen und Speicheradressen</a:t>
            </a:r>
          </a:p>
          <a:p>
            <a:r>
              <a:rPr lang="de-DE" dirty="0" smtClean="0"/>
              <a:t>Kompression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36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Vektor- versus Rastergrafik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1700808"/>
            <a:ext cx="2015972" cy="3075026"/>
          </a:xfrm>
        </p:spPr>
        <p:txBody>
          <a:bodyPr/>
          <a:lstStyle/>
          <a:p>
            <a:r>
              <a:rPr lang="de-DE" dirty="0" err="1" smtClean="0"/>
              <a:t>Inkscape</a:t>
            </a:r>
            <a:endParaRPr lang="de-DE" dirty="0" smtClean="0"/>
          </a:p>
          <a:p>
            <a:r>
              <a:rPr lang="de-DE" dirty="0" smtClean="0"/>
              <a:t>Corel Draw</a:t>
            </a:r>
          </a:p>
          <a:p>
            <a:r>
              <a:rPr lang="de-DE" dirty="0" smtClean="0"/>
              <a:t>Adobe Illustrator</a:t>
            </a:r>
          </a:p>
          <a:p>
            <a:r>
              <a:rPr lang="de-DE" dirty="0" smtClean="0"/>
              <a:t>Publisher</a:t>
            </a:r>
          </a:p>
          <a:p>
            <a:r>
              <a:rPr lang="de-DE" dirty="0" smtClean="0"/>
              <a:t>CAD Programme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72" y="1847640"/>
            <a:ext cx="4392292" cy="2928194"/>
          </a:xfrm>
          <a:prstGeom prst="rect">
            <a:avLst/>
          </a:prstGeom>
        </p:spPr>
      </p:pic>
      <p:sp>
        <p:nvSpPr>
          <p:cNvPr id="8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8028" y="1700808"/>
            <a:ext cx="2015972" cy="3075026"/>
          </a:xfrm>
        </p:spPr>
        <p:txBody>
          <a:bodyPr/>
          <a:lstStyle/>
          <a:p>
            <a:r>
              <a:rPr lang="de-DE" dirty="0" err="1" smtClean="0"/>
              <a:t>Gimp</a:t>
            </a:r>
            <a:endParaRPr lang="de-DE" dirty="0" smtClean="0"/>
          </a:p>
          <a:p>
            <a:r>
              <a:rPr lang="de-DE" dirty="0" smtClean="0"/>
              <a:t>Paint .NET</a:t>
            </a:r>
          </a:p>
          <a:p>
            <a:r>
              <a:rPr lang="de-DE" dirty="0" smtClean="0"/>
              <a:t>Corel </a:t>
            </a:r>
            <a:r>
              <a:rPr lang="de-DE" dirty="0" err="1" smtClean="0"/>
              <a:t>Photo</a:t>
            </a:r>
            <a:r>
              <a:rPr lang="de-DE" dirty="0" smtClean="0"/>
              <a:t> Paint</a:t>
            </a:r>
          </a:p>
          <a:p>
            <a:r>
              <a:rPr lang="de-DE" dirty="0" smtClean="0"/>
              <a:t>Adobe Photoshop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3311860" y="5118622"/>
            <a:ext cx="540060" cy="542626"/>
            <a:chOff x="3311860" y="4973564"/>
            <a:chExt cx="540060" cy="542626"/>
          </a:xfrm>
        </p:grpSpPr>
        <p:cxnSp>
          <p:nvCxnSpPr>
            <p:cNvPr id="10" name="Gerade Verbindung mit Pfeil 9"/>
            <p:cNvCxnSpPr/>
            <p:nvPr/>
          </p:nvCxnSpPr>
          <p:spPr>
            <a:xfrm flipV="1">
              <a:off x="3419872" y="4973564"/>
              <a:ext cx="432048" cy="4346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3311860" y="530016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627910" y="5977273"/>
            <a:ext cx="2015972" cy="692087"/>
          </a:xfrm>
        </p:spPr>
        <p:txBody>
          <a:bodyPr/>
          <a:lstStyle/>
          <a:p>
            <a:pPr marL="0" indent="0" algn="ctr">
              <a:buNone/>
            </a:pPr>
            <a:r>
              <a:rPr lang="de-DE" sz="2000" dirty="0" smtClean="0"/>
              <a:t>Punkt und Richtung</a:t>
            </a:r>
            <a:endParaRPr lang="de-DE" sz="2000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932292" y="5977272"/>
            <a:ext cx="2015972" cy="692087"/>
          </a:xfrm>
        </p:spPr>
        <p:txBody>
          <a:bodyPr/>
          <a:lstStyle/>
          <a:p>
            <a:pPr marL="0" indent="0" algn="ctr">
              <a:buNone/>
            </a:pPr>
            <a:r>
              <a:rPr lang="de-DE" sz="2000" dirty="0" smtClean="0"/>
              <a:t>Viele kleine Quadrate</a:t>
            </a: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5364088" y="497356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5651864" y="497356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939640" y="497356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227416" y="497356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364088" y="525061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651864" y="525061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939640" y="525061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227416" y="525061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364088" y="552766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651864" y="552766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939640" y="552766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6227416" y="5527664"/>
            <a:ext cx="216024" cy="21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25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Vektor- versus Rastergrafik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1847640"/>
            <a:ext cx="2015972" cy="3402974"/>
          </a:xfrm>
        </p:spPr>
        <p:txBody>
          <a:bodyPr/>
          <a:lstStyle/>
          <a:p>
            <a:r>
              <a:rPr lang="de-DE" sz="2000" dirty="0" smtClean="0"/>
              <a:t>Koordinaten bekannt</a:t>
            </a:r>
          </a:p>
          <a:p>
            <a:r>
              <a:rPr lang="de-DE" sz="2000" dirty="0" smtClean="0"/>
              <a:t>Wenige Farben bzw. berechenbare Farben</a:t>
            </a:r>
          </a:p>
          <a:p>
            <a:r>
              <a:rPr lang="de-DE" sz="2000" dirty="0" smtClean="0"/>
              <a:t>am Computer gezeichnet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72" y="1847640"/>
            <a:ext cx="4392292" cy="2928194"/>
          </a:xfrm>
          <a:prstGeom prst="rect">
            <a:avLst/>
          </a:prstGeom>
        </p:spPr>
      </p:pic>
      <p:sp>
        <p:nvSpPr>
          <p:cNvPr id="8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8028" y="1847640"/>
            <a:ext cx="2015972" cy="3270982"/>
          </a:xfrm>
        </p:spPr>
        <p:txBody>
          <a:bodyPr/>
          <a:lstStyle/>
          <a:p>
            <a:r>
              <a:rPr lang="de-DE" sz="2000" dirty="0" smtClean="0"/>
              <a:t>Koordinaten nicht bekannt</a:t>
            </a:r>
          </a:p>
          <a:p>
            <a:r>
              <a:rPr lang="de-DE" sz="2000" dirty="0" smtClean="0"/>
              <a:t>Viele Farben ohne erkennbaren Zusammenhang</a:t>
            </a:r>
          </a:p>
          <a:p>
            <a:r>
              <a:rPr lang="de-DE" sz="2000" dirty="0" smtClean="0"/>
              <a:t>Abbildung echter Gegenstände</a:t>
            </a:r>
          </a:p>
          <a:p>
            <a:r>
              <a:rPr lang="de-DE" sz="2000" dirty="0" smtClean="0"/>
              <a:t>Fotos, Scan, Fax</a:t>
            </a:r>
            <a:endParaRPr lang="de-DE" sz="200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627910" y="4991858"/>
            <a:ext cx="2015972" cy="1893526"/>
          </a:xfrm>
        </p:spPr>
        <p:txBody>
          <a:bodyPr/>
          <a:lstStyle/>
          <a:p>
            <a:pPr marL="0" indent="0" algn="ctr">
              <a:buNone/>
            </a:pPr>
            <a:r>
              <a:rPr lang="de-DE" sz="2000" dirty="0" smtClean="0"/>
              <a:t>EPS</a:t>
            </a:r>
          </a:p>
          <a:p>
            <a:pPr marL="0" indent="0" algn="ctr">
              <a:buNone/>
            </a:pPr>
            <a:r>
              <a:rPr lang="de-DE" sz="2000" dirty="0" smtClean="0"/>
              <a:t>SVG</a:t>
            </a:r>
          </a:p>
          <a:p>
            <a:pPr marL="0" indent="0" algn="ctr">
              <a:buNone/>
            </a:pPr>
            <a:r>
              <a:rPr lang="de-DE" sz="2000" dirty="0" smtClean="0"/>
              <a:t>PDF</a:t>
            </a:r>
          </a:p>
          <a:p>
            <a:pPr marL="0" indent="0" algn="ctr">
              <a:buNone/>
            </a:pPr>
            <a:r>
              <a:rPr lang="de-DE" sz="2000" dirty="0" smtClean="0"/>
              <a:t>TTF</a:t>
            </a:r>
            <a:endParaRPr lang="de-DE" sz="2000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932292" y="4991857"/>
            <a:ext cx="2015972" cy="1893525"/>
          </a:xfrm>
        </p:spPr>
        <p:txBody>
          <a:bodyPr/>
          <a:lstStyle/>
          <a:p>
            <a:pPr marL="0" indent="0" algn="ctr">
              <a:buNone/>
            </a:pPr>
            <a:r>
              <a:rPr lang="de-DE" sz="2000" dirty="0" smtClean="0"/>
              <a:t>JPG</a:t>
            </a:r>
          </a:p>
          <a:p>
            <a:pPr marL="0" indent="0" algn="ctr">
              <a:buNone/>
            </a:pPr>
            <a:r>
              <a:rPr lang="de-DE" sz="2000" dirty="0" smtClean="0"/>
              <a:t>PNG</a:t>
            </a:r>
          </a:p>
          <a:p>
            <a:pPr marL="0" indent="0" algn="ctr">
              <a:buNone/>
            </a:pPr>
            <a:r>
              <a:rPr lang="de-DE" sz="2000" dirty="0" smtClean="0"/>
              <a:t>TIF</a:t>
            </a:r>
          </a:p>
          <a:p>
            <a:pPr marL="0" indent="0" algn="ctr">
              <a:buNone/>
            </a:pPr>
            <a:r>
              <a:rPr lang="de-DE" sz="2000" dirty="0" smtClean="0"/>
              <a:t>BMP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070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Vektor- versus Rastergrafik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72" y="1847640"/>
            <a:ext cx="4392292" cy="2928194"/>
          </a:xfrm>
          <a:prstGeom prst="rect">
            <a:avLst/>
          </a:prstGeom>
        </p:spPr>
      </p:pic>
      <p:sp>
        <p:nvSpPr>
          <p:cNvPr id="1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627784" y="4869160"/>
            <a:ext cx="2015972" cy="1893525"/>
          </a:xfrm>
        </p:spPr>
        <p:txBody>
          <a:bodyPr/>
          <a:lstStyle/>
          <a:p>
            <a:pPr marL="0" indent="0" algn="ctr">
              <a:buNone/>
            </a:pPr>
            <a:r>
              <a:rPr lang="de-DE" sz="2000" dirty="0" smtClean="0">
                <a:solidFill>
                  <a:srgbClr val="FF0000"/>
                </a:solidFill>
              </a:rPr>
              <a:t>Für unser Projekt nicht relevant</a:t>
            </a:r>
            <a:endParaRPr lang="de-DE" sz="2000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 flipH="1">
            <a:off x="2483768" y="1700808"/>
            <a:ext cx="2268350" cy="33123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842205" y="4883616"/>
            <a:ext cx="2015972" cy="1893525"/>
          </a:xfrm>
        </p:spPr>
        <p:txBody>
          <a:bodyPr/>
          <a:lstStyle/>
          <a:p>
            <a:pPr marL="0" indent="0" algn="ctr">
              <a:buNone/>
            </a:pPr>
            <a:r>
              <a:rPr lang="de-DE" sz="2000" dirty="0" smtClean="0">
                <a:solidFill>
                  <a:srgbClr val="00B050"/>
                </a:solidFill>
              </a:rPr>
              <a:t>Relevant, da wir Fotos aufnehmen</a:t>
            </a:r>
            <a:endParaRPr lang="de-DE" sz="2000" dirty="0">
              <a:solidFill>
                <a:srgbClr val="00B05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752118" y="1847640"/>
            <a:ext cx="2196146" cy="29281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97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Farbmodelle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Die 4 Grundfarben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290402" y="2713568"/>
            <a:ext cx="1152128" cy="11521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860032" y="2713568"/>
            <a:ext cx="1152128" cy="115212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90402" y="4231968"/>
            <a:ext cx="1152128" cy="1152128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860032" y="4231968"/>
            <a:ext cx="1152128" cy="11521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/>
          <p:cNvGrpSpPr/>
          <p:nvPr/>
        </p:nvGrpSpPr>
        <p:grpSpPr>
          <a:xfrm>
            <a:off x="2987824" y="2492896"/>
            <a:ext cx="6065947" cy="3168352"/>
            <a:chOff x="2987824" y="2492896"/>
            <a:chExt cx="6065947" cy="3168352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2987824" y="2492896"/>
              <a:ext cx="3384376" cy="3168352"/>
              <a:chOff x="2987824" y="2492896"/>
              <a:chExt cx="3384376" cy="316835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" name="Gerader Verbinder 11"/>
              <p:cNvCxnSpPr/>
              <p:nvPr/>
            </p:nvCxnSpPr>
            <p:spPr>
              <a:xfrm flipH="1">
                <a:off x="2987824" y="2492896"/>
                <a:ext cx="3384376" cy="31683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2987824" y="2492896"/>
                <a:ext cx="3384376" cy="31683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/>
            <p:cNvSpPr txBox="1"/>
            <p:nvPr/>
          </p:nvSpPr>
          <p:spPr>
            <a:xfrm>
              <a:off x="6588224" y="3717032"/>
              <a:ext cx="24655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eher im Sprachgebrauch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3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00" y="2371824"/>
            <a:ext cx="3289300" cy="30734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Farbmodelle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Subtraktive </a:t>
            </a:r>
            <a:r>
              <a:rPr lang="de-DE" dirty="0" smtClean="0"/>
              <a:t>Farbmischung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die "normale" Farbmischung</a:t>
            </a:r>
          </a:p>
          <a:p>
            <a:endParaRPr lang="de-DE" dirty="0" smtClean="0"/>
          </a:p>
          <a:p>
            <a:r>
              <a:rPr lang="de-DE" dirty="0" smtClean="0"/>
              <a:t>bekannt von Wasserfarben / Malerfarben</a:t>
            </a:r>
          </a:p>
          <a:p>
            <a:endParaRPr lang="de-DE" dirty="0" smtClean="0"/>
          </a:p>
          <a:p>
            <a:r>
              <a:rPr lang="de-DE" dirty="0" smtClean="0"/>
              <a:t>Grundfarben sind</a:t>
            </a:r>
          </a:p>
          <a:p>
            <a:pPr lvl="1"/>
            <a:r>
              <a:rPr lang="de-DE" dirty="0" smtClean="0"/>
              <a:t>Magenta (rötlich)</a:t>
            </a:r>
          </a:p>
          <a:p>
            <a:pPr lvl="1"/>
            <a:r>
              <a:rPr lang="de-DE" dirty="0" smtClean="0"/>
              <a:t>Cyan (bläulich)</a:t>
            </a:r>
          </a:p>
          <a:p>
            <a:pPr lvl="1"/>
            <a:r>
              <a:rPr lang="de-DE" dirty="0" smtClean="0"/>
              <a:t>Gelb (gelblich </a:t>
            </a:r>
            <a:r>
              <a:rPr lang="de-DE" dirty="0" smtClean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nicht Rot, Blau und Gelb wie oft angenommen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049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00" y="2132856"/>
            <a:ext cx="3289300" cy="30734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Farbmodelle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Subtraktive </a:t>
            </a:r>
            <a:r>
              <a:rPr lang="de-DE" dirty="0" smtClean="0"/>
              <a:t>Farbmischung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Kommt zum Einsatz bei Druckern</a:t>
            </a:r>
          </a:p>
          <a:p>
            <a:endParaRPr lang="de-DE" dirty="0" smtClean="0"/>
          </a:p>
          <a:p>
            <a:r>
              <a:rPr lang="de-DE" dirty="0" smtClean="0"/>
              <a:t>Schwarz wird oft zusätzlich angeboten</a:t>
            </a:r>
          </a:p>
          <a:p>
            <a:pPr lvl="1"/>
            <a:r>
              <a:rPr lang="de-DE" dirty="0" smtClean="0"/>
              <a:t>um Tinte/Toner zu sparen</a:t>
            </a:r>
          </a:p>
          <a:p>
            <a:pPr lvl="1"/>
            <a:r>
              <a:rPr lang="de-DE" dirty="0" smtClean="0"/>
              <a:t>Bezeichnung: K = Kobalt</a:t>
            </a:r>
          </a:p>
          <a:p>
            <a:pPr lvl="1"/>
            <a:r>
              <a:rPr lang="de-DE" dirty="0" smtClean="0"/>
              <a:t>zusammen CMYK</a:t>
            </a:r>
          </a:p>
          <a:p>
            <a:pPr lvl="2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5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76" y="1620000"/>
            <a:ext cx="4139952" cy="4139952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Farbmodelle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Additive </a:t>
            </a:r>
            <a:r>
              <a:rPr lang="de-DE" dirty="0" smtClean="0"/>
              <a:t>Farbmischung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Lichtmischung</a:t>
            </a:r>
          </a:p>
          <a:p>
            <a:r>
              <a:rPr lang="de-DE" dirty="0" smtClean="0"/>
              <a:t>ggf. bekannt aus Bühnentechnik</a:t>
            </a:r>
          </a:p>
          <a:p>
            <a:r>
              <a:rPr lang="de-DE" dirty="0" smtClean="0"/>
              <a:t>Grundfarben sind</a:t>
            </a:r>
          </a:p>
          <a:p>
            <a:pPr lvl="1"/>
            <a:r>
              <a:rPr lang="de-DE" dirty="0" smtClean="0"/>
              <a:t>Rot</a:t>
            </a:r>
          </a:p>
          <a:p>
            <a:pPr lvl="1"/>
            <a:r>
              <a:rPr lang="de-DE" dirty="0" smtClean="0"/>
              <a:t>Blau</a:t>
            </a:r>
          </a:p>
          <a:p>
            <a:pPr lvl="1"/>
            <a:r>
              <a:rPr lang="de-DE" dirty="0" smtClean="0"/>
              <a:t>Grün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Gelb kann gemischt werden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3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mon CTLG Presentation.potx" id="{DDA44391-5125-4751-816B-5FE4C1D4D36A}" vid="{4A743DFF-2B9F-4F97-A4F6-CA94B598826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Common CTLG Presentation</Template>
  <TotalTime>0</TotalTime>
  <Words>605</Words>
  <Application>Microsoft Office PowerPoint</Application>
  <PresentationFormat>Bildschirmpräsentation (4:3)</PresentationFormat>
  <Paragraphs>232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 Narrow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173</cp:revision>
  <cp:lastPrinted>2014-01-13T12:29:37Z</cp:lastPrinted>
  <dcterms:created xsi:type="dcterms:W3CDTF">2017-02-10T09:12:00Z</dcterms:created>
  <dcterms:modified xsi:type="dcterms:W3CDTF">2017-03-08T11:32:05Z</dcterms:modified>
</cp:coreProperties>
</file>