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295" r:id="rId3"/>
    <p:sldId id="347" r:id="rId4"/>
    <p:sldId id="348" r:id="rId5"/>
    <p:sldId id="349" r:id="rId6"/>
    <p:sldId id="353" r:id="rId7"/>
    <p:sldId id="350" r:id="rId8"/>
    <p:sldId id="354" r:id="rId9"/>
    <p:sldId id="351" r:id="rId10"/>
    <p:sldId id="355" r:id="rId11"/>
    <p:sldId id="356" r:id="rId12"/>
    <p:sldId id="352" r:id="rId13"/>
    <p:sldId id="357" r:id="rId14"/>
    <p:sldId id="359" r:id="rId15"/>
    <p:sldId id="360" r:id="rId16"/>
    <p:sldId id="363" r:id="rId17"/>
    <p:sldId id="358" r:id="rId18"/>
    <p:sldId id="361" r:id="rId19"/>
    <p:sldId id="362" r:id="rId20"/>
    <p:sldId id="364" r:id="rId21"/>
    <p:sldId id="365" r:id="rId22"/>
    <p:sldId id="341" r:id="rId23"/>
    <p:sldId id="366" r:id="rId24"/>
    <p:sldId id="367" r:id="rId25"/>
    <p:sldId id="368" r:id="rId26"/>
    <p:sldId id="323" r:id="rId27"/>
    <p:sldId id="337" r:id="rId28"/>
    <p:sldId id="338" r:id="rId29"/>
    <p:sldId id="339" r:id="rId30"/>
    <p:sldId id="340" r:id="rId3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5"/>
          </p14:sldIdLst>
        </p14:section>
        <p14:section name="Zuletzt behandelt" id="{7A270550-0FDE-4BF9-A66A-8A521B9BB1F7}">
          <p14:sldIdLst>
            <p14:sldId id="347"/>
          </p14:sldIdLst>
        </p14:section>
        <p14:section name="Objekte" id="{1D63628D-AD9A-4F50-AA55-56DBDE82AA45}">
          <p14:sldIdLst>
            <p14:sldId id="348"/>
            <p14:sldId id="349"/>
            <p14:sldId id="353"/>
            <p14:sldId id="350"/>
            <p14:sldId id="354"/>
            <p14:sldId id="351"/>
            <p14:sldId id="355"/>
            <p14:sldId id="356"/>
          </p14:sldIdLst>
        </p14:section>
        <p14:section name="Klassen" id="{ECF4AD07-101B-4299-AF22-9D767344459F}">
          <p14:sldIdLst>
            <p14:sldId id="352"/>
            <p14:sldId id="357"/>
            <p14:sldId id="359"/>
          </p14:sldIdLst>
        </p14:section>
        <p14:section name="Klassen und Objekte in Python" id="{9BBE3552-D077-4903-A727-C2778152D7EE}">
          <p14:sldIdLst>
            <p14:sldId id="360"/>
            <p14:sldId id="363"/>
            <p14:sldId id="358"/>
            <p14:sldId id="361"/>
            <p14:sldId id="362"/>
            <p14:sldId id="364"/>
            <p14:sldId id="365"/>
          </p14:sldIdLst>
        </p14:section>
        <p14:section name="Bibliotheken" id="{CCA0068C-7006-4FFF-A277-5CD3F661FA96}">
          <p14:sldIdLst>
            <p14:sldId id="341"/>
            <p14:sldId id="366"/>
            <p14:sldId id="367"/>
            <p14:sldId id="368"/>
          </p14:sldIdLst>
        </p14:section>
        <p14:section name="Abschnitt ohne Titel" id="{D0FC640C-B81F-4116-AF92-7FD05086DA8E}">
          <p14:sldIdLst>
            <p14:sldId id="323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A"/>
    <a:srgbClr val="F37637"/>
    <a:srgbClr val="FF9900"/>
    <a:srgbClr val="D3D3D4"/>
    <a:srgbClr val="EAEAEB"/>
    <a:srgbClr val="004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005" autoAdjust="0"/>
  </p:normalViewPr>
  <p:slideViewPr>
    <p:cSldViewPr snapToObjects="1">
      <p:cViewPr varScale="1">
        <p:scale>
          <a:sx n="75" d="100"/>
          <a:sy n="75" d="100"/>
        </p:scale>
        <p:origin x="1110" y="54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08.03.2017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Erweitert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68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5724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" y="4357160"/>
            <a:ext cx="2672188" cy="199300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644737" y="4225152"/>
            <a:ext cx="19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Objekt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23985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6097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8209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10321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72433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699792" y="3274049"/>
            <a:ext cx="1358523" cy="1510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463625" y="3322193"/>
            <a:ext cx="996543" cy="1108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745076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065114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07" y="2252420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5" y="2754171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6" y="2142581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87" y="3004472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7" y="2142580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0" y="2978631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2627784" y="1822200"/>
            <a:ext cx="612068" cy="2667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43880" y="1586250"/>
            <a:ext cx="141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Speicherzelle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304804" y="16981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42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3899400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43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4549957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44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5169465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45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5788973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46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4" y="2742525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4" y="2062563"/>
            <a:ext cx="394449" cy="4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Warum ist das so wichtig?</a:t>
            </a:r>
          </a:p>
          <a:p>
            <a:pPr lvl="1"/>
            <a:r>
              <a:rPr lang="de-DE" dirty="0" smtClean="0"/>
              <a:t>Vorhersage, wie sich Änderungen auswirken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570405" y="607359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  gleicher   Baum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71" y="3402783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18" y="3402783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293096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7047134" y="4850472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4088682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1469165" y="5013176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418" y="5158452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4031846" y="6143365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17080" y="5739149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  <a:endParaRPr lang="de-DE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definieren die Eigenschaften, die Objekte haben können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>Objekt: </a:t>
            </a:r>
            <a:br>
              <a:rPr lang="de-DE" dirty="0" smtClean="0"/>
            </a:br>
            <a:r>
              <a:rPr lang="de-DE" dirty="0" smtClean="0"/>
              <a:t>"der Tisch mit 4 Beinen und hölzerner Tischplatte […]"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Klasse: </a:t>
            </a:r>
            <a:br>
              <a:rPr lang="de-DE" dirty="0" smtClean="0"/>
            </a:br>
            <a:r>
              <a:rPr lang="de-DE" dirty="0" smtClean="0"/>
              <a:t>ein Tisch hat eine Menge an Beinen</a:t>
            </a:r>
            <a:br>
              <a:rPr lang="de-DE" dirty="0" smtClean="0"/>
            </a:br>
            <a:r>
              <a:rPr lang="de-DE" dirty="0" smtClean="0"/>
              <a:t>ein Tisch hat eine Tischplatte</a:t>
            </a:r>
            <a:br>
              <a:rPr lang="de-DE" dirty="0" smtClean="0"/>
            </a:br>
            <a:r>
              <a:rPr lang="de-DE" dirty="0" smtClean="0"/>
              <a:t>eine Tischplatte besteht aus einem Material</a:t>
            </a:r>
            <a:br>
              <a:rPr lang="de-DE" dirty="0" smtClean="0"/>
            </a:br>
            <a:r>
              <a:rPr lang="de-DE" dirty="0" smtClean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6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Man kann aus Klassen Instanzen (Objekte) erzeugen</a:t>
            </a:r>
          </a:p>
          <a:p>
            <a:pPr lvl="1"/>
            <a:r>
              <a:rPr lang="de-DE" dirty="0" smtClean="0"/>
              <a:t>Beispiel: </a:t>
            </a:r>
            <a:br>
              <a:rPr lang="de-DE" dirty="0" smtClean="0"/>
            </a:br>
            <a:r>
              <a:rPr lang="de-DE" dirty="0" smtClean="0"/>
              <a:t>Legoauto-Bauplan = Klasse</a:t>
            </a:r>
            <a:br>
              <a:rPr lang="de-DE" dirty="0" smtClean="0"/>
            </a:br>
            <a:r>
              <a:rPr lang="de-DE" dirty="0" smtClean="0"/>
              <a:t>Hände, Finger, Werkzeug = Programmcode</a:t>
            </a:r>
            <a:br>
              <a:rPr lang="de-DE" dirty="0" smtClean="0"/>
            </a:br>
            <a:r>
              <a:rPr lang="de-DE" dirty="0" smtClean="0"/>
              <a:t>Aufgebautes Spielzeug = Objekt</a:t>
            </a:r>
          </a:p>
          <a:p>
            <a:endParaRPr lang="de-DE" dirty="0" smtClean="0"/>
          </a:p>
          <a:p>
            <a:r>
              <a:rPr lang="de-DE" dirty="0" smtClean="0"/>
              <a:t>Man sagt, ein Objekt sei vom Typ seiner Klasse</a:t>
            </a:r>
          </a:p>
          <a:p>
            <a:pPr lvl="1"/>
            <a:r>
              <a:rPr lang="de-DE" dirty="0" smtClean="0"/>
              <a:t>"Dieses Spielzeug ist vom Typ </a:t>
            </a:r>
            <a:r>
              <a:rPr lang="de-DE" dirty="0" err="1" smtClean="0"/>
              <a:t>Legoauto</a:t>
            </a:r>
            <a:r>
              <a:rPr lang="de-DE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335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können Methoden/Prozeduren definieren, um mit Objekten etwas zu tun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>Berechne Verkaufspreis (Tisch)</a:t>
            </a:r>
            <a:br>
              <a:rPr lang="de-DE" dirty="0" smtClean="0"/>
            </a:br>
            <a:r>
              <a:rPr lang="de-DE" dirty="0" smtClean="0"/>
              <a:t>Drucke Liste benötigter Klötze (</a:t>
            </a:r>
            <a:r>
              <a:rPr lang="de-DE" dirty="0" err="1" smtClean="0"/>
              <a:t>Legoauto</a:t>
            </a:r>
            <a:r>
              <a:rPr lang="de-DE" dirty="0" smtClean="0"/>
              <a:t>)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Zeige CO</a:t>
            </a:r>
            <a:r>
              <a:rPr lang="de-DE" baseline="-25000" dirty="0" smtClean="0"/>
              <a:t>2</a:t>
            </a:r>
            <a:r>
              <a:rPr lang="de-DE" dirty="0" smtClean="0"/>
              <a:t> Auswirkung aufs Klima (Baum)</a:t>
            </a:r>
          </a:p>
        </p:txBody>
      </p:sp>
    </p:spTree>
    <p:extLst>
      <p:ext uri="{BB962C8B-B14F-4D97-AF65-F5344CB8AC3E}">
        <p14:creationId xmlns:p14="http://schemas.microsoft.com/office/powerpoint/2010/main" val="33483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 smtClean="0"/>
              <a:t>Objekt erzeugen: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/>
              <a:t>T</a:t>
            </a:r>
            <a:r>
              <a:rPr lang="de-DE" i="1" dirty="0" err="1" smtClean="0"/>
              <a:t>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288738" y="3277141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51674" y="2953975"/>
            <a:ext cx="5272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Python nicht direkt ersichtlich,</a:t>
            </a:r>
          </a:p>
          <a:p>
            <a:r>
              <a:rPr lang="de-DE" dirty="0" smtClean="0"/>
              <a:t>ob es sich um eine Methode oder </a:t>
            </a:r>
          </a:p>
          <a:p>
            <a:r>
              <a:rPr lang="de-DE" dirty="0" smtClean="0"/>
              <a:t>eine Klasse handelt.</a:t>
            </a:r>
          </a:p>
          <a:p>
            <a:endParaRPr lang="de-DE" dirty="0"/>
          </a:p>
          <a:p>
            <a:r>
              <a:rPr lang="de-DE" dirty="0" smtClean="0"/>
              <a:t>Konvention: </a:t>
            </a:r>
            <a:br>
              <a:rPr lang="de-DE" dirty="0" smtClean="0"/>
            </a:br>
            <a:r>
              <a:rPr lang="de-DE" dirty="0" smtClean="0"/>
              <a:t>Objekte = Substantiv (Hauptwort)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Großschreibung</a:t>
            </a:r>
            <a:br>
              <a:rPr lang="de-DE" dirty="0" smtClean="0"/>
            </a:br>
            <a:r>
              <a:rPr lang="de-DE" dirty="0" smtClean="0"/>
              <a:t>Methoden = Verben (</a:t>
            </a:r>
            <a:r>
              <a:rPr lang="de-DE" dirty="0" err="1" smtClean="0"/>
              <a:t>Tunwort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Kleinschreibung</a:t>
            </a:r>
          </a:p>
          <a:p>
            <a:endParaRPr lang="de-DE" dirty="0"/>
          </a:p>
          <a:p>
            <a:r>
              <a:rPr lang="de-DE" dirty="0" smtClean="0"/>
              <a:t>Andere Programmiersprachen</a:t>
            </a:r>
          </a:p>
          <a:p>
            <a:r>
              <a:rPr lang="de-DE" dirty="0" smtClean="0"/>
              <a:t>verwenden oft</a:t>
            </a:r>
          </a:p>
          <a:p>
            <a:r>
              <a:rPr lang="de-DE" dirty="0" err="1" smtClean="0"/>
              <a:t>objekt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= </a:t>
            </a:r>
            <a:r>
              <a:rPr lang="de-DE" dirty="0" err="1" smtClean="0">
                <a:solidFill>
                  <a:srgbClr val="F37637"/>
                </a:solidFill>
              </a:rPr>
              <a:t>new</a:t>
            </a:r>
            <a:r>
              <a:rPr lang="de-DE" dirty="0" smtClean="0"/>
              <a:t> </a:t>
            </a:r>
            <a:r>
              <a:rPr lang="de-DE" dirty="0" err="1" smtClean="0"/>
              <a:t>Typname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  <a:endParaRPr lang="de-DE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Operationen, die mit einem Objekt einer Klasse durchgeführt werden können: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class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>
                <a:solidFill>
                  <a:srgbClr val="F37637"/>
                </a:solidFill>
              </a:rPr>
              <a:t>def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smtClean="0"/>
              <a:t>argument1, …</a:t>
            </a:r>
            <a:r>
              <a:rPr lang="de-DE" i="1" dirty="0" smtClean="0">
                <a:solidFill>
                  <a:srgbClr val="F37637"/>
                </a:solidFill>
              </a:rPr>
              <a:t>):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	# hier irgendwas tun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187624" y="3717032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6581" y="442782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 Vergleich zu "normalen" </a:t>
            </a:r>
            <a:br>
              <a:rPr lang="de-DE" dirty="0" smtClean="0"/>
            </a:br>
            <a:r>
              <a:rPr lang="de-DE" dirty="0" smtClean="0"/>
              <a:t>Methoden wird hier eingerückt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7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 werden in der speziellen Methode __</a:t>
            </a:r>
            <a:r>
              <a:rPr lang="de-DE" dirty="0" err="1" smtClean="0"/>
              <a:t>init</a:t>
            </a:r>
            <a:r>
              <a:rPr lang="de-DE" dirty="0" smtClean="0"/>
              <a:t>__ angegeben: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class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>
                <a:solidFill>
                  <a:srgbClr val="F37637"/>
                </a:solidFill>
              </a:rPr>
              <a:t>def</a:t>
            </a:r>
            <a:r>
              <a:rPr lang="de-DE" i="1" dirty="0" smtClean="0">
                <a:solidFill>
                  <a:srgbClr val="F37637"/>
                </a:solidFill>
              </a:rPr>
              <a:t> __</a:t>
            </a:r>
            <a:r>
              <a:rPr lang="de-DE" i="1" dirty="0" err="1" smtClean="0">
                <a:solidFill>
                  <a:srgbClr val="F37637"/>
                </a:solidFill>
              </a:rPr>
              <a:t>init</a:t>
            </a:r>
            <a:r>
              <a:rPr lang="de-DE" i="1" dirty="0" smtClean="0">
                <a:solidFill>
                  <a:srgbClr val="F37637"/>
                </a:solidFill>
              </a:rPr>
              <a:t>__(</a:t>
            </a:r>
            <a:r>
              <a:rPr lang="de-DE" i="1" dirty="0" smtClean="0"/>
              <a:t>argument1, …</a:t>
            </a:r>
            <a:r>
              <a:rPr lang="de-DE" i="1" dirty="0" smtClean="0">
                <a:solidFill>
                  <a:srgbClr val="F37637"/>
                </a:solidFill>
              </a:rPr>
              <a:t>):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	</a:t>
            </a:r>
            <a:r>
              <a:rPr lang="de-DE" i="1" dirty="0" err="1" smtClean="0">
                <a:solidFill>
                  <a:srgbClr val="F37637"/>
                </a:solidFill>
              </a:rPr>
              <a:t>self.</a:t>
            </a:r>
            <a:r>
              <a:rPr lang="de-DE" i="1" dirty="0" err="1" smtClean="0"/>
              <a:t>eigenschaft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wert</a:t>
            </a:r>
            <a:br>
              <a:rPr lang="de-DE" i="1" dirty="0" smtClean="0"/>
            </a:br>
            <a:r>
              <a:rPr lang="de-DE" i="1" dirty="0" smtClean="0"/>
              <a:t>		</a:t>
            </a:r>
            <a:r>
              <a:rPr lang="de-DE" i="1" dirty="0" smtClean="0">
                <a:solidFill>
                  <a:srgbClr val="F37637"/>
                </a:solidFill>
              </a:rPr>
              <a:t>self.</a:t>
            </a:r>
            <a:r>
              <a:rPr lang="de-DE" i="1" dirty="0" smtClean="0"/>
              <a:t>eigenschaft2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wert2</a:t>
            </a:r>
          </a:p>
        </p:txBody>
      </p:sp>
    </p:spTree>
    <p:extLst>
      <p:ext uri="{BB962C8B-B14F-4D97-AF65-F5344CB8AC3E}">
        <p14:creationId xmlns:p14="http://schemas.microsoft.com/office/powerpoint/2010/main" val="1358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 abfragen:</a:t>
            </a:r>
            <a:br>
              <a:rPr lang="de-DE" dirty="0" smtClean="0"/>
            </a:br>
            <a:r>
              <a:rPr lang="de-DE" i="1" dirty="0" smtClean="0"/>
              <a:t>wert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eigenschaft</a:t>
            </a:r>
            <a:endParaRPr lang="de-DE" i="1" dirty="0" smtClean="0"/>
          </a:p>
          <a:p>
            <a:r>
              <a:rPr lang="de-DE" dirty="0" smtClean="0"/>
              <a:t>Operation (Methode) durchführen: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</a:t>
            </a:r>
            <a:r>
              <a:rPr lang="de-DE" i="1" dirty="0" smtClean="0"/>
              <a:t>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endParaRPr lang="de-DE" dirty="0" smtClean="0"/>
          </a:p>
          <a:p>
            <a:r>
              <a:rPr lang="de-DE" dirty="0" smtClean="0"/>
              <a:t>Berechnung (Funktion) ausführen</a:t>
            </a:r>
            <a:r>
              <a:rPr lang="de-DE" dirty="0"/>
              <a:t>: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smtClean="0"/>
              <a:t>argument1</a:t>
            </a:r>
            <a:r>
              <a:rPr lang="de-DE" i="1" dirty="0"/>
              <a:t>, </a:t>
            </a:r>
            <a:r>
              <a:rPr lang="de-DE" i="1" dirty="0" smtClean="0"/>
              <a:t>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endParaRPr lang="de-DE" dirty="0" smtClean="0"/>
          </a:p>
          <a:p>
            <a:r>
              <a:rPr lang="de-DE" dirty="0" smtClean="0"/>
              <a:t>Objekte löschen:</a:t>
            </a:r>
            <a:r>
              <a:rPr lang="de-DE" i="1" dirty="0" smtClean="0">
                <a:solidFill>
                  <a:srgbClr val="F37637"/>
                </a:solidFill>
              </a:rPr>
              <a:t/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smtClean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0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Definiere eine Klasse Quader und gib ihr ein paar Eigenschaften, die ein Quader haben könnte</a:t>
            </a:r>
          </a:p>
          <a:p>
            <a:r>
              <a:rPr lang="de-DE" dirty="0" smtClean="0"/>
              <a:t>Erzeuge einen Quader a</a:t>
            </a:r>
          </a:p>
          <a:p>
            <a:r>
              <a:rPr lang="de-DE" dirty="0" smtClean="0"/>
              <a:t>Erzeuge einen anderen Quader b</a:t>
            </a:r>
          </a:p>
          <a:p>
            <a:r>
              <a:rPr lang="de-DE" dirty="0" smtClean="0"/>
              <a:t>Erzeuge einen Quader c, der genau gleich aussieht wie Quader b</a:t>
            </a:r>
          </a:p>
          <a:p>
            <a:r>
              <a:rPr lang="de-DE" dirty="0" smtClean="0"/>
              <a:t>Definiere einen Quader d, der identisch ist mit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</a:p>
          <a:p>
            <a:r>
              <a:rPr lang="de-DE" dirty="0" smtClean="0"/>
              <a:t>Erweitertes Python</a:t>
            </a:r>
          </a:p>
          <a:p>
            <a:pPr lvl="1"/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Klassen und Objekte in Python</a:t>
            </a:r>
          </a:p>
          <a:p>
            <a:pPr lvl="1"/>
            <a:r>
              <a:rPr lang="de-DE" dirty="0" smtClean="0"/>
              <a:t>Bibliotheken</a:t>
            </a:r>
          </a:p>
        </p:txBody>
      </p:sp>
    </p:spTree>
    <p:extLst>
      <p:ext uri="{BB962C8B-B14F-4D97-AF65-F5344CB8AC3E}">
        <p14:creationId xmlns:p14="http://schemas.microsoft.com/office/powerpoint/2010/main" val="3655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392040" cy="4653376"/>
          </a:xfrm>
        </p:spPr>
        <p:txBody>
          <a:bodyPr/>
          <a:lstStyle/>
          <a:p>
            <a:r>
              <a:rPr lang="de-DE" dirty="0" smtClean="0"/>
              <a:t>Ändere eine Eigenschaft an Quader b</a:t>
            </a:r>
          </a:p>
          <a:p>
            <a:r>
              <a:rPr lang="de-DE" dirty="0" smtClean="0"/>
              <a:t>Überprüfe die gleiche Eigenschaft an Quader c</a:t>
            </a:r>
          </a:p>
          <a:p>
            <a:r>
              <a:rPr lang="de-DE" dirty="0" smtClean="0"/>
              <a:t>Ändere eine Eigenschaft an Quader d</a:t>
            </a:r>
          </a:p>
          <a:p>
            <a:r>
              <a:rPr lang="de-DE" dirty="0" smtClean="0"/>
              <a:t>Überprüfe die Eigenschaft an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392040" cy="4653376"/>
          </a:xfrm>
        </p:spPr>
        <p:txBody>
          <a:bodyPr/>
          <a:lstStyle/>
          <a:p>
            <a:r>
              <a:rPr lang="de-DE" dirty="0" smtClean="0"/>
              <a:t>Füge eine Methode zur Klasse hinzu, die den Quader in einer Richtung dreht</a:t>
            </a:r>
          </a:p>
          <a:p>
            <a:r>
              <a:rPr lang="de-DE" dirty="0" smtClean="0"/>
              <a:t>Füge eine Funktion zur Klasse hinzu, die das Volumen des Quaders ausrechnet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19" y="2348880"/>
            <a:ext cx="399326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Das Rad nicht neu erfinden: wiederverwenden von fremdem Code</a:t>
            </a:r>
          </a:p>
          <a:p>
            <a:r>
              <a:rPr lang="de-DE" dirty="0"/>
              <a:t>Bibliotheken müssen ggf. installiert </a:t>
            </a:r>
            <a:r>
              <a:rPr lang="de-DE" dirty="0" smtClean="0"/>
              <a:t>werden</a:t>
            </a:r>
            <a:br>
              <a:rPr lang="de-DE" dirty="0" smtClean="0"/>
            </a:br>
            <a:r>
              <a:rPr lang="de-DE" i="1" dirty="0" smtClean="0"/>
              <a:t>pip3 </a:t>
            </a:r>
            <a:r>
              <a:rPr lang="de-DE" i="1" dirty="0" err="1" smtClean="0"/>
              <a:t>install</a:t>
            </a:r>
            <a:r>
              <a:rPr lang="de-DE" i="1" dirty="0" smtClean="0"/>
              <a:t> </a:t>
            </a:r>
            <a:r>
              <a:rPr lang="de-DE" i="1" dirty="0" err="1" smtClean="0"/>
              <a:t>bibliothekname</a:t>
            </a:r>
            <a:endParaRPr lang="de-DE" i="1" dirty="0"/>
          </a:p>
          <a:p>
            <a:r>
              <a:rPr lang="de-DE" dirty="0" smtClean="0"/>
              <a:t>Ganze Bibliothek einbinden: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import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bibliothekname</a:t>
            </a:r>
            <a:endParaRPr lang="de-DE" i="1" dirty="0" smtClean="0"/>
          </a:p>
          <a:p>
            <a:r>
              <a:rPr lang="de-DE" dirty="0" smtClean="0"/>
              <a:t>Teile einer Bibliothek einbinden: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from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> </a:t>
            </a:r>
            <a:r>
              <a:rPr lang="de-DE" i="1" dirty="0" err="1" smtClean="0">
                <a:solidFill>
                  <a:srgbClr val="F37637"/>
                </a:solidFill>
              </a:rPr>
              <a:t>import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teil</a:t>
            </a:r>
          </a:p>
        </p:txBody>
      </p:sp>
    </p:spTree>
    <p:extLst>
      <p:ext uri="{BB962C8B-B14F-4D97-AF65-F5344CB8AC3E}">
        <p14:creationId xmlns:p14="http://schemas.microsoft.com/office/powerpoint/2010/main" val="5381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Zugriff auf Funktionen abhängig vom Paradigma</a:t>
            </a:r>
          </a:p>
          <a:p>
            <a:pPr lvl="1"/>
            <a:r>
              <a:rPr lang="de-DE" dirty="0" smtClean="0"/>
              <a:t>Prozedural: </a:t>
            </a:r>
            <a:br>
              <a:rPr lang="de-DE" dirty="0" smtClean="0"/>
            </a:b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 smtClean="0"/>
              <a:t>Objektorientiert: 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  <a:p>
            <a:pPr lvl="1"/>
            <a:endParaRPr lang="de-DE" dirty="0" smtClean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Berechne den Wochentag des heutigen Datums.</a:t>
            </a:r>
          </a:p>
          <a:p>
            <a:r>
              <a:rPr lang="de-DE" dirty="0" smtClean="0"/>
              <a:t>Bibliothek: </a:t>
            </a:r>
            <a:r>
              <a:rPr lang="de-DE" dirty="0" err="1" smtClean="0">
                <a:solidFill>
                  <a:srgbClr val="F37637"/>
                </a:solidFill>
              </a:rPr>
              <a:t>datetime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dirty="0" smtClean="0"/>
              <a:t>Klasse: </a:t>
            </a:r>
            <a:r>
              <a:rPr lang="de-DE" dirty="0" err="1" smtClean="0">
                <a:solidFill>
                  <a:srgbClr val="F37637"/>
                </a:solidFill>
              </a:rPr>
              <a:t>date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smtClean="0"/>
              <a:t>Funktion: </a:t>
            </a:r>
            <a:r>
              <a:rPr lang="de-DE" dirty="0" err="1" smtClean="0">
                <a:solidFill>
                  <a:srgbClr val="F37637"/>
                </a:solidFill>
              </a:rPr>
              <a:t>weekday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Zahl von 0 bis 6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Es gibt Bibliotheken für</a:t>
            </a:r>
          </a:p>
          <a:p>
            <a:pPr lvl="1"/>
            <a:r>
              <a:rPr lang="de-DE" dirty="0" smtClean="0"/>
              <a:t>Bildverarbeitung: </a:t>
            </a:r>
            <a:r>
              <a:rPr lang="de-DE" dirty="0" err="1" smtClean="0"/>
              <a:t>opencv</a:t>
            </a:r>
            <a:endParaRPr lang="de-DE" dirty="0" smtClean="0"/>
          </a:p>
          <a:p>
            <a:pPr lvl="1"/>
            <a:r>
              <a:rPr lang="de-DE" dirty="0" smtClean="0"/>
              <a:t>Systemfunktionen: </a:t>
            </a:r>
            <a:r>
              <a:rPr lang="de-DE" dirty="0" err="1" smtClean="0"/>
              <a:t>sys</a:t>
            </a:r>
            <a:endParaRPr lang="de-DE" dirty="0" smtClean="0"/>
          </a:p>
          <a:p>
            <a:pPr lvl="1"/>
            <a:r>
              <a:rPr lang="de-DE" dirty="0" smtClean="0"/>
              <a:t>Mathematik: </a:t>
            </a:r>
            <a:r>
              <a:rPr lang="de-DE" dirty="0" err="1" smtClean="0"/>
              <a:t>math</a:t>
            </a:r>
            <a:endParaRPr lang="de-DE" dirty="0" smtClean="0"/>
          </a:p>
          <a:p>
            <a:pPr lvl="1"/>
            <a:r>
              <a:rPr lang="de-DE" dirty="0" smtClean="0"/>
              <a:t>Internet: </a:t>
            </a:r>
            <a:r>
              <a:rPr lang="de-DE" dirty="0" err="1" smtClean="0"/>
              <a:t>urllib</a:t>
            </a:r>
            <a:endParaRPr lang="de-DE" dirty="0" smtClean="0"/>
          </a:p>
          <a:p>
            <a:pPr lvl="1"/>
            <a:r>
              <a:rPr lang="de-DE" dirty="0" smtClean="0"/>
              <a:t>Datum und Uhrzeit: </a:t>
            </a:r>
            <a:r>
              <a:rPr lang="de-DE" dirty="0" err="1" smtClean="0"/>
              <a:t>datetime</a:t>
            </a:r>
            <a:endParaRPr lang="de-DE" dirty="0" smtClean="0"/>
          </a:p>
          <a:p>
            <a:pPr lvl="1"/>
            <a:r>
              <a:rPr lang="de-DE" dirty="0" smtClean="0"/>
              <a:t>Kompression: </a:t>
            </a:r>
            <a:r>
              <a:rPr lang="de-DE" dirty="0" err="1" smtClean="0"/>
              <a:t>zlib</a:t>
            </a:r>
            <a:r>
              <a:rPr lang="de-DE" dirty="0" smtClean="0"/>
              <a:t>, </a:t>
            </a:r>
            <a:r>
              <a:rPr lang="de-DE" dirty="0" err="1" smtClean="0"/>
              <a:t>gzip</a:t>
            </a:r>
            <a:r>
              <a:rPr lang="de-DE" dirty="0" smtClean="0"/>
              <a:t>, </a:t>
            </a:r>
            <a:r>
              <a:rPr lang="de-DE" dirty="0" err="1" smtClean="0"/>
              <a:t>zipfile</a:t>
            </a:r>
            <a:endParaRPr lang="de-DE" dirty="0" smtClean="0"/>
          </a:p>
          <a:p>
            <a:pPr lvl="1"/>
            <a:r>
              <a:rPr lang="de-DE" dirty="0" smtClean="0"/>
              <a:t>Excel: </a:t>
            </a:r>
            <a:r>
              <a:rPr lang="de-DE" dirty="0" err="1" smtClean="0"/>
              <a:t>xlsxwriter</a:t>
            </a:r>
            <a:endParaRPr lang="de-DE" dirty="0" smtClean="0"/>
          </a:p>
          <a:p>
            <a:pPr lvl="1"/>
            <a:r>
              <a:rPr lang="de-DE" dirty="0" smtClean="0"/>
              <a:t>u.v.m.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Tupel sind Variablen mit mehreren Werten, die zusammen gehören</a:t>
            </a:r>
          </a:p>
          <a:p>
            <a:pPr lvl="1"/>
            <a:r>
              <a:rPr lang="de-DE" dirty="0" smtClean="0"/>
              <a:t>Werden in runden Klammern definiert</a:t>
            </a:r>
            <a:endParaRPr lang="de-DE" dirty="0"/>
          </a:p>
          <a:p>
            <a:pPr lvl="1"/>
            <a:r>
              <a:rPr lang="de-DE" dirty="0" smtClean="0"/>
              <a:t>Tupel können eingepackt und wieder ausgepackt werden.</a:t>
            </a:r>
          </a:p>
          <a:p>
            <a:pPr lvl="1"/>
            <a:r>
              <a:rPr lang="de-DE" dirty="0" smtClean="0"/>
              <a:t>Einpacken: </a:t>
            </a:r>
            <a:r>
              <a:rPr lang="de-DE" dirty="0" err="1" smtClean="0"/>
              <a:t>tupel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Auspacken: 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 = </a:t>
            </a:r>
            <a:r>
              <a:rPr lang="de-DE" dirty="0" err="1" smtClean="0"/>
              <a:t>tupel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866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Mengen sind mehrere Werte, die nicht doppelt vorkommen sollen</a:t>
            </a:r>
          </a:p>
          <a:p>
            <a:pPr lvl="1"/>
            <a:r>
              <a:rPr lang="de-DE" dirty="0" smtClean="0"/>
              <a:t>Werden in geschweiften Klammern definiert</a:t>
            </a:r>
            <a:br>
              <a:rPr lang="de-DE" dirty="0" smtClean="0"/>
            </a:br>
            <a:r>
              <a:rPr lang="de-DE" dirty="0" smtClean="0"/>
              <a:t>menge </a:t>
            </a:r>
            <a:r>
              <a:rPr lang="de-DE" dirty="0"/>
              <a:t>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wert2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Mengenoperationen:</a:t>
            </a:r>
          </a:p>
          <a:p>
            <a:pPr lvl="1"/>
            <a:r>
              <a:rPr lang="de-DE" dirty="0" smtClean="0"/>
              <a:t>Enthält: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 smtClean="0"/>
              <a:t>Elemente entfernen: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 smtClean="0"/>
              <a:t>Vereinigungsmenge: </a:t>
            </a:r>
            <a:r>
              <a:rPr lang="de-DE" dirty="0" smtClean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 smtClean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5056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 Wörterbuch ist eine besondere Menge, deren Einträge Namen haben. Der Name steht vor dem Doppelpunkt, der Wert hinten.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deutschEnglisch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"Apfel"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apple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"Tisch"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table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 smtClean="0"/>
              <a:t>Zugriff über den Namen</a:t>
            </a:r>
          </a:p>
          <a:p>
            <a:pPr lvl="1"/>
            <a:r>
              <a:rPr lang="de-DE" dirty="0" smtClean="0"/>
              <a:t>Die Enthält-Funktion (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) prüft, ob der Name enthalten ist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86369"/>
            <a:ext cx="6408712" cy="21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>
            <a:normAutofit/>
          </a:bodyPr>
          <a:lstStyle/>
          <a:p>
            <a:r>
              <a:rPr lang="de-DE" dirty="0" smtClean="0"/>
              <a:t>Python im Vergleich mit anderen Programmiersprachen</a:t>
            </a:r>
          </a:p>
          <a:p>
            <a:r>
              <a:rPr lang="de-DE" dirty="0" smtClean="0"/>
              <a:t>Installation und Verwendung von Python</a:t>
            </a:r>
          </a:p>
          <a:p>
            <a:r>
              <a:rPr lang="de-DE" dirty="0" smtClean="0"/>
              <a:t>IDE (Integrated Development Environment)</a:t>
            </a:r>
          </a:p>
          <a:p>
            <a:r>
              <a:rPr lang="de-DE" dirty="0" smtClean="0"/>
              <a:t>Rechnen, Text, Logikaussagen</a:t>
            </a:r>
          </a:p>
          <a:p>
            <a:r>
              <a:rPr lang="de-DE" dirty="0" smtClean="0"/>
              <a:t>Verzweigungen, Schleifen</a:t>
            </a:r>
          </a:p>
          <a:p>
            <a:r>
              <a:rPr lang="de-DE" dirty="0" smtClean="0"/>
              <a:t>Listen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5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 Schleifen über Wörterbücher lassen sich Name und Wert abrufen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err="1" smtClean="0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170459"/>
            <a:ext cx="7440423" cy="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Paradigma Objektorientierung (OO)</a:t>
            </a:r>
          </a:p>
          <a:p>
            <a:pPr lvl="1"/>
            <a:r>
              <a:rPr lang="de-DE" dirty="0" smtClean="0"/>
              <a:t>Philosophie: "Alles ist ein Ding"</a:t>
            </a:r>
          </a:p>
          <a:p>
            <a:r>
              <a:rPr lang="de-DE" dirty="0" smtClean="0"/>
              <a:t>Objekte sind "Gegenstände" mit konkreten Eigenschaften</a:t>
            </a:r>
          </a:p>
          <a:p>
            <a:pPr lvl="1"/>
            <a:r>
              <a:rPr lang="de-DE" dirty="0" smtClean="0"/>
              <a:t>Beispiel: </a:t>
            </a:r>
            <a:br>
              <a:rPr lang="de-DE" dirty="0" smtClean="0"/>
            </a:br>
            <a:r>
              <a:rPr lang="de-DE" dirty="0" smtClean="0"/>
              <a:t>der Tisch mit 4 Beinen und hölzerner Tischplatte, </a:t>
            </a:r>
            <a:br>
              <a:rPr lang="de-DE" dirty="0" smtClean="0"/>
            </a:br>
            <a:r>
              <a:rPr lang="de-DE" dirty="0" smtClean="0"/>
              <a:t>der bei Fritz im Büro steht,</a:t>
            </a:r>
            <a:br>
              <a:rPr lang="de-DE" dirty="0" smtClean="0"/>
            </a:br>
            <a:r>
              <a:rPr lang="de-DE" dirty="0" smtClean="0"/>
              <a:t>am 12.5.2015 eingekauft wurde,</a:t>
            </a:r>
            <a:br>
              <a:rPr lang="de-DE" dirty="0" smtClean="0"/>
            </a:br>
            <a:r>
              <a:rPr lang="de-DE" dirty="0" smtClean="0"/>
              <a:t>die Bestellnummer EAM 90061554 hat</a:t>
            </a:r>
            <a:br>
              <a:rPr lang="de-DE" dirty="0" smtClean="0"/>
            </a:br>
            <a:r>
              <a:rPr lang="de-DE" dirty="0" smtClean="0"/>
              <a:t>und an der hinteren linken Ecke beschädigt ist</a:t>
            </a:r>
          </a:p>
          <a:p>
            <a:r>
              <a:rPr lang="de-DE" dirty="0" smtClean="0"/>
              <a:t>Objekte werden auch Instanzen genannt</a:t>
            </a:r>
          </a:p>
        </p:txBody>
      </p:sp>
    </p:spTree>
    <p:extLst>
      <p:ext uri="{BB962C8B-B14F-4D97-AF65-F5344CB8AC3E}">
        <p14:creationId xmlns:p14="http://schemas.microsoft.com/office/powerpoint/2010/main" val="41239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Eindeutig identifizierbar / Unikat</a:t>
            </a:r>
          </a:p>
          <a:p>
            <a:pPr lvl="1"/>
            <a:r>
              <a:rPr lang="de-DE" dirty="0" smtClean="0"/>
              <a:t>es gibt genau eins</a:t>
            </a:r>
          </a:p>
          <a:p>
            <a:pPr lvl="1"/>
            <a:r>
              <a:rPr lang="de-DE" dirty="0" smtClean="0"/>
              <a:t>ein genau gleich aussehendes Objekt ist trotzdem ein anderes</a:t>
            </a:r>
          </a:p>
          <a:p>
            <a:r>
              <a:rPr lang="de-DE" dirty="0" smtClean="0"/>
              <a:t>dasselbe Objekt </a:t>
            </a:r>
          </a:p>
          <a:p>
            <a:pPr lvl="1"/>
            <a:r>
              <a:rPr lang="de-DE" dirty="0" smtClean="0"/>
              <a:t>identisches Unikat</a:t>
            </a:r>
          </a:p>
          <a:p>
            <a:pPr lvl="1"/>
            <a:r>
              <a:rPr lang="de-DE" dirty="0" smtClean="0"/>
              <a:t>besteht aus denselben Atomen</a:t>
            </a:r>
          </a:p>
          <a:p>
            <a:r>
              <a:rPr lang="de-DE" dirty="0" smtClean="0"/>
              <a:t>ein gleiches Objekt</a:t>
            </a:r>
          </a:p>
          <a:p>
            <a:pPr lvl="1"/>
            <a:r>
              <a:rPr lang="de-DE" dirty="0" smtClean="0"/>
              <a:t>zwei identisch aussehende Objekte</a:t>
            </a:r>
          </a:p>
          <a:p>
            <a:pPr lvl="1"/>
            <a:r>
              <a:rPr lang="de-DE" dirty="0" smtClean="0"/>
              <a:t>besteht aus anderen Atomen</a:t>
            </a:r>
          </a:p>
          <a:p>
            <a:pPr lvl="1"/>
            <a:r>
              <a:rPr lang="de-DE" dirty="0" smtClean="0"/>
              <a:t>hat eine andere Position im Raum</a:t>
            </a:r>
          </a:p>
        </p:txBody>
      </p:sp>
    </p:spTree>
    <p:extLst>
      <p:ext uri="{BB962C8B-B14F-4D97-AF65-F5344CB8AC3E}">
        <p14:creationId xmlns:p14="http://schemas.microsoft.com/office/powerpoint/2010/main" val="13156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Änderungen für Objekte im PC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Eindeutig identifizierbar / Unikat</a:t>
            </a:r>
          </a:p>
          <a:p>
            <a:pPr lvl="1"/>
            <a:r>
              <a:rPr lang="de-DE" dirty="0" smtClean="0"/>
              <a:t>es gibt genau eins</a:t>
            </a:r>
          </a:p>
          <a:p>
            <a:pPr lvl="1"/>
            <a:r>
              <a:rPr lang="de-DE" dirty="0" smtClean="0"/>
              <a:t>ein genau gleich aussehendes Objekt ist trotzdem ein anderes</a:t>
            </a:r>
          </a:p>
          <a:p>
            <a:r>
              <a:rPr lang="de-DE" dirty="0" smtClean="0"/>
              <a:t>dasselbe Objekt </a:t>
            </a:r>
          </a:p>
          <a:p>
            <a:pPr lvl="1"/>
            <a:r>
              <a:rPr lang="de-DE" dirty="0" smtClean="0"/>
              <a:t>identisches Unikat</a:t>
            </a:r>
          </a:p>
          <a:p>
            <a:pPr lvl="1"/>
            <a:r>
              <a:rPr lang="de-DE" dirty="0" smtClean="0"/>
              <a:t>besteht aus denselben Atomen</a:t>
            </a:r>
          </a:p>
          <a:p>
            <a:r>
              <a:rPr lang="de-DE" dirty="0" smtClean="0"/>
              <a:t>ein gleiches Objekt</a:t>
            </a:r>
          </a:p>
          <a:p>
            <a:pPr lvl="1"/>
            <a:r>
              <a:rPr lang="de-DE" dirty="0" smtClean="0"/>
              <a:t>zwei identisch aussehende Objekte</a:t>
            </a:r>
          </a:p>
          <a:p>
            <a:pPr lvl="1"/>
            <a:r>
              <a:rPr lang="de-DE" dirty="0" smtClean="0"/>
              <a:t>besteht aus anderen Atomen</a:t>
            </a:r>
          </a:p>
          <a:p>
            <a:pPr lvl="1"/>
            <a:r>
              <a:rPr lang="de-DE" dirty="0" smtClean="0"/>
              <a:t>hat eine andere Position im Raum</a:t>
            </a: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3779912" y="443711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599892" y="5733256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4319972" y="6237312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059832" y="6201308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054651" y="406226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647666" y="556892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68809" y="642619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57918" y="640252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93096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96" y="4088682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2699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292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30560" y="434684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derselbe Baum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68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5724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" y="4357160"/>
            <a:ext cx="2672188" cy="199300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754760" y="4225152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dasselbe Objekt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23985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6097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8209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10321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72433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699792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185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745076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065114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07" y="2252420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5" y="2754171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6" y="2142581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87" y="3004472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88" y="2536850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36" y="2048101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7" y="3004472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7" y="2142580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0" y="2978631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2627784" y="1822200"/>
            <a:ext cx="612068" cy="2667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43880" y="1586250"/>
            <a:ext cx="141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Speicherzelle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304804" y="16981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42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3899400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43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4549957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44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5169465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45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5788973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420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293096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6588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68806" y="448126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gleicher Baum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4088682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1424897" y="3751854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670</Words>
  <Application>Microsoft Office PowerPoint</Application>
  <PresentationFormat>Bildschirmpräsentation (4:3)</PresentationFormat>
  <Paragraphs>207</Paragraphs>
  <Slides>30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Helvetica Narrow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154</cp:revision>
  <cp:lastPrinted>2014-01-13T12:29:37Z</cp:lastPrinted>
  <dcterms:created xsi:type="dcterms:W3CDTF">2017-02-10T09:12:00Z</dcterms:created>
  <dcterms:modified xsi:type="dcterms:W3CDTF">2017-03-08T13:54:10Z</dcterms:modified>
</cp:coreProperties>
</file>