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0" r:id="rId2"/>
    <p:sldId id="295" r:id="rId3"/>
    <p:sldId id="347" r:id="rId4"/>
    <p:sldId id="348" r:id="rId5"/>
    <p:sldId id="349" r:id="rId6"/>
    <p:sldId id="353" r:id="rId7"/>
    <p:sldId id="350" r:id="rId8"/>
    <p:sldId id="354" r:id="rId9"/>
    <p:sldId id="351" r:id="rId10"/>
    <p:sldId id="355" r:id="rId11"/>
    <p:sldId id="356" r:id="rId12"/>
    <p:sldId id="352" r:id="rId13"/>
    <p:sldId id="357" r:id="rId14"/>
    <p:sldId id="359" r:id="rId15"/>
    <p:sldId id="360" r:id="rId16"/>
    <p:sldId id="363" r:id="rId17"/>
    <p:sldId id="358" r:id="rId18"/>
    <p:sldId id="361" r:id="rId19"/>
    <p:sldId id="362" r:id="rId20"/>
    <p:sldId id="364" r:id="rId21"/>
    <p:sldId id="365" r:id="rId22"/>
    <p:sldId id="341" r:id="rId23"/>
    <p:sldId id="366" r:id="rId24"/>
    <p:sldId id="367" r:id="rId25"/>
    <p:sldId id="368" r:id="rId26"/>
    <p:sldId id="323" r:id="rId27"/>
    <p:sldId id="337" r:id="rId28"/>
    <p:sldId id="338" r:id="rId29"/>
    <p:sldId id="339" r:id="rId30"/>
    <p:sldId id="340" r:id="rId31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38E9E68-E2E3-429C-9955-2AE0DAF0A649}">
          <p14:sldIdLst>
            <p14:sldId id="290"/>
            <p14:sldId id="295"/>
          </p14:sldIdLst>
        </p14:section>
        <p14:section name="Zuletzt behandelt" id="{7A270550-0FDE-4BF9-A66A-8A521B9BB1F7}">
          <p14:sldIdLst>
            <p14:sldId id="347"/>
          </p14:sldIdLst>
        </p14:section>
        <p14:section name="Objekte" id="{1D63628D-AD9A-4F50-AA55-56DBDE82AA45}">
          <p14:sldIdLst>
            <p14:sldId id="348"/>
            <p14:sldId id="349"/>
            <p14:sldId id="353"/>
            <p14:sldId id="350"/>
            <p14:sldId id="354"/>
            <p14:sldId id="351"/>
            <p14:sldId id="355"/>
            <p14:sldId id="356"/>
          </p14:sldIdLst>
        </p14:section>
        <p14:section name="Klassen" id="{ECF4AD07-101B-4299-AF22-9D767344459F}">
          <p14:sldIdLst>
            <p14:sldId id="352"/>
            <p14:sldId id="357"/>
            <p14:sldId id="359"/>
          </p14:sldIdLst>
        </p14:section>
        <p14:section name="Klassen und Objekte in Python" id="{9BBE3552-D077-4903-A727-C2778152D7EE}">
          <p14:sldIdLst>
            <p14:sldId id="360"/>
            <p14:sldId id="363"/>
            <p14:sldId id="358"/>
            <p14:sldId id="361"/>
            <p14:sldId id="362"/>
            <p14:sldId id="364"/>
            <p14:sldId id="365"/>
          </p14:sldIdLst>
        </p14:section>
        <p14:section name="Bibliotheken" id="{CCA0068C-7006-4FFF-A277-5CD3F661FA96}">
          <p14:sldIdLst>
            <p14:sldId id="341"/>
            <p14:sldId id="366"/>
            <p14:sldId id="367"/>
            <p14:sldId id="368"/>
          </p14:sldIdLst>
        </p14:section>
        <p14:section name="Abschnitt ohne Titel" id="{D0FC640C-B81F-4116-AF92-7FD05086DA8E}">
          <p14:sldIdLst>
            <p14:sldId id="323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6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A"/>
    <a:srgbClr val="F37637"/>
    <a:srgbClr val="FF9900"/>
    <a:srgbClr val="D3D3D4"/>
    <a:srgbClr val="EAEAEB"/>
    <a:srgbClr val="004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4005" autoAdjust="0"/>
  </p:normalViewPr>
  <p:slideViewPr>
    <p:cSldViewPr snapToObjects="1">
      <p:cViewPr varScale="1">
        <p:scale>
          <a:sx n="94" d="100"/>
          <a:sy n="94" d="100"/>
        </p:scale>
        <p:origin x="2142" y="66"/>
      </p:cViewPr>
      <p:guideLst>
        <p:guide orient="horz" pos="2160"/>
        <p:guide pos="46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67CC9-39D6-4C14-8FF0-DC490C2A5864}" type="datetimeFigureOut">
              <a:rPr lang="de-DE" smtClean="0"/>
              <a:t>09.03.2017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E513D-DE60-4EE7-9F02-7F14DB0D0D6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32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3528" y="1138729"/>
            <a:ext cx="8964528" cy="954000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3200810" y="1364137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Date</a:t>
            </a:r>
          </a:p>
        </p:txBody>
      </p:sp>
      <p:cxnSp>
        <p:nvCxnSpPr>
          <p:cNvPr id="8" name="Gerade Verbindung 6"/>
          <p:cNvCxnSpPr/>
          <p:nvPr userDrawn="1"/>
        </p:nvCxnSpPr>
        <p:spPr>
          <a:xfrm flipH="1">
            <a:off x="540000" y="1844824"/>
            <a:ext cx="8604000" cy="0"/>
          </a:xfrm>
          <a:prstGeom prst="line">
            <a:avLst/>
          </a:prstGeom>
          <a:ln w="25400">
            <a:solidFill>
              <a:srgbClr val="F37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1329946"/>
            <a:ext cx="3743968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01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39749" y="1620000"/>
            <a:ext cx="8424739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  <a:lvl2pPr>
              <a:defRPr sz="2400">
                <a:solidFill>
                  <a:srgbClr val="57575A"/>
                </a:solidFill>
                <a:latin typeface="Helvetica Narrow" panose="020B0506020203020204" pitchFamily="34" charset="0"/>
              </a:defRPr>
            </a:lvl2pPr>
            <a:lvl3pPr>
              <a:defRPr sz="2000">
                <a:solidFill>
                  <a:srgbClr val="57575A"/>
                </a:solidFill>
                <a:latin typeface="Helvetica Narrow" panose="020B0506020203020204" pitchFamily="34" charset="0"/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377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 Pl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6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Action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540000" y="2160000"/>
            <a:ext cx="39243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040000" y="16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err="1" smtClean="0"/>
              <a:t>Result</a:t>
            </a:r>
            <a:endParaRPr lang="de-DE" dirty="0" smtClean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5040000" y="2160000"/>
            <a:ext cx="39243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40300" y="43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Time Schedule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540550" y="4860000"/>
            <a:ext cx="39243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5040550" y="43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err="1" smtClean="0"/>
              <a:t>Achievement</a:t>
            </a:r>
            <a:endParaRPr lang="de-DE" dirty="0" smtClean="0"/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040550" y="4860000"/>
            <a:ext cx="39243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57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</p:spTree>
    <p:extLst>
      <p:ext uri="{BB962C8B-B14F-4D97-AF65-F5344CB8AC3E}">
        <p14:creationId xmlns:p14="http://schemas.microsoft.com/office/powerpoint/2010/main" val="36605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24000" y="378000"/>
            <a:ext cx="8964528" cy="954000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938000" y="6570000"/>
            <a:ext cx="1296000" cy="405392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24000" y="6570000"/>
            <a:ext cx="2538000" cy="405392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 flipH="1">
            <a:off x="540000" y="1044000"/>
            <a:ext cx="8604000" cy="0"/>
          </a:xfrm>
          <a:prstGeom prst="line">
            <a:avLst/>
          </a:prstGeom>
          <a:ln w="25400">
            <a:solidFill>
              <a:srgbClr val="F37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540000" y="6550223"/>
            <a:ext cx="34559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dirty="0" smtClean="0">
                <a:solidFill>
                  <a:srgbClr val="F37637"/>
                </a:solidFill>
                <a:latin typeface="Helvetica Narrow" panose="020B0506020203020204" pitchFamily="34" charset="0"/>
              </a:rPr>
              <a:t>Mitutoyo</a:t>
            </a:r>
            <a:r>
              <a:rPr lang="de-DE" sz="2000" dirty="0" smtClean="0">
                <a:latin typeface="Helvetica Narrow" panose="020B0506020203020204" pitchFamily="34" charset="0"/>
              </a:rPr>
              <a:t> </a:t>
            </a:r>
            <a:r>
              <a:rPr lang="de-DE" sz="2000" dirty="0" smtClean="0">
                <a:solidFill>
                  <a:srgbClr val="00498F"/>
                </a:solidFill>
                <a:latin typeface="Helvetica Narrow" panose="020B0506020203020204" pitchFamily="34" charset="0"/>
              </a:rPr>
              <a:t>CTL Germany</a:t>
            </a:r>
            <a:endParaRPr lang="en-GB" sz="2000" dirty="0">
              <a:solidFill>
                <a:srgbClr val="00498F"/>
              </a:solidFill>
              <a:latin typeface="Helvetica Narrow" panose="020B05060202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64425" y="6604098"/>
            <a:ext cx="7715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0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5" r:id="rId2"/>
    <p:sldLayoutId id="2147483657" r:id="rId3"/>
    <p:sldLayoutId id="214748364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BOGY 2017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Python Erweitert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Thomas Weller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374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268"/>
            <a:ext cx="9144000" cy="33016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32419"/>
          <a:stretch/>
        </p:blipFill>
        <p:spPr>
          <a:xfrm>
            <a:off x="5724128" y="4401692"/>
            <a:ext cx="3024336" cy="19039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" y="4357160"/>
            <a:ext cx="2672188" cy="1993007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644737" y="4225152"/>
            <a:ext cx="195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 gleiches Objekt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239852" y="1965068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3860972" y="1965068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482092" y="1965068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103212" y="1965068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724332" y="1965068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2699792" y="3274049"/>
            <a:ext cx="1358523" cy="1510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5463625" y="3322193"/>
            <a:ext cx="996543" cy="11086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88" y="2745076"/>
            <a:ext cx="394449" cy="44892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88" y="2065114"/>
            <a:ext cx="394449" cy="44892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907" y="2252420"/>
            <a:ext cx="394449" cy="448921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35" y="2754171"/>
            <a:ext cx="394449" cy="448921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76" y="2142581"/>
            <a:ext cx="394449" cy="448921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487" y="3004472"/>
            <a:ext cx="394449" cy="448921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87" y="2142580"/>
            <a:ext cx="394449" cy="44892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30" y="2978631"/>
            <a:ext cx="394449" cy="448921"/>
          </a:xfrm>
          <a:prstGeom prst="rect">
            <a:avLst/>
          </a:prstGeom>
        </p:spPr>
      </p:pic>
      <p:cxnSp>
        <p:nvCxnSpPr>
          <p:cNvPr id="36" name="Gerade Verbindung mit Pfeil 35"/>
          <p:cNvCxnSpPr/>
          <p:nvPr/>
        </p:nvCxnSpPr>
        <p:spPr>
          <a:xfrm>
            <a:off x="2627784" y="1822200"/>
            <a:ext cx="612068" cy="26676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1243880" y="1586250"/>
            <a:ext cx="141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Speicherzelle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3304804" y="169810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42</a:t>
            </a:r>
            <a:endParaRPr lang="de-DE" sz="1400" dirty="0"/>
          </a:p>
        </p:txBody>
      </p:sp>
      <p:sp>
        <p:nvSpPr>
          <p:cNvPr id="41" name="Textfeld 40"/>
          <p:cNvSpPr txBox="1"/>
          <p:nvPr/>
        </p:nvSpPr>
        <p:spPr>
          <a:xfrm>
            <a:off x="3899400" y="16974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43</a:t>
            </a:r>
            <a:endParaRPr lang="de-DE" sz="1400" dirty="0"/>
          </a:p>
        </p:txBody>
      </p:sp>
      <p:sp>
        <p:nvSpPr>
          <p:cNvPr id="42" name="Textfeld 41"/>
          <p:cNvSpPr txBox="1"/>
          <p:nvPr/>
        </p:nvSpPr>
        <p:spPr>
          <a:xfrm>
            <a:off x="4549957" y="16974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44</a:t>
            </a:r>
            <a:endParaRPr lang="de-DE" sz="1400" dirty="0"/>
          </a:p>
        </p:txBody>
      </p:sp>
      <p:sp>
        <p:nvSpPr>
          <p:cNvPr id="43" name="Textfeld 42"/>
          <p:cNvSpPr txBox="1"/>
          <p:nvPr/>
        </p:nvSpPr>
        <p:spPr>
          <a:xfrm>
            <a:off x="5169465" y="16974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45</a:t>
            </a:r>
            <a:endParaRPr lang="de-DE" sz="1400" dirty="0"/>
          </a:p>
        </p:txBody>
      </p:sp>
      <p:sp>
        <p:nvSpPr>
          <p:cNvPr id="44" name="Textfeld 43"/>
          <p:cNvSpPr txBox="1"/>
          <p:nvPr/>
        </p:nvSpPr>
        <p:spPr>
          <a:xfrm>
            <a:off x="5788973" y="16974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46</a:t>
            </a:r>
            <a:endParaRPr lang="de-DE" sz="1400" dirty="0"/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974" y="2742525"/>
            <a:ext cx="394449" cy="448921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974" y="2062563"/>
            <a:ext cx="394449" cy="44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293336"/>
          </a:xfrm>
        </p:spPr>
        <p:txBody>
          <a:bodyPr/>
          <a:lstStyle/>
          <a:p>
            <a:r>
              <a:rPr lang="de-DE" dirty="0" smtClean="0"/>
              <a:t>Warum ist das so wichtig?</a:t>
            </a:r>
          </a:p>
          <a:p>
            <a:pPr lvl="1"/>
            <a:r>
              <a:rPr lang="de-DE" dirty="0" smtClean="0"/>
              <a:t>Vorhersage, wie sich Änderungen auswirken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570405" y="6073596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   gleicher   Baum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71" y="3402783"/>
            <a:ext cx="2705478" cy="220058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118" y="3402783"/>
            <a:ext cx="2705478" cy="220058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293096"/>
            <a:ext cx="1224136" cy="1697469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 flipV="1">
            <a:off x="7047134" y="4850472"/>
            <a:ext cx="670303" cy="162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59" y="4088682"/>
            <a:ext cx="1544960" cy="2106295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V="1">
            <a:off x="1469165" y="5013176"/>
            <a:ext cx="615795" cy="145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5418" y="5158452"/>
            <a:ext cx="484355" cy="484355"/>
          </a:xfrm>
          <a:prstGeom prst="rect">
            <a:avLst/>
          </a:prstGeom>
        </p:spPr>
      </p:pic>
      <p:cxnSp>
        <p:nvCxnSpPr>
          <p:cNvPr id="18" name="Gerader Verbinder 17"/>
          <p:cNvCxnSpPr/>
          <p:nvPr/>
        </p:nvCxnSpPr>
        <p:spPr>
          <a:xfrm flipV="1">
            <a:off x="4031846" y="6143365"/>
            <a:ext cx="822897" cy="2732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717080" y="5739149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Helvetica Narrow" panose="020B0506020203020204" pitchFamily="34" charset="0"/>
              </a:rPr>
              <a:t>nicht mehr gleicher</a:t>
            </a:r>
            <a:endParaRPr lang="de-DE" dirty="0">
              <a:solidFill>
                <a:srgbClr val="FF0000"/>
              </a:solidFill>
              <a:latin typeface="Helvetica Narrow" panose="020B0506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8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Klassen definieren die Eigenschaften, die Objekte haben können</a:t>
            </a:r>
          </a:p>
          <a:p>
            <a:pPr lvl="1"/>
            <a:r>
              <a:rPr lang="de-DE" dirty="0" smtClean="0"/>
              <a:t>Beispiel:</a:t>
            </a:r>
            <a:br>
              <a:rPr lang="de-DE" dirty="0" smtClean="0"/>
            </a:br>
            <a:r>
              <a:rPr lang="de-DE" dirty="0" smtClean="0"/>
              <a:t>Objekt: </a:t>
            </a:r>
            <a:br>
              <a:rPr lang="de-DE" dirty="0" smtClean="0"/>
            </a:br>
            <a:r>
              <a:rPr lang="de-DE" dirty="0" smtClean="0"/>
              <a:t>"der Tisch mit 4 Beinen und hölzerner Tischplatte […]"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Klasse: </a:t>
            </a:r>
            <a:br>
              <a:rPr lang="de-DE" dirty="0" smtClean="0"/>
            </a:br>
            <a:r>
              <a:rPr lang="de-DE" dirty="0" smtClean="0"/>
              <a:t>ein Tisch hat eine Menge an Beinen</a:t>
            </a:r>
            <a:br>
              <a:rPr lang="de-DE" dirty="0" smtClean="0"/>
            </a:br>
            <a:r>
              <a:rPr lang="de-DE" dirty="0" smtClean="0"/>
              <a:t>ein Tisch hat eine Tischplatte</a:t>
            </a:r>
            <a:br>
              <a:rPr lang="de-DE" dirty="0" smtClean="0"/>
            </a:br>
            <a:r>
              <a:rPr lang="de-DE" dirty="0" smtClean="0"/>
              <a:t>eine Tischplatte besteht aus einem Material</a:t>
            </a:r>
            <a:br>
              <a:rPr lang="de-DE" dirty="0" smtClean="0"/>
            </a:br>
            <a:r>
              <a:rPr lang="de-DE" dirty="0" smtClean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46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Man kann aus Klassen Instanzen (Objekte) erzeugen</a:t>
            </a:r>
          </a:p>
          <a:p>
            <a:pPr lvl="1"/>
            <a:r>
              <a:rPr lang="de-DE" dirty="0" smtClean="0"/>
              <a:t>Beispiel: </a:t>
            </a:r>
            <a:br>
              <a:rPr lang="de-DE" dirty="0" smtClean="0"/>
            </a:br>
            <a:r>
              <a:rPr lang="de-DE" dirty="0" smtClean="0"/>
              <a:t>Legoauto-Bauplan = Klasse</a:t>
            </a:r>
            <a:br>
              <a:rPr lang="de-DE" dirty="0" smtClean="0"/>
            </a:br>
            <a:r>
              <a:rPr lang="de-DE" dirty="0" smtClean="0"/>
              <a:t>Hände, Finger, Werkzeug = Programmcode</a:t>
            </a:r>
            <a:br>
              <a:rPr lang="de-DE" dirty="0" smtClean="0"/>
            </a:br>
            <a:r>
              <a:rPr lang="de-DE" dirty="0" smtClean="0"/>
              <a:t>Aufgebautes Spielzeug = Objekt</a:t>
            </a:r>
          </a:p>
          <a:p>
            <a:endParaRPr lang="de-DE" dirty="0" smtClean="0"/>
          </a:p>
          <a:p>
            <a:r>
              <a:rPr lang="de-DE" dirty="0" smtClean="0"/>
              <a:t>Man sagt, ein Objekt sei vom Typ seiner Klasse</a:t>
            </a:r>
          </a:p>
          <a:p>
            <a:pPr lvl="1"/>
            <a:r>
              <a:rPr lang="de-DE" dirty="0" smtClean="0"/>
              <a:t>"Dieses Spielzeug ist vom Typ </a:t>
            </a:r>
            <a:r>
              <a:rPr lang="de-DE" dirty="0" err="1" smtClean="0"/>
              <a:t>Legoauto</a:t>
            </a:r>
            <a:r>
              <a:rPr lang="de-DE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63358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Klassen können Methoden/Prozeduren definieren, um mit Objekten etwas zu tun</a:t>
            </a:r>
          </a:p>
          <a:p>
            <a:pPr lvl="1"/>
            <a:r>
              <a:rPr lang="de-DE" dirty="0" smtClean="0"/>
              <a:t>Beispiel:</a:t>
            </a:r>
            <a:br>
              <a:rPr lang="de-DE" dirty="0" smtClean="0"/>
            </a:br>
            <a:r>
              <a:rPr lang="de-DE" dirty="0" smtClean="0"/>
              <a:t>Berechne Verkaufspreis (Tisch)</a:t>
            </a:r>
            <a:br>
              <a:rPr lang="de-DE" dirty="0" smtClean="0"/>
            </a:br>
            <a:r>
              <a:rPr lang="de-DE" dirty="0" smtClean="0"/>
              <a:t>Drucke Liste benötigter Klötze (</a:t>
            </a:r>
            <a:r>
              <a:rPr lang="de-DE" dirty="0" err="1" smtClean="0"/>
              <a:t>Legoauto</a:t>
            </a:r>
            <a:r>
              <a:rPr lang="de-DE" dirty="0" smtClean="0"/>
              <a:t>)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Zeige CO</a:t>
            </a:r>
            <a:r>
              <a:rPr lang="de-DE" baseline="-25000" dirty="0" smtClean="0"/>
              <a:t>2</a:t>
            </a:r>
            <a:r>
              <a:rPr lang="de-DE" dirty="0" smtClean="0"/>
              <a:t> Auswirkung aufs Klima (Baum)</a:t>
            </a:r>
          </a:p>
        </p:txBody>
      </p:sp>
    </p:spTree>
    <p:extLst>
      <p:ext uri="{BB962C8B-B14F-4D97-AF65-F5344CB8AC3E}">
        <p14:creationId xmlns:p14="http://schemas.microsoft.com/office/powerpoint/2010/main" val="334835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Klassen und Objekte in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Klassen werden mit </a:t>
            </a:r>
            <a:r>
              <a:rPr lang="de-DE" dirty="0" err="1">
                <a:solidFill>
                  <a:srgbClr val="F37637"/>
                </a:solidFill>
              </a:rPr>
              <a:t>class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dirty="0" err="1"/>
              <a:t>Typname</a:t>
            </a:r>
            <a:r>
              <a:rPr lang="de-DE" dirty="0">
                <a:solidFill>
                  <a:srgbClr val="F37637"/>
                </a:solidFill>
              </a:rPr>
              <a:t>: </a:t>
            </a:r>
            <a:r>
              <a:rPr lang="de-DE" dirty="0"/>
              <a:t>definiert</a:t>
            </a:r>
          </a:p>
          <a:p>
            <a:r>
              <a:rPr lang="de-DE" dirty="0" smtClean="0"/>
              <a:t>Objekt erzeugen:</a:t>
            </a:r>
            <a:br>
              <a:rPr lang="de-DE" dirty="0" smtClean="0"/>
            </a:br>
            <a:r>
              <a:rPr lang="de-DE" i="1" dirty="0" err="1" smtClean="0"/>
              <a:t>objekt</a:t>
            </a:r>
            <a:r>
              <a:rPr lang="de-DE" i="1" dirty="0" smtClean="0"/>
              <a:t> </a:t>
            </a:r>
            <a:r>
              <a:rPr lang="de-DE" i="1" dirty="0" smtClean="0">
                <a:solidFill>
                  <a:srgbClr val="F37637"/>
                </a:solidFill>
              </a:rPr>
              <a:t>=</a:t>
            </a:r>
            <a:r>
              <a:rPr lang="de-DE" i="1" dirty="0" smtClean="0"/>
              <a:t> </a:t>
            </a:r>
            <a:r>
              <a:rPr lang="de-DE" i="1" dirty="0" err="1"/>
              <a:t>T</a:t>
            </a:r>
            <a:r>
              <a:rPr lang="de-DE" i="1" dirty="0" err="1" smtClean="0"/>
              <a:t>ypname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3288738" y="3277141"/>
            <a:ext cx="72712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051674" y="2953975"/>
            <a:ext cx="52728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 Python nicht direkt ersichtlich,</a:t>
            </a:r>
          </a:p>
          <a:p>
            <a:r>
              <a:rPr lang="de-DE" dirty="0" smtClean="0"/>
              <a:t>ob es sich um eine Methode oder </a:t>
            </a:r>
          </a:p>
          <a:p>
            <a:r>
              <a:rPr lang="de-DE" dirty="0" smtClean="0"/>
              <a:t>eine Klasse handelt.</a:t>
            </a:r>
          </a:p>
          <a:p>
            <a:endParaRPr lang="de-DE" dirty="0"/>
          </a:p>
          <a:p>
            <a:r>
              <a:rPr lang="de-DE" dirty="0" smtClean="0"/>
              <a:t>Konvention: </a:t>
            </a:r>
            <a:br>
              <a:rPr lang="de-DE" dirty="0" smtClean="0"/>
            </a:br>
            <a:r>
              <a:rPr lang="de-DE" dirty="0" smtClean="0"/>
              <a:t>Objekte = Substantiv (Hauptwort)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Großschreibung</a:t>
            </a:r>
            <a:br>
              <a:rPr lang="de-DE" dirty="0" smtClean="0"/>
            </a:br>
            <a:r>
              <a:rPr lang="de-DE" dirty="0" smtClean="0"/>
              <a:t>Methoden = Verben (</a:t>
            </a:r>
            <a:r>
              <a:rPr lang="de-DE" dirty="0" err="1" smtClean="0"/>
              <a:t>Tunwort</a:t>
            </a:r>
            <a:r>
              <a:rPr lang="de-DE" dirty="0" smtClean="0"/>
              <a:t>)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Kleinschreibung</a:t>
            </a:r>
          </a:p>
          <a:p>
            <a:endParaRPr lang="de-DE" dirty="0"/>
          </a:p>
          <a:p>
            <a:r>
              <a:rPr lang="de-DE" dirty="0" smtClean="0"/>
              <a:t>Andere Programmiersprachen</a:t>
            </a:r>
          </a:p>
          <a:p>
            <a:r>
              <a:rPr lang="de-DE" dirty="0" smtClean="0"/>
              <a:t>verwenden oft</a:t>
            </a:r>
          </a:p>
          <a:p>
            <a:r>
              <a:rPr lang="de-DE" dirty="0" err="1" smtClean="0"/>
              <a:t>objekt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37637"/>
                </a:solidFill>
              </a:rPr>
              <a:t>= </a:t>
            </a:r>
            <a:r>
              <a:rPr lang="de-DE" dirty="0" err="1" smtClean="0">
                <a:solidFill>
                  <a:srgbClr val="F37637"/>
                </a:solidFill>
              </a:rPr>
              <a:t>new</a:t>
            </a:r>
            <a:r>
              <a:rPr lang="de-DE" dirty="0" smtClean="0"/>
              <a:t> </a:t>
            </a:r>
            <a:r>
              <a:rPr lang="de-DE" dirty="0" err="1" smtClean="0"/>
              <a:t>Typname</a:t>
            </a:r>
            <a:r>
              <a:rPr lang="de-DE" dirty="0" smtClean="0">
                <a:solidFill>
                  <a:srgbClr val="F37637"/>
                </a:solidFill>
              </a:rPr>
              <a:t>()</a:t>
            </a:r>
            <a:endParaRPr lang="de-DE" dirty="0">
              <a:solidFill>
                <a:srgbClr val="F376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6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Klassen und Objekte in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Operationen, die mit einem Objekt einer Klasse durchgeführt werden können:</a:t>
            </a:r>
            <a:br>
              <a:rPr lang="de-DE" dirty="0" smtClean="0"/>
            </a:br>
            <a:r>
              <a:rPr lang="de-DE" i="1" dirty="0" err="1" smtClean="0">
                <a:solidFill>
                  <a:srgbClr val="F37637"/>
                </a:solidFill>
              </a:rPr>
              <a:t>class</a:t>
            </a:r>
            <a:r>
              <a:rPr lang="de-DE" i="1" dirty="0" smtClean="0">
                <a:solidFill>
                  <a:srgbClr val="F37637"/>
                </a:solidFill>
              </a:rPr>
              <a:t> </a:t>
            </a:r>
            <a:r>
              <a:rPr lang="de-DE" i="1" dirty="0" err="1" smtClean="0"/>
              <a:t>Typname</a:t>
            </a:r>
            <a:r>
              <a:rPr lang="de-DE" i="1" dirty="0" smtClean="0">
                <a:solidFill>
                  <a:srgbClr val="F37637"/>
                </a:solidFill>
              </a:rPr>
              <a:t>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i="1" dirty="0" smtClean="0"/>
              <a:t>	</a:t>
            </a:r>
            <a:r>
              <a:rPr lang="de-DE" i="1" dirty="0" err="1" smtClean="0">
                <a:solidFill>
                  <a:srgbClr val="F37637"/>
                </a:solidFill>
              </a:rPr>
              <a:t>def</a:t>
            </a:r>
            <a:r>
              <a:rPr lang="de-DE" i="1" dirty="0" smtClean="0">
                <a:solidFill>
                  <a:srgbClr val="F37637"/>
                </a:solidFill>
              </a:rPr>
              <a:t> </a:t>
            </a:r>
            <a:r>
              <a:rPr lang="de-DE" i="1" dirty="0" err="1" smtClean="0"/>
              <a:t>methodenname</a:t>
            </a:r>
            <a:r>
              <a:rPr lang="de-DE" i="1" dirty="0" smtClean="0">
                <a:solidFill>
                  <a:srgbClr val="F37637"/>
                </a:solidFill>
              </a:rPr>
              <a:t>(</a:t>
            </a:r>
            <a:r>
              <a:rPr lang="de-DE" i="1" dirty="0" smtClean="0"/>
              <a:t>argument1, …</a:t>
            </a:r>
            <a:r>
              <a:rPr lang="de-DE" i="1" dirty="0" smtClean="0">
                <a:solidFill>
                  <a:srgbClr val="F37637"/>
                </a:solidFill>
              </a:rPr>
              <a:t>):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i="1" dirty="0" smtClean="0"/>
              <a:t>		# hier irgendwas tun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1187624" y="3717032"/>
            <a:ext cx="0" cy="71078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6581" y="4427820"/>
            <a:ext cx="311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Im Vergleich zu "normalen" </a:t>
            </a:r>
            <a:br>
              <a:rPr lang="de-DE" dirty="0" smtClean="0"/>
            </a:br>
            <a:r>
              <a:rPr lang="de-DE" dirty="0" smtClean="0"/>
              <a:t>Methoden wird hier eingerückt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677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Klassen und Objekte in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Eigenschaften werden in der speziellen Methode __</a:t>
            </a:r>
            <a:r>
              <a:rPr lang="de-DE" dirty="0" err="1" smtClean="0"/>
              <a:t>init</a:t>
            </a:r>
            <a:r>
              <a:rPr lang="de-DE" dirty="0" smtClean="0"/>
              <a:t>__ angegeben:</a:t>
            </a:r>
            <a:br>
              <a:rPr lang="de-DE" dirty="0" smtClean="0"/>
            </a:br>
            <a:r>
              <a:rPr lang="de-DE" i="1" dirty="0" err="1" smtClean="0">
                <a:solidFill>
                  <a:srgbClr val="F37637"/>
                </a:solidFill>
              </a:rPr>
              <a:t>class</a:t>
            </a:r>
            <a:r>
              <a:rPr lang="de-DE" i="1" dirty="0" smtClean="0">
                <a:solidFill>
                  <a:srgbClr val="F37637"/>
                </a:solidFill>
              </a:rPr>
              <a:t> </a:t>
            </a:r>
            <a:r>
              <a:rPr lang="de-DE" i="1" dirty="0" err="1" smtClean="0"/>
              <a:t>Typname</a:t>
            </a:r>
            <a:r>
              <a:rPr lang="de-DE" i="1" dirty="0" smtClean="0">
                <a:solidFill>
                  <a:srgbClr val="F37637"/>
                </a:solidFill>
              </a:rPr>
              <a:t>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i="1" dirty="0" smtClean="0"/>
              <a:t>	</a:t>
            </a:r>
            <a:r>
              <a:rPr lang="de-DE" i="1" dirty="0" err="1" smtClean="0">
                <a:solidFill>
                  <a:srgbClr val="F37637"/>
                </a:solidFill>
              </a:rPr>
              <a:t>def</a:t>
            </a:r>
            <a:r>
              <a:rPr lang="de-DE" i="1" dirty="0" smtClean="0">
                <a:solidFill>
                  <a:srgbClr val="F37637"/>
                </a:solidFill>
              </a:rPr>
              <a:t> __</a:t>
            </a:r>
            <a:r>
              <a:rPr lang="de-DE" i="1" dirty="0" err="1" smtClean="0">
                <a:solidFill>
                  <a:srgbClr val="F37637"/>
                </a:solidFill>
              </a:rPr>
              <a:t>init</a:t>
            </a:r>
            <a:r>
              <a:rPr lang="de-DE" i="1" dirty="0" smtClean="0">
                <a:solidFill>
                  <a:srgbClr val="F37637"/>
                </a:solidFill>
              </a:rPr>
              <a:t>__(</a:t>
            </a:r>
            <a:r>
              <a:rPr lang="de-DE" i="1" dirty="0" err="1" smtClean="0">
                <a:solidFill>
                  <a:srgbClr val="F37637"/>
                </a:solidFill>
              </a:rPr>
              <a:t>self</a:t>
            </a:r>
            <a:r>
              <a:rPr lang="de-DE" i="1" smtClean="0">
                <a:solidFill>
                  <a:srgbClr val="F37637"/>
                </a:solidFill>
              </a:rPr>
              <a:t>, </a:t>
            </a:r>
            <a:r>
              <a:rPr lang="de-DE" i="1" smtClean="0"/>
              <a:t>argument1</a:t>
            </a:r>
            <a:r>
              <a:rPr lang="de-DE" i="1" dirty="0" smtClean="0"/>
              <a:t>, …</a:t>
            </a:r>
            <a:r>
              <a:rPr lang="de-DE" i="1" dirty="0" smtClean="0">
                <a:solidFill>
                  <a:srgbClr val="F37637"/>
                </a:solidFill>
              </a:rPr>
              <a:t>):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i="1" dirty="0" smtClean="0"/>
              <a:t>		</a:t>
            </a:r>
            <a:r>
              <a:rPr lang="de-DE" i="1" dirty="0" err="1" smtClean="0">
                <a:solidFill>
                  <a:srgbClr val="F37637"/>
                </a:solidFill>
              </a:rPr>
              <a:t>self.</a:t>
            </a:r>
            <a:r>
              <a:rPr lang="de-DE" i="1" dirty="0" err="1" smtClean="0"/>
              <a:t>eigenschaft</a:t>
            </a:r>
            <a:r>
              <a:rPr lang="de-DE" i="1" dirty="0" smtClean="0"/>
              <a:t> </a:t>
            </a:r>
            <a:r>
              <a:rPr lang="de-DE" i="1" dirty="0" smtClean="0">
                <a:solidFill>
                  <a:srgbClr val="F37637"/>
                </a:solidFill>
              </a:rPr>
              <a:t>=</a:t>
            </a:r>
            <a:r>
              <a:rPr lang="de-DE" i="1" dirty="0" smtClean="0"/>
              <a:t> wert</a:t>
            </a:r>
            <a:br>
              <a:rPr lang="de-DE" i="1" dirty="0" smtClean="0"/>
            </a:br>
            <a:r>
              <a:rPr lang="de-DE" i="1" dirty="0" smtClean="0"/>
              <a:t>		</a:t>
            </a:r>
            <a:r>
              <a:rPr lang="de-DE" i="1" dirty="0" smtClean="0">
                <a:solidFill>
                  <a:srgbClr val="F37637"/>
                </a:solidFill>
              </a:rPr>
              <a:t>self.</a:t>
            </a:r>
            <a:r>
              <a:rPr lang="de-DE" i="1" dirty="0" smtClean="0"/>
              <a:t>eigenschaft2 </a:t>
            </a:r>
            <a:r>
              <a:rPr lang="de-DE" i="1" dirty="0" smtClean="0">
                <a:solidFill>
                  <a:srgbClr val="F37637"/>
                </a:solidFill>
              </a:rPr>
              <a:t>=</a:t>
            </a:r>
            <a:r>
              <a:rPr lang="de-DE" i="1" dirty="0" smtClean="0"/>
              <a:t> wert2</a:t>
            </a:r>
          </a:p>
        </p:txBody>
      </p:sp>
    </p:spTree>
    <p:extLst>
      <p:ext uri="{BB962C8B-B14F-4D97-AF65-F5344CB8AC3E}">
        <p14:creationId xmlns:p14="http://schemas.microsoft.com/office/powerpoint/2010/main" val="135850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Klassen und Objekte in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Eigenschaften abfragen:</a:t>
            </a:r>
            <a:br>
              <a:rPr lang="de-DE" dirty="0" smtClean="0"/>
            </a:br>
            <a:r>
              <a:rPr lang="de-DE" i="1" dirty="0" smtClean="0"/>
              <a:t>wert </a:t>
            </a:r>
            <a:r>
              <a:rPr lang="de-DE" i="1" dirty="0" smtClean="0">
                <a:solidFill>
                  <a:srgbClr val="F37637"/>
                </a:solidFill>
              </a:rPr>
              <a:t>=</a:t>
            </a:r>
            <a:r>
              <a:rPr lang="de-DE" i="1" dirty="0" smtClean="0"/>
              <a:t> </a:t>
            </a:r>
            <a:r>
              <a:rPr lang="de-DE" i="1" dirty="0" err="1" smtClean="0"/>
              <a:t>objekt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eigenschaft</a:t>
            </a:r>
            <a:endParaRPr lang="de-DE" i="1" dirty="0" smtClean="0"/>
          </a:p>
          <a:p>
            <a:r>
              <a:rPr lang="de-DE" dirty="0" smtClean="0"/>
              <a:t>Operation (Methode) durchführen:</a:t>
            </a:r>
            <a:br>
              <a:rPr lang="de-DE" dirty="0" smtClean="0"/>
            </a:br>
            <a:r>
              <a:rPr lang="de-DE" i="1" dirty="0" err="1" smtClean="0"/>
              <a:t>objekt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methodenname</a:t>
            </a:r>
            <a:r>
              <a:rPr lang="de-DE" i="1" dirty="0" smtClean="0">
                <a:solidFill>
                  <a:srgbClr val="F37637"/>
                </a:solidFill>
              </a:rPr>
              <a:t>(</a:t>
            </a:r>
            <a:r>
              <a:rPr lang="de-DE" i="1" dirty="0"/>
              <a:t>argument1, </a:t>
            </a:r>
            <a:r>
              <a:rPr lang="de-DE" i="1" dirty="0" smtClean="0"/>
              <a:t>…</a:t>
            </a:r>
            <a:r>
              <a:rPr lang="de-DE" i="1" dirty="0" smtClean="0">
                <a:solidFill>
                  <a:srgbClr val="F37637"/>
                </a:solidFill>
              </a:rPr>
              <a:t>)</a:t>
            </a:r>
            <a:endParaRPr lang="de-DE" dirty="0" smtClean="0"/>
          </a:p>
          <a:p>
            <a:r>
              <a:rPr lang="de-DE" dirty="0" smtClean="0"/>
              <a:t>Berechnung (Funktion) ausführen</a:t>
            </a:r>
            <a:r>
              <a:rPr lang="de-DE" dirty="0"/>
              <a:t>:</a:t>
            </a:r>
            <a:br>
              <a:rPr lang="de-DE" dirty="0"/>
            </a:br>
            <a:r>
              <a:rPr lang="de-DE" i="1" dirty="0" err="1" smtClean="0"/>
              <a:t>ergebnis</a:t>
            </a:r>
            <a:r>
              <a:rPr lang="de-DE" i="1" dirty="0" smtClean="0"/>
              <a:t> </a:t>
            </a:r>
            <a:r>
              <a:rPr lang="de-DE" i="1" dirty="0" smtClean="0">
                <a:solidFill>
                  <a:srgbClr val="F37637"/>
                </a:solidFill>
              </a:rPr>
              <a:t>=</a:t>
            </a:r>
            <a:r>
              <a:rPr lang="de-DE" i="1" dirty="0" smtClean="0"/>
              <a:t> </a:t>
            </a:r>
            <a:r>
              <a:rPr lang="de-DE" i="1" dirty="0" err="1" smtClean="0"/>
              <a:t>objekt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methodenname</a:t>
            </a:r>
            <a:r>
              <a:rPr lang="de-DE" i="1" dirty="0" smtClean="0">
                <a:solidFill>
                  <a:srgbClr val="F37637"/>
                </a:solidFill>
              </a:rPr>
              <a:t>(</a:t>
            </a:r>
            <a:r>
              <a:rPr lang="de-DE" i="1" dirty="0" smtClean="0"/>
              <a:t>argument1</a:t>
            </a:r>
            <a:r>
              <a:rPr lang="de-DE" i="1" dirty="0"/>
              <a:t>, </a:t>
            </a:r>
            <a:r>
              <a:rPr lang="de-DE" i="1" dirty="0" smtClean="0"/>
              <a:t>…</a:t>
            </a:r>
            <a:r>
              <a:rPr lang="de-DE" i="1" dirty="0" smtClean="0">
                <a:solidFill>
                  <a:srgbClr val="F37637"/>
                </a:solidFill>
              </a:rPr>
              <a:t>)</a:t>
            </a:r>
            <a:endParaRPr lang="de-DE" dirty="0" smtClean="0"/>
          </a:p>
          <a:p>
            <a:r>
              <a:rPr lang="de-DE" dirty="0" smtClean="0"/>
              <a:t>Objekte löschen:</a:t>
            </a:r>
            <a:r>
              <a:rPr lang="de-DE" i="1" dirty="0" smtClean="0">
                <a:solidFill>
                  <a:srgbClr val="F37637"/>
                </a:solidFill>
              </a:rPr>
              <a:t/>
            </a:r>
            <a:br>
              <a:rPr lang="de-DE" i="1" dirty="0" smtClean="0">
                <a:solidFill>
                  <a:srgbClr val="F37637"/>
                </a:solidFill>
              </a:rPr>
            </a:br>
            <a:r>
              <a:rPr lang="de-DE" i="1" dirty="0" smtClean="0">
                <a:solidFill>
                  <a:srgbClr val="F37637"/>
                </a:solidFill>
              </a:rPr>
              <a:t>del </a:t>
            </a:r>
            <a:r>
              <a:rPr lang="de-DE" i="1" dirty="0" err="1" smtClean="0"/>
              <a:t>objekt</a:t>
            </a:r>
            <a:endParaRPr lang="de-DE" i="1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508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Klassen und Objekte in Python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536056" cy="4653376"/>
          </a:xfrm>
        </p:spPr>
        <p:txBody>
          <a:bodyPr/>
          <a:lstStyle/>
          <a:p>
            <a:r>
              <a:rPr lang="de-DE" dirty="0" smtClean="0"/>
              <a:t>Definiere eine Klasse Quader und gib ihr ein paar Eigenschaften, die ein Quader haben könnte</a:t>
            </a:r>
          </a:p>
          <a:p>
            <a:r>
              <a:rPr lang="de-DE" dirty="0" smtClean="0"/>
              <a:t>Erzeuge einen Quader a</a:t>
            </a:r>
          </a:p>
          <a:p>
            <a:r>
              <a:rPr lang="de-DE" dirty="0" smtClean="0"/>
              <a:t>Erzeuge einen anderen Quader b</a:t>
            </a:r>
          </a:p>
          <a:p>
            <a:r>
              <a:rPr lang="de-DE" dirty="0" smtClean="0"/>
              <a:t>Erzeuge einen Quader c, der genau gleich aussieht wie Quader b</a:t>
            </a:r>
          </a:p>
          <a:p>
            <a:r>
              <a:rPr lang="de-DE" dirty="0" smtClean="0"/>
              <a:t>Definiere einen Quader d, der identisch ist mit Quader c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1" y="1787124"/>
            <a:ext cx="3608697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Zuletzt behandelt</a:t>
            </a:r>
          </a:p>
          <a:p>
            <a:r>
              <a:rPr lang="de-DE" dirty="0" smtClean="0"/>
              <a:t>Erweitertes Python</a:t>
            </a:r>
          </a:p>
          <a:p>
            <a:pPr lvl="1"/>
            <a:r>
              <a:rPr lang="de-DE" dirty="0" smtClean="0"/>
              <a:t>Objekte</a:t>
            </a:r>
          </a:p>
          <a:p>
            <a:pPr lvl="1"/>
            <a:r>
              <a:rPr lang="de-DE" dirty="0" smtClean="0"/>
              <a:t>Klassen</a:t>
            </a:r>
          </a:p>
          <a:p>
            <a:pPr lvl="1"/>
            <a:r>
              <a:rPr lang="de-DE" dirty="0" smtClean="0"/>
              <a:t>Klassen und Objekte in Python</a:t>
            </a:r>
          </a:p>
          <a:p>
            <a:pPr lvl="1"/>
            <a:r>
              <a:rPr lang="de-DE" dirty="0" smtClean="0"/>
              <a:t>Bibliotheken</a:t>
            </a:r>
          </a:p>
        </p:txBody>
      </p:sp>
    </p:spTree>
    <p:extLst>
      <p:ext uri="{BB962C8B-B14F-4D97-AF65-F5344CB8AC3E}">
        <p14:creationId xmlns:p14="http://schemas.microsoft.com/office/powerpoint/2010/main" val="36553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Klassen und Objekte in Python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392040" cy="4653376"/>
          </a:xfrm>
        </p:spPr>
        <p:txBody>
          <a:bodyPr/>
          <a:lstStyle/>
          <a:p>
            <a:r>
              <a:rPr lang="de-DE" dirty="0" smtClean="0"/>
              <a:t>Ändere eine Eigenschaft an Quader b</a:t>
            </a:r>
          </a:p>
          <a:p>
            <a:r>
              <a:rPr lang="de-DE" dirty="0" smtClean="0"/>
              <a:t>Überprüfe die gleiche Eigenschaft an Quader c</a:t>
            </a:r>
          </a:p>
          <a:p>
            <a:r>
              <a:rPr lang="de-DE" dirty="0" smtClean="0"/>
              <a:t>Ändere eine Eigenschaft an Quader d</a:t>
            </a:r>
          </a:p>
          <a:p>
            <a:r>
              <a:rPr lang="de-DE" dirty="0" smtClean="0"/>
              <a:t>Überprüfe die Eigenschaft an Quader c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1" y="1787124"/>
            <a:ext cx="3608697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2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Klassen und Objekte in Python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Hausaufgabe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392040" cy="4653376"/>
          </a:xfrm>
        </p:spPr>
        <p:txBody>
          <a:bodyPr/>
          <a:lstStyle/>
          <a:p>
            <a:r>
              <a:rPr lang="de-DE" dirty="0" smtClean="0"/>
              <a:t>Füge eine Methode zur Klasse hinzu, die den Quader in einer Richtung dreht</a:t>
            </a:r>
          </a:p>
          <a:p>
            <a:r>
              <a:rPr lang="de-DE" dirty="0" smtClean="0"/>
              <a:t>Füge eine Funktion zur Klasse hinzu, die das Volumen des Quaders ausrechnet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19" y="2348880"/>
            <a:ext cx="399326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9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Das Rad nicht neu erfinden: wiederverwenden von fremdem Code</a:t>
            </a:r>
          </a:p>
          <a:p>
            <a:r>
              <a:rPr lang="de-DE" dirty="0"/>
              <a:t>Bibliotheken müssen ggf. installiert </a:t>
            </a:r>
            <a:r>
              <a:rPr lang="de-DE" dirty="0" smtClean="0"/>
              <a:t>werden</a:t>
            </a:r>
            <a:br>
              <a:rPr lang="de-DE" dirty="0" smtClean="0"/>
            </a:br>
            <a:r>
              <a:rPr lang="de-DE" i="1" dirty="0" smtClean="0"/>
              <a:t>pip3 </a:t>
            </a:r>
            <a:r>
              <a:rPr lang="de-DE" i="1" dirty="0" err="1" smtClean="0"/>
              <a:t>install</a:t>
            </a:r>
            <a:r>
              <a:rPr lang="de-DE" i="1" dirty="0" smtClean="0"/>
              <a:t> </a:t>
            </a:r>
            <a:r>
              <a:rPr lang="de-DE" i="1" dirty="0" err="1" smtClean="0"/>
              <a:t>bibliothekname</a:t>
            </a:r>
            <a:endParaRPr lang="de-DE" i="1" dirty="0"/>
          </a:p>
          <a:p>
            <a:r>
              <a:rPr lang="de-DE" dirty="0" smtClean="0"/>
              <a:t>Ganze Bibliothek einbinden:</a:t>
            </a:r>
            <a:br>
              <a:rPr lang="de-DE" dirty="0" smtClean="0"/>
            </a:br>
            <a:r>
              <a:rPr lang="de-DE" i="1" dirty="0" err="1" smtClean="0">
                <a:solidFill>
                  <a:srgbClr val="F37637"/>
                </a:solidFill>
              </a:rPr>
              <a:t>import</a:t>
            </a:r>
            <a:r>
              <a:rPr lang="de-DE" i="1" dirty="0" smtClean="0">
                <a:solidFill>
                  <a:srgbClr val="F37637"/>
                </a:solidFill>
              </a:rPr>
              <a:t> </a:t>
            </a:r>
            <a:r>
              <a:rPr lang="de-DE" i="1" dirty="0" err="1" smtClean="0"/>
              <a:t>bibliothekname</a:t>
            </a:r>
            <a:endParaRPr lang="de-DE" i="1" dirty="0" smtClean="0"/>
          </a:p>
          <a:p>
            <a:r>
              <a:rPr lang="de-DE" dirty="0" smtClean="0"/>
              <a:t>Teile einer Bibliothek einbinden:</a:t>
            </a:r>
            <a:br>
              <a:rPr lang="de-DE" dirty="0" smtClean="0"/>
            </a:br>
            <a:r>
              <a:rPr lang="de-DE" i="1" dirty="0" err="1" smtClean="0">
                <a:solidFill>
                  <a:srgbClr val="F37637"/>
                </a:solidFill>
              </a:rPr>
              <a:t>from</a:t>
            </a:r>
            <a:r>
              <a:rPr lang="de-DE" i="1" dirty="0" smtClean="0">
                <a:solidFill>
                  <a:srgbClr val="F37637"/>
                </a:solidFill>
              </a:rPr>
              <a:t> </a:t>
            </a:r>
            <a:r>
              <a:rPr lang="de-DE" i="1" dirty="0" err="1" smtClean="0"/>
              <a:t>bibliothekname</a:t>
            </a:r>
            <a:r>
              <a:rPr lang="de-DE" i="1" dirty="0" smtClean="0"/>
              <a:t> </a:t>
            </a:r>
            <a:r>
              <a:rPr lang="de-DE" i="1" dirty="0" err="1" smtClean="0">
                <a:solidFill>
                  <a:srgbClr val="F37637"/>
                </a:solidFill>
              </a:rPr>
              <a:t>import</a:t>
            </a:r>
            <a:r>
              <a:rPr lang="de-DE" i="1" dirty="0" smtClean="0">
                <a:solidFill>
                  <a:srgbClr val="F37637"/>
                </a:solidFill>
              </a:rPr>
              <a:t> </a:t>
            </a:r>
            <a:r>
              <a:rPr lang="de-DE" i="1" dirty="0" smtClean="0"/>
              <a:t>teil</a:t>
            </a:r>
          </a:p>
        </p:txBody>
      </p:sp>
    </p:spTree>
    <p:extLst>
      <p:ext uri="{BB962C8B-B14F-4D97-AF65-F5344CB8AC3E}">
        <p14:creationId xmlns:p14="http://schemas.microsoft.com/office/powerpoint/2010/main" val="53810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Zugriff auf Funktionen abhängig vom Paradigma</a:t>
            </a:r>
          </a:p>
          <a:p>
            <a:pPr lvl="1"/>
            <a:r>
              <a:rPr lang="de-DE" dirty="0" smtClean="0"/>
              <a:t>Prozedural: </a:t>
            </a:r>
            <a:br>
              <a:rPr lang="de-DE" dirty="0" smtClean="0"/>
            </a:br>
            <a:r>
              <a:rPr lang="de-DE" i="1" dirty="0" err="1" smtClean="0"/>
              <a:t>bibliothekname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funktion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</a:p>
          <a:p>
            <a:pPr lvl="1"/>
            <a:r>
              <a:rPr lang="de-DE" dirty="0" smtClean="0"/>
              <a:t>Objektorientiert: </a:t>
            </a:r>
            <a:br>
              <a:rPr lang="de-DE" dirty="0" smtClean="0"/>
            </a:br>
            <a:r>
              <a:rPr lang="de-DE" i="1" dirty="0" err="1" smtClean="0"/>
              <a:t>objekt</a:t>
            </a:r>
            <a:r>
              <a:rPr lang="de-DE" i="1" dirty="0" smtClean="0"/>
              <a:t> </a:t>
            </a:r>
            <a:r>
              <a:rPr lang="de-DE" i="1" dirty="0" smtClean="0">
                <a:solidFill>
                  <a:srgbClr val="F37637"/>
                </a:solidFill>
              </a:rPr>
              <a:t>=</a:t>
            </a:r>
            <a:r>
              <a:rPr lang="de-DE" i="1" dirty="0" smtClean="0"/>
              <a:t> </a:t>
            </a:r>
            <a:r>
              <a:rPr lang="de-DE" i="1" dirty="0" err="1" smtClean="0"/>
              <a:t>bibliothekname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Typname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  <a:br>
              <a:rPr lang="de-DE" i="1" dirty="0" smtClean="0">
                <a:solidFill>
                  <a:srgbClr val="F37637"/>
                </a:solidFill>
              </a:rPr>
            </a:br>
            <a:r>
              <a:rPr lang="de-DE" i="1" dirty="0" err="1" smtClean="0"/>
              <a:t>ergebnis</a:t>
            </a:r>
            <a:r>
              <a:rPr lang="de-DE" i="1" dirty="0" smtClean="0"/>
              <a:t> </a:t>
            </a:r>
            <a:r>
              <a:rPr lang="de-DE" i="1" dirty="0" smtClean="0">
                <a:solidFill>
                  <a:srgbClr val="F37637"/>
                </a:solidFill>
              </a:rPr>
              <a:t>= </a:t>
            </a:r>
            <a:r>
              <a:rPr lang="de-DE" i="1" dirty="0" err="1" smtClean="0"/>
              <a:t>objekt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funktion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  <a:endParaRPr lang="de-DE" i="1" dirty="0">
              <a:solidFill>
                <a:srgbClr val="F37637"/>
              </a:solidFill>
            </a:endParaRPr>
          </a:p>
          <a:p>
            <a:pPr lvl="1"/>
            <a:endParaRPr lang="de-DE" dirty="0" smtClean="0">
              <a:solidFill>
                <a:srgbClr val="F376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97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4536056" cy="4653376"/>
          </a:xfrm>
        </p:spPr>
        <p:txBody>
          <a:bodyPr/>
          <a:lstStyle/>
          <a:p>
            <a:r>
              <a:rPr lang="de-DE" dirty="0" smtClean="0"/>
              <a:t>Berechne den Wochentag des heutigen Datums.</a:t>
            </a:r>
          </a:p>
          <a:p>
            <a:r>
              <a:rPr lang="de-DE" dirty="0" smtClean="0"/>
              <a:t>Bibliothek: </a:t>
            </a:r>
            <a:r>
              <a:rPr lang="de-DE" dirty="0" err="1" smtClean="0">
                <a:solidFill>
                  <a:srgbClr val="F37637"/>
                </a:solidFill>
              </a:rPr>
              <a:t>datetime</a:t>
            </a:r>
            <a:endParaRPr lang="de-DE" dirty="0" smtClean="0">
              <a:solidFill>
                <a:srgbClr val="F37637"/>
              </a:solidFill>
            </a:endParaRPr>
          </a:p>
          <a:p>
            <a:r>
              <a:rPr lang="de-DE" dirty="0" smtClean="0"/>
              <a:t>Klasse: </a:t>
            </a:r>
            <a:r>
              <a:rPr lang="de-DE" dirty="0" err="1" smtClean="0">
                <a:solidFill>
                  <a:srgbClr val="F37637"/>
                </a:solidFill>
              </a:rPr>
              <a:t>date</a:t>
            </a:r>
            <a:endParaRPr lang="de-DE" dirty="0" smtClean="0">
              <a:solidFill>
                <a:srgbClr val="F37637"/>
              </a:solidFill>
            </a:endParaRPr>
          </a:p>
          <a:p>
            <a:r>
              <a:rPr lang="de-DE" smtClean="0"/>
              <a:t>Funktion: </a:t>
            </a:r>
            <a:r>
              <a:rPr lang="de-DE" dirty="0" err="1" smtClean="0">
                <a:solidFill>
                  <a:srgbClr val="F37637"/>
                </a:solidFill>
              </a:rPr>
              <a:t>weekday</a:t>
            </a:r>
            <a:r>
              <a:rPr lang="de-DE" dirty="0" smtClean="0">
                <a:solidFill>
                  <a:srgbClr val="F37637"/>
                </a:solidFill>
              </a:rPr>
              <a:t>()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Zahl von 0 bis 6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91" y="1787124"/>
            <a:ext cx="3608697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Es gibt Bibliotheken für</a:t>
            </a:r>
          </a:p>
          <a:p>
            <a:pPr lvl="1"/>
            <a:r>
              <a:rPr lang="de-DE" dirty="0" smtClean="0"/>
              <a:t>Bildverarbeitung: </a:t>
            </a:r>
            <a:r>
              <a:rPr lang="de-DE" dirty="0" err="1" smtClean="0"/>
              <a:t>opencv</a:t>
            </a:r>
            <a:endParaRPr lang="de-DE" dirty="0" smtClean="0"/>
          </a:p>
          <a:p>
            <a:pPr lvl="1"/>
            <a:r>
              <a:rPr lang="de-DE" dirty="0" smtClean="0"/>
              <a:t>Systemfunktionen: </a:t>
            </a:r>
            <a:r>
              <a:rPr lang="de-DE" dirty="0" err="1" smtClean="0"/>
              <a:t>sys</a:t>
            </a:r>
            <a:endParaRPr lang="de-DE" dirty="0" smtClean="0"/>
          </a:p>
          <a:p>
            <a:pPr lvl="1"/>
            <a:r>
              <a:rPr lang="de-DE" dirty="0" smtClean="0"/>
              <a:t>Mathematik: </a:t>
            </a:r>
            <a:r>
              <a:rPr lang="de-DE" dirty="0" err="1" smtClean="0"/>
              <a:t>math</a:t>
            </a:r>
            <a:endParaRPr lang="de-DE" dirty="0" smtClean="0"/>
          </a:p>
          <a:p>
            <a:pPr lvl="1"/>
            <a:r>
              <a:rPr lang="de-DE" dirty="0" smtClean="0"/>
              <a:t>Internet: </a:t>
            </a:r>
            <a:r>
              <a:rPr lang="de-DE" dirty="0" err="1" smtClean="0"/>
              <a:t>urllib</a:t>
            </a:r>
            <a:endParaRPr lang="de-DE" dirty="0" smtClean="0"/>
          </a:p>
          <a:p>
            <a:pPr lvl="1"/>
            <a:r>
              <a:rPr lang="de-DE" dirty="0" smtClean="0"/>
              <a:t>Datum und Uhrzeit: </a:t>
            </a:r>
            <a:r>
              <a:rPr lang="de-DE" dirty="0" err="1" smtClean="0"/>
              <a:t>datetime</a:t>
            </a:r>
            <a:endParaRPr lang="de-DE" dirty="0" smtClean="0"/>
          </a:p>
          <a:p>
            <a:pPr lvl="1"/>
            <a:r>
              <a:rPr lang="de-DE" dirty="0" smtClean="0"/>
              <a:t>Kompression: </a:t>
            </a:r>
            <a:r>
              <a:rPr lang="de-DE" dirty="0" err="1" smtClean="0"/>
              <a:t>zlib</a:t>
            </a:r>
            <a:r>
              <a:rPr lang="de-DE" dirty="0" smtClean="0"/>
              <a:t>, </a:t>
            </a:r>
            <a:r>
              <a:rPr lang="de-DE" dirty="0" err="1" smtClean="0"/>
              <a:t>gzip</a:t>
            </a:r>
            <a:r>
              <a:rPr lang="de-DE" dirty="0" smtClean="0"/>
              <a:t>, </a:t>
            </a:r>
            <a:r>
              <a:rPr lang="de-DE" dirty="0" err="1" smtClean="0"/>
              <a:t>zipfile</a:t>
            </a:r>
            <a:endParaRPr lang="de-DE" dirty="0" smtClean="0"/>
          </a:p>
          <a:p>
            <a:pPr lvl="1"/>
            <a:r>
              <a:rPr lang="de-DE" dirty="0" smtClean="0"/>
              <a:t>Excel: </a:t>
            </a:r>
            <a:r>
              <a:rPr lang="de-DE" dirty="0" err="1" smtClean="0"/>
              <a:t>xlsxwriter</a:t>
            </a:r>
            <a:endParaRPr lang="de-DE" dirty="0" smtClean="0"/>
          </a:p>
          <a:p>
            <a:pPr lvl="1"/>
            <a:r>
              <a:rPr lang="de-DE" dirty="0" smtClean="0"/>
              <a:t>u.v.m.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82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Tupel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Tupel sind Variablen mit mehreren Werten, die zusammen gehören</a:t>
            </a:r>
          </a:p>
          <a:p>
            <a:pPr lvl="1"/>
            <a:r>
              <a:rPr lang="de-DE" dirty="0" smtClean="0"/>
              <a:t>Werden in runden Klammern definiert</a:t>
            </a:r>
            <a:endParaRPr lang="de-DE" dirty="0"/>
          </a:p>
          <a:p>
            <a:pPr lvl="1"/>
            <a:r>
              <a:rPr lang="de-DE" dirty="0" smtClean="0"/>
              <a:t>Tupel können eingepackt und wieder ausgepackt werden.</a:t>
            </a:r>
          </a:p>
          <a:p>
            <a:pPr lvl="1"/>
            <a:r>
              <a:rPr lang="de-DE" dirty="0" smtClean="0"/>
              <a:t>Einpacken: </a:t>
            </a:r>
            <a:r>
              <a:rPr lang="de-DE" dirty="0" err="1" smtClean="0"/>
              <a:t>tupel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>
                <a:solidFill>
                  <a:srgbClr val="F37637"/>
                </a:solidFill>
              </a:rPr>
              <a:t>(</a:t>
            </a:r>
            <a:r>
              <a:rPr lang="de-DE" dirty="0"/>
              <a:t>wert1</a:t>
            </a:r>
            <a:r>
              <a:rPr lang="de-DE" dirty="0">
                <a:solidFill>
                  <a:srgbClr val="F37637"/>
                </a:solidFill>
              </a:rPr>
              <a:t>,</a:t>
            </a:r>
            <a:r>
              <a:rPr lang="de-DE" dirty="0"/>
              <a:t> wert2</a:t>
            </a:r>
            <a:r>
              <a:rPr lang="de-DE" dirty="0" smtClean="0">
                <a:solidFill>
                  <a:srgbClr val="F37637"/>
                </a:solidFill>
              </a:rPr>
              <a:t>)</a:t>
            </a:r>
          </a:p>
          <a:p>
            <a:pPr lvl="1"/>
            <a:r>
              <a:rPr lang="de-DE" dirty="0" smtClean="0"/>
              <a:t>Auspacken: wert1</a:t>
            </a:r>
            <a:r>
              <a:rPr lang="de-DE" dirty="0" smtClean="0">
                <a:solidFill>
                  <a:srgbClr val="F37637"/>
                </a:solidFill>
              </a:rPr>
              <a:t>,</a:t>
            </a:r>
            <a:r>
              <a:rPr lang="de-DE" dirty="0" smtClean="0"/>
              <a:t> wert2 = </a:t>
            </a:r>
            <a:r>
              <a:rPr lang="de-DE" dirty="0" err="1" smtClean="0"/>
              <a:t>tupel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486687"/>
            <a:ext cx="5400600" cy="18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6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Mengen („</a:t>
            </a:r>
            <a:r>
              <a:rPr lang="de-DE" dirty="0" err="1" smtClean="0"/>
              <a:t>set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Mengen sind mehrere Werte, die nicht doppelt vorkommen sollen</a:t>
            </a:r>
          </a:p>
          <a:p>
            <a:pPr lvl="1"/>
            <a:r>
              <a:rPr lang="de-DE" dirty="0" smtClean="0"/>
              <a:t>Werden in geschweiften Klammern definiert</a:t>
            </a:r>
            <a:br>
              <a:rPr lang="de-DE" dirty="0" smtClean="0"/>
            </a:br>
            <a:r>
              <a:rPr lang="de-DE" dirty="0" smtClean="0"/>
              <a:t>menge </a:t>
            </a:r>
            <a:r>
              <a:rPr lang="de-DE" dirty="0"/>
              <a:t>= </a:t>
            </a:r>
            <a:r>
              <a:rPr lang="de-DE" dirty="0" smtClean="0">
                <a:solidFill>
                  <a:srgbClr val="F37637"/>
                </a:solidFill>
              </a:rPr>
              <a:t>{</a:t>
            </a:r>
            <a:r>
              <a:rPr lang="de-DE" dirty="0" smtClean="0"/>
              <a:t>wert1</a:t>
            </a:r>
            <a:r>
              <a:rPr lang="de-DE" dirty="0">
                <a:solidFill>
                  <a:srgbClr val="F37637"/>
                </a:solidFill>
              </a:rPr>
              <a:t>,</a:t>
            </a:r>
            <a:r>
              <a:rPr lang="de-DE" dirty="0"/>
              <a:t> </a:t>
            </a:r>
            <a:r>
              <a:rPr lang="de-DE" dirty="0" smtClean="0"/>
              <a:t>wert2</a:t>
            </a:r>
            <a:r>
              <a:rPr lang="de-DE" dirty="0" smtClean="0">
                <a:solidFill>
                  <a:srgbClr val="F37637"/>
                </a:solidFill>
              </a:rPr>
              <a:t>}</a:t>
            </a:r>
          </a:p>
          <a:p>
            <a:r>
              <a:rPr lang="de-DE" dirty="0" smtClean="0"/>
              <a:t>Mengenoperationen:</a:t>
            </a:r>
          </a:p>
          <a:p>
            <a:pPr lvl="1"/>
            <a:r>
              <a:rPr lang="de-DE" dirty="0" smtClean="0"/>
              <a:t>Enthält: </a:t>
            </a:r>
            <a:r>
              <a:rPr lang="de-DE" dirty="0" smtClean="0">
                <a:solidFill>
                  <a:srgbClr val="F37637"/>
                </a:solidFill>
              </a:rPr>
              <a:t>in</a:t>
            </a:r>
          </a:p>
          <a:p>
            <a:pPr lvl="1"/>
            <a:r>
              <a:rPr lang="de-DE" dirty="0" smtClean="0"/>
              <a:t>Elemente entfernen: </a:t>
            </a:r>
            <a:r>
              <a:rPr lang="de-DE" dirty="0" smtClean="0">
                <a:solidFill>
                  <a:srgbClr val="F37637"/>
                </a:solidFill>
              </a:rPr>
              <a:t>-</a:t>
            </a:r>
          </a:p>
          <a:p>
            <a:pPr lvl="1"/>
            <a:r>
              <a:rPr lang="de-DE" dirty="0" smtClean="0"/>
              <a:t>Vereinigungsmenge: </a:t>
            </a:r>
            <a:r>
              <a:rPr lang="de-DE" dirty="0" smtClean="0">
                <a:solidFill>
                  <a:srgbClr val="F37637"/>
                </a:solidFill>
              </a:rPr>
              <a:t>|</a:t>
            </a:r>
          </a:p>
          <a:p>
            <a:pPr lvl="1"/>
            <a:r>
              <a:rPr lang="de-DE" dirty="0" smtClean="0"/>
              <a:t>Schnittmenge: </a:t>
            </a:r>
            <a:r>
              <a:rPr lang="de-DE" dirty="0" smtClean="0">
                <a:solidFill>
                  <a:srgbClr val="F37637"/>
                </a:solidFill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50564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Mengen („</a:t>
            </a:r>
            <a:r>
              <a:rPr lang="de-DE" dirty="0" err="1" smtClean="0"/>
              <a:t>set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 smtClean="0">
              <a:solidFill>
                <a:srgbClr val="F37637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1008"/>
            <a:ext cx="9144000" cy="24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Wörterbücher („</a:t>
            </a:r>
            <a:r>
              <a:rPr lang="de-DE" dirty="0" err="1" smtClean="0"/>
              <a:t>dictionary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 Wörterbuch ist eine besondere Menge, deren Einträge Namen haben. Der Name steht vor dem Doppelpunkt, der Wert hinten.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deutschEnglisch</a:t>
            </a:r>
            <a:r>
              <a:rPr lang="de-DE" dirty="0" smtClean="0"/>
              <a:t> = </a:t>
            </a:r>
            <a:r>
              <a:rPr lang="de-DE" dirty="0" smtClean="0">
                <a:solidFill>
                  <a:srgbClr val="F37637"/>
                </a:solidFill>
              </a:rPr>
              <a:t>{</a:t>
            </a:r>
            <a:r>
              <a:rPr lang="de-DE" dirty="0" smtClean="0"/>
              <a:t>"Apfel"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r>
              <a:rPr lang="de-DE" dirty="0" smtClean="0"/>
              <a:t> "</a:t>
            </a:r>
            <a:r>
              <a:rPr lang="de-DE" dirty="0" err="1" smtClean="0"/>
              <a:t>apple</a:t>
            </a:r>
            <a:r>
              <a:rPr lang="de-DE" dirty="0" smtClean="0"/>
              <a:t>"</a:t>
            </a:r>
            <a:r>
              <a:rPr lang="de-DE" dirty="0" smtClean="0">
                <a:solidFill>
                  <a:srgbClr val="F37637"/>
                </a:solidFill>
              </a:rPr>
              <a:t>,</a:t>
            </a:r>
            <a:r>
              <a:rPr lang="de-DE" dirty="0" smtClean="0"/>
              <a:t> "Tisch"</a:t>
            </a:r>
            <a:r>
              <a:rPr lang="de-DE" dirty="0" smtClean="0">
                <a:solidFill>
                  <a:srgbClr val="F37637"/>
                </a:solidFill>
              </a:rPr>
              <a:t>:</a:t>
            </a:r>
            <a:r>
              <a:rPr lang="de-DE" dirty="0" smtClean="0"/>
              <a:t> "</a:t>
            </a:r>
            <a:r>
              <a:rPr lang="de-DE" dirty="0" err="1" smtClean="0"/>
              <a:t>table</a:t>
            </a:r>
            <a:r>
              <a:rPr lang="de-DE" dirty="0" smtClean="0"/>
              <a:t>"</a:t>
            </a:r>
            <a:r>
              <a:rPr lang="de-DE" dirty="0" smtClean="0">
                <a:solidFill>
                  <a:srgbClr val="F37637"/>
                </a:solidFill>
              </a:rPr>
              <a:t>}</a:t>
            </a:r>
          </a:p>
          <a:p>
            <a:pPr lvl="1"/>
            <a:r>
              <a:rPr lang="de-DE" dirty="0" smtClean="0"/>
              <a:t>Zugriff über den Namen</a:t>
            </a:r>
          </a:p>
          <a:p>
            <a:pPr lvl="1"/>
            <a:r>
              <a:rPr lang="de-DE" dirty="0" smtClean="0"/>
              <a:t>Die Enthält-Funktion (</a:t>
            </a:r>
            <a:r>
              <a:rPr lang="de-DE" dirty="0" smtClean="0">
                <a:solidFill>
                  <a:srgbClr val="F37637"/>
                </a:solidFill>
              </a:rPr>
              <a:t>in</a:t>
            </a:r>
            <a:r>
              <a:rPr lang="de-DE" dirty="0" smtClean="0"/>
              <a:t>) prüft, ob der Name enthalten ist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86369"/>
            <a:ext cx="6408712" cy="212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Zuletzt behandelt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293336"/>
          </a:xfrm>
        </p:spPr>
        <p:txBody>
          <a:bodyPr>
            <a:normAutofit/>
          </a:bodyPr>
          <a:lstStyle/>
          <a:p>
            <a:r>
              <a:rPr lang="de-DE" dirty="0" smtClean="0"/>
              <a:t>Python im Vergleich mit anderen Programmiersprachen</a:t>
            </a:r>
          </a:p>
          <a:p>
            <a:r>
              <a:rPr lang="de-DE" dirty="0" smtClean="0"/>
              <a:t>Installation und Verwendung von Python</a:t>
            </a:r>
          </a:p>
          <a:p>
            <a:r>
              <a:rPr lang="de-DE" dirty="0" smtClean="0"/>
              <a:t>IDE (Integrated Development Environment)</a:t>
            </a:r>
          </a:p>
          <a:p>
            <a:r>
              <a:rPr lang="de-DE" dirty="0" smtClean="0"/>
              <a:t>Rechnen, Text, Logikaussagen</a:t>
            </a:r>
          </a:p>
          <a:p>
            <a:r>
              <a:rPr lang="de-DE" dirty="0" smtClean="0"/>
              <a:t>Verzweigungen, Schleifen</a:t>
            </a:r>
          </a:p>
          <a:p>
            <a:r>
              <a:rPr lang="de-DE" dirty="0" smtClean="0"/>
              <a:t>Listen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65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Erweitertes Python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Wörterbücher („</a:t>
            </a:r>
            <a:r>
              <a:rPr lang="de-DE" dirty="0" err="1" smtClean="0"/>
              <a:t>dictionary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Bei Schleifen über Wörterbücher lassen sich Name und Wert abrufen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>
                <a:solidFill>
                  <a:srgbClr val="F37637"/>
                </a:solidFill>
              </a:rPr>
              <a:t>for</a:t>
            </a:r>
            <a:r>
              <a:rPr lang="de-DE" dirty="0" smtClean="0">
                <a:solidFill>
                  <a:srgbClr val="F37637"/>
                </a:solidFill>
              </a:rPr>
              <a:t> </a:t>
            </a:r>
            <a:r>
              <a:rPr lang="de-DE" dirty="0" err="1" smtClean="0"/>
              <a:t>name</a:t>
            </a:r>
            <a:r>
              <a:rPr lang="de-DE" dirty="0" smtClean="0">
                <a:solidFill>
                  <a:srgbClr val="F37637"/>
                </a:solidFill>
              </a:rPr>
              <a:t>,</a:t>
            </a:r>
            <a:r>
              <a:rPr lang="de-DE" dirty="0" smtClean="0"/>
              <a:t> wert </a:t>
            </a:r>
            <a:r>
              <a:rPr lang="de-DE" dirty="0" smtClean="0">
                <a:solidFill>
                  <a:srgbClr val="F37637"/>
                </a:solidFill>
              </a:rPr>
              <a:t>in</a:t>
            </a:r>
            <a:r>
              <a:rPr lang="de-DE" dirty="0" smtClean="0"/>
              <a:t> </a:t>
            </a:r>
            <a:r>
              <a:rPr lang="de-DE" dirty="0" err="1" smtClean="0"/>
              <a:t>dictionary</a:t>
            </a:r>
            <a:r>
              <a:rPr lang="de-DE" dirty="0" err="1" smtClean="0">
                <a:solidFill>
                  <a:srgbClr val="F37637"/>
                </a:solidFill>
              </a:rPr>
              <a:t>.items</a:t>
            </a:r>
            <a:r>
              <a:rPr lang="de-DE" dirty="0" smtClean="0">
                <a:solidFill>
                  <a:srgbClr val="F37637"/>
                </a:solidFill>
              </a:rPr>
              <a:t>():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3170459"/>
            <a:ext cx="7440423" cy="8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Paradigma Objektorientierung (OO)</a:t>
            </a:r>
          </a:p>
          <a:p>
            <a:pPr lvl="1"/>
            <a:r>
              <a:rPr lang="de-DE" dirty="0" smtClean="0"/>
              <a:t>Philosophie: "Alles ist ein Ding"</a:t>
            </a:r>
          </a:p>
          <a:p>
            <a:r>
              <a:rPr lang="de-DE" dirty="0" smtClean="0"/>
              <a:t>Objekte sind "Gegenstände" mit konkreten Eigenschaften</a:t>
            </a:r>
          </a:p>
          <a:p>
            <a:pPr lvl="1"/>
            <a:r>
              <a:rPr lang="de-DE" dirty="0" smtClean="0"/>
              <a:t>Beispiel: </a:t>
            </a:r>
            <a:br>
              <a:rPr lang="de-DE" dirty="0" smtClean="0"/>
            </a:br>
            <a:r>
              <a:rPr lang="de-DE" dirty="0" smtClean="0"/>
              <a:t>der Tisch mit 4 Beinen und hölzerner Tischplatte, </a:t>
            </a:r>
            <a:br>
              <a:rPr lang="de-DE" dirty="0" smtClean="0"/>
            </a:br>
            <a:r>
              <a:rPr lang="de-DE" dirty="0" smtClean="0"/>
              <a:t>der bei Fritz im Büro steht,</a:t>
            </a:r>
            <a:br>
              <a:rPr lang="de-DE" dirty="0" smtClean="0"/>
            </a:br>
            <a:r>
              <a:rPr lang="de-DE" dirty="0" smtClean="0"/>
              <a:t>am 12.5.2015 eingekauft wurde,</a:t>
            </a:r>
            <a:br>
              <a:rPr lang="de-DE" dirty="0" smtClean="0"/>
            </a:br>
            <a:r>
              <a:rPr lang="de-DE" dirty="0" smtClean="0"/>
              <a:t>die Bestellnummer EAM 90061554 hat</a:t>
            </a:r>
            <a:br>
              <a:rPr lang="de-DE" dirty="0" smtClean="0"/>
            </a:br>
            <a:r>
              <a:rPr lang="de-DE" dirty="0" smtClean="0"/>
              <a:t>und an der hinteren linken Ecke beschädigt ist</a:t>
            </a:r>
          </a:p>
          <a:p>
            <a:r>
              <a:rPr lang="de-DE" dirty="0" smtClean="0"/>
              <a:t>Objekte werden auch Instanzen genannt</a:t>
            </a:r>
          </a:p>
        </p:txBody>
      </p:sp>
    </p:spTree>
    <p:extLst>
      <p:ext uri="{BB962C8B-B14F-4D97-AF65-F5344CB8AC3E}">
        <p14:creationId xmlns:p14="http://schemas.microsoft.com/office/powerpoint/2010/main" val="412397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293336"/>
          </a:xfrm>
        </p:spPr>
        <p:txBody>
          <a:bodyPr/>
          <a:lstStyle/>
          <a:p>
            <a:r>
              <a:rPr lang="de-DE" dirty="0" smtClean="0"/>
              <a:t>Eindeutig identifizierbar / Unikat</a:t>
            </a:r>
          </a:p>
          <a:p>
            <a:pPr lvl="1"/>
            <a:r>
              <a:rPr lang="de-DE" dirty="0" smtClean="0"/>
              <a:t>es gibt genau eins</a:t>
            </a:r>
          </a:p>
          <a:p>
            <a:pPr lvl="1"/>
            <a:r>
              <a:rPr lang="de-DE" dirty="0" smtClean="0"/>
              <a:t>ein genau gleich aussehendes Objekt ist trotzdem ein anderes</a:t>
            </a:r>
          </a:p>
          <a:p>
            <a:r>
              <a:rPr lang="de-DE" dirty="0" smtClean="0"/>
              <a:t>dasselbe Objekt </a:t>
            </a:r>
          </a:p>
          <a:p>
            <a:pPr lvl="1"/>
            <a:r>
              <a:rPr lang="de-DE" dirty="0" smtClean="0"/>
              <a:t>identisches Unikat</a:t>
            </a:r>
          </a:p>
          <a:p>
            <a:pPr lvl="1"/>
            <a:r>
              <a:rPr lang="de-DE" dirty="0" smtClean="0"/>
              <a:t>besteht aus denselben Atomen</a:t>
            </a:r>
          </a:p>
          <a:p>
            <a:r>
              <a:rPr lang="de-DE" dirty="0" smtClean="0"/>
              <a:t>ein gleiches Objekt</a:t>
            </a:r>
          </a:p>
          <a:p>
            <a:pPr lvl="1"/>
            <a:r>
              <a:rPr lang="de-DE" dirty="0" smtClean="0"/>
              <a:t>zwei identisch aussehende Objekte</a:t>
            </a:r>
          </a:p>
          <a:p>
            <a:pPr lvl="1"/>
            <a:r>
              <a:rPr lang="de-DE" dirty="0" smtClean="0"/>
              <a:t>besteht aus anderen Atomen</a:t>
            </a:r>
          </a:p>
          <a:p>
            <a:pPr lvl="1"/>
            <a:r>
              <a:rPr lang="de-DE" dirty="0" smtClean="0"/>
              <a:t>hat eine andere Position im Raum</a:t>
            </a:r>
          </a:p>
        </p:txBody>
      </p:sp>
    </p:spTree>
    <p:extLst>
      <p:ext uri="{BB962C8B-B14F-4D97-AF65-F5344CB8AC3E}">
        <p14:creationId xmlns:p14="http://schemas.microsoft.com/office/powerpoint/2010/main" val="13156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Änderungen für Objekte im PC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293336"/>
          </a:xfrm>
        </p:spPr>
        <p:txBody>
          <a:bodyPr/>
          <a:lstStyle/>
          <a:p>
            <a:r>
              <a:rPr lang="de-DE" dirty="0" smtClean="0"/>
              <a:t>Eindeutig identifizierbar / Unikat</a:t>
            </a:r>
          </a:p>
          <a:p>
            <a:pPr lvl="1"/>
            <a:r>
              <a:rPr lang="de-DE" dirty="0" smtClean="0"/>
              <a:t>es gibt genau eins</a:t>
            </a:r>
          </a:p>
          <a:p>
            <a:pPr lvl="1"/>
            <a:r>
              <a:rPr lang="de-DE" dirty="0" smtClean="0"/>
              <a:t>ein genau gleich aussehendes Objekt ist trotzdem ein anderes</a:t>
            </a:r>
          </a:p>
          <a:p>
            <a:r>
              <a:rPr lang="de-DE" dirty="0" smtClean="0"/>
              <a:t>dasselbe Objekt </a:t>
            </a:r>
          </a:p>
          <a:p>
            <a:pPr lvl="1"/>
            <a:r>
              <a:rPr lang="de-DE" dirty="0" smtClean="0"/>
              <a:t>identisches Unikat</a:t>
            </a:r>
          </a:p>
          <a:p>
            <a:pPr lvl="1"/>
            <a:r>
              <a:rPr lang="de-DE" dirty="0" smtClean="0"/>
              <a:t>besteht aus denselben Atomen</a:t>
            </a:r>
          </a:p>
          <a:p>
            <a:r>
              <a:rPr lang="de-DE" dirty="0" smtClean="0"/>
              <a:t>ein gleiches Objekt</a:t>
            </a:r>
          </a:p>
          <a:p>
            <a:pPr lvl="1"/>
            <a:r>
              <a:rPr lang="de-DE" dirty="0" smtClean="0"/>
              <a:t>zwei identisch aussehende Objekte</a:t>
            </a:r>
          </a:p>
          <a:p>
            <a:pPr lvl="1"/>
            <a:r>
              <a:rPr lang="de-DE" dirty="0" smtClean="0"/>
              <a:t>besteht aus anderen Atomen</a:t>
            </a:r>
          </a:p>
          <a:p>
            <a:pPr lvl="1"/>
            <a:r>
              <a:rPr lang="de-DE" dirty="0" smtClean="0"/>
              <a:t>hat eine andere Position im Raum</a:t>
            </a:r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3779912" y="4437112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3599892" y="5733256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4319972" y="6237312"/>
            <a:ext cx="828092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3059832" y="6201308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054651" y="4062263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  <a:latin typeface="Helvetica Narrow" panose="020B0506020203020204" pitchFamily="34" charset="0"/>
              </a:rPr>
              <a:t>Elektronen</a:t>
            </a:r>
            <a:endParaRPr lang="de-DE" sz="2400" dirty="0">
              <a:solidFill>
                <a:srgbClr val="FF0000"/>
              </a:solidFill>
              <a:latin typeface="Helvetica Narrow" panose="020B0506020203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647666" y="5568922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  <a:latin typeface="Helvetica Narrow" panose="020B0506020203020204" pitchFamily="34" charset="0"/>
              </a:rPr>
              <a:t>Elektronen</a:t>
            </a:r>
            <a:endParaRPr lang="de-DE" sz="2400" dirty="0">
              <a:solidFill>
                <a:srgbClr val="FF0000"/>
              </a:solidFill>
              <a:latin typeface="Helvetica Narrow" panose="020B0506020203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568809" y="642619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  <a:latin typeface="Helvetica Narrow" panose="020B0506020203020204" pitchFamily="34" charset="0"/>
              </a:rPr>
              <a:t>RAM</a:t>
            </a:r>
            <a:endParaRPr lang="de-DE" sz="2400" dirty="0">
              <a:solidFill>
                <a:srgbClr val="FF0000"/>
              </a:solidFill>
              <a:latin typeface="Helvetica Narrow" panose="020B0506020203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257918" y="640252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  <a:latin typeface="Helvetica Narrow" panose="020B0506020203020204" pitchFamily="34" charset="0"/>
              </a:rPr>
              <a:t>Adresse</a:t>
            </a:r>
            <a:endParaRPr lang="de-DE" sz="2400" dirty="0">
              <a:solidFill>
                <a:srgbClr val="FF0000"/>
              </a:solidFill>
              <a:latin typeface="Helvetica Narrow" panose="020B0506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4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908" y="1810450"/>
            <a:ext cx="2705478" cy="22005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293096"/>
            <a:ext cx="1224136" cy="169746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96" y="4088682"/>
            <a:ext cx="1544960" cy="2106295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2699792" y="3645024"/>
            <a:ext cx="1080120" cy="1139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5292080" y="3645024"/>
            <a:ext cx="1584176" cy="1020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830560" y="4346847"/>
            <a:ext cx="158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derselbe Baum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24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268"/>
            <a:ext cx="9144000" cy="33016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32419"/>
          <a:stretch/>
        </p:blipFill>
        <p:spPr>
          <a:xfrm>
            <a:off x="5724128" y="4401692"/>
            <a:ext cx="3024336" cy="19039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2" y="4357160"/>
            <a:ext cx="2672188" cy="1993007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754760" y="4225152"/>
            <a:ext cx="167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dasselbe Objekt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239852" y="1965068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3860972" y="1965068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482092" y="1965068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103212" y="1965068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724332" y="1965068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2699792" y="2750468"/>
            <a:ext cx="1358523" cy="2034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4185990" y="2779592"/>
            <a:ext cx="2274178" cy="16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88" y="2745076"/>
            <a:ext cx="394449" cy="44892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88" y="2065114"/>
            <a:ext cx="394449" cy="44892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907" y="2252420"/>
            <a:ext cx="394449" cy="448921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35" y="2754171"/>
            <a:ext cx="394449" cy="448921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76" y="2142581"/>
            <a:ext cx="394449" cy="448921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487" y="3004472"/>
            <a:ext cx="394449" cy="448921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88" y="2536850"/>
            <a:ext cx="394449" cy="448921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36" y="2048101"/>
            <a:ext cx="394449" cy="448921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27" y="3004472"/>
            <a:ext cx="394449" cy="448921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87" y="2142580"/>
            <a:ext cx="394449" cy="44892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30" y="2978631"/>
            <a:ext cx="394449" cy="448921"/>
          </a:xfrm>
          <a:prstGeom prst="rect">
            <a:avLst/>
          </a:prstGeom>
        </p:spPr>
      </p:pic>
      <p:cxnSp>
        <p:nvCxnSpPr>
          <p:cNvPr id="36" name="Gerade Verbindung mit Pfeil 35"/>
          <p:cNvCxnSpPr/>
          <p:nvPr/>
        </p:nvCxnSpPr>
        <p:spPr>
          <a:xfrm>
            <a:off x="2627784" y="1822200"/>
            <a:ext cx="612068" cy="26676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1243880" y="1586250"/>
            <a:ext cx="141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Speicherzelle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3304804" y="169810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42</a:t>
            </a:r>
            <a:endParaRPr lang="de-DE" sz="1400" dirty="0"/>
          </a:p>
        </p:txBody>
      </p:sp>
      <p:sp>
        <p:nvSpPr>
          <p:cNvPr id="41" name="Textfeld 40"/>
          <p:cNvSpPr txBox="1"/>
          <p:nvPr/>
        </p:nvSpPr>
        <p:spPr>
          <a:xfrm>
            <a:off x="3899400" y="16974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43</a:t>
            </a:r>
            <a:endParaRPr lang="de-DE" sz="1400" dirty="0"/>
          </a:p>
        </p:txBody>
      </p:sp>
      <p:sp>
        <p:nvSpPr>
          <p:cNvPr id="42" name="Textfeld 41"/>
          <p:cNvSpPr txBox="1"/>
          <p:nvPr/>
        </p:nvSpPr>
        <p:spPr>
          <a:xfrm>
            <a:off x="4549957" y="16974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44</a:t>
            </a:r>
            <a:endParaRPr lang="de-DE" sz="1400" dirty="0"/>
          </a:p>
        </p:txBody>
      </p:sp>
      <p:sp>
        <p:nvSpPr>
          <p:cNvPr id="43" name="Textfeld 42"/>
          <p:cNvSpPr txBox="1"/>
          <p:nvPr/>
        </p:nvSpPr>
        <p:spPr>
          <a:xfrm>
            <a:off x="5169465" y="16974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45</a:t>
            </a:r>
            <a:endParaRPr lang="de-DE" sz="1400" dirty="0"/>
          </a:p>
        </p:txBody>
      </p:sp>
      <p:sp>
        <p:nvSpPr>
          <p:cNvPr id="44" name="Textfeld 43"/>
          <p:cNvSpPr txBox="1"/>
          <p:nvPr/>
        </p:nvSpPr>
        <p:spPr>
          <a:xfrm>
            <a:off x="5788973" y="16974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4201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733" y="1810450"/>
            <a:ext cx="2705478" cy="22005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293096"/>
            <a:ext cx="1224136" cy="1697469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H="1" flipV="1">
            <a:off x="6588224" y="3668487"/>
            <a:ext cx="1080120" cy="678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668806" y="448126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 gleicher Baum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71" y="1810450"/>
            <a:ext cx="2705478" cy="220058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59" y="4088682"/>
            <a:ext cx="1544960" cy="2106295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 flipV="1">
            <a:off x="1424897" y="3751854"/>
            <a:ext cx="1071949" cy="836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4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mon CTLG Presentation.potx" id="{DDA44391-5125-4751-816B-5FE4C1D4D36A}" vid="{4A743DFF-2B9F-4F97-A4F6-CA94B598826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Common CTLG Presentation</Template>
  <TotalTime>0</TotalTime>
  <Words>670</Words>
  <Application>Microsoft Office PowerPoint</Application>
  <PresentationFormat>Bildschirmpräsentation (4:3)</PresentationFormat>
  <Paragraphs>207</Paragraphs>
  <Slides>30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Helvetica Narrow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155</cp:revision>
  <cp:lastPrinted>2014-01-13T12:29:37Z</cp:lastPrinted>
  <dcterms:created xsi:type="dcterms:W3CDTF">2017-02-10T09:12:00Z</dcterms:created>
  <dcterms:modified xsi:type="dcterms:W3CDTF">2017-03-09T07:08:19Z</dcterms:modified>
</cp:coreProperties>
</file>