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90" r:id="rId2"/>
    <p:sldId id="295" r:id="rId3"/>
    <p:sldId id="289" r:id="rId4"/>
    <p:sldId id="293" r:id="rId5"/>
    <p:sldId id="294" r:id="rId6"/>
    <p:sldId id="296" r:id="rId7"/>
    <p:sldId id="297" r:id="rId8"/>
    <p:sldId id="298" r:id="rId9"/>
    <p:sldId id="309" r:id="rId10"/>
    <p:sldId id="305" r:id="rId11"/>
    <p:sldId id="306" r:id="rId12"/>
    <p:sldId id="307" r:id="rId13"/>
    <p:sldId id="302" r:id="rId14"/>
    <p:sldId id="291" r:id="rId15"/>
    <p:sldId id="308" r:id="rId16"/>
    <p:sldId id="310" r:id="rId17"/>
    <p:sldId id="301" r:id="rId18"/>
    <p:sldId id="300" r:id="rId19"/>
    <p:sldId id="303" r:id="rId20"/>
    <p:sldId id="299" r:id="rId21"/>
    <p:sldId id="304" r:id="rId22"/>
    <p:sldId id="311" r:id="rId23"/>
    <p:sldId id="312" r:id="rId24"/>
    <p:sldId id="313" r:id="rId25"/>
    <p:sldId id="331" r:id="rId26"/>
    <p:sldId id="348" r:id="rId27"/>
    <p:sldId id="314" r:id="rId28"/>
    <p:sldId id="315" r:id="rId29"/>
    <p:sldId id="316" r:id="rId30"/>
    <p:sldId id="317" r:id="rId31"/>
    <p:sldId id="319" r:id="rId32"/>
    <p:sldId id="320" r:id="rId33"/>
    <p:sldId id="322" r:id="rId34"/>
    <p:sldId id="349" r:id="rId35"/>
    <p:sldId id="324" r:id="rId36"/>
    <p:sldId id="326" r:id="rId37"/>
    <p:sldId id="327" r:id="rId38"/>
    <p:sldId id="328" r:id="rId39"/>
    <p:sldId id="325" r:id="rId40"/>
    <p:sldId id="350" r:id="rId41"/>
    <p:sldId id="333" r:id="rId42"/>
    <p:sldId id="334" r:id="rId43"/>
    <p:sldId id="351" r:id="rId44"/>
    <p:sldId id="330" r:id="rId45"/>
    <p:sldId id="329" r:id="rId46"/>
    <p:sldId id="352" r:id="rId47"/>
    <p:sldId id="332" r:id="rId48"/>
    <p:sldId id="335" r:id="rId49"/>
    <p:sldId id="336" r:id="rId50"/>
    <p:sldId id="342" r:id="rId51"/>
    <p:sldId id="343" r:id="rId52"/>
    <p:sldId id="345" r:id="rId53"/>
    <p:sldId id="323" r:id="rId54"/>
    <p:sldId id="337" r:id="rId55"/>
    <p:sldId id="338" r:id="rId56"/>
    <p:sldId id="339" r:id="rId57"/>
    <p:sldId id="340" r:id="rId58"/>
    <p:sldId id="341" r:id="rId59"/>
    <p:sldId id="346" r:id="rId60"/>
    <p:sldId id="344" r:id="rId61"/>
    <p:sldId id="347" r:id="rId62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38E9E68-E2E3-429C-9955-2AE0DAF0A649}">
          <p14:sldIdLst>
            <p14:sldId id="290"/>
            <p14:sldId id="295"/>
          </p14:sldIdLst>
        </p14:section>
        <p14:section name="Programmiersprachen" id="{1D0C150F-A72E-4DF1-81F3-8BBF3F80DBB7}">
          <p14:sldIdLst>
            <p14:sldId id="289"/>
            <p14:sldId id="293"/>
            <p14:sldId id="294"/>
            <p14:sldId id="296"/>
            <p14:sldId id="297"/>
            <p14:sldId id="298"/>
            <p14:sldId id="309"/>
          </p14:sldIdLst>
        </p14:section>
        <p14:section name="Installation" id="{5E0D2079-6B04-4ABC-BCA4-6C1371D33944}">
          <p14:sldIdLst>
            <p14:sldId id="305"/>
            <p14:sldId id="306"/>
            <p14:sldId id="307"/>
          </p14:sldIdLst>
        </p14:section>
        <p14:section name="Entwicklungsumgebung" id="{3C56E730-4B09-4C23-AA53-39A1106A4BD5}">
          <p14:sldIdLst>
            <p14:sldId id="302"/>
            <p14:sldId id="291"/>
            <p14:sldId id="308"/>
            <p14:sldId id="310"/>
            <p14:sldId id="301"/>
            <p14:sldId id="300"/>
            <p14:sldId id="303"/>
          </p14:sldIdLst>
        </p14:section>
        <p14:section name="Python Grundlagen" id="{E8A53CC1-4190-4E1A-8650-7356D5833E66}">
          <p14:sldIdLst>
            <p14:sldId id="299"/>
            <p14:sldId id="304"/>
            <p14:sldId id="311"/>
            <p14:sldId id="312"/>
            <p14:sldId id="313"/>
            <p14:sldId id="331"/>
            <p14:sldId id="348"/>
            <p14:sldId id="314"/>
            <p14:sldId id="315"/>
            <p14:sldId id="316"/>
            <p14:sldId id="317"/>
            <p14:sldId id="319"/>
            <p14:sldId id="320"/>
            <p14:sldId id="322"/>
            <p14:sldId id="349"/>
            <p14:sldId id="324"/>
            <p14:sldId id="326"/>
            <p14:sldId id="327"/>
            <p14:sldId id="328"/>
            <p14:sldId id="325"/>
            <p14:sldId id="350"/>
            <p14:sldId id="333"/>
            <p14:sldId id="334"/>
            <p14:sldId id="351"/>
            <p14:sldId id="330"/>
            <p14:sldId id="329"/>
            <p14:sldId id="352"/>
            <p14:sldId id="332"/>
            <p14:sldId id="335"/>
            <p14:sldId id="336"/>
            <p14:sldId id="342"/>
            <p14:sldId id="343"/>
            <p14:sldId id="345"/>
          </p14:sldIdLst>
        </p14:section>
        <p14:section name="Erweitertes Python" id="{1D63628D-AD9A-4F50-AA55-56DBDE82AA45}">
          <p14:sldIdLst>
            <p14:sldId id="323"/>
            <p14:sldId id="337"/>
            <p14:sldId id="338"/>
            <p14:sldId id="339"/>
            <p14:sldId id="340"/>
            <p14:sldId id="341"/>
            <p14:sldId id="346"/>
          </p14:sldIdLst>
        </p14:section>
        <p14:section name="Ausblick" id="{D0CC4189-90FE-4B13-AE1E-615E3DA77581}">
          <p14:sldIdLst>
            <p14:sldId id="344"/>
          </p14:sldIdLst>
        </p14:section>
        <p14:section name="Ende" id="{BDCEFFE9-726D-440C-8F66-73D6AD550D5C}">
          <p14:sldIdLst>
            <p14:sldId id="3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6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A"/>
    <a:srgbClr val="F37637"/>
    <a:srgbClr val="FF9900"/>
    <a:srgbClr val="D3D3D4"/>
    <a:srgbClr val="EAEAEB"/>
    <a:srgbClr val="0049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84005" autoAdjust="0"/>
  </p:normalViewPr>
  <p:slideViewPr>
    <p:cSldViewPr snapToObjects="1">
      <p:cViewPr varScale="1">
        <p:scale>
          <a:sx n="93" d="100"/>
          <a:sy n="93" d="100"/>
        </p:scale>
        <p:origin x="1536" y="66"/>
      </p:cViewPr>
      <p:guideLst>
        <p:guide orient="horz" pos="2160"/>
        <p:guide pos="46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3198" y="-90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67CC9-39D6-4C14-8FF0-DC490C2A5864}" type="datetimeFigureOut">
              <a:rPr lang="de-DE" smtClean="0"/>
              <a:t>23.02.2018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E513D-DE60-4EE7-9F02-7F14DB0D0D6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3323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Prozessor Bild: CC-BY: https://commons.wikimedia.org/wiki/File:Intel_Core_2_Duo_T9600_Dual-Core_Prozessor_(8600505511).jpg </a:t>
            </a:r>
          </a:p>
          <a:p>
            <a:r>
              <a:rPr lang="de-DE" dirty="0" smtClean="0"/>
              <a:t>Tabelle Maschinensprache: https://de.wikipedia.org/wiki/Maschinensprache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784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36² = 1296</a:t>
            </a:r>
          </a:p>
          <a:p>
            <a:r>
              <a:rPr lang="de-DE" dirty="0" smtClean="0"/>
              <a:t>mittlere beiden Stellen: 29</a:t>
            </a:r>
          </a:p>
          <a:p>
            <a:r>
              <a:rPr lang="de-DE" dirty="0" smtClean="0"/>
              <a:t>Lösung: 29² = 841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2638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977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2444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Range() ist etwas zählbares, aber keine Liste. Optional kann man auch noch die Schrittweite („</a:t>
            </a:r>
            <a:r>
              <a:rPr lang="de-DE" dirty="0" err="1" smtClean="0"/>
              <a:t>step</a:t>
            </a:r>
            <a:r>
              <a:rPr lang="de-DE" dirty="0" smtClean="0"/>
              <a:t>“) als dritten Parameter angeben.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937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786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Tabelle Maschinensprache/Assembler: https://de.wikipedia.org/wiki/Maschinensprache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962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Tabelle Maschinensprache/Assembler/C: https://de.wikipedia.org/wiki/Maschinensprache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565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Bild: https://en.wikipedia.org/wiki/File:USS_Enterprise_(NCC-1701-A).jpg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067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1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809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356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IDLE ist</a:t>
            </a:r>
            <a:r>
              <a:rPr lang="de-DE" baseline="0" dirty="0" smtClean="0"/>
              <a:t> nicht sonderlich benutzerfreundlich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907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Lösung: 22784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106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23528" y="1138729"/>
            <a:ext cx="8964528" cy="954000"/>
          </a:xfrm>
          <a:prstGeom prst="rect">
            <a:avLst/>
          </a:prstGeom>
          <a:solidFill>
            <a:srgbClr val="EAEAEB"/>
          </a:solidFill>
          <a:ln>
            <a:noFill/>
          </a:ln>
          <a:effectLst>
            <a:glow rad="63500">
              <a:srgbClr val="EAEAEB"/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40000"/>
            <a:ext cx="3599952" cy="615553"/>
          </a:xfrm>
          <a:prstGeom prst="rect">
            <a:avLst/>
          </a:prstGeom>
          <a:solidFill>
            <a:srgbClr val="EAEAEB"/>
          </a:solidFill>
        </p:spPr>
        <p:txBody>
          <a:bodyPr wrap="square" lIns="0" tIns="0" rIns="0" bIns="0" anchor="b" anchorCtr="0">
            <a:spAutoFit/>
          </a:bodyPr>
          <a:lstStyle>
            <a:lvl1pPr marL="0" indent="0">
              <a:buNone/>
              <a:defRPr sz="4000" b="1" baseline="0">
                <a:solidFill>
                  <a:srgbClr val="F37637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Group </a:t>
            </a:r>
            <a:r>
              <a:rPr lang="de-DE" dirty="0" err="1" smtClean="0"/>
              <a:t>Slides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 hasCustomPrompt="1"/>
          </p:nvPr>
        </p:nvSpPr>
        <p:spPr>
          <a:xfrm>
            <a:off x="3196800" y="576000"/>
            <a:ext cx="5734800" cy="460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3000" b="1" baseline="0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This Slide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sz="quarter" idx="14" hasCustomPrompt="1"/>
          </p:nvPr>
        </p:nvSpPr>
        <p:spPr>
          <a:xfrm>
            <a:off x="3200810" y="1364137"/>
            <a:ext cx="5734800" cy="460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3000" b="1" baseline="0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Date</a:t>
            </a:r>
          </a:p>
        </p:txBody>
      </p:sp>
      <p:cxnSp>
        <p:nvCxnSpPr>
          <p:cNvPr id="8" name="Gerade Verbindung 6"/>
          <p:cNvCxnSpPr/>
          <p:nvPr userDrawn="1"/>
        </p:nvCxnSpPr>
        <p:spPr>
          <a:xfrm flipH="1">
            <a:off x="540000" y="1844824"/>
            <a:ext cx="8604000" cy="0"/>
          </a:xfrm>
          <a:prstGeom prst="line">
            <a:avLst/>
          </a:prstGeom>
          <a:ln w="25400">
            <a:solidFill>
              <a:srgbClr val="F37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1329946"/>
            <a:ext cx="3743968" cy="615553"/>
          </a:xfrm>
          <a:prstGeom prst="rect">
            <a:avLst/>
          </a:prstGeom>
          <a:solidFill>
            <a:srgbClr val="EAEAEB"/>
          </a:solidFill>
        </p:spPr>
        <p:txBody>
          <a:bodyPr wrap="square" lIns="0" tIns="0" rIns="0" bIns="0" anchor="b" anchorCtr="0">
            <a:spAutoFit/>
          </a:bodyPr>
          <a:lstStyle>
            <a:lvl1pPr marL="0" indent="0">
              <a:buNone/>
              <a:defRPr sz="4000" b="1" baseline="0">
                <a:solidFill>
                  <a:srgbClr val="F37637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Name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Presenter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401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40000"/>
            <a:ext cx="3599952" cy="615553"/>
          </a:xfrm>
          <a:prstGeom prst="rect">
            <a:avLst/>
          </a:prstGeom>
          <a:solidFill>
            <a:srgbClr val="EAEAEB"/>
          </a:solidFill>
        </p:spPr>
        <p:txBody>
          <a:bodyPr wrap="square" lIns="0" tIns="0" rIns="0" bIns="0" anchor="b" anchorCtr="0">
            <a:spAutoFit/>
          </a:bodyPr>
          <a:lstStyle>
            <a:lvl1pPr marL="0" indent="0">
              <a:buNone/>
              <a:defRPr sz="4000" b="1" baseline="0">
                <a:solidFill>
                  <a:srgbClr val="F37637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Group </a:t>
            </a:r>
            <a:r>
              <a:rPr lang="de-DE" dirty="0" err="1" smtClean="0"/>
              <a:t>Slides</a:t>
            </a:r>
            <a:endParaRPr lang="en-GB" dirty="0"/>
          </a:p>
        </p:txBody>
      </p:sp>
      <p:sp>
        <p:nvSpPr>
          <p:cNvPr id="9" name="Inhaltsplatzhalter 2"/>
          <p:cNvSpPr>
            <a:spLocks noGrp="1"/>
          </p:cNvSpPr>
          <p:nvPr>
            <p:ph sz="quarter" idx="12" hasCustomPrompt="1"/>
          </p:nvPr>
        </p:nvSpPr>
        <p:spPr>
          <a:xfrm>
            <a:off x="3196800" y="576000"/>
            <a:ext cx="5734800" cy="460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3000" b="1" baseline="0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This Slide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39749" y="1620000"/>
            <a:ext cx="8424739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8424488" cy="465337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Font typeface="Arial" panose="020B0604020202020204" pitchFamily="34" charset="0"/>
              <a:buChar char="•"/>
              <a:defRPr sz="2500">
                <a:solidFill>
                  <a:srgbClr val="57575A"/>
                </a:solidFill>
                <a:latin typeface="Helvetica Narrow" panose="020B0506020203020204" pitchFamily="34" charset="0"/>
              </a:defRPr>
            </a:lvl1pPr>
            <a:lvl2pPr>
              <a:defRPr sz="2400">
                <a:solidFill>
                  <a:srgbClr val="57575A"/>
                </a:solidFill>
                <a:latin typeface="Helvetica Narrow" panose="020B0506020203020204" pitchFamily="34" charset="0"/>
              </a:defRPr>
            </a:lvl2pPr>
            <a:lvl3pPr>
              <a:defRPr sz="2000">
                <a:solidFill>
                  <a:srgbClr val="57575A"/>
                </a:solidFill>
                <a:latin typeface="Helvetica Narrow" panose="020B0506020203020204" pitchFamily="34" charset="0"/>
              </a:defRPr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3775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 Pl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40000"/>
            <a:ext cx="3599952" cy="615553"/>
          </a:xfrm>
          <a:prstGeom prst="rect">
            <a:avLst/>
          </a:prstGeom>
          <a:solidFill>
            <a:srgbClr val="EAEAEB"/>
          </a:solidFill>
        </p:spPr>
        <p:txBody>
          <a:bodyPr wrap="square" lIns="0" tIns="0" rIns="0" bIns="0" anchor="b" anchorCtr="0">
            <a:spAutoFit/>
          </a:bodyPr>
          <a:lstStyle>
            <a:lvl1pPr marL="0" indent="0">
              <a:buNone/>
              <a:defRPr sz="4000" b="1" baseline="0">
                <a:solidFill>
                  <a:srgbClr val="F37637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Group </a:t>
            </a:r>
            <a:r>
              <a:rPr lang="de-DE" dirty="0" err="1" smtClean="0"/>
              <a:t>Slides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39750" y="1620000"/>
            <a:ext cx="3924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err="1" smtClean="0"/>
              <a:t>Aim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Action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540000" y="2160000"/>
            <a:ext cx="39243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500">
                <a:solidFill>
                  <a:srgbClr val="57575A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quarter" idx="13" hasCustomPrompt="1"/>
          </p:nvPr>
        </p:nvSpPr>
        <p:spPr>
          <a:xfrm>
            <a:off x="3196800" y="576000"/>
            <a:ext cx="5734800" cy="460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3000" b="1" baseline="0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This Slide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040000" y="1620000"/>
            <a:ext cx="3924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err="1" smtClean="0"/>
              <a:t>Result</a:t>
            </a:r>
            <a:endParaRPr lang="de-DE" dirty="0" smtClean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5"/>
          </p:nvPr>
        </p:nvSpPr>
        <p:spPr>
          <a:xfrm>
            <a:off x="5040000" y="2160000"/>
            <a:ext cx="39243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500">
                <a:solidFill>
                  <a:srgbClr val="57575A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40300" y="4320000"/>
            <a:ext cx="3924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Time Schedule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540550" y="4860000"/>
            <a:ext cx="39243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500">
                <a:solidFill>
                  <a:srgbClr val="57575A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5040550" y="4320000"/>
            <a:ext cx="3924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err="1" smtClean="0"/>
              <a:t>Achievement</a:t>
            </a:r>
            <a:endParaRPr lang="de-DE" dirty="0" smtClean="0"/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040550" y="4860000"/>
            <a:ext cx="39243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500">
                <a:solidFill>
                  <a:srgbClr val="57575A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-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57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40000"/>
            <a:ext cx="3599952" cy="615553"/>
          </a:xfrm>
          <a:prstGeom prst="rect">
            <a:avLst/>
          </a:prstGeom>
          <a:solidFill>
            <a:srgbClr val="EAEAEB"/>
          </a:solidFill>
        </p:spPr>
        <p:txBody>
          <a:bodyPr wrap="square" lIns="0" tIns="0" rIns="0" bIns="0" anchor="b" anchorCtr="0">
            <a:spAutoFit/>
          </a:bodyPr>
          <a:lstStyle>
            <a:lvl1pPr marL="0" indent="0">
              <a:buNone/>
              <a:defRPr sz="4000" b="1" baseline="0">
                <a:solidFill>
                  <a:srgbClr val="F37637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Group </a:t>
            </a:r>
            <a:r>
              <a:rPr lang="de-DE" dirty="0" err="1" smtClean="0"/>
              <a:t>Slides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 hasCustomPrompt="1"/>
          </p:nvPr>
        </p:nvSpPr>
        <p:spPr>
          <a:xfrm>
            <a:off x="3196800" y="576000"/>
            <a:ext cx="5734800" cy="460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3000" b="1" baseline="0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This Slide</a:t>
            </a:r>
          </a:p>
        </p:txBody>
      </p:sp>
    </p:spTree>
    <p:extLst>
      <p:ext uri="{BB962C8B-B14F-4D97-AF65-F5344CB8AC3E}">
        <p14:creationId xmlns:p14="http://schemas.microsoft.com/office/powerpoint/2010/main" val="366056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24000" y="378000"/>
            <a:ext cx="8964528" cy="954000"/>
          </a:xfrm>
          <a:prstGeom prst="rect">
            <a:avLst/>
          </a:prstGeom>
          <a:solidFill>
            <a:srgbClr val="EAEAEB"/>
          </a:solidFill>
          <a:ln>
            <a:noFill/>
          </a:ln>
          <a:effectLst>
            <a:glow rad="63500">
              <a:srgbClr val="EAEAEB"/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tangle 5"/>
          <p:cNvSpPr/>
          <p:nvPr userDrawn="1"/>
        </p:nvSpPr>
        <p:spPr>
          <a:xfrm>
            <a:off x="7938000" y="6570000"/>
            <a:ext cx="1296000" cy="405392"/>
          </a:xfrm>
          <a:prstGeom prst="rect">
            <a:avLst/>
          </a:prstGeom>
          <a:solidFill>
            <a:srgbClr val="EAEAEB"/>
          </a:solidFill>
          <a:ln>
            <a:noFill/>
          </a:ln>
          <a:effectLst>
            <a:glow rad="63500">
              <a:srgbClr val="EAEAEB"/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24000" y="6570000"/>
            <a:ext cx="2538000" cy="405392"/>
          </a:xfrm>
          <a:prstGeom prst="rect">
            <a:avLst/>
          </a:prstGeom>
          <a:solidFill>
            <a:srgbClr val="EAEAEB"/>
          </a:solidFill>
          <a:ln>
            <a:noFill/>
          </a:ln>
          <a:effectLst>
            <a:glow rad="63500">
              <a:srgbClr val="EAEAEB"/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 flipH="1">
            <a:off x="540000" y="1044000"/>
            <a:ext cx="8604000" cy="0"/>
          </a:xfrm>
          <a:prstGeom prst="line">
            <a:avLst/>
          </a:prstGeom>
          <a:ln w="25400">
            <a:solidFill>
              <a:srgbClr val="F37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540000" y="6550223"/>
            <a:ext cx="34559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2000" dirty="0" smtClean="0">
                <a:solidFill>
                  <a:srgbClr val="F37637"/>
                </a:solidFill>
                <a:latin typeface="Helvetica Narrow" panose="020B0506020203020204" pitchFamily="34" charset="0"/>
              </a:rPr>
              <a:t>Mitutoyo</a:t>
            </a:r>
            <a:r>
              <a:rPr lang="de-DE" sz="2000" dirty="0" smtClean="0">
                <a:latin typeface="Helvetica Narrow" panose="020B0506020203020204" pitchFamily="34" charset="0"/>
              </a:rPr>
              <a:t> </a:t>
            </a:r>
            <a:r>
              <a:rPr lang="de-DE" sz="2000" dirty="0" smtClean="0">
                <a:solidFill>
                  <a:srgbClr val="00498F"/>
                </a:solidFill>
                <a:latin typeface="Helvetica Narrow" panose="020B0506020203020204" pitchFamily="34" charset="0"/>
              </a:rPr>
              <a:t>CTL Germany</a:t>
            </a:r>
            <a:endParaRPr lang="en-GB" sz="2000" dirty="0">
              <a:solidFill>
                <a:srgbClr val="00498F"/>
              </a:solidFill>
              <a:latin typeface="Helvetica Narrow" panose="020B05060202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164425" y="6604098"/>
            <a:ext cx="7715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0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5" r:id="rId2"/>
    <p:sldLayoutId id="2147483657" r:id="rId3"/>
    <p:sldLayoutId id="2147483649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BOGY 2017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Einführung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Thomas Weller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374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Raspberry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Python 2 und 3 bereits installiert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2569567"/>
            <a:ext cx="4968552" cy="3651134"/>
          </a:xfrm>
          <a:prstGeom prst="rect">
            <a:avLst/>
          </a:prstGeom>
        </p:spPr>
      </p:pic>
      <p:sp>
        <p:nvSpPr>
          <p:cNvPr id="7" name="Pfeil nach rechts 6"/>
          <p:cNvSpPr/>
          <p:nvPr/>
        </p:nvSpPr>
        <p:spPr>
          <a:xfrm rot="10800000">
            <a:off x="4104046" y="4306668"/>
            <a:ext cx="648072" cy="360040"/>
          </a:xfrm>
          <a:prstGeom prst="rightArrow">
            <a:avLst/>
          </a:prstGeom>
          <a:solidFill>
            <a:srgbClr val="FFC000"/>
          </a:solidFill>
          <a:ln>
            <a:solidFill>
              <a:srgbClr val="F376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Windows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Offizieller Download</a:t>
            </a:r>
            <a:br>
              <a:rPr lang="de-DE" dirty="0"/>
            </a:br>
            <a:r>
              <a:rPr lang="de-DE" dirty="0"/>
              <a:t>https://www.python.org/downloads/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94"/>
          <a:stretch/>
        </p:blipFill>
        <p:spPr>
          <a:xfrm>
            <a:off x="843568" y="3068960"/>
            <a:ext cx="8316416" cy="314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0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Windows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Download mit großer Anzahl an Bibliotheken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https://www.continuum.io/downloads#windows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140968"/>
            <a:ext cx="7236296" cy="314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5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Entwicklungsumgebung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IDE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Benötigte Programme</a:t>
            </a:r>
          </a:p>
          <a:p>
            <a:pPr lvl="1"/>
            <a:r>
              <a:rPr lang="de-DE" dirty="0" smtClean="0"/>
              <a:t>Programm schreiben: Editor („Notepad“)</a:t>
            </a:r>
          </a:p>
          <a:p>
            <a:pPr lvl="2"/>
            <a:r>
              <a:rPr lang="de-DE" dirty="0" smtClean="0"/>
              <a:t>Befehle farblich hervorheben?</a:t>
            </a:r>
          </a:p>
          <a:p>
            <a:pPr lvl="1"/>
            <a:r>
              <a:rPr lang="de-DE" dirty="0" smtClean="0"/>
              <a:t>Programm übersetzen: Compiler / Interpreter</a:t>
            </a:r>
          </a:p>
          <a:p>
            <a:pPr lvl="2"/>
            <a:r>
              <a:rPr lang="de-DE" dirty="0" smtClean="0"/>
              <a:t>Fehler finden ?</a:t>
            </a:r>
          </a:p>
          <a:p>
            <a:r>
              <a:rPr lang="de-DE" dirty="0" smtClean="0"/>
              <a:t>IDE = Integrated Development Environment</a:t>
            </a:r>
          </a:p>
          <a:p>
            <a:pPr lvl="1"/>
            <a:r>
              <a:rPr lang="de-DE" dirty="0" smtClean="0"/>
              <a:t>Programm schreiben</a:t>
            </a:r>
          </a:p>
          <a:p>
            <a:pPr lvl="1"/>
            <a:r>
              <a:rPr lang="de-DE" dirty="0" smtClean="0"/>
              <a:t>Befehle farblich hervorheben</a:t>
            </a:r>
          </a:p>
          <a:p>
            <a:pPr lvl="1"/>
            <a:r>
              <a:rPr lang="de-DE" dirty="0" smtClean="0"/>
              <a:t>Programm ausführen</a:t>
            </a:r>
          </a:p>
          <a:p>
            <a:pPr lvl="1"/>
            <a:r>
              <a:rPr lang="de-DE" dirty="0" smtClean="0"/>
              <a:t>Fehler finden (Debugger)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295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Entwicklungsumgebung</a:t>
            </a:r>
          </a:p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Loslegen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Raspberry</a:t>
            </a:r>
            <a:endParaRPr lang="de-DE" dirty="0"/>
          </a:p>
          <a:p>
            <a:pPr lvl="1"/>
            <a:r>
              <a:rPr lang="de-DE" dirty="0" smtClean="0"/>
              <a:t>Bereits installiert: IDLE </a:t>
            </a:r>
            <a:br>
              <a:rPr lang="de-DE" dirty="0" smtClean="0"/>
            </a:br>
            <a:r>
              <a:rPr lang="de-DE" dirty="0" smtClean="0"/>
              <a:t>(Integrated Development </a:t>
            </a:r>
            <a:r>
              <a:rPr lang="de-DE" dirty="0" err="1" smtClean="0"/>
              <a:t>and</a:t>
            </a:r>
            <a:r>
              <a:rPr lang="de-DE" dirty="0" smtClean="0"/>
              <a:t> Learning Environment)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4"/>
          <a:stretch/>
        </p:blipFill>
        <p:spPr>
          <a:xfrm>
            <a:off x="1259632" y="3396332"/>
            <a:ext cx="5472608" cy="298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4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Entwicklungsumgebung</a:t>
            </a:r>
          </a:p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Loslegen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Windows</a:t>
            </a:r>
          </a:p>
          <a:p>
            <a:pPr lvl="1"/>
            <a:r>
              <a:rPr lang="de-DE" dirty="0" smtClean="0"/>
              <a:t>Kostenlos: </a:t>
            </a:r>
            <a:r>
              <a:rPr lang="de-DE" dirty="0" err="1" smtClean="0"/>
              <a:t>PyCharm</a:t>
            </a:r>
            <a:r>
              <a:rPr lang="de-DE" dirty="0" smtClean="0"/>
              <a:t> </a:t>
            </a:r>
            <a:r>
              <a:rPr lang="de-DE" dirty="0"/>
              <a:t>Community Edition</a:t>
            </a:r>
            <a:br>
              <a:rPr lang="de-DE" dirty="0"/>
            </a:br>
            <a:r>
              <a:rPr lang="de-DE" dirty="0"/>
              <a:t>https://www.jetbrains.com/pycharm</a:t>
            </a:r>
            <a:r>
              <a:rPr lang="de-DE" dirty="0" smtClean="0"/>
              <a:t>/</a:t>
            </a:r>
            <a:br>
              <a:rPr lang="de-DE" dirty="0" smtClean="0"/>
            </a:br>
            <a:r>
              <a:rPr lang="de-DE" dirty="0" smtClean="0"/>
              <a:t>ca. 500 MB Festplattenplatz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05064"/>
            <a:ext cx="2883160" cy="222316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06311"/>
            <a:ext cx="3213078" cy="222294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26" y="4005064"/>
            <a:ext cx="3214880" cy="2224192"/>
          </a:xfrm>
          <a:prstGeom prst="rect">
            <a:avLst/>
          </a:prstGeom>
        </p:spPr>
      </p:pic>
      <p:sp>
        <p:nvSpPr>
          <p:cNvPr id="9" name="Pfeil nach rechts 8"/>
          <p:cNvSpPr/>
          <p:nvPr/>
        </p:nvSpPr>
        <p:spPr>
          <a:xfrm rot="16200000">
            <a:off x="7291234" y="4630704"/>
            <a:ext cx="648072" cy="360040"/>
          </a:xfrm>
          <a:prstGeom prst="rightArrow">
            <a:avLst/>
          </a:prstGeom>
          <a:solidFill>
            <a:srgbClr val="FFC000"/>
          </a:solidFill>
          <a:ln>
            <a:solidFill>
              <a:srgbClr val="F376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574568" y="5134760"/>
            <a:ext cx="208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Python 3 auswählen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999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Entwicklungsumgebung</a:t>
            </a:r>
          </a:p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Loslegen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Windows</a:t>
            </a:r>
          </a:p>
          <a:p>
            <a:pPr lvl="1"/>
            <a:r>
              <a:rPr lang="de-DE" dirty="0" smtClean="0"/>
              <a:t>Kostenlos: </a:t>
            </a:r>
            <a:r>
              <a:rPr lang="de-DE" dirty="0" err="1" smtClean="0"/>
              <a:t>PyCharm</a:t>
            </a:r>
            <a:r>
              <a:rPr lang="de-DE" dirty="0" smtClean="0"/>
              <a:t> </a:t>
            </a:r>
            <a:r>
              <a:rPr lang="de-DE" dirty="0"/>
              <a:t>Community Edition</a:t>
            </a:r>
            <a:br>
              <a:rPr lang="de-DE" dirty="0"/>
            </a:br>
            <a:r>
              <a:rPr lang="de-DE" dirty="0"/>
              <a:t>https://www.jetbrains.com/pycharm</a:t>
            </a:r>
            <a:r>
              <a:rPr lang="de-DE" dirty="0" smtClean="0"/>
              <a:t>/</a:t>
            </a:r>
            <a:br>
              <a:rPr lang="de-DE" dirty="0" smtClean="0"/>
            </a:br>
            <a:r>
              <a:rPr lang="de-DE" dirty="0" smtClean="0"/>
              <a:t>ca. 500 MB Festplattenplatz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05064"/>
            <a:ext cx="2883160" cy="222316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06311"/>
            <a:ext cx="3213078" cy="222294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26" y="4005064"/>
            <a:ext cx="3214880" cy="2224192"/>
          </a:xfrm>
          <a:prstGeom prst="rect">
            <a:avLst/>
          </a:prstGeom>
        </p:spPr>
      </p:pic>
      <p:sp>
        <p:nvSpPr>
          <p:cNvPr id="9" name="Pfeil nach rechts 8"/>
          <p:cNvSpPr/>
          <p:nvPr/>
        </p:nvSpPr>
        <p:spPr>
          <a:xfrm rot="16200000">
            <a:off x="7291234" y="4630704"/>
            <a:ext cx="648072" cy="360040"/>
          </a:xfrm>
          <a:prstGeom prst="rightArrow">
            <a:avLst/>
          </a:prstGeom>
          <a:solidFill>
            <a:srgbClr val="FFC000"/>
          </a:solidFill>
          <a:ln>
            <a:solidFill>
              <a:srgbClr val="F376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574568" y="5134760"/>
            <a:ext cx="208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Python 3 auswählen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889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32" y="2624447"/>
            <a:ext cx="5309368" cy="3760520"/>
          </a:xfrm>
          <a:prstGeom prst="rect">
            <a:avLst/>
          </a:prstGeom>
        </p:spPr>
      </p:pic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Entwicklungsumgebung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Loslegen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3239912" cy="4653376"/>
          </a:xfrm>
        </p:spPr>
        <p:txBody>
          <a:bodyPr/>
          <a:lstStyle/>
          <a:p>
            <a:r>
              <a:rPr lang="de-DE" dirty="0" smtClean="0"/>
              <a:t>Online</a:t>
            </a:r>
          </a:p>
          <a:p>
            <a:pPr lvl="1"/>
            <a:r>
              <a:rPr lang="de-DE" dirty="0" err="1" smtClean="0"/>
              <a:t>IDEone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https://ideone.com</a:t>
            </a:r>
            <a:r>
              <a:rPr lang="de-DE" dirty="0" smtClean="0"/>
              <a:t>/</a:t>
            </a:r>
          </a:p>
          <a:p>
            <a:pPr lvl="1"/>
            <a:r>
              <a:rPr lang="de-DE" dirty="0" smtClean="0"/>
              <a:t>Sprache auf Python umstellen</a:t>
            </a:r>
          </a:p>
          <a:p>
            <a:pPr lvl="1"/>
            <a:r>
              <a:rPr lang="de-DE" dirty="0" smtClean="0"/>
              <a:t>ohne Debugger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3622232" y="5949280"/>
            <a:ext cx="733744" cy="435687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7092280" y="4074700"/>
            <a:ext cx="733744" cy="435687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12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Entwicklungsumgebung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Loslegen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Online</a:t>
            </a:r>
          </a:p>
          <a:p>
            <a:pPr lvl="1"/>
            <a:r>
              <a:rPr lang="de-DE" dirty="0" smtClean="0"/>
              <a:t>Python Tutor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http://</a:t>
            </a:r>
            <a:r>
              <a:rPr lang="de-DE" dirty="0" smtClean="0"/>
              <a:t>www.pythontutor.com/visualize.html#mode=edit</a:t>
            </a:r>
          </a:p>
          <a:p>
            <a:pPr lvl="1"/>
            <a:r>
              <a:rPr lang="de-DE" dirty="0" smtClean="0"/>
              <a:t>Mit Debugger (Schritt für Schritt Ausführung möglich)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933056"/>
            <a:ext cx="6887536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1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Entwicklungsumgebung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Loslegen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Online</a:t>
            </a:r>
          </a:p>
          <a:p>
            <a:pPr lvl="1"/>
            <a:r>
              <a:rPr lang="de-DE" dirty="0" err="1" smtClean="0"/>
              <a:t>Blockly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https://developers.google.com/blockly</a:t>
            </a:r>
            <a:r>
              <a:rPr lang="de-DE" dirty="0" smtClean="0"/>
              <a:t>/</a:t>
            </a:r>
          </a:p>
          <a:p>
            <a:pPr lvl="1"/>
            <a:r>
              <a:rPr lang="de-DE" dirty="0" smtClean="0"/>
              <a:t>Baustein-Prinzip, kann Python anzeigen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5" y="3958533"/>
            <a:ext cx="6336704" cy="240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2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Python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Programmiersprachen</a:t>
            </a:r>
          </a:p>
          <a:p>
            <a:r>
              <a:rPr lang="de-DE" dirty="0" smtClean="0"/>
              <a:t>Installation von Python</a:t>
            </a:r>
          </a:p>
          <a:p>
            <a:r>
              <a:rPr lang="de-DE" dirty="0" smtClean="0"/>
              <a:t>Entwicklungsumgebung</a:t>
            </a:r>
          </a:p>
          <a:p>
            <a:r>
              <a:rPr lang="de-DE" dirty="0" smtClean="0"/>
              <a:t>Python Grundlagen</a:t>
            </a:r>
          </a:p>
          <a:p>
            <a:r>
              <a:rPr lang="de-DE" dirty="0" smtClean="0"/>
              <a:t>Erweitertes Python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535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PY Datei</a:t>
            </a:r>
          </a:p>
          <a:p>
            <a:pPr lvl="1"/>
            <a:r>
              <a:rPr lang="de-DE" dirty="0" smtClean="0"/>
              <a:t>Textdatei mit UTF-8 Encoding (bei Python 3)</a:t>
            </a:r>
          </a:p>
          <a:p>
            <a:r>
              <a:rPr lang="de-DE" dirty="0" smtClean="0"/>
              <a:t>Eine Anweisung pro Zeile</a:t>
            </a:r>
          </a:p>
          <a:p>
            <a:pPr lvl="1"/>
            <a:r>
              <a:rPr lang="de-DE" dirty="0" smtClean="0"/>
              <a:t>andere Sprachen trennen Anweisungen mit </a:t>
            </a:r>
            <a:r>
              <a:rPr lang="de-DE" dirty="0" smtClean="0">
                <a:solidFill>
                  <a:srgbClr val="F37637"/>
                </a:solidFill>
                <a:latin typeface="+mn-lt"/>
              </a:rPr>
              <a:t>; </a:t>
            </a:r>
            <a:r>
              <a:rPr lang="de-DE" dirty="0" smtClean="0"/>
              <a:t>(Umbruch </a:t>
            </a:r>
            <a:r>
              <a:rPr lang="de-DE" dirty="0"/>
              <a:t>empfohlen)</a:t>
            </a:r>
          </a:p>
          <a:p>
            <a:r>
              <a:rPr lang="de-DE" dirty="0"/>
              <a:t>Einrückung ist </a:t>
            </a:r>
            <a:r>
              <a:rPr lang="de-DE" dirty="0" smtClean="0"/>
              <a:t>wichtig</a:t>
            </a:r>
          </a:p>
          <a:p>
            <a:pPr lvl="1"/>
            <a:r>
              <a:rPr lang="de-DE" dirty="0" smtClean="0"/>
              <a:t>bei anderen Programmiersprachen oft egal (aber empfohlen)</a:t>
            </a:r>
          </a:p>
          <a:p>
            <a:r>
              <a:rPr lang="de-DE" dirty="0" smtClean="0"/>
              <a:t>Variablen existieren ab der ersten Verwendung</a:t>
            </a:r>
          </a:p>
          <a:p>
            <a:pPr lvl="1"/>
            <a:r>
              <a:rPr lang="de-DE" dirty="0" smtClean="0"/>
              <a:t>meist Deklaration erforderlich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15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Kommentare und Anmerkungen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Kommentare und Anmerkungen mit </a:t>
            </a:r>
            <a:r>
              <a:rPr lang="de-DE" dirty="0" smtClean="0">
                <a:solidFill>
                  <a:srgbClr val="F37637"/>
                </a:solidFill>
              </a:rPr>
              <a:t>#</a:t>
            </a:r>
          </a:p>
          <a:p>
            <a:pPr lvl="1"/>
            <a:r>
              <a:rPr lang="de-DE" dirty="0" smtClean="0"/>
              <a:t>Z.B. für Aufgabenbeschreibung</a:t>
            </a:r>
          </a:p>
          <a:p>
            <a:pPr lvl="1"/>
            <a:r>
              <a:rPr lang="de-DE" dirty="0" smtClean="0"/>
              <a:t>Kann auch hinter einer Anweisung stehen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43" y="3645024"/>
            <a:ext cx="7604950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Rechnen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Variablen und Rechenoperationen</a:t>
            </a:r>
          </a:p>
          <a:p>
            <a:pPr lvl="1"/>
            <a:r>
              <a:rPr lang="de-DE" dirty="0" smtClean="0"/>
              <a:t>Zuweisung eines Werts mit </a:t>
            </a:r>
            <a:r>
              <a:rPr lang="de-DE" dirty="0" smtClean="0">
                <a:solidFill>
                  <a:srgbClr val="F37637"/>
                </a:solidFill>
              </a:rPr>
              <a:t>=</a:t>
            </a:r>
          </a:p>
          <a:p>
            <a:pPr lvl="1"/>
            <a:r>
              <a:rPr lang="de-DE" dirty="0" smtClean="0"/>
              <a:t>Mathematische Operationen mit </a:t>
            </a:r>
            <a:r>
              <a:rPr lang="de-DE" dirty="0" smtClean="0">
                <a:solidFill>
                  <a:srgbClr val="F37637"/>
                </a:solidFill>
              </a:rPr>
              <a:t>+</a:t>
            </a:r>
            <a:r>
              <a:rPr lang="de-DE" dirty="0" smtClean="0"/>
              <a:t>, </a:t>
            </a:r>
            <a:r>
              <a:rPr lang="de-DE" dirty="0" smtClean="0">
                <a:solidFill>
                  <a:srgbClr val="F37637"/>
                </a:solidFill>
              </a:rPr>
              <a:t>-</a:t>
            </a:r>
            <a:r>
              <a:rPr lang="de-DE" dirty="0" smtClean="0"/>
              <a:t>, </a:t>
            </a:r>
            <a:r>
              <a:rPr lang="de-DE" dirty="0" smtClean="0">
                <a:solidFill>
                  <a:srgbClr val="F37637"/>
                </a:solidFill>
              </a:rPr>
              <a:t>*</a:t>
            </a:r>
            <a:r>
              <a:rPr lang="de-DE" dirty="0" smtClean="0"/>
              <a:t>, </a:t>
            </a:r>
            <a:r>
              <a:rPr lang="de-DE" dirty="0" smtClean="0">
                <a:solidFill>
                  <a:srgbClr val="F37637"/>
                </a:solidFill>
              </a:rPr>
              <a:t>/</a:t>
            </a:r>
          </a:p>
          <a:p>
            <a:pPr lvl="1"/>
            <a:r>
              <a:rPr lang="de-DE" dirty="0" smtClean="0"/>
              <a:t>Punkt vor Strich</a:t>
            </a:r>
          </a:p>
          <a:p>
            <a:pPr lvl="1"/>
            <a:r>
              <a:rPr lang="de-DE" dirty="0" smtClean="0"/>
              <a:t>Automatische Umwandlung von Ganzzahlen in Kommazahlen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78" y="4486688"/>
            <a:ext cx="4510244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7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Rechnen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Erweiterte Rechenoperationen</a:t>
            </a:r>
          </a:p>
          <a:p>
            <a:pPr lvl="1"/>
            <a:r>
              <a:rPr lang="de-DE" dirty="0" smtClean="0"/>
              <a:t>Ganzzahl-Division: </a:t>
            </a:r>
            <a:r>
              <a:rPr lang="de-DE" dirty="0" smtClean="0">
                <a:solidFill>
                  <a:srgbClr val="F37637"/>
                </a:solidFill>
              </a:rPr>
              <a:t>//</a:t>
            </a:r>
            <a:r>
              <a:rPr lang="de-DE" dirty="0" smtClean="0"/>
              <a:t>, z.B. 5//2 = 2</a:t>
            </a:r>
          </a:p>
          <a:p>
            <a:pPr lvl="1"/>
            <a:r>
              <a:rPr lang="de-DE" dirty="0" smtClean="0"/>
              <a:t>Rest (Modulo): </a:t>
            </a:r>
            <a:r>
              <a:rPr lang="de-DE" dirty="0" smtClean="0">
                <a:solidFill>
                  <a:srgbClr val="F37637"/>
                </a:solidFill>
              </a:rPr>
              <a:t>%</a:t>
            </a:r>
            <a:r>
              <a:rPr lang="de-DE" dirty="0" smtClean="0"/>
              <a:t>, z.B. 5%2 = 1</a:t>
            </a:r>
          </a:p>
          <a:p>
            <a:pPr lvl="1"/>
            <a:r>
              <a:rPr lang="de-DE" dirty="0" smtClean="0"/>
              <a:t>Potenz: </a:t>
            </a:r>
            <a:r>
              <a:rPr lang="de-DE" dirty="0" smtClean="0">
                <a:solidFill>
                  <a:srgbClr val="F37637"/>
                </a:solidFill>
              </a:rPr>
              <a:t>**</a:t>
            </a:r>
            <a:r>
              <a:rPr lang="de-DE" dirty="0" smtClean="0"/>
              <a:t>, z.B. 2**3 = 2³ = 8</a:t>
            </a:r>
          </a:p>
          <a:p>
            <a:pPr lvl="1"/>
            <a:r>
              <a:rPr lang="de-DE" dirty="0" smtClean="0"/>
              <a:t>Klammern: </a:t>
            </a:r>
            <a:r>
              <a:rPr lang="de-DE" dirty="0" smtClean="0">
                <a:solidFill>
                  <a:srgbClr val="F37637"/>
                </a:solidFill>
              </a:rPr>
              <a:t>(</a:t>
            </a:r>
            <a:r>
              <a:rPr lang="de-DE" dirty="0" smtClean="0"/>
              <a:t>…</a:t>
            </a:r>
            <a:r>
              <a:rPr lang="de-DE" dirty="0" smtClean="0">
                <a:solidFill>
                  <a:srgbClr val="F37637"/>
                </a:solidFill>
              </a:rPr>
              <a:t>)</a:t>
            </a:r>
            <a:r>
              <a:rPr lang="de-DE" dirty="0" smtClean="0"/>
              <a:t>, z.B. (3+1)*2 = 8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15" y="4517024"/>
            <a:ext cx="4638063" cy="149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9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Rechnen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Priorität von Rechenoperationen</a:t>
            </a:r>
          </a:p>
          <a:p>
            <a:pPr lvl="1"/>
            <a:r>
              <a:rPr lang="de-DE" dirty="0" smtClean="0"/>
              <a:t>KPMDAS</a:t>
            </a:r>
          </a:p>
          <a:p>
            <a:pPr lvl="1"/>
            <a:r>
              <a:rPr lang="de-DE" dirty="0" smtClean="0">
                <a:solidFill>
                  <a:srgbClr val="F37637"/>
                </a:solidFill>
              </a:rPr>
              <a:t>K</a:t>
            </a:r>
            <a:r>
              <a:rPr lang="de-DE" dirty="0" smtClean="0"/>
              <a:t>ein </a:t>
            </a:r>
            <a:r>
              <a:rPr lang="de-DE" dirty="0" smtClean="0">
                <a:solidFill>
                  <a:srgbClr val="F37637"/>
                </a:solidFill>
              </a:rPr>
              <a:t>P</a:t>
            </a:r>
            <a:r>
              <a:rPr lang="de-DE" dirty="0" smtClean="0"/>
              <a:t>rogramm </a:t>
            </a:r>
            <a:r>
              <a:rPr lang="de-DE" dirty="0" smtClean="0">
                <a:solidFill>
                  <a:srgbClr val="F37637"/>
                </a:solidFill>
              </a:rPr>
              <a:t>m</a:t>
            </a:r>
            <a:r>
              <a:rPr lang="de-DE" dirty="0" smtClean="0"/>
              <a:t>acht </a:t>
            </a:r>
            <a:r>
              <a:rPr lang="de-DE" dirty="0" smtClean="0">
                <a:solidFill>
                  <a:srgbClr val="F37637"/>
                </a:solidFill>
              </a:rPr>
              <a:t>d</a:t>
            </a:r>
            <a:r>
              <a:rPr lang="de-DE" dirty="0" smtClean="0"/>
              <a:t>iese </a:t>
            </a:r>
            <a:r>
              <a:rPr lang="de-DE" dirty="0" smtClean="0">
                <a:solidFill>
                  <a:srgbClr val="F37637"/>
                </a:solidFill>
              </a:rPr>
              <a:t>a</a:t>
            </a:r>
            <a:r>
              <a:rPr lang="de-DE" dirty="0" smtClean="0"/>
              <a:t>bwegigen </a:t>
            </a:r>
            <a:r>
              <a:rPr lang="de-DE" dirty="0" smtClean="0">
                <a:solidFill>
                  <a:srgbClr val="F37637"/>
                </a:solidFill>
              </a:rPr>
              <a:t>S</a:t>
            </a:r>
            <a:r>
              <a:rPr lang="de-DE" dirty="0" smtClean="0"/>
              <a:t>achen</a:t>
            </a:r>
          </a:p>
          <a:p>
            <a:pPr lvl="1"/>
            <a:r>
              <a:rPr lang="de-DE" dirty="0" smtClean="0">
                <a:solidFill>
                  <a:srgbClr val="F37637"/>
                </a:solidFill>
              </a:rPr>
              <a:t>K</a:t>
            </a:r>
            <a:r>
              <a:rPr lang="de-DE" dirty="0" smtClean="0"/>
              <a:t>lammern, </a:t>
            </a:r>
            <a:r>
              <a:rPr lang="de-DE" dirty="0" smtClean="0">
                <a:solidFill>
                  <a:srgbClr val="F37637"/>
                </a:solidFill>
              </a:rPr>
              <a:t>P</a:t>
            </a:r>
            <a:r>
              <a:rPr lang="de-DE" dirty="0" smtClean="0"/>
              <a:t>otenzen, </a:t>
            </a:r>
            <a:r>
              <a:rPr lang="de-DE" dirty="0" smtClean="0">
                <a:solidFill>
                  <a:srgbClr val="F37637"/>
                </a:solidFill>
              </a:rPr>
              <a:t>M</a:t>
            </a:r>
            <a:r>
              <a:rPr lang="de-DE" dirty="0" smtClean="0"/>
              <a:t>ultiplikation / </a:t>
            </a:r>
            <a:r>
              <a:rPr lang="de-DE" dirty="0" smtClean="0">
                <a:solidFill>
                  <a:srgbClr val="F37637"/>
                </a:solidFill>
              </a:rPr>
              <a:t>D</a:t>
            </a:r>
            <a:r>
              <a:rPr lang="de-DE" dirty="0" smtClean="0"/>
              <a:t>ivision, </a:t>
            </a:r>
            <a:r>
              <a:rPr lang="de-DE" dirty="0" smtClean="0">
                <a:solidFill>
                  <a:srgbClr val="F37637"/>
                </a:solidFill>
              </a:rPr>
              <a:t>A</a:t>
            </a:r>
            <a:r>
              <a:rPr lang="de-DE" dirty="0" smtClean="0"/>
              <a:t>ddition / </a:t>
            </a:r>
            <a:r>
              <a:rPr lang="de-DE" dirty="0" smtClean="0">
                <a:solidFill>
                  <a:srgbClr val="F37637"/>
                </a:solidFill>
              </a:rPr>
              <a:t>S</a:t>
            </a:r>
            <a:r>
              <a:rPr lang="de-DE" dirty="0" smtClean="0"/>
              <a:t>ubtraktion</a:t>
            </a:r>
          </a:p>
          <a:p>
            <a:r>
              <a:rPr lang="de-DE" dirty="0" smtClean="0"/>
              <a:t>Variablen dürfen mehrere Buchstaben haben</a:t>
            </a:r>
          </a:p>
          <a:p>
            <a:pPr lvl="1"/>
            <a:r>
              <a:rPr lang="de-DE" dirty="0" smtClean="0"/>
              <a:t>Multiplikation muss immer explizit angegeben werden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941168"/>
            <a:ext cx="3707576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3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Rechnen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Abkürzungen</a:t>
            </a:r>
          </a:p>
          <a:p>
            <a:pPr lvl="1"/>
            <a:r>
              <a:rPr lang="de-DE" dirty="0" smtClean="0">
                <a:solidFill>
                  <a:srgbClr val="F37637"/>
                </a:solidFill>
              </a:rPr>
              <a:t>i += 1</a:t>
            </a:r>
            <a:r>
              <a:rPr lang="de-DE" dirty="0" smtClean="0"/>
              <a:t> bedeutet </a:t>
            </a:r>
            <a:r>
              <a:rPr lang="de-DE" dirty="0" smtClean="0">
                <a:solidFill>
                  <a:srgbClr val="F37637"/>
                </a:solidFill>
              </a:rPr>
              <a:t>i = i + 1</a:t>
            </a:r>
            <a:r>
              <a:rPr lang="de-DE" dirty="0" smtClean="0"/>
              <a:t>, d.h. i wird um eins erhöht</a:t>
            </a:r>
          </a:p>
          <a:p>
            <a:pPr lvl="1"/>
            <a:r>
              <a:rPr lang="de-DE" dirty="0" smtClean="0">
                <a:solidFill>
                  <a:srgbClr val="F37637"/>
                </a:solidFill>
              </a:rPr>
              <a:t>i *= 2</a:t>
            </a:r>
            <a:r>
              <a:rPr lang="de-DE" dirty="0" smtClean="0"/>
              <a:t> bedeutet </a:t>
            </a:r>
            <a:r>
              <a:rPr lang="de-DE" dirty="0" smtClean="0">
                <a:solidFill>
                  <a:srgbClr val="F37637"/>
                </a:solidFill>
              </a:rPr>
              <a:t>i = i * 2</a:t>
            </a:r>
            <a:r>
              <a:rPr lang="de-DE" dirty="0" smtClean="0"/>
              <a:t>, d.h. i wird verdoppelt</a:t>
            </a:r>
          </a:p>
          <a:p>
            <a:pPr lvl="1"/>
            <a:r>
              <a:rPr lang="de-DE" dirty="0" smtClean="0"/>
              <a:t>Dito: </a:t>
            </a:r>
            <a:r>
              <a:rPr lang="de-DE" dirty="0" smtClean="0">
                <a:solidFill>
                  <a:srgbClr val="F37637"/>
                </a:solidFill>
              </a:rPr>
              <a:t>-=</a:t>
            </a:r>
            <a:r>
              <a:rPr lang="de-DE" dirty="0" smtClean="0"/>
              <a:t>, </a:t>
            </a:r>
            <a:r>
              <a:rPr lang="de-DE" dirty="0" smtClean="0">
                <a:solidFill>
                  <a:srgbClr val="F37637"/>
                </a:solidFill>
              </a:rPr>
              <a:t>/=</a:t>
            </a:r>
            <a:endParaRPr lang="de-DE" dirty="0" smtClean="0"/>
          </a:p>
          <a:p>
            <a:pPr lvl="1"/>
            <a:r>
              <a:rPr lang="de-DE" dirty="0" smtClean="0"/>
              <a:t>Selten: </a:t>
            </a:r>
            <a:r>
              <a:rPr lang="de-DE" dirty="0" smtClean="0">
                <a:solidFill>
                  <a:srgbClr val="F37637"/>
                </a:solidFill>
              </a:rPr>
              <a:t>**=</a:t>
            </a:r>
            <a:r>
              <a:rPr lang="de-DE" dirty="0" smtClean="0"/>
              <a:t>, </a:t>
            </a:r>
            <a:r>
              <a:rPr lang="de-DE" dirty="0" smtClean="0">
                <a:solidFill>
                  <a:srgbClr val="F37637"/>
                </a:solidFill>
              </a:rPr>
              <a:t>%=</a:t>
            </a:r>
            <a:r>
              <a:rPr lang="de-DE" dirty="0" smtClean="0"/>
              <a:t>, </a:t>
            </a:r>
            <a:r>
              <a:rPr lang="de-DE" dirty="0" smtClean="0">
                <a:solidFill>
                  <a:srgbClr val="F37637"/>
                </a:solidFill>
              </a:rPr>
              <a:t>//=</a:t>
            </a:r>
            <a:endParaRPr lang="de-DE" dirty="0">
              <a:solidFill>
                <a:srgbClr val="F376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29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4536056" cy="4653376"/>
          </a:xfrm>
        </p:spPr>
        <p:txBody>
          <a:bodyPr/>
          <a:lstStyle/>
          <a:p>
            <a:r>
              <a:rPr lang="de-DE" dirty="0" smtClean="0"/>
              <a:t>Berechne 356×4³</a:t>
            </a:r>
            <a:endParaRPr lang="de-DE" dirty="0" smtClean="0">
              <a:solidFill>
                <a:srgbClr val="F37637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91" y="1787124"/>
            <a:ext cx="3608697" cy="45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2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Text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Text (Zeichenketten, Strings)</a:t>
            </a:r>
          </a:p>
          <a:p>
            <a:r>
              <a:rPr lang="de-DE" dirty="0" smtClean="0"/>
              <a:t>In Anführungszeichen (</a:t>
            </a:r>
            <a:r>
              <a:rPr lang="de-DE" dirty="0" smtClean="0">
                <a:solidFill>
                  <a:srgbClr val="F37637"/>
                </a:solidFill>
              </a:rPr>
              <a:t>"</a:t>
            </a:r>
            <a:r>
              <a:rPr lang="de-DE" dirty="0" smtClean="0"/>
              <a:t>...</a:t>
            </a:r>
            <a:r>
              <a:rPr lang="de-DE" dirty="0" smtClean="0">
                <a:solidFill>
                  <a:srgbClr val="F37637"/>
                </a:solidFill>
              </a:rPr>
              <a:t>"</a:t>
            </a:r>
            <a:r>
              <a:rPr lang="de-DE" dirty="0" smtClean="0"/>
              <a:t>) („</a:t>
            </a:r>
            <a:r>
              <a:rPr lang="de-DE" dirty="0" err="1" smtClean="0"/>
              <a:t>quotation</a:t>
            </a:r>
            <a:r>
              <a:rPr lang="de-DE" dirty="0" smtClean="0"/>
              <a:t> </a:t>
            </a:r>
            <a:r>
              <a:rPr lang="de-DE" dirty="0" err="1" smtClean="0"/>
              <a:t>marks</a:t>
            </a:r>
            <a:r>
              <a:rPr lang="de-DE" dirty="0" smtClean="0"/>
              <a:t>“, „double </a:t>
            </a:r>
            <a:r>
              <a:rPr lang="de-DE" dirty="0" err="1" smtClean="0"/>
              <a:t>quotes</a:t>
            </a:r>
            <a:r>
              <a:rPr lang="de-DE" dirty="0" smtClean="0"/>
              <a:t>“)</a:t>
            </a:r>
          </a:p>
          <a:p>
            <a:r>
              <a:rPr lang="de-DE" dirty="0" smtClean="0"/>
              <a:t>In Hochkomma (</a:t>
            </a:r>
            <a:r>
              <a:rPr lang="de-DE" dirty="0" smtClean="0">
                <a:solidFill>
                  <a:srgbClr val="F37637"/>
                </a:solidFill>
              </a:rPr>
              <a:t>'</a:t>
            </a:r>
            <a:r>
              <a:rPr lang="de-DE" dirty="0" smtClean="0"/>
              <a:t>…</a:t>
            </a:r>
            <a:r>
              <a:rPr lang="de-DE" dirty="0" smtClean="0">
                <a:solidFill>
                  <a:srgbClr val="F37637"/>
                </a:solidFill>
              </a:rPr>
              <a:t>'</a:t>
            </a:r>
            <a:r>
              <a:rPr lang="de-DE" dirty="0" smtClean="0"/>
              <a:t>) („</a:t>
            </a:r>
            <a:r>
              <a:rPr lang="de-DE" dirty="0" err="1" smtClean="0"/>
              <a:t>apostrophe</a:t>
            </a:r>
            <a:r>
              <a:rPr lang="de-DE" dirty="0" smtClean="0"/>
              <a:t>“)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92" y="3827400"/>
            <a:ext cx="4514184" cy="131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5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Text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Wenn das einleitende Zeichen im Text vorkommen soll,</a:t>
            </a:r>
            <a:br>
              <a:rPr lang="de-DE" dirty="0" smtClean="0"/>
            </a:br>
            <a:r>
              <a:rPr lang="de-DE" dirty="0" smtClean="0"/>
              <a:t>muss es dem Interpreter „entrinnen“ („</a:t>
            </a:r>
            <a:r>
              <a:rPr lang="de-DE" dirty="0" err="1" smtClean="0"/>
              <a:t>escape</a:t>
            </a:r>
            <a:r>
              <a:rPr lang="de-DE" dirty="0" smtClean="0"/>
              <a:t>“)</a:t>
            </a:r>
          </a:p>
          <a:p>
            <a:r>
              <a:rPr lang="de-DE" dirty="0" smtClean="0"/>
              <a:t>Das geschieht durch einen umgekehrten Schrägstrich </a:t>
            </a:r>
            <a:r>
              <a:rPr lang="de-DE" dirty="0" smtClean="0">
                <a:solidFill>
                  <a:srgbClr val="F37637"/>
                </a:solidFill>
              </a:rPr>
              <a:t>\</a:t>
            </a:r>
            <a:r>
              <a:rPr lang="de-DE" dirty="0" smtClean="0"/>
              <a:t> („</a:t>
            </a:r>
            <a:r>
              <a:rPr lang="de-DE" dirty="0" err="1" smtClean="0"/>
              <a:t>Backslash</a:t>
            </a:r>
            <a:r>
              <a:rPr lang="de-DE" dirty="0" smtClean="0"/>
              <a:t>“)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68" y="3933056"/>
            <a:ext cx="5709997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Text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Neues Problem: der </a:t>
            </a:r>
            <a:r>
              <a:rPr lang="de-DE" dirty="0" err="1" smtClean="0"/>
              <a:t>Backslash</a:t>
            </a:r>
            <a:r>
              <a:rPr lang="de-DE" dirty="0" smtClean="0"/>
              <a:t> kann nicht mehr </a:t>
            </a:r>
            <a:br>
              <a:rPr lang="de-DE" dirty="0" smtClean="0"/>
            </a:br>
            <a:r>
              <a:rPr lang="de-DE" dirty="0" smtClean="0"/>
              <a:t>im Text verwendet werden</a:t>
            </a:r>
          </a:p>
          <a:p>
            <a:r>
              <a:rPr lang="de-DE" dirty="0" smtClean="0"/>
              <a:t>Lösung: der </a:t>
            </a:r>
            <a:r>
              <a:rPr lang="de-DE" dirty="0" err="1" smtClean="0"/>
              <a:t>Backslash</a:t>
            </a:r>
            <a:r>
              <a:rPr lang="de-DE" dirty="0" smtClean="0"/>
              <a:t> wird ebenfalls </a:t>
            </a:r>
            <a:r>
              <a:rPr lang="de-DE" dirty="0" err="1" smtClean="0"/>
              <a:t>escaped</a:t>
            </a:r>
            <a:r>
              <a:rPr lang="de-DE" dirty="0" smtClean="0"/>
              <a:t>: </a:t>
            </a:r>
            <a:r>
              <a:rPr lang="de-DE" dirty="0" smtClean="0">
                <a:solidFill>
                  <a:srgbClr val="F37637"/>
                </a:solidFill>
              </a:rPr>
              <a:t>\\</a:t>
            </a:r>
            <a:r>
              <a:rPr lang="de-DE" dirty="0" smtClean="0"/>
              <a:t> 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4186154"/>
            <a:ext cx="7586596" cy="95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6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Programmiersprachen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Maschinensprache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Prozessoren führen Befehle / Berechnungen aus</a:t>
            </a:r>
          </a:p>
          <a:p>
            <a:r>
              <a:rPr lang="de-DE" dirty="0" smtClean="0"/>
              <a:t>Prozessor versteht Maschinensprache</a:t>
            </a:r>
          </a:p>
          <a:p>
            <a:r>
              <a:rPr lang="de-DE" dirty="0" smtClean="0"/>
              <a:t>Maschinensprache sind Zahlen, meist hexadezimal</a:t>
            </a:r>
          </a:p>
          <a:p>
            <a:r>
              <a:rPr lang="de-DE" dirty="0" smtClean="0"/>
              <a:t>Beispiel:</a:t>
            </a:r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0" t="13629" r="21529" b="13116"/>
          <a:stretch/>
        </p:blipFill>
        <p:spPr>
          <a:xfrm>
            <a:off x="7011898" y="2160000"/>
            <a:ext cx="1952590" cy="15841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3624326"/>
            <a:ext cx="1656184" cy="239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5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Text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Sonderzeichen</a:t>
            </a:r>
          </a:p>
          <a:p>
            <a:pPr lvl="1"/>
            <a:r>
              <a:rPr lang="de-DE" dirty="0" smtClean="0"/>
              <a:t>Neue Zeile: </a:t>
            </a:r>
            <a:r>
              <a:rPr lang="de-DE" dirty="0" smtClean="0">
                <a:solidFill>
                  <a:srgbClr val="F37637"/>
                </a:solidFill>
              </a:rPr>
              <a:t>\n</a:t>
            </a:r>
            <a:r>
              <a:rPr lang="de-DE" dirty="0" smtClean="0"/>
              <a:t> (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feed</a:t>
            </a:r>
            <a:r>
              <a:rPr lang="de-DE" dirty="0" smtClean="0"/>
              <a:t>, LF)</a:t>
            </a:r>
          </a:p>
          <a:p>
            <a:pPr lvl="1"/>
            <a:r>
              <a:rPr lang="de-DE" dirty="0" err="1" smtClean="0"/>
              <a:t>Backslash</a:t>
            </a:r>
            <a:r>
              <a:rPr lang="de-DE" dirty="0" smtClean="0"/>
              <a:t>: </a:t>
            </a:r>
            <a:r>
              <a:rPr lang="de-DE" dirty="0" smtClean="0">
                <a:solidFill>
                  <a:srgbClr val="F37637"/>
                </a:solidFill>
              </a:rPr>
              <a:t>\\</a:t>
            </a:r>
          </a:p>
          <a:p>
            <a:pPr lvl="1"/>
            <a:r>
              <a:rPr lang="de-DE" dirty="0" smtClean="0"/>
              <a:t>Anführungszeichen: </a:t>
            </a:r>
            <a:r>
              <a:rPr lang="de-DE" dirty="0" smtClean="0">
                <a:solidFill>
                  <a:srgbClr val="F37637"/>
                </a:solidFill>
              </a:rPr>
              <a:t>\" </a:t>
            </a:r>
            <a:r>
              <a:rPr lang="de-DE" dirty="0" smtClean="0"/>
              <a:t>,Apostroph: </a:t>
            </a:r>
            <a:r>
              <a:rPr lang="de-DE" dirty="0" smtClean="0">
                <a:solidFill>
                  <a:srgbClr val="F37637"/>
                </a:solidFill>
              </a:rPr>
              <a:t>\'</a:t>
            </a:r>
          </a:p>
          <a:p>
            <a:pPr lvl="1"/>
            <a:r>
              <a:rPr lang="de-DE" dirty="0" smtClean="0"/>
              <a:t>Sonderzeichen aus Tabelle: </a:t>
            </a:r>
            <a:r>
              <a:rPr lang="de-DE" dirty="0" smtClean="0">
                <a:solidFill>
                  <a:srgbClr val="F37637"/>
                </a:solidFill>
              </a:rPr>
              <a:t>\</a:t>
            </a:r>
            <a:r>
              <a:rPr lang="de-DE" dirty="0" err="1" smtClean="0">
                <a:solidFill>
                  <a:srgbClr val="F37637"/>
                </a:solidFill>
              </a:rPr>
              <a:t>u</a:t>
            </a:r>
            <a:r>
              <a:rPr lang="de-DE" dirty="0" err="1" smtClean="0">
                <a:solidFill>
                  <a:srgbClr val="F37637"/>
                </a:solidFill>
              </a:rPr>
              <a:t>hhhh</a:t>
            </a:r>
            <a:r>
              <a:rPr lang="de-DE" dirty="0" smtClean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hhhh</a:t>
            </a:r>
            <a:r>
              <a:rPr lang="de-DE" dirty="0" smtClean="0"/>
              <a:t> </a:t>
            </a:r>
            <a:r>
              <a:rPr lang="de-DE" dirty="0" smtClean="0"/>
              <a:t>durch die hexadezimale Zahl aus der </a:t>
            </a:r>
            <a:r>
              <a:rPr lang="de-DE" smtClean="0"/>
              <a:t>Tabelle </a:t>
            </a:r>
            <a:r>
              <a:rPr lang="de-DE" smtClean="0"/>
              <a:t>ersetzen)</a:t>
            </a:r>
            <a:endParaRPr lang="de-DE" dirty="0" smtClean="0"/>
          </a:p>
          <a:p>
            <a:pPr lvl="1"/>
            <a:r>
              <a:rPr lang="de-DE" dirty="0" smtClean="0"/>
              <a:t>Ansonsten dank UTF-8 einfach Sonderzeichen einfügen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287456"/>
            <a:ext cx="4636613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0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Text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Rechnen mit Text</a:t>
            </a:r>
          </a:p>
          <a:p>
            <a:pPr lvl="1"/>
            <a:r>
              <a:rPr lang="de-DE" dirty="0" smtClean="0"/>
              <a:t>Eine Variable kann auch Text enthalten</a:t>
            </a:r>
          </a:p>
          <a:p>
            <a:r>
              <a:rPr lang="de-DE" dirty="0" smtClean="0"/>
              <a:t>Texte verknüpfen mit </a:t>
            </a:r>
            <a:r>
              <a:rPr lang="de-DE" dirty="0" smtClean="0">
                <a:solidFill>
                  <a:srgbClr val="F37637"/>
                </a:solidFill>
              </a:rPr>
              <a:t>+</a:t>
            </a:r>
          </a:p>
          <a:p>
            <a:pPr lvl="1"/>
            <a:r>
              <a:rPr lang="de-DE" dirty="0" smtClean="0"/>
              <a:t>Witzig: auch multiplizieren klappt mit </a:t>
            </a:r>
            <a:r>
              <a:rPr lang="de-DE" dirty="0" smtClean="0">
                <a:solidFill>
                  <a:srgbClr val="F37637"/>
                </a:solidFill>
              </a:rPr>
              <a:t>*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48" y="4221088"/>
            <a:ext cx="3846485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6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Text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Zerschnipseln</a:t>
            </a:r>
            <a:r>
              <a:rPr lang="de-DE" dirty="0" smtClean="0"/>
              <a:t> („slice“) mit </a:t>
            </a:r>
            <a:r>
              <a:rPr lang="de-DE" dirty="0" smtClean="0">
                <a:solidFill>
                  <a:srgbClr val="F37637"/>
                </a:solidFill>
              </a:rPr>
              <a:t>[</a:t>
            </a:r>
            <a:r>
              <a:rPr lang="de-DE" dirty="0" err="1" smtClean="0"/>
              <a:t>start</a:t>
            </a:r>
            <a:r>
              <a:rPr lang="de-DE" dirty="0" err="1" smtClean="0">
                <a:solidFill>
                  <a:srgbClr val="F37637"/>
                </a:solidFill>
              </a:rPr>
              <a:t>:</a:t>
            </a:r>
            <a:r>
              <a:rPr lang="de-DE" dirty="0" err="1" smtClean="0"/>
              <a:t>ende</a:t>
            </a:r>
            <a:r>
              <a:rPr lang="de-DE" dirty="0" smtClean="0">
                <a:solidFill>
                  <a:srgbClr val="F37637"/>
                </a:solidFill>
              </a:rPr>
              <a:t>]</a:t>
            </a:r>
          </a:p>
          <a:p>
            <a:pPr lvl="1"/>
            <a:r>
              <a:rPr lang="de-DE" dirty="0" smtClean="0"/>
              <a:t>Achtung: startet bei </a:t>
            </a:r>
            <a:r>
              <a:rPr lang="de-DE" dirty="0" smtClean="0">
                <a:solidFill>
                  <a:srgbClr val="F37637"/>
                </a:solidFill>
              </a:rPr>
              <a:t>0</a:t>
            </a:r>
            <a:r>
              <a:rPr lang="de-DE" dirty="0" smtClean="0"/>
              <a:t> (wie so vieles beim PC)</a:t>
            </a:r>
          </a:p>
          <a:p>
            <a:pPr lvl="1"/>
            <a:r>
              <a:rPr lang="de-DE" dirty="0" smtClean="0"/>
              <a:t>Viele Sonderfunktionen (bitte selbst recherchieren/ausprobieren)</a:t>
            </a:r>
          </a:p>
          <a:p>
            <a:pPr lvl="2"/>
            <a:r>
              <a:rPr lang="de-DE" dirty="0" smtClean="0"/>
              <a:t>[5]</a:t>
            </a:r>
          </a:p>
          <a:p>
            <a:pPr lvl="2"/>
            <a:r>
              <a:rPr lang="de-DE" dirty="0" smtClean="0"/>
              <a:t>[:5]</a:t>
            </a:r>
          </a:p>
          <a:p>
            <a:pPr lvl="2"/>
            <a:r>
              <a:rPr lang="de-DE" dirty="0" smtClean="0"/>
              <a:t>[6:]</a:t>
            </a:r>
          </a:p>
          <a:p>
            <a:pPr lvl="2"/>
            <a:r>
              <a:rPr lang="de-DE" dirty="0" smtClean="0"/>
              <a:t>[-5:-1]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792444"/>
            <a:ext cx="5457082" cy="138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6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Text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Umwandeln</a:t>
            </a:r>
          </a:p>
          <a:p>
            <a:pPr lvl="1"/>
            <a:r>
              <a:rPr lang="de-DE" dirty="0" smtClean="0"/>
              <a:t>Wichtig bei Benutzereingaben: die sind zunächst Text</a:t>
            </a:r>
          </a:p>
          <a:p>
            <a:pPr lvl="1"/>
            <a:r>
              <a:rPr lang="de-DE" dirty="0" smtClean="0"/>
              <a:t>Text in Ganzzahl: </a:t>
            </a:r>
            <a:r>
              <a:rPr lang="de-DE" dirty="0" err="1" smtClean="0">
                <a:solidFill>
                  <a:srgbClr val="F37637"/>
                </a:solidFill>
              </a:rPr>
              <a:t>int</a:t>
            </a:r>
            <a:r>
              <a:rPr lang="de-DE" dirty="0" smtClean="0">
                <a:solidFill>
                  <a:srgbClr val="F37637"/>
                </a:solidFill>
              </a:rPr>
              <a:t>(</a:t>
            </a:r>
            <a:r>
              <a:rPr lang="de-DE" dirty="0" smtClean="0"/>
              <a:t>…</a:t>
            </a:r>
            <a:r>
              <a:rPr lang="de-DE" dirty="0" smtClean="0">
                <a:solidFill>
                  <a:srgbClr val="F37637"/>
                </a:solidFill>
              </a:rPr>
              <a:t>)</a:t>
            </a:r>
          </a:p>
          <a:p>
            <a:pPr lvl="1"/>
            <a:r>
              <a:rPr lang="de-DE" dirty="0" smtClean="0"/>
              <a:t>Text in Kommazahl: </a:t>
            </a:r>
            <a:r>
              <a:rPr lang="de-DE" dirty="0" err="1" smtClean="0">
                <a:solidFill>
                  <a:srgbClr val="F37637"/>
                </a:solidFill>
              </a:rPr>
              <a:t>float</a:t>
            </a:r>
            <a:r>
              <a:rPr lang="de-DE" dirty="0" smtClean="0">
                <a:solidFill>
                  <a:srgbClr val="F37637"/>
                </a:solidFill>
              </a:rPr>
              <a:t>(</a:t>
            </a:r>
            <a:r>
              <a:rPr lang="de-DE" dirty="0" smtClean="0"/>
              <a:t>…</a:t>
            </a:r>
            <a:r>
              <a:rPr lang="de-DE" dirty="0" smtClean="0">
                <a:solidFill>
                  <a:srgbClr val="F37637"/>
                </a:solidFill>
              </a:rPr>
              <a:t>)</a:t>
            </a:r>
          </a:p>
          <a:p>
            <a:pPr lvl="1"/>
            <a:r>
              <a:rPr lang="de-DE" dirty="0" smtClean="0"/>
              <a:t>Zahl in Text: </a:t>
            </a:r>
            <a:r>
              <a:rPr lang="de-DE" dirty="0" err="1" smtClean="0">
                <a:solidFill>
                  <a:srgbClr val="F37637"/>
                </a:solidFill>
              </a:rPr>
              <a:t>str</a:t>
            </a:r>
            <a:r>
              <a:rPr lang="de-DE" dirty="0" smtClean="0">
                <a:solidFill>
                  <a:srgbClr val="F37637"/>
                </a:solidFill>
              </a:rPr>
              <a:t>(</a:t>
            </a:r>
            <a:r>
              <a:rPr lang="de-DE" dirty="0" smtClean="0"/>
              <a:t>…</a:t>
            </a:r>
            <a:r>
              <a:rPr lang="de-DE" dirty="0" smtClean="0">
                <a:solidFill>
                  <a:srgbClr val="F37637"/>
                </a:solidFill>
              </a:rPr>
              <a:t>)</a:t>
            </a:r>
          </a:p>
          <a:p>
            <a:pPr lvl="1"/>
            <a:endParaRPr lang="de-DE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653136"/>
            <a:ext cx="539487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3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4536056" cy="4653376"/>
          </a:xfrm>
        </p:spPr>
        <p:txBody>
          <a:bodyPr/>
          <a:lstStyle/>
          <a:p>
            <a:r>
              <a:rPr lang="de-DE" dirty="0" smtClean="0"/>
              <a:t>Was ist das Quadrat der mittleren beiden Ziffern von 36²?</a:t>
            </a:r>
            <a:endParaRPr lang="de-DE" dirty="0" smtClean="0">
              <a:solidFill>
                <a:srgbClr val="F37637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91" y="1787124"/>
            <a:ext cx="3608697" cy="45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2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Listen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Durch Komma getrennte Einträge in eckiger Klammer: </a:t>
            </a:r>
            <a:r>
              <a:rPr lang="de-DE" dirty="0" smtClean="0">
                <a:solidFill>
                  <a:srgbClr val="F37637"/>
                </a:solidFill>
              </a:rPr>
              <a:t>[</a:t>
            </a:r>
            <a:r>
              <a:rPr lang="de-DE" dirty="0" smtClean="0"/>
              <a:t>x</a:t>
            </a:r>
            <a:r>
              <a:rPr lang="de-DE" dirty="0" smtClean="0">
                <a:solidFill>
                  <a:srgbClr val="F37637"/>
                </a:solidFill>
              </a:rPr>
              <a:t>,</a:t>
            </a:r>
            <a:r>
              <a:rPr lang="de-DE" dirty="0" smtClean="0"/>
              <a:t> y</a:t>
            </a:r>
            <a:r>
              <a:rPr lang="de-DE" dirty="0" smtClean="0">
                <a:solidFill>
                  <a:srgbClr val="F37637"/>
                </a:solidFill>
              </a:rPr>
              <a:t>,</a:t>
            </a:r>
            <a:r>
              <a:rPr lang="de-DE" dirty="0" smtClean="0"/>
              <a:t> … </a:t>
            </a:r>
            <a:r>
              <a:rPr lang="de-DE" dirty="0" smtClean="0">
                <a:solidFill>
                  <a:srgbClr val="F37637"/>
                </a:solidFill>
              </a:rPr>
              <a:t>]</a:t>
            </a:r>
          </a:p>
          <a:p>
            <a:r>
              <a:rPr lang="de-DE" dirty="0" err="1" smtClean="0"/>
              <a:t>Zerschnipseln</a:t>
            </a:r>
            <a:r>
              <a:rPr lang="de-DE" dirty="0" smtClean="0"/>
              <a:t> („slice“) wie bei Text, ergibt kürzere Liste</a:t>
            </a:r>
          </a:p>
          <a:p>
            <a:pPr lvl="1"/>
            <a:r>
              <a:rPr lang="de-DE" dirty="0" err="1" smtClean="0"/>
              <a:t>list</a:t>
            </a:r>
            <a:r>
              <a:rPr lang="de-DE" dirty="0" smtClean="0">
                <a:solidFill>
                  <a:srgbClr val="F37637"/>
                </a:solidFill>
              </a:rPr>
              <a:t>[</a:t>
            </a:r>
            <a:r>
              <a:rPr lang="de-DE" dirty="0" err="1" smtClean="0"/>
              <a:t>start</a:t>
            </a:r>
            <a:r>
              <a:rPr lang="de-DE" dirty="0" err="1" smtClean="0">
                <a:solidFill>
                  <a:srgbClr val="F37637"/>
                </a:solidFill>
              </a:rPr>
              <a:t>:</a:t>
            </a:r>
            <a:r>
              <a:rPr lang="de-DE" dirty="0" err="1" smtClean="0"/>
              <a:t>ende</a:t>
            </a:r>
            <a:r>
              <a:rPr lang="de-DE" dirty="0" smtClean="0">
                <a:solidFill>
                  <a:srgbClr val="F37637"/>
                </a:solidFill>
              </a:rPr>
              <a:t>]</a:t>
            </a:r>
          </a:p>
          <a:p>
            <a:pPr lvl="1"/>
            <a:r>
              <a:rPr lang="de-DE" dirty="0" err="1" smtClean="0"/>
              <a:t>list</a:t>
            </a:r>
            <a:r>
              <a:rPr lang="de-DE" dirty="0" smtClean="0">
                <a:solidFill>
                  <a:srgbClr val="F37637"/>
                </a:solidFill>
              </a:rPr>
              <a:t>[</a:t>
            </a:r>
            <a:r>
              <a:rPr lang="de-DE" dirty="0" err="1" smtClean="0"/>
              <a:t>start</a:t>
            </a:r>
            <a:r>
              <a:rPr lang="de-DE" dirty="0" smtClean="0">
                <a:solidFill>
                  <a:srgbClr val="F37637"/>
                </a:solidFill>
              </a:rPr>
              <a:t>]</a:t>
            </a:r>
          </a:p>
          <a:p>
            <a:pPr lvl="1"/>
            <a:r>
              <a:rPr lang="de-DE" dirty="0" err="1" smtClean="0"/>
              <a:t>list</a:t>
            </a:r>
            <a:r>
              <a:rPr lang="de-DE" dirty="0" smtClean="0">
                <a:solidFill>
                  <a:srgbClr val="F37637"/>
                </a:solidFill>
              </a:rPr>
              <a:t>[</a:t>
            </a:r>
            <a:r>
              <a:rPr lang="de-DE" dirty="0" err="1" smtClean="0"/>
              <a:t>start</a:t>
            </a:r>
            <a:r>
              <a:rPr lang="de-DE" dirty="0" smtClean="0">
                <a:solidFill>
                  <a:srgbClr val="F37637"/>
                </a:solidFill>
              </a:rPr>
              <a:t>:]</a:t>
            </a:r>
          </a:p>
          <a:p>
            <a:pPr lvl="1"/>
            <a:r>
              <a:rPr lang="de-DE" dirty="0" err="1" smtClean="0"/>
              <a:t>list</a:t>
            </a:r>
            <a:r>
              <a:rPr lang="de-DE" dirty="0" smtClean="0">
                <a:solidFill>
                  <a:srgbClr val="F37637"/>
                </a:solidFill>
              </a:rPr>
              <a:t>[:</a:t>
            </a:r>
            <a:r>
              <a:rPr lang="de-DE" dirty="0" smtClean="0"/>
              <a:t>ende</a:t>
            </a:r>
            <a:r>
              <a:rPr lang="de-DE" dirty="0" smtClean="0">
                <a:solidFill>
                  <a:srgbClr val="F37637"/>
                </a:solidFill>
              </a:rPr>
              <a:t>]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62" y="3717032"/>
            <a:ext cx="5894531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3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Listen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Ändern von Listen</a:t>
            </a:r>
          </a:p>
          <a:p>
            <a:pPr lvl="1"/>
            <a:r>
              <a:rPr lang="de-DE" dirty="0" smtClean="0"/>
              <a:t>Aneinanderhängen mit </a:t>
            </a:r>
            <a:r>
              <a:rPr lang="de-DE" dirty="0" smtClean="0">
                <a:solidFill>
                  <a:srgbClr val="F37637"/>
                </a:solidFill>
              </a:rPr>
              <a:t>+</a:t>
            </a:r>
          </a:p>
          <a:p>
            <a:pPr lvl="1"/>
            <a:r>
              <a:rPr lang="de-DE" dirty="0" smtClean="0"/>
              <a:t>Vervielfachen mit </a:t>
            </a:r>
            <a:r>
              <a:rPr lang="de-DE" dirty="0" smtClean="0">
                <a:solidFill>
                  <a:srgbClr val="F37637"/>
                </a:solidFill>
              </a:rPr>
              <a:t>*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645024"/>
            <a:ext cx="712384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3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Listen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Ändern von Listen</a:t>
            </a:r>
          </a:p>
          <a:p>
            <a:pPr lvl="1"/>
            <a:r>
              <a:rPr lang="de-DE" dirty="0" smtClean="0"/>
              <a:t>Ändern: einem Slice neue Werte zuweisen</a:t>
            </a:r>
          </a:p>
          <a:p>
            <a:pPr lvl="1"/>
            <a:r>
              <a:rPr lang="de-DE" dirty="0" smtClean="0"/>
              <a:t>Löschen: einem Slice eine leere Liste zuweisen</a:t>
            </a:r>
            <a:endParaRPr lang="de-DE" dirty="0" smtClean="0">
              <a:solidFill>
                <a:srgbClr val="F37637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3645024"/>
            <a:ext cx="5490607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8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Listen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Einträge von beliebigem Typ</a:t>
            </a:r>
          </a:p>
          <a:p>
            <a:pPr lvl="1"/>
            <a:r>
              <a:rPr lang="de-DE" dirty="0" smtClean="0"/>
              <a:t>Achtung: nicht mit jedem Inhalt kann man alles machen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Länge einer Liste ermitteln: </a:t>
            </a:r>
            <a:r>
              <a:rPr lang="de-DE" dirty="0" err="1" smtClean="0">
                <a:solidFill>
                  <a:srgbClr val="F37637"/>
                </a:solidFill>
              </a:rPr>
              <a:t>len</a:t>
            </a:r>
            <a:r>
              <a:rPr lang="de-DE" dirty="0" smtClean="0">
                <a:solidFill>
                  <a:srgbClr val="F37637"/>
                </a:solidFill>
              </a:rPr>
              <a:t>(</a:t>
            </a:r>
            <a:r>
              <a:rPr lang="de-DE" dirty="0" smtClean="0"/>
              <a:t>…</a:t>
            </a:r>
            <a:r>
              <a:rPr lang="de-DE" dirty="0" smtClean="0">
                <a:solidFill>
                  <a:srgbClr val="F37637"/>
                </a:solidFill>
              </a:rPr>
              <a:t>)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55" y="3171852"/>
            <a:ext cx="6781205" cy="89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Listen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Einträge von beliebigem Typ</a:t>
            </a:r>
          </a:p>
          <a:p>
            <a:pPr lvl="1"/>
            <a:r>
              <a:rPr lang="de-DE" dirty="0" smtClean="0"/>
              <a:t>Achtung: nicht mit jedem Inhalt kann man alles machen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55" y="3171852"/>
            <a:ext cx="6781205" cy="89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Programmiersprachen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Assembler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Für tief eingestiegene Programmierer lesbare Form</a:t>
            </a:r>
          </a:p>
          <a:p>
            <a:r>
              <a:rPr lang="de-DE" dirty="0" smtClean="0"/>
              <a:t>Befehle (blau) und Daten (braun)</a:t>
            </a:r>
          </a:p>
          <a:p>
            <a:pPr lvl="1"/>
            <a:r>
              <a:rPr lang="de-DE" sz="2400" dirty="0" err="1" smtClean="0">
                <a:solidFill>
                  <a:srgbClr val="57575A"/>
                </a:solidFill>
                <a:latin typeface="Helvetica Narrow" panose="020B0506020203020204" pitchFamily="34" charset="0"/>
              </a:rPr>
              <a:t>mov</a:t>
            </a:r>
            <a:r>
              <a:rPr lang="de-DE" sz="2400" dirty="0" smtClean="0">
                <a:solidFill>
                  <a:srgbClr val="57575A"/>
                </a:solidFill>
                <a:latin typeface="Helvetica Narrow" panose="020B0506020203020204" pitchFamily="34" charset="0"/>
              </a:rPr>
              <a:t>: Daten verschieben</a:t>
            </a:r>
          </a:p>
          <a:p>
            <a:pPr lvl="1"/>
            <a:r>
              <a:rPr lang="de-DE" sz="2400" dirty="0">
                <a:solidFill>
                  <a:srgbClr val="57575A"/>
                </a:solidFill>
                <a:latin typeface="Helvetica Narrow" panose="020B0506020203020204" pitchFamily="34" charset="0"/>
              </a:rPr>
              <a:t>r</a:t>
            </a:r>
            <a:r>
              <a:rPr lang="de-DE" sz="2400" dirty="0" smtClean="0">
                <a:solidFill>
                  <a:srgbClr val="57575A"/>
                </a:solidFill>
                <a:latin typeface="Helvetica Narrow" panose="020B0506020203020204" pitchFamily="34" charset="0"/>
              </a:rPr>
              <a:t>: Register</a:t>
            </a:r>
          </a:p>
          <a:p>
            <a:pPr lvl="1"/>
            <a:r>
              <a:rPr lang="de-DE" sz="2400" dirty="0" smtClean="0">
                <a:solidFill>
                  <a:srgbClr val="57575A"/>
                </a:solidFill>
                <a:latin typeface="Helvetica Narrow" panose="020B0506020203020204" pitchFamily="34" charset="0"/>
              </a:rPr>
              <a:t>DWORD: Anzahl der Bits</a:t>
            </a:r>
          </a:p>
          <a:p>
            <a:r>
              <a:rPr lang="de-DE" dirty="0" smtClean="0"/>
              <a:t>Beispiel:</a:t>
            </a:r>
          </a:p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33" y="4451624"/>
            <a:ext cx="4660839" cy="202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5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4536056" cy="4653376"/>
          </a:xfrm>
        </p:spPr>
        <p:txBody>
          <a:bodyPr/>
          <a:lstStyle/>
          <a:p>
            <a:r>
              <a:rPr lang="de-DE" dirty="0" smtClean="0"/>
              <a:t>Gib die ersten drei Elemente der Liste [ 2, 3, 5, 7, 11, 13, 17] aus.</a:t>
            </a:r>
            <a:endParaRPr lang="de-DE" dirty="0" smtClean="0">
              <a:solidFill>
                <a:srgbClr val="F37637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91" y="1787124"/>
            <a:ext cx="3608697" cy="45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Wahrheitswerte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7488384" cy="4653376"/>
          </a:xfrm>
        </p:spPr>
        <p:txBody>
          <a:bodyPr/>
          <a:lstStyle/>
          <a:p>
            <a:r>
              <a:rPr lang="de-DE" dirty="0" smtClean="0"/>
              <a:t>Der Vergleich zweier Zahlen, Texte oder Buchstaben ergibt einen Wahrheitswert, der wahr (</a:t>
            </a:r>
            <a:r>
              <a:rPr lang="de-DE" dirty="0" smtClean="0">
                <a:solidFill>
                  <a:srgbClr val="F37637"/>
                </a:solidFill>
              </a:rPr>
              <a:t>True</a:t>
            </a:r>
            <a:r>
              <a:rPr lang="de-DE" dirty="0" smtClean="0"/>
              <a:t>) oder unwahr (</a:t>
            </a:r>
            <a:r>
              <a:rPr lang="de-DE" dirty="0" err="1">
                <a:solidFill>
                  <a:srgbClr val="F37637"/>
                </a:solidFill>
              </a:rPr>
              <a:t>F</a:t>
            </a:r>
            <a:r>
              <a:rPr lang="de-DE" dirty="0" err="1" smtClean="0">
                <a:solidFill>
                  <a:srgbClr val="F37637"/>
                </a:solidFill>
              </a:rPr>
              <a:t>alse</a:t>
            </a:r>
            <a:r>
              <a:rPr lang="de-DE" dirty="0" smtClean="0"/>
              <a:t>) sein kann</a:t>
            </a:r>
          </a:p>
          <a:p>
            <a:r>
              <a:rPr lang="de-DE" dirty="0" smtClean="0"/>
              <a:t>Operatoren</a:t>
            </a:r>
          </a:p>
          <a:p>
            <a:pPr lvl="1"/>
            <a:r>
              <a:rPr lang="de-DE" dirty="0" smtClean="0"/>
              <a:t>Kleiner: </a:t>
            </a:r>
            <a:r>
              <a:rPr lang="de-DE" dirty="0" smtClean="0">
                <a:solidFill>
                  <a:srgbClr val="F37637"/>
                </a:solidFill>
              </a:rPr>
              <a:t>&lt;</a:t>
            </a:r>
          </a:p>
          <a:p>
            <a:pPr lvl="1"/>
            <a:r>
              <a:rPr lang="de-DE" dirty="0" smtClean="0"/>
              <a:t>Kleiner oder gleich: </a:t>
            </a:r>
            <a:r>
              <a:rPr lang="de-DE" dirty="0" smtClean="0">
                <a:solidFill>
                  <a:srgbClr val="F37637"/>
                </a:solidFill>
              </a:rPr>
              <a:t>&lt;=</a:t>
            </a:r>
          </a:p>
          <a:p>
            <a:pPr lvl="1"/>
            <a:r>
              <a:rPr lang="de-DE" dirty="0" smtClean="0"/>
              <a:t>Größer: </a:t>
            </a:r>
            <a:r>
              <a:rPr lang="de-DE" dirty="0" smtClean="0">
                <a:solidFill>
                  <a:srgbClr val="F37637"/>
                </a:solidFill>
              </a:rPr>
              <a:t>&gt;</a:t>
            </a:r>
          </a:p>
          <a:p>
            <a:pPr lvl="1"/>
            <a:r>
              <a:rPr lang="de-DE" dirty="0" smtClean="0"/>
              <a:t>Größer oder gleich: </a:t>
            </a:r>
            <a:r>
              <a:rPr lang="de-DE" dirty="0" smtClean="0">
                <a:solidFill>
                  <a:srgbClr val="F37637"/>
                </a:solidFill>
              </a:rPr>
              <a:t>&gt;=</a:t>
            </a:r>
          </a:p>
          <a:p>
            <a:pPr lvl="1"/>
            <a:r>
              <a:rPr lang="de-DE" dirty="0" smtClean="0"/>
              <a:t>Gleich: </a:t>
            </a:r>
            <a:r>
              <a:rPr lang="de-DE" dirty="0" smtClean="0">
                <a:solidFill>
                  <a:srgbClr val="F37637"/>
                </a:solidFill>
              </a:rPr>
              <a:t>==</a:t>
            </a:r>
          </a:p>
          <a:p>
            <a:pPr lvl="1"/>
            <a:r>
              <a:rPr lang="de-DE" dirty="0" smtClean="0"/>
              <a:t>Ungleich: </a:t>
            </a:r>
            <a:r>
              <a:rPr lang="de-DE" dirty="0" smtClean="0">
                <a:solidFill>
                  <a:srgbClr val="F37637"/>
                </a:solidFill>
              </a:rPr>
              <a:t>!=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904" y="3861048"/>
            <a:ext cx="4165575" cy="190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2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Wahrheitswerte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7488384" cy="4653376"/>
          </a:xfrm>
        </p:spPr>
        <p:txBody>
          <a:bodyPr/>
          <a:lstStyle/>
          <a:p>
            <a:r>
              <a:rPr lang="de-DE" dirty="0" smtClean="0"/>
              <a:t>Wahrheiten können miteinander verknüpft werden</a:t>
            </a:r>
          </a:p>
          <a:p>
            <a:r>
              <a:rPr lang="de-DE" dirty="0" smtClean="0"/>
              <a:t>Operatoren</a:t>
            </a:r>
          </a:p>
          <a:p>
            <a:pPr lvl="1"/>
            <a:r>
              <a:rPr lang="de-DE" dirty="0" smtClean="0"/>
              <a:t>Und: </a:t>
            </a:r>
            <a:r>
              <a:rPr lang="de-DE" dirty="0" err="1" smtClean="0">
                <a:solidFill>
                  <a:srgbClr val="F37637"/>
                </a:solidFill>
              </a:rPr>
              <a:t>and</a:t>
            </a:r>
            <a:r>
              <a:rPr lang="de-DE" dirty="0" smtClean="0"/>
              <a:t> (beide müssen wahr sein)</a:t>
            </a:r>
          </a:p>
          <a:p>
            <a:pPr lvl="1"/>
            <a:r>
              <a:rPr lang="de-DE" dirty="0" smtClean="0"/>
              <a:t>Oder: </a:t>
            </a:r>
            <a:r>
              <a:rPr lang="de-DE" dirty="0" err="1" smtClean="0">
                <a:solidFill>
                  <a:srgbClr val="F37637"/>
                </a:solidFill>
              </a:rPr>
              <a:t>or</a:t>
            </a:r>
            <a:r>
              <a:rPr lang="de-DE" dirty="0" smtClean="0"/>
              <a:t> (mindestens eins muss wahr sein)</a:t>
            </a:r>
          </a:p>
          <a:p>
            <a:pPr lvl="1"/>
            <a:r>
              <a:rPr lang="de-DE" dirty="0" err="1" smtClean="0">
                <a:solidFill>
                  <a:srgbClr val="F37637"/>
                </a:solidFill>
              </a:rPr>
              <a:t>and</a:t>
            </a:r>
            <a:r>
              <a:rPr lang="de-DE" dirty="0" smtClean="0"/>
              <a:t> hat Vorrang vor </a:t>
            </a:r>
            <a:r>
              <a:rPr lang="de-DE" dirty="0" err="1" smtClean="0">
                <a:solidFill>
                  <a:srgbClr val="F37637"/>
                </a:solidFill>
              </a:rPr>
              <a:t>or</a:t>
            </a:r>
            <a:endParaRPr lang="de-DE" dirty="0" smtClean="0">
              <a:solidFill>
                <a:srgbClr val="F37637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437112"/>
            <a:ext cx="5112568" cy="196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9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4536056" cy="4653376"/>
          </a:xfrm>
        </p:spPr>
        <p:txBody>
          <a:bodyPr/>
          <a:lstStyle/>
          <a:p>
            <a:r>
              <a:rPr lang="de-DE" dirty="0" smtClean="0"/>
              <a:t>Finde heraus, ob die Aussage </a:t>
            </a:r>
            <a:br>
              <a:rPr lang="de-DE" dirty="0" smtClean="0"/>
            </a:br>
            <a:r>
              <a:rPr lang="de-DE" dirty="0" smtClean="0"/>
              <a:t>a &lt;= b &gt;= c </a:t>
            </a:r>
            <a:br>
              <a:rPr lang="de-DE" dirty="0" smtClean="0"/>
            </a:br>
            <a:r>
              <a:rPr lang="de-DE" dirty="0" smtClean="0"/>
              <a:t>wahr oder falsch ist für</a:t>
            </a:r>
            <a:endParaRPr lang="de-DE" dirty="0">
              <a:solidFill>
                <a:srgbClr val="F37637"/>
              </a:solidFill>
            </a:endParaRPr>
          </a:p>
          <a:p>
            <a:pPr lvl="1"/>
            <a:r>
              <a:rPr lang="de-DE" dirty="0" smtClean="0"/>
              <a:t>a=3, b=9, c=17</a:t>
            </a:r>
          </a:p>
          <a:p>
            <a:pPr lvl="1"/>
            <a:r>
              <a:rPr lang="de-DE" dirty="0" smtClean="0"/>
              <a:t>a=1, b=2, c=2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91" y="1787124"/>
            <a:ext cx="3608697" cy="45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8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Wiederholungen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While</a:t>
            </a:r>
            <a:r>
              <a:rPr lang="de-DE" dirty="0" smtClean="0"/>
              <a:t>-Schleife für unbekannte Anzahl: </a:t>
            </a:r>
            <a:r>
              <a:rPr lang="de-DE" dirty="0" err="1" smtClean="0">
                <a:solidFill>
                  <a:srgbClr val="F37637"/>
                </a:solidFill>
              </a:rPr>
              <a:t>while</a:t>
            </a:r>
            <a:r>
              <a:rPr lang="de-DE" dirty="0" smtClean="0">
                <a:solidFill>
                  <a:srgbClr val="F37637"/>
                </a:solidFill>
              </a:rPr>
              <a:t> </a:t>
            </a:r>
            <a:r>
              <a:rPr lang="de-DE" i="1" dirty="0" err="1" smtClean="0"/>
              <a:t>bedingung</a:t>
            </a:r>
            <a:r>
              <a:rPr lang="de-DE" dirty="0" smtClean="0">
                <a:solidFill>
                  <a:srgbClr val="F37637"/>
                </a:solidFill>
              </a:rPr>
              <a:t>:</a:t>
            </a:r>
          </a:p>
          <a:p>
            <a:pPr lvl="1"/>
            <a:r>
              <a:rPr lang="de-DE" dirty="0" smtClean="0"/>
              <a:t>Danach eingerückt arbeiten </a:t>
            </a:r>
          </a:p>
          <a:p>
            <a:pPr lvl="1"/>
            <a:r>
              <a:rPr lang="de-DE" dirty="0" smtClean="0"/>
              <a:t>Am Ende nicht eingerückt weiterarbeiten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3617501"/>
            <a:ext cx="7829527" cy="125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8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Wiederholungen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For</a:t>
            </a:r>
            <a:r>
              <a:rPr lang="de-DE" dirty="0" smtClean="0"/>
              <a:t>-Schleife für bekannte Anzahl: </a:t>
            </a:r>
            <a:r>
              <a:rPr lang="de-DE" dirty="0" err="1" smtClean="0">
                <a:solidFill>
                  <a:srgbClr val="F37637"/>
                </a:solidFill>
              </a:rPr>
              <a:t>for</a:t>
            </a:r>
            <a:r>
              <a:rPr lang="de-DE" dirty="0" smtClean="0">
                <a:solidFill>
                  <a:srgbClr val="F37637"/>
                </a:solidFill>
              </a:rPr>
              <a:t> </a:t>
            </a:r>
            <a:r>
              <a:rPr lang="de-DE" i="1" dirty="0" smtClean="0"/>
              <a:t>variable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37637"/>
                </a:solidFill>
              </a:rPr>
              <a:t>in</a:t>
            </a:r>
            <a:r>
              <a:rPr lang="de-DE" dirty="0" smtClean="0"/>
              <a:t> zählbarem</a:t>
            </a:r>
            <a:r>
              <a:rPr lang="de-DE" dirty="0" smtClean="0">
                <a:solidFill>
                  <a:srgbClr val="F37637"/>
                </a:solidFill>
              </a:rPr>
              <a:t>:</a:t>
            </a:r>
          </a:p>
          <a:p>
            <a:pPr lvl="1"/>
            <a:r>
              <a:rPr lang="de-DE" dirty="0" smtClean="0"/>
              <a:t>Danach eingerückt mit </a:t>
            </a:r>
            <a:r>
              <a:rPr lang="de-DE" i="1" dirty="0" smtClean="0"/>
              <a:t>variable</a:t>
            </a:r>
            <a:r>
              <a:rPr lang="de-DE" dirty="0" smtClean="0"/>
              <a:t> arbeiten </a:t>
            </a:r>
          </a:p>
          <a:p>
            <a:pPr lvl="1"/>
            <a:r>
              <a:rPr lang="de-DE" dirty="0" smtClean="0"/>
              <a:t>Am Ende nicht eingerückt weiterarbeiten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Beliebt: </a:t>
            </a:r>
            <a:r>
              <a:rPr lang="de-DE" dirty="0" err="1" smtClean="0">
                <a:solidFill>
                  <a:srgbClr val="F37637"/>
                </a:solidFill>
              </a:rPr>
              <a:t>range</a:t>
            </a:r>
            <a:r>
              <a:rPr lang="de-DE" dirty="0" smtClean="0">
                <a:solidFill>
                  <a:srgbClr val="F37637"/>
                </a:solidFill>
              </a:rPr>
              <a:t>(</a:t>
            </a:r>
            <a:r>
              <a:rPr lang="de-DE" dirty="0" err="1" smtClean="0"/>
              <a:t>start</a:t>
            </a:r>
            <a:r>
              <a:rPr lang="de-DE" dirty="0" smtClean="0">
                <a:solidFill>
                  <a:srgbClr val="F37637"/>
                </a:solidFill>
              </a:rPr>
              <a:t>, </a:t>
            </a:r>
            <a:r>
              <a:rPr lang="de-DE" dirty="0" smtClean="0"/>
              <a:t>ende</a:t>
            </a:r>
            <a:r>
              <a:rPr lang="de-DE" dirty="0" smtClean="0">
                <a:solidFill>
                  <a:srgbClr val="F37637"/>
                </a:solidFill>
              </a:rPr>
              <a:t>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511884"/>
            <a:ext cx="4608512" cy="95006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328055"/>
            <a:ext cx="4608512" cy="103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4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4536056" cy="4653376"/>
          </a:xfrm>
        </p:spPr>
        <p:txBody>
          <a:bodyPr/>
          <a:lstStyle/>
          <a:p>
            <a:r>
              <a:rPr lang="de-DE" dirty="0" smtClean="0"/>
              <a:t>Wie viele Zahlen zwischen 100 und 1000 enthalten die Ziffer 3?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91" y="1787124"/>
            <a:ext cx="3608697" cy="45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6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Verzweigungen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If</a:t>
            </a:r>
            <a:r>
              <a:rPr lang="de-DE" dirty="0" smtClean="0"/>
              <a:t>-Befehl: </a:t>
            </a:r>
            <a:br>
              <a:rPr lang="de-DE" dirty="0" smtClean="0"/>
            </a:br>
            <a:r>
              <a:rPr lang="de-DE" dirty="0" err="1" smtClean="0">
                <a:solidFill>
                  <a:srgbClr val="F37637"/>
                </a:solidFill>
              </a:rPr>
              <a:t>if</a:t>
            </a:r>
            <a:r>
              <a:rPr lang="de-DE" dirty="0" smtClean="0">
                <a:solidFill>
                  <a:srgbClr val="F37637"/>
                </a:solidFill>
              </a:rPr>
              <a:t> </a:t>
            </a:r>
            <a:r>
              <a:rPr lang="de-DE" i="1" dirty="0" err="1" smtClean="0"/>
              <a:t>bedingung</a:t>
            </a:r>
            <a:r>
              <a:rPr lang="de-DE" dirty="0" smtClean="0">
                <a:solidFill>
                  <a:srgbClr val="F37637"/>
                </a:solidFill>
              </a:rPr>
              <a:t>:</a:t>
            </a:r>
            <a:br>
              <a:rPr lang="de-DE" dirty="0" smtClean="0">
                <a:solidFill>
                  <a:srgbClr val="F37637"/>
                </a:solidFill>
              </a:rPr>
            </a:br>
            <a:r>
              <a:rPr lang="de-DE" dirty="0" smtClean="0"/>
              <a:t>    # wenn </a:t>
            </a:r>
            <a:r>
              <a:rPr lang="de-DE" i="1" dirty="0" err="1" smtClean="0"/>
              <a:t>bedingung</a:t>
            </a:r>
            <a:r>
              <a:rPr lang="de-DE" dirty="0" smtClean="0"/>
              <a:t> wahr ist</a:t>
            </a:r>
            <a:r>
              <a:rPr lang="de-DE" dirty="0" smtClean="0">
                <a:solidFill>
                  <a:srgbClr val="F37637"/>
                </a:solidFill>
              </a:rPr>
              <a:t/>
            </a:r>
            <a:br>
              <a:rPr lang="de-DE" dirty="0" smtClean="0">
                <a:solidFill>
                  <a:srgbClr val="F37637"/>
                </a:solidFill>
              </a:rPr>
            </a:br>
            <a:r>
              <a:rPr lang="de-DE" dirty="0" err="1" smtClean="0">
                <a:solidFill>
                  <a:srgbClr val="F37637"/>
                </a:solidFill>
              </a:rPr>
              <a:t>elif</a:t>
            </a:r>
            <a:r>
              <a:rPr lang="de-DE" dirty="0" smtClean="0">
                <a:solidFill>
                  <a:srgbClr val="F37637"/>
                </a:solidFill>
              </a:rPr>
              <a:t> </a:t>
            </a:r>
            <a:r>
              <a:rPr lang="de-DE" i="1" dirty="0" smtClean="0"/>
              <a:t>bedingung2</a:t>
            </a:r>
            <a:r>
              <a:rPr lang="de-DE" dirty="0" smtClean="0">
                <a:solidFill>
                  <a:srgbClr val="F37637"/>
                </a:solidFill>
              </a:rPr>
              <a:t>:</a:t>
            </a:r>
            <a:br>
              <a:rPr lang="de-DE" dirty="0" smtClean="0">
                <a:solidFill>
                  <a:srgbClr val="F37637"/>
                </a:solidFill>
              </a:rPr>
            </a:br>
            <a:r>
              <a:rPr lang="de-DE" dirty="0" smtClean="0"/>
              <a:t>    # wenn </a:t>
            </a:r>
            <a:r>
              <a:rPr lang="de-DE" i="1" dirty="0" err="1" smtClean="0"/>
              <a:t>bedingung</a:t>
            </a:r>
            <a:r>
              <a:rPr lang="de-DE" dirty="0" smtClean="0"/>
              <a:t> nicht wahr war aber </a:t>
            </a:r>
            <a:r>
              <a:rPr lang="de-DE" i="1" dirty="0" smtClean="0"/>
              <a:t>bedingung2</a:t>
            </a:r>
            <a:r>
              <a:rPr lang="de-DE" dirty="0" smtClean="0"/>
              <a:t> wahr ist</a:t>
            </a:r>
            <a:r>
              <a:rPr lang="de-DE" dirty="0" smtClean="0">
                <a:solidFill>
                  <a:srgbClr val="F37637"/>
                </a:solidFill>
              </a:rPr>
              <a:t/>
            </a:r>
            <a:br>
              <a:rPr lang="de-DE" dirty="0" smtClean="0">
                <a:solidFill>
                  <a:srgbClr val="F37637"/>
                </a:solidFill>
              </a:rPr>
            </a:br>
            <a:r>
              <a:rPr lang="de-DE" dirty="0" err="1" smtClean="0">
                <a:solidFill>
                  <a:srgbClr val="F37637"/>
                </a:solidFill>
              </a:rPr>
              <a:t>elif</a:t>
            </a:r>
            <a:r>
              <a:rPr lang="de-DE" dirty="0" smtClean="0">
                <a:solidFill>
                  <a:srgbClr val="F37637"/>
                </a:solidFill>
              </a:rPr>
              <a:t> </a:t>
            </a:r>
            <a:r>
              <a:rPr lang="de-DE" dirty="0" smtClean="0"/>
              <a:t>…</a:t>
            </a:r>
            <a:r>
              <a:rPr lang="de-DE" dirty="0" smtClean="0">
                <a:solidFill>
                  <a:srgbClr val="F37637"/>
                </a:solidFill>
              </a:rPr>
              <a:t>:</a:t>
            </a:r>
            <a:br>
              <a:rPr lang="de-DE" dirty="0" smtClean="0">
                <a:solidFill>
                  <a:srgbClr val="F37637"/>
                </a:solidFill>
              </a:rPr>
            </a:br>
            <a:r>
              <a:rPr lang="de-DE" dirty="0" smtClean="0"/>
              <a:t>    # …</a:t>
            </a:r>
            <a:r>
              <a:rPr lang="de-DE" dirty="0" smtClean="0">
                <a:solidFill>
                  <a:srgbClr val="F37637"/>
                </a:solidFill>
              </a:rPr>
              <a:t/>
            </a:r>
            <a:br>
              <a:rPr lang="de-DE" dirty="0" smtClean="0">
                <a:solidFill>
                  <a:srgbClr val="F37637"/>
                </a:solidFill>
              </a:rPr>
            </a:br>
            <a:r>
              <a:rPr lang="de-DE" dirty="0" err="1" smtClean="0">
                <a:solidFill>
                  <a:srgbClr val="F37637"/>
                </a:solidFill>
              </a:rPr>
              <a:t>else</a:t>
            </a:r>
            <a:r>
              <a:rPr lang="de-DE" dirty="0" smtClean="0">
                <a:solidFill>
                  <a:srgbClr val="F37637"/>
                </a:solidFill>
              </a:rPr>
              <a:t>:</a:t>
            </a:r>
            <a:br>
              <a:rPr lang="de-DE" dirty="0" smtClean="0">
                <a:solidFill>
                  <a:srgbClr val="F37637"/>
                </a:solidFill>
              </a:rPr>
            </a:br>
            <a:r>
              <a:rPr lang="de-DE" dirty="0" smtClean="0"/>
              <a:t>    # wenn nichts zutraf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437112"/>
            <a:ext cx="5436096" cy="114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5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Methoden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Zur Wiederverwendung von Code </a:t>
            </a:r>
            <a:br>
              <a:rPr lang="de-DE" dirty="0" smtClean="0"/>
            </a:br>
            <a:r>
              <a:rPr lang="de-DE" dirty="0" err="1" smtClean="0">
                <a:solidFill>
                  <a:srgbClr val="F37637"/>
                </a:solidFill>
              </a:rPr>
              <a:t>def</a:t>
            </a:r>
            <a:r>
              <a:rPr lang="de-DE" dirty="0" smtClean="0">
                <a:solidFill>
                  <a:srgbClr val="F37637"/>
                </a:solidFill>
              </a:rPr>
              <a:t> </a:t>
            </a:r>
            <a:r>
              <a:rPr lang="de-DE" i="1" dirty="0" err="1" smtClean="0"/>
              <a:t>methodenname</a:t>
            </a:r>
            <a:r>
              <a:rPr lang="de-DE" i="1" dirty="0" smtClean="0"/>
              <a:t> </a:t>
            </a:r>
            <a:r>
              <a:rPr lang="de-DE" i="1" dirty="0" smtClean="0">
                <a:solidFill>
                  <a:srgbClr val="F37637"/>
                </a:solidFill>
              </a:rPr>
              <a:t>(</a:t>
            </a:r>
            <a:r>
              <a:rPr lang="de-DE" i="1" dirty="0" err="1" smtClean="0"/>
              <a:t>argument</a:t>
            </a:r>
            <a:r>
              <a:rPr lang="de-DE" i="1" dirty="0" smtClean="0">
                <a:solidFill>
                  <a:srgbClr val="F37637"/>
                </a:solidFill>
              </a:rPr>
              <a:t>,</a:t>
            </a:r>
            <a:r>
              <a:rPr lang="de-DE" i="1" dirty="0" smtClean="0"/>
              <a:t> argument2, …</a:t>
            </a:r>
            <a:r>
              <a:rPr lang="de-DE" i="1" dirty="0" smtClean="0">
                <a:solidFill>
                  <a:srgbClr val="F37637"/>
                </a:solidFill>
              </a:rPr>
              <a:t>)</a:t>
            </a:r>
            <a:r>
              <a:rPr lang="de-DE" dirty="0" smtClean="0">
                <a:solidFill>
                  <a:srgbClr val="F37637"/>
                </a:solidFill>
              </a:rPr>
              <a:t>:</a:t>
            </a:r>
            <a:br>
              <a:rPr lang="de-DE" dirty="0" smtClean="0">
                <a:solidFill>
                  <a:srgbClr val="F37637"/>
                </a:solidFill>
              </a:rPr>
            </a:br>
            <a:r>
              <a:rPr lang="de-DE" dirty="0" smtClean="0"/>
              <a:t>    # irgendwas tun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573016"/>
            <a:ext cx="675447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5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Funktionen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Zur Wiederverwendung von Code </a:t>
            </a:r>
          </a:p>
          <a:p>
            <a:r>
              <a:rPr lang="de-DE" dirty="0" smtClean="0"/>
              <a:t>Unterschied zur Methode: es gibt ein Ergebnis, das zurückgegeben wird und zugewiesen werden kann</a:t>
            </a:r>
            <a:br>
              <a:rPr lang="de-DE" dirty="0" smtClean="0"/>
            </a:br>
            <a:r>
              <a:rPr lang="de-DE" dirty="0" err="1" smtClean="0">
                <a:solidFill>
                  <a:srgbClr val="F37637"/>
                </a:solidFill>
              </a:rPr>
              <a:t>def</a:t>
            </a:r>
            <a:r>
              <a:rPr lang="de-DE" dirty="0" smtClean="0">
                <a:solidFill>
                  <a:srgbClr val="F37637"/>
                </a:solidFill>
              </a:rPr>
              <a:t> </a:t>
            </a:r>
            <a:r>
              <a:rPr lang="de-DE" i="1" dirty="0" err="1" smtClean="0"/>
              <a:t>funktionsname</a:t>
            </a:r>
            <a:r>
              <a:rPr lang="de-DE" i="1" dirty="0" smtClean="0"/>
              <a:t> </a:t>
            </a:r>
            <a:r>
              <a:rPr lang="de-DE" i="1" dirty="0" smtClean="0">
                <a:solidFill>
                  <a:srgbClr val="F37637"/>
                </a:solidFill>
              </a:rPr>
              <a:t>(</a:t>
            </a:r>
            <a:r>
              <a:rPr lang="de-DE" i="1" dirty="0" err="1" smtClean="0"/>
              <a:t>argument</a:t>
            </a:r>
            <a:r>
              <a:rPr lang="de-DE" i="1" dirty="0" smtClean="0">
                <a:solidFill>
                  <a:srgbClr val="F37637"/>
                </a:solidFill>
              </a:rPr>
              <a:t>,</a:t>
            </a:r>
            <a:r>
              <a:rPr lang="de-DE" i="1" dirty="0" smtClean="0"/>
              <a:t> argument2, …</a:t>
            </a:r>
            <a:r>
              <a:rPr lang="de-DE" i="1" dirty="0" smtClean="0">
                <a:solidFill>
                  <a:srgbClr val="F37637"/>
                </a:solidFill>
              </a:rPr>
              <a:t>)</a:t>
            </a:r>
            <a:r>
              <a:rPr lang="de-DE" dirty="0" smtClean="0">
                <a:solidFill>
                  <a:srgbClr val="F37637"/>
                </a:solidFill>
              </a:rPr>
              <a:t>:</a:t>
            </a:r>
            <a:br>
              <a:rPr lang="de-DE" dirty="0" smtClean="0">
                <a:solidFill>
                  <a:srgbClr val="F37637"/>
                </a:solidFill>
              </a:rPr>
            </a:br>
            <a:r>
              <a:rPr lang="de-DE" dirty="0" smtClean="0"/>
              <a:t>    # irgendwas tun</a:t>
            </a:r>
            <a:r>
              <a:rPr lang="de-DE" dirty="0">
                <a:solidFill>
                  <a:srgbClr val="F37637"/>
                </a:solidFill>
              </a:rPr>
              <a:t/>
            </a:r>
            <a:br>
              <a:rPr lang="de-DE" dirty="0">
                <a:solidFill>
                  <a:srgbClr val="F37637"/>
                </a:solidFill>
              </a:rPr>
            </a:br>
            <a:r>
              <a:rPr lang="de-DE" dirty="0" smtClean="0">
                <a:solidFill>
                  <a:srgbClr val="F37637"/>
                </a:solidFill>
              </a:rPr>
              <a:t>    </a:t>
            </a:r>
            <a:r>
              <a:rPr lang="de-DE" dirty="0" err="1" smtClean="0">
                <a:solidFill>
                  <a:srgbClr val="F37637"/>
                </a:solidFill>
              </a:rPr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ergebnis</a:t>
            </a:r>
            <a:endParaRPr lang="de-DE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951951"/>
            <a:ext cx="4827640" cy="226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4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Programmiersprachen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Programmiersprache von 1972</a:t>
            </a:r>
          </a:p>
          <a:p>
            <a:r>
              <a:rPr lang="de-DE" dirty="0" smtClean="0"/>
              <a:t>Gliederung in Methoden, Variablen, …</a:t>
            </a:r>
          </a:p>
          <a:p>
            <a:r>
              <a:rPr lang="de-DE" dirty="0" smtClean="0"/>
              <a:t>Beispiel:</a:t>
            </a:r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140968"/>
            <a:ext cx="6349434" cy="2016224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6516216" y="3068960"/>
            <a:ext cx="1872208" cy="2160240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41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Eingabe und Ausgabe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Ausgabe: </a:t>
            </a:r>
            <a:r>
              <a:rPr lang="de-DE" dirty="0" err="1" smtClean="0">
                <a:solidFill>
                  <a:srgbClr val="F37637"/>
                </a:solidFill>
              </a:rPr>
              <a:t>print</a:t>
            </a:r>
            <a:r>
              <a:rPr lang="de-DE" dirty="0" smtClean="0">
                <a:solidFill>
                  <a:srgbClr val="F37637"/>
                </a:solidFill>
              </a:rPr>
              <a:t>(</a:t>
            </a:r>
            <a:r>
              <a:rPr lang="de-DE" dirty="0" smtClean="0"/>
              <a:t>…</a:t>
            </a:r>
            <a:r>
              <a:rPr lang="de-DE" dirty="0" smtClean="0">
                <a:solidFill>
                  <a:srgbClr val="F37637"/>
                </a:solidFill>
              </a:rPr>
              <a:t>)</a:t>
            </a:r>
          </a:p>
          <a:p>
            <a:r>
              <a:rPr lang="de-DE" dirty="0" smtClean="0"/>
              <a:t>Einfügen von Werten in einen String:</a:t>
            </a:r>
            <a:br>
              <a:rPr lang="de-DE" dirty="0" smtClean="0"/>
            </a:br>
            <a:r>
              <a:rPr lang="de-DE" dirty="0" smtClean="0">
                <a:solidFill>
                  <a:srgbClr val="F37637"/>
                </a:solidFill>
              </a:rPr>
              <a:t>"</a:t>
            </a:r>
            <a:r>
              <a:rPr lang="de-DE" dirty="0" smtClean="0"/>
              <a:t>Wert 1: </a:t>
            </a:r>
            <a:r>
              <a:rPr lang="de-DE" dirty="0" smtClean="0">
                <a:solidFill>
                  <a:srgbClr val="F37637"/>
                </a:solidFill>
              </a:rPr>
              <a:t>{}</a:t>
            </a:r>
            <a:r>
              <a:rPr lang="de-DE" dirty="0" smtClean="0"/>
              <a:t>, Wert 2: </a:t>
            </a:r>
            <a:r>
              <a:rPr lang="de-DE" dirty="0" smtClean="0">
                <a:solidFill>
                  <a:srgbClr val="F37637"/>
                </a:solidFill>
              </a:rPr>
              <a:t>{}".</a:t>
            </a:r>
            <a:r>
              <a:rPr lang="de-DE" dirty="0" err="1" smtClean="0">
                <a:solidFill>
                  <a:srgbClr val="F37637"/>
                </a:solidFill>
              </a:rPr>
              <a:t>format</a:t>
            </a:r>
            <a:r>
              <a:rPr lang="de-DE" dirty="0" smtClean="0">
                <a:solidFill>
                  <a:srgbClr val="F37637"/>
                </a:solidFill>
              </a:rPr>
              <a:t>(</a:t>
            </a:r>
            <a:r>
              <a:rPr lang="de-DE" dirty="0" smtClean="0"/>
              <a:t>wert1</a:t>
            </a:r>
            <a:r>
              <a:rPr lang="de-DE" dirty="0" smtClean="0">
                <a:solidFill>
                  <a:srgbClr val="F37637"/>
                </a:solidFill>
              </a:rPr>
              <a:t>,</a:t>
            </a:r>
            <a:r>
              <a:rPr lang="de-DE" dirty="0" smtClean="0"/>
              <a:t> wert2</a:t>
            </a:r>
            <a:r>
              <a:rPr lang="de-DE" dirty="0" smtClean="0">
                <a:solidFill>
                  <a:srgbClr val="F37637"/>
                </a:solidFill>
              </a:rPr>
              <a:t>)</a:t>
            </a:r>
          </a:p>
          <a:p>
            <a:r>
              <a:rPr lang="de-DE" dirty="0" smtClean="0"/>
              <a:t>Eingabe: x </a:t>
            </a:r>
            <a:r>
              <a:rPr lang="de-DE" dirty="0" smtClean="0">
                <a:solidFill>
                  <a:srgbClr val="F37637"/>
                </a:solidFill>
              </a:rPr>
              <a:t>= </a:t>
            </a:r>
            <a:r>
              <a:rPr lang="de-DE" dirty="0" err="1" smtClean="0">
                <a:solidFill>
                  <a:srgbClr val="F37637"/>
                </a:solidFill>
              </a:rPr>
              <a:t>input</a:t>
            </a:r>
            <a:r>
              <a:rPr lang="de-DE" dirty="0" smtClean="0">
                <a:solidFill>
                  <a:srgbClr val="F37637"/>
                </a:solidFill>
              </a:rPr>
              <a:t>(</a:t>
            </a:r>
            <a:r>
              <a:rPr lang="de-DE" dirty="0" err="1" smtClean="0"/>
              <a:t>aufforderung</a:t>
            </a:r>
            <a:r>
              <a:rPr lang="de-DE" dirty="0" smtClean="0">
                <a:solidFill>
                  <a:srgbClr val="F37637"/>
                </a:solidFill>
              </a:rPr>
              <a:t>)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248530"/>
            <a:ext cx="8064896" cy="73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1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Eingabe und Ausgabe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Datei zum Lesen öffnen: </a:t>
            </a:r>
            <a:r>
              <a:rPr lang="de-DE" dirty="0" err="1" smtClean="0"/>
              <a:t>datei</a:t>
            </a:r>
            <a:r>
              <a:rPr lang="de-DE" dirty="0" smtClean="0"/>
              <a:t> = </a:t>
            </a:r>
            <a:r>
              <a:rPr lang="de-DE" dirty="0" smtClean="0">
                <a:solidFill>
                  <a:srgbClr val="F37637"/>
                </a:solidFill>
              </a:rPr>
              <a:t>open(</a:t>
            </a:r>
            <a:r>
              <a:rPr lang="de-DE" dirty="0" err="1" smtClean="0"/>
              <a:t>dateiname</a:t>
            </a:r>
            <a:r>
              <a:rPr lang="de-DE" dirty="0" smtClean="0"/>
              <a:t>, "r"</a:t>
            </a:r>
            <a:r>
              <a:rPr lang="de-DE" dirty="0" smtClean="0">
                <a:solidFill>
                  <a:srgbClr val="F37637"/>
                </a:solidFill>
              </a:rPr>
              <a:t>)</a:t>
            </a:r>
          </a:p>
          <a:p>
            <a:r>
              <a:rPr lang="de-DE" dirty="0" smtClean="0"/>
              <a:t>Lesen (ganze Datei): </a:t>
            </a:r>
            <a:r>
              <a:rPr lang="de-DE" dirty="0" err="1" smtClean="0"/>
              <a:t>inhalt</a:t>
            </a:r>
            <a:r>
              <a:rPr lang="de-DE" dirty="0" smtClean="0"/>
              <a:t> = </a:t>
            </a:r>
            <a:r>
              <a:rPr lang="de-DE" dirty="0" err="1" smtClean="0"/>
              <a:t>datei</a:t>
            </a:r>
            <a:r>
              <a:rPr lang="de-DE" dirty="0" err="1" smtClean="0">
                <a:solidFill>
                  <a:srgbClr val="F37637"/>
                </a:solidFill>
              </a:rPr>
              <a:t>.read</a:t>
            </a:r>
            <a:r>
              <a:rPr lang="de-DE" dirty="0" smtClean="0">
                <a:solidFill>
                  <a:srgbClr val="F37637"/>
                </a:solidFill>
              </a:rPr>
              <a:t>()</a:t>
            </a:r>
          </a:p>
          <a:p>
            <a:r>
              <a:rPr lang="de-DE" dirty="0" smtClean="0"/>
              <a:t>Lesen (eine Zeile): </a:t>
            </a:r>
            <a:r>
              <a:rPr lang="de-DE" dirty="0" err="1" smtClean="0"/>
              <a:t>zeile</a:t>
            </a:r>
            <a:r>
              <a:rPr lang="de-DE" dirty="0" smtClean="0"/>
              <a:t> = </a:t>
            </a:r>
            <a:r>
              <a:rPr lang="de-DE" dirty="0" err="1" smtClean="0"/>
              <a:t>datei</a:t>
            </a:r>
            <a:r>
              <a:rPr lang="de-DE" dirty="0" err="1" smtClean="0">
                <a:solidFill>
                  <a:srgbClr val="F37637"/>
                </a:solidFill>
              </a:rPr>
              <a:t>.readline</a:t>
            </a:r>
            <a:r>
              <a:rPr lang="de-DE" dirty="0" smtClean="0">
                <a:solidFill>
                  <a:srgbClr val="F37637"/>
                </a:solidFill>
              </a:rPr>
              <a:t>()</a:t>
            </a:r>
          </a:p>
          <a:p>
            <a:endParaRPr lang="de-DE" dirty="0" smtClean="0"/>
          </a:p>
          <a:p>
            <a:r>
              <a:rPr lang="de-DE" dirty="0" smtClean="0"/>
              <a:t>Datei zum Schreiben öffnen: </a:t>
            </a:r>
            <a:r>
              <a:rPr lang="de-DE" dirty="0" err="1" smtClean="0"/>
              <a:t>datei</a:t>
            </a:r>
            <a:r>
              <a:rPr lang="de-DE" dirty="0" smtClean="0"/>
              <a:t> = </a:t>
            </a:r>
            <a:r>
              <a:rPr lang="de-DE" dirty="0" smtClean="0">
                <a:solidFill>
                  <a:srgbClr val="F37637"/>
                </a:solidFill>
              </a:rPr>
              <a:t>open(</a:t>
            </a:r>
            <a:r>
              <a:rPr lang="de-DE" dirty="0" err="1" smtClean="0"/>
              <a:t>dateiname</a:t>
            </a:r>
            <a:r>
              <a:rPr lang="de-DE" dirty="0" smtClean="0"/>
              <a:t>, "w"</a:t>
            </a:r>
            <a:r>
              <a:rPr lang="de-DE" dirty="0" smtClean="0">
                <a:solidFill>
                  <a:srgbClr val="F37637"/>
                </a:solidFill>
              </a:rPr>
              <a:t>)</a:t>
            </a:r>
          </a:p>
          <a:p>
            <a:r>
              <a:rPr lang="de-DE" dirty="0" smtClean="0"/>
              <a:t>Schreiben: </a:t>
            </a:r>
            <a:r>
              <a:rPr lang="de-DE" dirty="0" err="1" smtClean="0"/>
              <a:t>datei.</a:t>
            </a:r>
            <a:r>
              <a:rPr lang="de-DE" dirty="0" err="1" smtClean="0">
                <a:solidFill>
                  <a:srgbClr val="F37637"/>
                </a:solidFill>
              </a:rPr>
              <a:t>write</a:t>
            </a:r>
            <a:r>
              <a:rPr lang="de-DE" dirty="0" smtClean="0">
                <a:solidFill>
                  <a:srgbClr val="F37637"/>
                </a:solidFill>
              </a:rPr>
              <a:t>(</a:t>
            </a:r>
            <a:r>
              <a:rPr lang="de-DE" dirty="0" err="1" smtClean="0"/>
              <a:t>text</a:t>
            </a:r>
            <a:r>
              <a:rPr lang="de-DE" dirty="0" smtClean="0">
                <a:solidFill>
                  <a:srgbClr val="F37637"/>
                </a:solidFill>
              </a:rPr>
              <a:t>)</a:t>
            </a:r>
          </a:p>
          <a:p>
            <a:endParaRPr lang="de-DE" dirty="0">
              <a:solidFill>
                <a:srgbClr val="F37637"/>
              </a:solidFill>
            </a:endParaRPr>
          </a:p>
          <a:p>
            <a:r>
              <a:rPr lang="de-DE" dirty="0" smtClean="0"/>
              <a:t>Datei schließen: </a:t>
            </a:r>
            <a:r>
              <a:rPr lang="de-DE" dirty="0" err="1" smtClean="0"/>
              <a:t>datei.</a:t>
            </a:r>
            <a:r>
              <a:rPr lang="de-DE" dirty="0" err="1" smtClean="0">
                <a:solidFill>
                  <a:srgbClr val="F37637"/>
                </a:solidFill>
              </a:rPr>
              <a:t>close</a:t>
            </a:r>
            <a:r>
              <a:rPr lang="de-DE" dirty="0" smtClean="0">
                <a:solidFill>
                  <a:srgbClr val="F37637"/>
                </a:solidFill>
              </a:rPr>
              <a:t>()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467" y="4653136"/>
            <a:ext cx="4851533" cy="160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0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4536056" cy="4653376"/>
          </a:xfrm>
        </p:spPr>
        <p:txBody>
          <a:bodyPr/>
          <a:lstStyle/>
          <a:p>
            <a:r>
              <a:rPr lang="de-DE" dirty="0" smtClean="0"/>
              <a:t>Schreibe ein Programm, das die Zahlen 1 bis 10 und deren Quadrat sowie deren dritte Potenz ausgibt, aber nur wenn das Quadrat größer 8 und die dritte Potenz kleiner als eine vom Benutzer eingegebene Zahl ist.</a:t>
            </a:r>
            <a:endParaRPr lang="de-DE" dirty="0" smtClean="0">
              <a:solidFill>
                <a:srgbClr val="F37637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91" y="1787124"/>
            <a:ext cx="3608697" cy="45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1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Erweitertes Python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Tupel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Tupel sind Variablen mit mehreren Werten, die zusammen gehören</a:t>
            </a:r>
          </a:p>
          <a:p>
            <a:pPr lvl="1"/>
            <a:r>
              <a:rPr lang="de-DE" dirty="0" smtClean="0"/>
              <a:t>Werden in runden Klammern definiert</a:t>
            </a:r>
            <a:endParaRPr lang="de-DE" dirty="0"/>
          </a:p>
          <a:p>
            <a:pPr lvl="1"/>
            <a:r>
              <a:rPr lang="de-DE" dirty="0" smtClean="0"/>
              <a:t>Tupel können eingepackt und wieder ausgepackt werden.</a:t>
            </a:r>
          </a:p>
          <a:p>
            <a:pPr lvl="1"/>
            <a:r>
              <a:rPr lang="de-DE" dirty="0" smtClean="0"/>
              <a:t>Einpacken: </a:t>
            </a:r>
            <a:r>
              <a:rPr lang="de-DE" dirty="0" err="1" smtClean="0"/>
              <a:t>tupel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dirty="0">
                <a:solidFill>
                  <a:srgbClr val="F37637"/>
                </a:solidFill>
              </a:rPr>
              <a:t>(</a:t>
            </a:r>
            <a:r>
              <a:rPr lang="de-DE" dirty="0"/>
              <a:t>wert1</a:t>
            </a:r>
            <a:r>
              <a:rPr lang="de-DE" dirty="0">
                <a:solidFill>
                  <a:srgbClr val="F37637"/>
                </a:solidFill>
              </a:rPr>
              <a:t>,</a:t>
            </a:r>
            <a:r>
              <a:rPr lang="de-DE" dirty="0"/>
              <a:t> wert2</a:t>
            </a:r>
            <a:r>
              <a:rPr lang="de-DE" dirty="0" smtClean="0">
                <a:solidFill>
                  <a:srgbClr val="F37637"/>
                </a:solidFill>
              </a:rPr>
              <a:t>)</a:t>
            </a:r>
          </a:p>
          <a:p>
            <a:pPr lvl="1"/>
            <a:r>
              <a:rPr lang="de-DE" dirty="0" smtClean="0"/>
              <a:t>Auspacken: wert1</a:t>
            </a:r>
            <a:r>
              <a:rPr lang="de-DE" dirty="0" smtClean="0">
                <a:solidFill>
                  <a:srgbClr val="F37637"/>
                </a:solidFill>
              </a:rPr>
              <a:t>,</a:t>
            </a:r>
            <a:r>
              <a:rPr lang="de-DE" dirty="0" smtClean="0"/>
              <a:t> wert2 = </a:t>
            </a:r>
            <a:r>
              <a:rPr lang="de-DE" dirty="0" err="1" smtClean="0"/>
              <a:t>tupel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486687"/>
            <a:ext cx="5400600" cy="185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6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Erweitertes Python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Mengen („</a:t>
            </a:r>
            <a:r>
              <a:rPr lang="de-DE" dirty="0" err="1" smtClean="0"/>
              <a:t>set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Mengen sind mehrere Werte, die nicht doppelt vorkommen sollen</a:t>
            </a:r>
          </a:p>
          <a:p>
            <a:pPr lvl="1"/>
            <a:r>
              <a:rPr lang="de-DE" dirty="0" smtClean="0"/>
              <a:t>Werden in geschweiften Klammern definiert</a:t>
            </a:r>
            <a:br>
              <a:rPr lang="de-DE" dirty="0" smtClean="0"/>
            </a:br>
            <a:r>
              <a:rPr lang="de-DE" dirty="0" smtClean="0"/>
              <a:t>menge </a:t>
            </a:r>
            <a:r>
              <a:rPr lang="de-DE" dirty="0"/>
              <a:t>= </a:t>
            </a:r>
            <a:r>
              <a:rPr lang="de-DE" dirty="0" smtClean="0">
                <a:solidFill>
                  <a:srgbClr val="F37637"/>
                </a:solidFill>
              </a:rPr>
              <a:t>{</a:t>
            </a:r>
            <a:r>
              <a:rPr lang="de-DE" dirty="0" smtClean="0"/>
              <a:t>wert1</a:t>
            </a:r>
            <a:r>
              <a:rPr lang="de-DE" dirty="0">
                <a:solidFill>
                  <a:srgbClr val="F37637"/>
                </a:solidFill>
              </a:rPr>
              <a:t>,</a:t>
            </a:r>
            <a:r>
              <a:rPr lang="de-DE" dirty="0"/>
              <a:t> </a:t>
            </a:r>
            <a:r>
              <a:rPr lang="de-DE" dirty="0" smtClean="0"/>
              <a:t>wert2</a:t>
            </a:r>
            <a:r>
              <a:rPr lang="de-DE" dirty="0" smtClean="0">
                <a:solidFill>
                  <a:srgbClr val="F37637"/>
                </a:solidFill>
              </a:rPr>
              <a:t>}</a:t>
            </a:r>
          </a:p>
          <a:p>
            <a:r>
              <a:rPr lang="de-DE" dirty="0" smtClean="0"/>
              <a:t>Mengenoperationen:</a:t>
            </a:r>
          </a:p>
          <a:p>
            <a:pPr lvl="1"/>
            <a:r>
              <a:rPr lang="de-DE" dirty="0" smtClean="0"/>
              <a:t>Enthält: </a:t>
            </a:r>
            <a:r>
              <a:rPr lang="de-DE" dirty="0" smtClean="0">
                <a:solidFill>
                  <a:srgbClr val="F37637"/>
                </a:solidFill>
              </a:rPr>
              <a:t>in</a:t>
            </a:r>
          </a:p>
          <a:p>
            <a:pPr lvl="1"/>
            <a:r>
              <a:rPr lang="de-DE" dirty="0" smtClean="0"/>
              <a:t>Elemente entfernen: </a:t>
            </a:r>
            <a:r>
              <a:rPr lang="de-DE" dirty="0" smtClean="0">
                <a:solidFill>
                  <a:srgbClr val="F37637"/>
                </a:solidFill>
              </a:rPr>
              <a:t>-</a:t>
            </a:r>
          </a:p>
          <a:p>
            <a:pPr lvl="1"/>
            <a:r>
              <a:rPr lang="de-DE" dirty="0" smtClean="0"/>
              <a:t>Vereinigungsmenge: </a:t>
            </a:r>
            <a:r>
              <a:rPr lang="de-DE" dirty="0" smtClean="0">
                <a:solidFill>
                  <a:srgbClr val="F37637"/>
                </a:solidFill>
              </a:rPr>
              <a:t>|</a:t>
            </a:r>
          </a:p>
          <a:p>
            <a:pPr lvl="1"/>
            <a:r>
              <a:rPr lang="de-DE" dirty="0" smtClean="0"/>
              <a:t>Schnittmenge: </a:t>
            </a:r>
            <a:r>
              <a:rPr lang="de-DE" dirty="0" smtClean="0">
                <a:solidFill>
                  <a:srgbClr val="F37637"/>
                </a:solidFill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150564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Erweitertes Python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Mengen („</a:t>
            </a:r>
            <a:r>
              <a:rPr lang="de-DE" dirty="0" err="1" smtClean="0"/>
              <a:t>set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 smtClean="0">
              <a:solidFill>
                <a:srgbClr val="F37637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1008"/>
            <a:ext cx="9144000" cy="242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Erweitertes Python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Wörterbücher („</a:t>
            </a:r>
            <a:r>
              <a:rPr lang="de-DE" dirty="0" err="1" smtClean="0"/>
              <a:t>dictionary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Ein Wörterbuch ist eine besondere Menge, deren Einträge Namen haben. Der Name steht vor dem Doppelpunkt, der Wert hinten.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deutschEnglisch</a:t>
            </a:r>
            <a:r>
              <a:rPr lang="de-DE" dirty="0" smtClean="0"/>
              <a:t> = </a:t>
            </a:r>
            <a:r>
              <a:rPr lang="de-DE" dirty="0" smtClean="0">
                <a:solidFill>
                  <a:srgbClr val="F37637"/>
                </a:solidFill>
              </a:rPr>
              <a:t>{</a:t>
            </a:r>
            <a:r>
              <a:rPr lang="de-DE" dirty="0" smtClean="0"/>
              <a:t>"Apfel"</a:t>
            </a:r>
            <a:r>
              <a:rPr lang="de-DE" dirty="0" smtClean="0">
                <a:solidFill>
                  <a:srgbClr val="F37637"/>
                </a:solidFill>
              </a:rPr>
              <a:t>:</a:t>
            </a:r>
            <a:r>
              <a:rPr lang="de-DE" dirty="0" smtClean="0"/>
              <a:t> "</a:t>
            </a:r>
            <a:r>
              <a:rPr lang="de-DE" dirty="0" err="1" smtClean="0"/>
              <a:t>apple</a:t>
            </a:r>
            <a:r>
              <a:rPr lang="de-DE" dirty="0" smtClean="0"/>
              <a:t>"</a:t>
            </a:r>
            <a:r>
              <a:rPr lang="de-DE" dirty="0" smtClean="0">
                <a:solidFill>
                  <a:srgbClr val="F37637"/>
                </a:solidFill>
              </a:rPr>
              <a:t>,</a:t>
            </a:r>
            <a:r>
              <a:rPr lang="de-DE" dirty="0" smtClean="0"/>
              <a:t> "Tisch"</a:t>
            </a:r>
            <a:r>
              <a:rPr lang="de-DE" dirty="0" smtClean="0">
                <a:solidFill>
                  <a:srgbClr val="F37637"/>
                </a:solidFill>
              </a:rPr>
              <a:t>:</a:t>
            </a:r>
            <a:r>
              <a:rPr lang="de-DE" dirty="0" smtClean="0"/>
              <a:t> "</a:t>
            </a:r>
            <a:r>
              <a:rPr lang="de-DE" dirty="0" err="1" smtClean="0"/>
              <a:t>table</a:t>
            </a:r>
            <a:r>
              <a:rPr lang="de-DE" dirty="0" smtClean="0"/>
              <a:t>"</a:t>
            </a:r>
            <a:r>
              <a:rPr lang="de-DE" dirty="0" smtClean="0">
                <a:solidFill>
                  <a:srgbClr val="F37637"/>
                </a:solidFill>
              </a:rPr>
              <a:t>}</a:t>
            </a:r>
          </a:p>
          <a:p>
            <a:pPr lvl="1"/>
            <a:r>
              <a:rPr lang="de-DE" dirty="0" smtClean="0"/>
              <a:t>Zugriff über den Namen</a:t>
            </a:r>
          </a:p>
          <a:p>
            <a:pPr lvl="1"/>
            <a:r>
              <a:rPr lang="de-DE" dirty="0" smtClean="0"/>
              <a:t>Die Enthält-Funktion (</a:t>
            </a:r>
            <a:r>
              <a:rPr lang="de-DE" dirty="0" smtClean="0">
                <a:solidFill>
                  <a:srgbClr val="F37637"/>
                </a:solidFill>
              </a:rPr>
              <a:t>in</a:t>
            </a:r>
            <a:r>
              <a:rPr lang="de-DE" dirty="0" smtClean="0"/>
              <a:t>) prüft, ob der Name enthalten ist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286369"/>
            <a:ext cx="6408712" cy="212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Erweitertes Python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Wörterbücher („</a:t>
            </a:r>
            <a:r>
              <a:rPr lang="de-DE" dirty="0" err="1" smtClean="0"/>
              <a:t>dictionary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Bei Schleifen über Wörterbücher lassen sich Name und Wert abrufen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>
                <a:solidFill>
                  <a:srgbClr val="F37637"/>
                </a:solidFill>
              </a:rPr>
              <a:t>for</a:t>
            </a:r>
            <a:r>
              <a:rPr lang="de-DE" dirty="0" smtClean="0">
                <a:solidFill>
                  <a:srgbClr val="F37637"/>
                </a:solidFill>
              </a:rPr>
              <a:t> </a:t>
            </a:r>
            <a:r>
              <a:rPr lang="de-DE" dirty="0" err="1" smtClean="0"/>
              <a:t>name</a:t>
            </a:r>
            <a:r>
              <a:rPr lang="de-DE" dirty="0" smtClean="0">
                <a:solidFill>
                  <a:srgbClr val="F37637"/>
                </a:solidFill>
              </a:rPr>
              <a:t>,</a:t>
            </a:r>
            <a:r>
              <a:rPr lang="de-DE" dirty="0" smtClean="0"/>
              <a:t> wert </a:t>
            </a:r>
            <a:r>
              <a:rPr lang="de-DE" dirty="0" smtClean="0">
                <a:solidFill>
                  <a:srgbClr val="F37637"/>
                </a:solidFill>
              </a:rPr>
              <a:t>in</a:t>
            </a:r>
            <a:r>
              <a:rPr lang="de-DE" dirty="0" smtClean="0"/>
              <a:t> </a:t>
            </a:r>
            <a:r>
              <a:rPr lang="de-DE" dirty="0" err="1" smtClean="0"/>
              <a:t>dictionary</a:t>
            </a:r>
            <a:r>
              <a:rPr lang="de-DE" dirty="0" err="1" smtClean="0">
                <a:solidFill>
                  <a:srgbClr val="F37637"/>
                </a:solidFill>
              </a:rPr>
              <a:t>.items</a:t>
            </a:r>
            <a:r>
              <a:rPr lang="de-DE" dirty="0" smtClean="0">
                <a:solidFill>
                  <a:srgbClr val="F37637"/>
                </a:solidFill>
              </a:rPr>
              <a:t>():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3170459"/>
            <a:ext cx="7440423" cy="83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Erweitertes Python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Bibliotheken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Das Rad nicht neu erfinden: wiederverwenden von fremdem Code</a:t>
            </a:r>
          </a:p>
          <a:p>
            <a:r>
              <a:rPr lang="de-DE" dirty="0" smtClean="0"/>
              <a:t>Bibliothek einbinden: </a:t>
            </a:r>
            <a:r>
              <a:rPr lang="de-DE" dirty="0" err="1" smtClean="0">
                <a:solidFill>
                  <a:srgbClr val="F37637"/>
                </a:solidFill>
              </a:rPr>
              <a:t>import</a:t>
            </a:r>
            <a:r>
              <a:rPr lang="de-DE" dirty="0" smtClean="0">
                <a:solidFill>
                  <a:srgbClr val="F37637"/>
                </a:solidFill>
              </a:rPr>
              <a:t> </a:t>
            </a:r>
            <a:r>
              <a:rPr lang="de-DE" dirty="0" err="1" smtClean="0"/>
              <a:t>bibliothekname</a:t>
            </a:r>
            <a:endParaRPr lang="de-DE" dirty="0" smtClean="0"/>
          </a:p>
          <a:p>
            <a:r>
              <a:rPr lang="de-DE" dirty="0" smtClean="0"/>
              <a:t>Zugriff: </a:t>
            </a:r>
            <a:r>
              <a:rPr lang="de-DE" dirty="0" err="1" smtClean="0"/>
              <a:t>bibliothekname</a:t>
            </a:r>
            <a:r>
              <a:rPr lang="de-DE" dirty="0" err="1" smtClean="0">
                <a:solidFill>
                  <a:srgbClr val="F37637"/>
                </a:solidFill>
              </a:rPr>
              <a:t>.</a:t>
            </a:r>
            <a:r>
              <a:rPr lang="de-DE" dirty="0" err="1" smtClean="0"/>
              <a:t>funktion</a:t>
            </a:r>
            <a:r>
              <a:rPr lang="de-DE" dirty="0" smtClean="0">
                <a:solidFill>
                  <a:srgbClr val="F37637"/>
                </a:solidFill>
              </a:rPr>
              <a:t>()</a:t>
            </a:r>
          </a:p>
          <a:p>
            <a:r>
              <a:rPr lang="de-DE" dirty="0" smtClean="0"/>
              <a:t>Bibliotheken müssen ggf. installiert werden (</a:t>
            </a:r>
            <a:r>
              <a:rPr lang="de-DE" dirty="0" err="1" smtClean="0"/>
              <a:t>Lib</a:t>
            </a:r>
            <a:r>
              <a:rPr lang="de-DE" dirty="0" smtClean="0"/>
              <a:t>-Ordner)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293096"/>
            <a:ext cx="8316416" cy="156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0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Erweitertes Python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4536056" cy="4653376"/>
          </a:xfrm>
        </p:spPr>
        <p:txBody>
          <a:bodyPr/>
          <a:lstStyle/>
          <a:p>
            <a:r>
              <a:rPr lang="de-DE" dirty="0" smtClean="0"/>
              <a:t>Welche Zahlen zwischen 10 und 1000 sind ein Palindrom?</a:t>
            </a:r>
          </a:p>
          <a:p>
            <a:r>
              <a:rPr lang="de-DE" dirty="0" smtClean="0"/>
              <a:t>Prüfe die Korrektheit des Algorithmus mit einem Set der drei bekannten Lösungen {11, 101, 797}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91" y="1787124"/>
            <a:ext cx="3608697" cy="45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7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3068960"/>
            <a:ext cx="9144000" cy="24101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Programmiersprachen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Wunsch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5112120" cy="4653376"/>
          </a:xfrm>
        </p:spPr>
        <p:txBody>
          <a:bodyPr/>
          <a:lstStyle/>
          <a:p>
            <a:r>
              <a:rPr lang="de-DE" dirty="0" smtClean="0"/>
              <a:t>„Computer, erkenne meine Gesten“</a:t>
            </a:r>
          </a:p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3068960"/>
            <a:ext cx="4629796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3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Klassen und Objekte</a:t>
            </a:r>
          </a:p>
          <a:p>
            <a:r>
              <a:rPr lang="de-DE" dirty="0" smtClean="0"/>
              <a:t>Ausnahmen ("</a:t>
            </a:r>
            <a:r>
              <a:rPr lang="de-DE" dirty="0" err="1" smtClean="0"/>
              <a:t>exceptions</a:t>
            </a:r>
            <a:r>
              <a:rPr lang="de-DE" dirty="0" smtClean="0"/>
              <a:t>")</a:t>
            </a:r>
          </a:p>
          <a:p>
            <a:r>
              <a:rPr lang="de-DE" dirty="0" smtClean="0"/>
              <a:t>Standardbibliothek</a:t>
            </a:r>
          </a:p>
          <a:p>
            <a:r>
              <a:rPr lang="de-DE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525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8424488" cy="4293336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Python ist eine General-</a:t>
            </a:r>
            <a:r>
              <a:rPr lang="de-DE" dirty="0" err="1" smtClean="0"/>
              <a:t>Purpose</a:t>
            </a:r>
            <a:r>
              <a:rPr lang="de-DE" dirty="0" smtClean="0"/>
              <a:t> Hochsprache</a:t>
            </a:r>
          </a:p>
          <a:p>
            <a:r>
              <a:rPr lang="de-DE" dirty="0" smtClean="0"/>
              <a:t>Python ist kostenlos für </a:t>
            </a:r>
            <a:r>
              <a:rPr lang="de-DE" dirty="0" err="1" smtClean="0"/>
              <a:t>Raspberry</a:t>
            </a:r>
            <a:r>
              <a:rPr lang="de-DE" dirty="0" smtClean="0"/>
              <a:t> und Windows</a:t>
            </a:r>
          </a:p>
          <a:p>
            <a:r>
              <a:rPr lang="de-DE" dirty="0" smtClean="0"/>
              <a:t>Zum Programmieren verwendet man eine IDE</a:t>
            </a:r>
          </a:p>
          <a:p>
            <a:r>
              <a:rPr lang="de-DE" dirty="0" smtClean="0"/>
              <a:t>Text: </a:t>
            </a:r>
            <a:r>
              <a:rPr lang="de-DE" dirty="0" smtClean="0">
                <a:solidFill>
                  <a:srgbClr val="F37637"/>
                </a:solidFill>
              </a:rPr>
              <a:t>"</a:t>
            </a:r>
            <a:r>
              <a:rPr lang="de-DE" dirty="0" smtClean="0"/>
              <a:t>mit </a:t>
            </a:r>
            <a:r>
              <a:rPr lang="de-DE" dirty="0" smtClean="0">
                <a:solidFill>
                  <a:srgbClr val="F37637"/>
                </a:solidFill>
              </a:rPr>
              <a:t>\n</a:t>
            </a:r>
            <a:r>
              <a:rPr lang="de-DE" dirty="0" smtClean="0"/>
              <a:t> Zeilenumbruch</a:t>
            </a:r>
            <a:r>
              <a:rPr lang="de-DE" dirty="0" smtClean="0">
                <a:solidFill>
                  <a:srgbClr val="F37637"/>
                </a:solidFill>
              </a:rPr>
              <a:t>"</a:t>
            </a:r>
            <a:r>
              <a:rPr lang="de-DE" dirty="0" smtClean="0"/>
              <a:t>, auch </a:t>
            </a:r>
            <a:r>
              <a:rPr lang="de-DE" dirty="0" err="1" smtClean="0"/>
              <a:t>zerschnippelt</a:t>
            </a:r>
            <a:endParaRPr lang="de-DE" dirty="0" smtClean="0"/>
          </a:p>
          <a:p>
            <a:r>
              <a:rPr lang="de-DE" dirty="0" smtClean="0"/>
              <a:t>Rechnen: variable </a:t>
            </a:r>
            <a:r>
              <a:rPr lang="de-DE" dirty="0" smtClean="0">
                <a:solidFill>
                  <a:srgbClr val="F37637"/>
                </a:solidFill>
              </a:rPr>
              <a:t>=</a:t>
            </a:r>
            <a:r>
              <a:rPr lang="de-DE" dirty="0" smtClean="0"/>
              <a:t> wert </a:t>
            </a:r>
            <a:r>
              <a:rPr lang="de-DE" dirty="0" smtClean="0">
                <a:solidFill>
                  <a:srgbClr val="F37637"/>
                </a:solidFill>
              </a:rPr>
              <a:t>+</a:t>
            </a:r>
            <a:r>
              <a:rPr lang="de-DE" dirty="0" smtClean="0"/>
              <a:t> zahl </a:t>
            </a:r>
            <a:r>
              <a:rPr lang="de-DE" dirty="0" smtClean="0">
                <a:solidFill>
                  <a:srgbClr val="F37637"/>
                </a:solidFill>
              </a:rPr>
              <a:t># </a:t>
            </a:r>
            <a:r>
              <a:rPr lang="de-DE" dirty="0" smtClean="0"/>
              <a:t>Anmerkung</a:t>
            </a:r>
          </a:p>
          <a:p>
            <a:r>
              <a:rPr lang="de-DE" dirty="0" smtClean="0"/>
              <a:t>Logik: </a:t>
            </a:r>
            <a:r>
              <a:rPr lang="de-DE" dirty="0" err="1" smtClean="0"/>
              <a:t>ergebnis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37637"/>
                </a:solidFill>
              </a:rPr>
              <a:t>=</a:t>
            </a:r>
            <a:r>
              <a:rPr lang="de-DE" dirty="0" smtClean="0"/>
              <a:t> aussage </a:t>
            </a:r>
            <a:r>
              <a:rPr lang="de-DE" dirty="0" err="1" smtClean="0">
                <a:solidFill>
                  <a:srgbClr val="F37637"/>
                </a:solidFill>
              </a:rPr>
              <a:t>and</a:t>
            </a:r>
            <a:r>
              <a:rPr lang="de-DE" dirty="0" smtClean="0"/>
              <a:t> aussage</a:t>
            </a:r>
          </a:p>
          <a:p>
            <a:r>
              <a:rPr lang="de-DE" dirty="0"/>
              <a:t>Verzweigungen: </a:t>
            </a:r>
            <a:r>
              <a:rPr lang="de-DE" dirty="0" err="1">
                <a:solidFill>
                  <a:srgbClr val="F37637"/>
                </a:solidFill>
              </a:rPr>
              <a:t>if</a:t>
            </a:r>
            <a:endParaRPr lang="de-DE" dirty="0">
              <a:solidFill>
                <a:srgbClr val="F37637"/>
              </a:solidFill>
            </a:endParaRPr>
          </a:p>
          <a:p>
            <a:r>
              <a:rPr lang="de-DE" dirty="0" smtClean="0"/>
              <a:t>Schleifen: </a:t>
            </a:r>
            <a:r>
              <a:rPr lang="de-DE" dirty="0" err="1" smtClean="0">
                <a:solidFill>
                  <a:srgbClr val="F37637"/>
                </a:solidFill>
              </a:rPr>
              <a:t>for</a:t>
            </a:r>
            <a:r>
              <a:rPr lang="de-DE" dirty="0" smtClean="0">
                <a:solidFill>
                  <a:srgbClr val="F37637"/>
                </a:solidFill>
              </a:rPr>
              <a:t> </a:t>
            </a:r>
            <a:r>
              <a:rPr lang="de-DE" dirty="0" smtClean="0"/>
              <a:t>/ </a:t>
            </a:r>
            <a:r>
              <a:rPr lang="de-DE" dirty="0" err="1" smtClean="0">
                <a:solidFill>
                  <a:srgbClr val="F37637"/>
                </a:solidFill>
              </a:rPr>
              <a:t>while</a:t>
            </a:r>
            <a:endParaRPr lang="de-DE" dirty="0" smtClean="0">
              <a:solidFill>
                <a:srgbClr val="F37637"/>
              </a:solidFill>
            </a:endParaRPr>
          </a:p>
          <a:p>
            <a:r>
              <a:rPr lang="de-DE" dirty="0" smtClean="0"/>
              <a:t>Listen / Tupel / Sets / </a:t>
            </a:r>
            <a:r>
              <a:rPr lang="de-DE" dirty="0" err="1" smtClean="0"/>
              <a:t>Dictionaries</a:t>
            </a:r>
            <a:r>
              <a:rPr lang="de-DE" dirty="0" smtClean="0"/>
              <a:t>: </a:t>
            </a:r>
            <a:r>
              <a:rPr lang="de-DE" dirty="0" smtClean="0">
                <a:solidFill>
                  <a:srgbClr val="F37637"/>
                </a:solidFill>
              </a:rPr>
              <a:t>[</a:t>
            </a:r>
            <a:r>
              <a:rPr lang="de-DE" dirty="0" smtClean="0"/>
              <a:t>…</a:t>
            </a:r>
            <a:r>
              <a:rPr lang="de-DE" dirty="0" smtClean="0">
                <a:solidFill>
                  <a:srgbClr val="F37637"/>
                </a:solidFill>
              </a:rPr>
              <a:t>]</a:t>
            </a:r>
            <a:r>
              <a:rPr lang="de-DE" dirty="0" smtClean="0"/>
              <a:t> / </a:t>
            </a:r>
            <a:r>
              <a:rPr lang="de-DE" dirty="0" smtClean="0">
                <a:solidFill>
                  <a:srgbClr val="F37637"/>
                </a:solidFill>
              </a:rPr>
              <a:t>(</a:t>
            </a:r>
            <a:r>
              <a:rPr lang="de-DE" dirty="0" smtClean="0"/>
              <a:t>…</a:t>
            </a:r>
            <a:r>
              <a:rPr lang="de-DE" dirty="0" smtClean="0">
                <a:solidFill>
                  <a:srgbClr val="F37637"/>
                </a:solidFill>
              </a:rPr>
              <a:t>)</a:t>
            </a:r>
            <a:r>
              <a:rPr lang="de-DE" dirty="0" smtClean="0"/>
              <a:t> / </a:t>
            </a:r>
            <a:r>
              <a:rPr lang="de-DE" dirty="0" smtClean="0">
                <a:solidFill>
                  <a:srgbClr val="F37637"/>
                </a:solidFill>
              </a:rPr>
              <a:t>{</a:t>
            </a:r>
            <a:r>
              <a:rPr lang="de-DE" dirty="0" smtClean="0"/>
              <a:t>…</a:t>
            </a:r>
            <a:r>
              <a:rPr lang="de-DE" dirty="0" smtClean="0">
                <a:solidFill>
                  <a:srgbClr val="F37637"/>
                </a:solidFill>
              </a:rPr>
              <a:t>}</a:t>
            </a:r>
            <a:r>
              <a:rPr lang="de-DE" dirty="0" smtClean="0"/>
              <a:t> / </a:t>
            </a:r>
            <a:r>
              <a:rPr lang="de-DE" dirty="0" smtClean="0">
                <a:solidFill>
                  <a:srgbClr val="F37637"/>
                </a:solidFill>
              </a:rPr>
              <a:t>{</a:t>
            </a:r>
            <a:r>
              <a:rPr lang="de-DE" dirty="0" smtClean="0"/>
              <a:t>… </a:t>
            </a:r>
            <a:r>
              <a:rPr lang="de-DE" dirty="0" smtClean="0">
                <a:solidFill>
                  <a:srgbClr val="F37637"/>
                </a:solidFill>
              </a:rPr>
              <a:t>:</a:t>
            </a:r>
            <a:r>
              <a:rPr lang="de-DE" dirty="0" smtClean="0"/>
              <a:t> …</a:t>
            </a:r>
            <a:r>
              <a:rPr lang="de-DE" dirty="0" smtClean="0">
                <a:solidFill>
                  <a:srgbClr val="F37637"/>
                </a:solidFill>
              </a:rPr>
              <a:t>}</a:t>
            </a:r>
          </a:p>
          <a:p>
            <a:r>
              <a:rPr lang="de-DE" dirty="0" smtClean="0"/>
              <a:t>Bibliotheken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655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Programmiersprachen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8424488" cy="4653376"/>
          </a:xfrm>
        </p:spPr>
        <p:txBody>
          <a:bodyPr/>
          <a:lstStyle/>
          <a:p>
            <a:r>
              <a:rPr lang="de-DE" dirty="0" smtClean="0"/>
              <a:t>Kostenlos verfügbar</a:t>
            </a:r>
          </a:p>
          <a:p>
            <a:pPr lvl="1"/>
            <a:r>
              <a:rPr lang="de-DE" dirty="0" smtClean="0"/>
              <a:t>für den </a:t>
            </a:r>
            <a:r>
              <a:rPr lang="de-DE" dirty="0" err="1" smtClean="0"/>
              <a:t>Raspberry</a:t>
            </a:r>
            <a:r>
              <a:rPr lang="de-DE" dirty="0" smtClean="0"/>
              <a:t> (unser Zielsystem)</a:t>
            </a:r>
          </a:p>
          <a:p>
            <a:pPr lvl="1"/>
            <a:r>
              <a:rPr lang="de-DE" dirty="0" smtClean="0"/>
              <a:t>auf dem PC (zum Üben)</a:t>
            </a:r>
          </a:p>
          <a:p>
            <a:pPr lvl="1"/>
            <a:r>
              <a:rPr lang="de-DE" dirty="0" smtClean="0"/>
              <a:t>online (zum Üben)</a:t>
            </a:r>
          </a:p>
          <a:p>
            <a:r>
              <a:rPr lang="de-DE" dirty="0" smtClean="0"/>
              <a:t>Hochsprache</a:t>
            </a:r>
          </a:p>
          <a:p>
            <a:pPr lvl="1"/>
            <a:r>
              <a:rPr lang="de-DE" dirty="0" smtClean="0"/>
              <a:t>d.h. nicht so nah am Prozessor orientiert</a:t>
            </a:r>
          </a:p>
          <a:p>
            <a:pPr lvl="1"/>
            <a:r>
              <a:rPr lang="de-DE" dirty="0" smtClean="0"/>
              <a:t>leichter verständlich</a:t>
            </a:r>
          </a:p>
          <a:p>
            <a:r>
              <a:rPr lang="de-DE" dirty="0" smtClean="0"/>
              <a:t>Universalsprache („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purpose</a:t>
            </a:r>
            <a:r>
              <a:rPr lang="de-DE" dirty="0" smtClean="0"/>
              <a:t>“)</a:t>
            </a:r>
          </a:p>
          <a:p>
            <a:pPr lvl="1"/>
            <a:r>
              <a:rPr lang="de-DE" dirty="0" smtClean="0"/>
              <a:t>kann viele Probleme lösen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748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Programmiersprachen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8424488" cy="4653376"/>
          </a:xfrm>
        </p:spPr>
        <p:txBody>
          <a:bodyPr/>
          <a:lstStyle/>
          <a:p>
            <a:r>
              <a:rPr lang="de-DE" dirty="0" smtClean="0"/>
              <a:t>Viele Bibliotheken</a:t>
            </a:r>
          </a:p>
          <a:p>
            <a:pPr lvl="1"/>
            <a:r>
              <a:rPr lang="de-DE" dirty="0" smtClean="0"/>
              <a:t>man muss nicht alles selbst programmieren</a:t>
            </a:r>
          </a:p>
          <a:p>
            <a:pPr lvl="1"/>
            <a:r>
              <a:rPr lang="de-DE" dirty="0" smtClean="0"/>
              <a:t>man kommt schneller zum Ergebnis</a:t>
            </a:r>
          </a:p>
          <a:p>
            <a:r>
              <a:rPr lang="de-DE" dirty="0" smtClean="0"/>
              <a:t>Unterstützt beide wesentlichen Paradigmen (Denkweisen)</a:t>
            </a:r>
          </a:p>
          <a:p>
            <a:pPr lvl="1"/>
            <a:r>
              <a:rPr lang="de-DE" dirty="0" smtClean="0"/>
              <a:t>objektorientiert („alles ist ein Ding“, z.B. ein Bild)</a:t>
            </a:r>
          </a:p>
          <a:p>
            <a:pPr lvl="1"/>
            <a:r>
              <a:rPr lang="de-DE" dirty="0" smtClean="0"/>
              <a:t>prozedural („alles ist ein Algorithmus“, z.B. eine Funktion)</a:t>
            </a:r>
          </a:p>
          <a:p>
            <a:r>
              <a:rPr lang="de-DE" dirty="0" smtClean="0"/>
              <a:t>Interpretiert</a:t>
            </a:r>
          </a:p>
          <a:p>
            <a:pPr lvl="1"/>
            <a:r>
              <a:rPr lang="de-DE" dirty="0" smtClean="0"/>
              <a:t>Im Gegensatz zu </a:t>
            </a:r>
            <a:r>
              <a:rPr lang="de-DE" dirty="0" err="1" smtClean="0"/>
              <a:t>compiliert</a:t>
            </a:r>
            <a:endParaRPr lang="de-DE" dirty="0" smtClean="0"/>
          </a:p>
          <a:p>
            <a:pPr lvl="1"/>
            <a:r>
              <a:rPr lang="de-DE" dirty="0" smtClean="0"/>
              <a:t>Daher etwas langsam</a:t>
            </a:r>
          </a:p>
          <a:p>
            <a:pPr lvl="1"/>
            <a:r>
              <a:rPr lang="de-DE" dirty="0" smtClean="0"/>
              <a:t>Vorteil: plattformunabhängig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423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Programmiersprachen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4104008" cy="4653376"/>
          </a:xfrm>
        </p:spPr>
        <p:txBody>
          <a:bodyPr/>
          <a:lstStyle/>
          <a:p>
            <a:r>
              <a:rPr lang="de-DE" dirty="0" smtClean="0"/>
              <a:t>Namensgebung</a:t>
            </a:r>
          </a:p>
          <a:p>
            <a:pPr lvl="1"/>
            <a:r>
              <a:rPr lang="de-DE" dirty="0" smtClean="0"/>
              <a:t>Logo enthält 2 Schlangen</a:t>
            </a:r>
          </a:p>
          <a:p>
            <a:pPr lvl="1"/>
            <a:r>
              <a:rPr lang="de-DE" dirty="0" smtClean="0"/>
              <a:t>Name stammt jedoch von Monty Python</a:t>
            </a:r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643" y="2160000"/>
            <a:ext cx="2717710" cy="91449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284984"/>
            <a:ext cx="3830949" cy="26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7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mon CTLG Presentation.potx" id="{DDA44391-5125-4751-816B-5FE4C1D4D36A}" vid="{4A743DFF-2B9F-4F97-A4F6-CA94B598826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Common CTLG Presentation</Template>
  <TotalTime>0</TotalTime>
  <Words>1586</Words>
  <Application>Microsoft Office PowerPoint</Application>
  <PresentationFormat>Bildschirmpräsentation (4:3)</PresentationFormat>
  <Paragraphs>441</Paragraphs>
  <Slides>61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61</vt:i4>
      </vt:variant>
    </vt:vector>
  </HeadingPairs>
  <TitlesOfParts>
    <vt:vector size="65" baseType="lpstr">
      <vt:lpstr>Arial</vt:lpstr>
      <vt:lpstr>Calibri</vt:lpstr>
      <vt:lpstr>Helvetica Narrow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Weller</dc:creator>
  <cp:lastModifiedBy>Thomas Weller</cp:lastModifiedBy>
  <cp:revision>113</cp:revision>
  <cp:lastPrinted>2014-01-13T12:29:37Z</cp:lastPrinted>
  <dcterms:created xsi:type="dcterms:W3CDTF">2017-02-10T09:12:00Z</dcterms:created>
  <dcterms:modified xsi:type="dcterms:W3CDTF">2018-02-23T13:02:04Z</dcterms:modified>
</cp:coreProperties>
</file>