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90" r:id="rId2"/>
    <p:sldId id="292" r:id="rId3"/>
    <p:sldId id="291" r:id="rId4"/>
    <p:sldId id="293" r:id="rId5"/>
    <p:sldId id="294" r:id="rId6"/>
    <p:sldId id="297" r:id="rId7"/>
    <p:sldId id="299" r:id="rId8"/>
    <p:sldId id="298" r:id="rId9"/>
    <p:sldId id="296" r:id="rId10"/>
    <p:sldId id="300" r:id="rId11"/>
    <p:sldId id="301" r:id="rId12"/>
    <p:sldId id="302" r:id="rId13"/>
    <p:sldId id="303" r:id="rId14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38E9E68-E2E3-429C-9955-2AE0DAF0A649}">
          <p14:sldIdLst>
            <p14:sldId id="290"/>
            <p14:sldId id="292"/>
            <p14:sldId id="291"/>
            <p14:sldId id="293"/>
            <p14:sldId id="294"/>
            <p14:sldId id="297"/>
            <p14:sldId id="299"/>
            <p14:sldId id="298"/>
            <p14:sldId id="296"/>
            <p14:sldId id="300"/>
            <p14:sldId id="301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6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637"/>
    <a:srgbClr val="FFFFCC"/>
    <a:srgbClr val="00498F"/>
    <a:srgbClr val="57575A"/>
    <a:srgbClr val="FF9900"/>
    <a:srgbClr val="D3D3D4"/>
    <a:srgbClr val="EAE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82163" autoAdjust="0"/>
  </p:normalViewPr>
  <p:slideViewPr>
    <p:cSldViewPr snapToObjects="1">
      <p:cViewPr varScale="1">
        <p:scale>
          <a:sx n="90" d="100"/>
          <a:sy n="90" d="100"/>
        </p:scale>
        <p:origin x="1734" y="66"/>
      </p:cViewPr>
      <p:guideLst>
        <p:guide orient="horz" pos="2160"/>
        <p:guide pos="46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5" d="100"/>
          <a:sy n="85" d="100"/>
        </p:scale>
        <p:origin x="-3198" y="-90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67CC9-39D6-4C14-8FF0-DC490C2A5864}" type="datetimeFigureOut">
              <a:rPr lang="de-DE" smtClean="0"/>
              <a:t>29.03.2017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E513D-DE60-4EE7-9F02-7F14DB0D0D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323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Owner</a:t>
            </a:r>
            <a:r>
              <a:rPr lang="de-DE" baseline="0" dirty="0" smtClean="0"/>
              <a:t> wäre</a:t>
            </a:r>
            <a:r>
              <a:rPr lang="de-DE" dirty="0" smtClean="0"/>
              <a:t> zuständig für den wirtschaftlichen Erfolg.</a:t>
            </a:r>
          </a:p>
          <a:p>
            <a:r>
              <a:rPr lang="de-DE" dirty="0" err="1" smtClean="0"/>
              <a:t>Scrum</a:t>
            </a:r>
            <a:r>
              <a:rPr lang="de-DE" dirty="0" smtClean="0"/>
              <a:t> Master wäre verantwortlich, dass die Regeln von </a:t>
            </a:r>
            <a:r>
              <a:rPr lang="de-DE" dirty="0" err="1" smtClean="0"/>
              <a:t>Scrum</a:t>
            </a:r>
            <a:r>
              <a:rPr lang="de-DE" dirty="0" smtClean="0"/>
              <a:t> eingehalten werden</a:t>
            </a:r>
          </a:p>
          <a:p>
            <a:r>
              <a:rPr lang="de-DE" dirty="0" smtClean="0"/>
              <a:t>Der Kunde würde das Produkt kaufen</a:t>
            </a:r>
          </a:p>
          <a:p>
            <a:r>
              <a:rPr lang="de-DE" dirty="0" smtClean="0"/>
              <a:t>Die Anwender nutzen das Produkt</a:t>
            </a:r>
          </a:p>
          <a:p>
            <a:r>
              <a:rPr lang="de-DE" dirty="0" smtClean="0"/>
              <a:t>Das Management</a:t>
            </a:r>
            <a:r>
              <a:rPr lang="de-DE" baseline="0" dirty="0" smtClean="0"/>
              <a:t> ist verantwortlich für die Rahmenbedingungen.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902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 User Stories verzichten wir</a:t>
            </a:r>
          </a:p>
          <a:p>
            <a:r>
              <a:rPr lang="de-DE" dirty="0" smtClean="0"/>
              <a:t>Wer sollte überprüfen,</a:t>
            </a:r>
            <a:r>
              <a:rPr lang="de-DE" baseline="0" dirty="0" smtClean="0"/>
              <a:t> ob etwas korrekt erledigt wurde?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879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 User Stories verzichten wir</a:t>
            </a:r>
          </a:p>
          <a:p>
            <a:r>
              <a:rPr lang="de-DE" dirty="0" smtClean="0"/>
              <a:t>Wer sollte überprüfen,</a:t>
            </a:r>
            <a:r>
              <a:rPr lang="de-DE" baseline="0" dirty="0" smtClean="0"/>
              <a:t> ob etwas korrekt erledigt wurde?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147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 User Stories verzichten wir</a:t>
            </a:r>
          </a:p>
          <a:p>
            <a:r>
              <a:rPr lang="de-DE" dirty="0" smtClean="0"/>
              <a:t>Wer sollte überprüfen,</a:t>
            </a:r>
            <a:r>
              <a:rPr lang="de-DE" baseline="0" dirty="0" smtClean="0"/>
              <a:t> ob etwas korrekt erledigt wurde?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413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973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23528" y="1138729"/>
            <a:ext cx="8964528" cy="954000"/>
          </a:xfrm>
          <a:prstGeom prst="rect">
            <a:avLst/>
          </a:prstGeom>
          <a:solidFill>
            <a:srgbClr val="EAEAEB"/>
          </a:solidFill>
          <a:ln>
            <a:noFill/>
          </a:ln>
          <a:effectLst>
            <a:glow rad="63500">
              <a:srgbClr val="EAEAEB"/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540000"/>
            <a:ext cx="3599952" cy="615553"/>
          </a:xfrm>
          <a:prstGeom prst="rect">
            <a:avLst/>
          </a:prstGeom>
          <a:solidFill>
            <a:srgbClr val="EAEAEB"/>
          </a:solidFill>
        </p:spPr>
        <p:txBody>
          <a:bodyPr wrap="square" lIns="0" tIns="0" rIns="0" bIns="0" anchor="b" anchorCtr="0">
            <a:spAutoFit/>
          </a:bodyPr>
          <a:lstStyle>
            <a:lvl1pPr marL="0" indent="0">
              <a:buNone/>
              <a:defRPr sz="4000" b="1" baseline="0">
                <a:solidFill>
                  <a:srgbClr val="F37637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Group </a:t>
            </a:r>
            <a:r>
              <a:rPr lang="de-DE" dirty="0" err="1" smtClean="0"/>
              <a:t>Slides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 hasCustomPrompt="1"/>
          </p:nvPr>
        </p:nvSpPr>
        <p:spPr>
          <a:xfrm>
            <a:off x="3196800" y="576000"/>
            <a:ext cx="5734800" cy="4608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3000" b="1" baseline="0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This Slide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sz="quarter" idx="14" hasCustomPrompt="1"/>
          </p:nvPr>
        </p:nvSpPr>
        <p:spPr>
          <a:xfrm>
            <a:off x="3200810" y="1364137"/>
            <a:ext cx="5734800" cy="4608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3000" b="1" baseline="0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Date</a:t>
            </a:r>
          </a:p>
        </p:txBody>
      </p:sp>
      <p:cxnSp>
        <p:nvCxnSpPr>
          <p:cNvPr id="8" name="Gerade Verbindung 6"/>
          <p:cNvCxnSpPr/>
          <p:nvPr userDrawn="1"/>
        </p:nvCxnSpPr>
        <p:spPr>
          <a:xfrm flipH="1">
            <a:off x="540000" y="1844824"/>
            <a:ext cx="8604000" cy="0"/>
          </a:xfrm>
          <a:prstGeom prst="line">
            <a:avLst/>
          </a:prstGeom>
          <a:ln w="25400">
            <a:solidFill>
              <a:srgbClr val="F37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1329946"/>
            <a:ext cx="3743968" cy="615553"/>
          </a:xfrm>
          <a:prstGeom prst="rect">
            <a:avLst/>
          </a:prstGeom>
          <a:solidFill>
            <a:srgbClr val="EAEAEB"/>
          </a:solidFill>
        </p:spPr>
        <p:txBody>
          <a:bodyPr wrap="square" lIns="0" tIns="0" rIns="0" bIns="0" anchor="b" anchorCtr="0">
            <a:spAutoFit/>
          </a:bodyPr>
          <a:lstStyle>
            <a:lvl1pPr marL="0" indent="0">
              <a:buNone/>
              <a:defRPr sz="4000" b="1" baseline="0">
                <a:solidFill>
                  <a:srgbClr val="F37637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Name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Presenter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401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540000"/>
            <a:ext cx="3599952" cy="615553"/>
          </a:xfrm>
          <a:prstGeom prst="rect">
            <a:avLst/>
          </a:prstGeom>
          <a:solidFill>
            <a:srgbClr val="EAEAEB"/>
          </a:solidFill>
        </p:spPr>
        <p:txBody>
          <a:bodyPr wrap="square" lIns="0" tIns="0" rIns="0" bIns="0" anchor="b" anchorCtr="0">
            <a:spAutoFit/>
          </a:bodyPr>
          <a:lstStyle>
            <a:lvl1pPr marL="0" indent="0">
              <a:buNone/>
              <a:defRPr sz="4000" b="1" baseline="0">
                <a:solidFill>
                  <a:srgbClr val="F37637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Group </a:t>
            </a:r>
            <a:r>
              <a:rPr lang="de-DE" dirty="0" err="1" smtClean="0"/>
              <a:t>Slides</a:t>
            </a:r>
            <a:endParaRPr lang="en-GB" dirty="0"/>
          </a:p>
        </p:txBody>
      </p:sp>
      <p:sp>
        <p:nvSpPr>
          <p:cNvPr id="9" name="Inhaltsplatzhalter 2"/>
          <p:cNvSpPr>
            <a:spLocks noGrp="1"/>
          </p:cNvSpPr>
          <p:nvPr>
            <p:ph sz="quarter" idx="12" hasCustomPrompt="1"/>
          </p:nvPr>
        </p:nvSpPr>
        <p:spPr>
          <a:xfrm>
            <a:off x="3196800" y="576000"/>
            <a:ext cx="5734800" cy="4608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3000" b="1" baseline="0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This Slide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39749" y="1620000"/>
            <a:ext cx="8424739" cy="5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1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8424488" cy="465337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Font typeface="Arial" panose="020B0604020202020204" pitchFamily="34" charset="0"/>
              <a:buChar char="•"/>
              <a:defRPr sz="2500">
                <a:solidFill>
                  <a:srgbClr val="57575A"/>
                </a:solidFill>
                <a:latin typeface="Helvetica Narrow" panose="020B0506020203020204" pitchFamily="34" charset="0"/>
              </a:defRPr>
            </a:lvl1pPr>
            <a:lvl2pPr>
              <a:defRPr sz="2400">
                <a:solidFill>
                  <a:srgbClr val="57575A"/>
                </a:solidFill>
                <a:latin typeface="Helvetica Narrow" panose="020B0506020203020204" pitchFamily="34" charset="0"/>
              </a:defRPr>
            </a:lvl2pPr>
            <a:lvl3pPr>
              <a:defRPr sz="2000">
                <a:solidFill>
                  <a:srgbClr val="57575A"/>
                </a:solidFill>
                <a:latin typeface="Helvetica Narrow" panose="020B0506020203020204" pitchFamily="34" charset="0"/>
              </a:defRPr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93775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 Pl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540000"/>
            <a:ext cx="3599952" cy="615553"/>
          </a:xfrm>
          <a:prstGeom prst="rect">
            <a:avLst/>
          </a:prstGeom>
          <a:solidFill>
            <a:srgbClr val="EAEAEB"/>
          </a:solidFill>
        </p:spPr>
        <p:txBody>
          <a:bodyPr wrap="square" lIns="0" tIns="0" rIns="0" bIns="0" anchor="b" anchorCtr="0">
            <a:spAutoFit/>
          </a:bodyPr>
          <a:lstStyle>
            <a:lvl1pPr marL="0" indent="0">
              <a:buNone/>
              <a:defRPr sz="4000" b="1" baseline="0">
                <a:solidFill>
                  <a:srgbClr val="F37637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Group </a:t>
            </a:r>
            <a:r>
              <a:rPr lang="de-DE" dirty="0" err="1" smtClean="0"/>
              <a:t>Slides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39750" y="1620000"/>
            <a:ext cx="3924000" cy="5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1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err="1" smtClean="0"/>
              <a:t>Aim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Action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540000" y="2160000"/>
            <a:ext cx="3924300" cy="21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500">
                <a:solidFill>
                  <a:srgbClr val="57575A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quarter" idx="13" hasCustomPrompt="1"/>
          </p:nvPr>
        </p:nvSpPr>
        <p:spPr>
          <a:xfrm>
            <a:off x="3196800" y="576000"/>
            <a:ext cx="5734800" cy="4608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3000" b="1" baseline="0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This Slide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040000" y="1620000"/>
            <a:ext cx="3924000" cy="5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1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err="1" smtClean="0"/>
              <a:t>Result</a:t>
            </a:r>
            <a:endParaRPr lang="de-DE" dirty="0" smtClean="0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5"/>
          </p:nvPr>
        </p:nvSpPr>
        <p:spPr>
          <a:xfrm>
            <a:off x="5040000" y="2160000"/>
            <a:ext cx="3924300" cy="21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500">
                <a:solidFill>
                  <a:srgbClr val="57575A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40300" y="4320000"/>
            <a:ext cx="3924000" cy="5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1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Time Schedule</a:t>
            </a:r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540550" y="4860000"/>
            <a:ext cx="39243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500">
                <a:solidFill>
                  <a:srgbClr val="57575A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5040550" y="4320000"/>
            <a:ext cx="3924000" cy="5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1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err="1" smtClean="0"/>
              <a:t>Achievement</a:t>
            </a:r>
            <a:endParaRPr lang="de-DE" dirty="0" smtClean="0"/>
          </a:p>
        </p:txBody>
      </p:sp>
      <p:sp>
        <p:nvSpPr>
          <p:cNvPr id="14" name="Textplatzhalt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040550" y="4860000"/>
            <a:ext cx="39243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500">
                <a:solidFill>
                  <a:srgbClr val="57575A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-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57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540000"/>
            <a:ext cx="3599952" cy="615553"/>
          </a:xfrm>
          <a:prstGeom prst="rect">
            <a:avLst/>
          </a:prstGeom>
          <a:solidFill>
            <a:srgbClr val="EAEAEB"/>
          </a:solidFill>
        </p:spPr>
        <p:txBody>
          <a:bodyPr wrap="square" lIns="0" tIns="0" rIns="0" bIns="0" anchor="b" anchorCtr="0">
            <a:spAutoFit/>
          </a:bodyPr>
          <a:lstStyle>
            <a:lvl1pPr marL="0" indent="0">
              <a:buNone/>
              <a:defRPr sz="4000" b="1" baseline="0">
                <a:solidFill>
                  <a:srgbClr val="F37637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Group </a:t>
            </a:r>
            <a:r>
              <a:rPr lang="de-DE" dirty="0" err="1" smtClean="0"/>
              <a:t>Slides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 hasCustomPrompt="1"/>
          </p:nvPr>
        </p:nvSpPr>
        <p:spPr>
          <a:xfrm>
            <a:off x="3196800" y="576000"/>
            <a:ext cx="5734800" cy="4608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3000" b="1" baseline="0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This Slide</a:t>
            </a:r>
          </a:p>
        </p:txBody>
      </p:sp>
    </p:spTree>
    <p:extLst>
      <p:ext uri="{BB962C8B-B14F-4D97-AF65-F5344CB8AC3E}">
        <p14:creationId xmlns:p14="http://schemas.microsoft.com/office/powerpoint/2010/main" val="366056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24000" y="378000"/>
            <a:ext cx="8964528" cy="954000"/>
          </a:xfrm>
          <a:prstGeom prst="rect">
            <a:avLst/>
          </a:prstGeom>
          <a:solidFill>
            <a:srgbClr val="EAEAEB"/>
          </a:solidFill>
          <a:ln>
            <a:noFill/>
          </a:ln>
          <a:effectLst>
            <a:glow rad="63500">
              <a:srgbClr val="EAEAEB"/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 userDrawn="1"/>
        </p:nvSpPr>
        <p:spPr>
          <a:xfrm>
            <a:off x="7938000" y="6570000"/>
            <a:ext cx="1296000" cy="405392"/>
          </a:xfrm>
          <a:prstGeom prst="rect">
            <a:avLst/>
          </a:prstGeom>
          <a:solidFill>
            <a:srgbClr val="EAEAEB"/>
          </a:solidFill>
          <a:ln>
            <a:noFill/>
          </a:ln>
          <a:effectLst>
            <a:glow rad="63500">
              <a:srgbClr val="EAEAEB"/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/>
          <p:cNvSpPr/>
          <p:nvPr userDrawn="1"/>
        </p:nvSpPr>
        <p:spPr>
          <a:xfrm>
            <a:off x="324000" y="6570000"/>
            <a:ext cx="2538000" cy="405392"/>
          </a:xfrm>
          <a:prstGeom prst="rect">
            <a:avLst/>
          </a:prstGeom>
          <a:solidFill>
            <a:srgbClr val="EAEAEB"/>
          </a:solidFill>
          <a:ln>
            <a:noFill/>
          </a:ln>
          <a:effectLst>
            <a:glow rad="63500">
              <a:srgbClr val="EAEAEB"/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 flipH="1">
            <a:off x="540000" y="1044000"/>
            <a:ext cx="8604000" cy="0"/>
          </a:xfrm>
          <a:prstGeom prst="line">
            <a:avLst/>
          </a:prstGeom>
          <a:ln w="25400">
            <a:solidFill>
              <a:srgbClr val="F37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540000" y="6550223"/>
            <a:ext cx="34559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2000" dirty="0" smtClean="0">
                <a:solidFill>
                  <a:srgbClr val="F37637"/>
                </a:solidFill>
                <a:latin typeface="Helvetica Narrow" panose="020B0506020203020204" pitchFamily="34" charset="0"/>
              </a:rPr>
              <a:t>Mitutoyo</a:t>
            </a:r>
            <a:r>
              <a:rPr lang="de-DE" sz="2000" dirty="0" smtClean="0">
                <a:latin typeface="Helvetica Narrow" panose="020B0506020203020204" pitchFamily="34" charset="0"/>
              </a:rPr>
              <a:t> </a:t>
            </a:r>
            <a:r>
              <a:rPr lang="de-DE" sz="2000" dirty="0" smtClean="0">
                <a:solidFill>
                  <a:srgbClr val="00498F"/>
                </a:solidFill>
                <a:latin typeface="Helvetica Narrow" panose="020B0506020203020204" pitchFamily="34" charset="0"/>
              </a:rPr>
              <a:t>CTL Germany</a:t>
            </a:r>
            <a:endParaRPr lang="en-GB" sz="2000" dirty="0">
              <a:solidFill>
                <a:srgbClr val="00498F"/>
              </a:solidFill>
              <a:latin typeface="Helvetica Narrow" panose="020B05060202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164425" y="6604098"/>
            <a:ext cx="77152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0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5" r:id="rId2"/>
    <p:sldLayoutId id="2147483657" r:id="rId3"/>
    <p:sldLayoutId id="2147483649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BOGY 2017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err="1" smtClean="0"/>
              <a:t>Scrum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Thomas Weller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374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Scrum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Definition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Wann ist etwas fertig?</a:t>
            </a:r>
          </a:p>
          <a:p>
            <a:pPr lvl="1"/>
            <a:r>
              <a:rPr lang="de-DE" dirty="0" smtClean="0"/>
              <a:t>programmiert</a:t>
            </a:r>
          </a:p>
          <a:p>
            <a:pPr lvl="1"/>
            <a:r>
              <a:rPr lang="de-DE" dirty="0" smtClean="0"/>
              <a:t>getestet</a:t>
            </a:r>
          </a:p>
          <a:p>
            <a:pPr lvl="1"/>
            <a:r>
              <a:rPr lang="de-DE" dirty="0" smtClean="0"/>
              <a:t>von den anderen verstanden</a:t>
            </a:r>
          </a:p>
          <a:p>
            <a:pPr lvl="1"/>
            <a:r>
              <a:rPr lang="de-DE" dirty="0"/>
              <a:t>im </a:t>
            </a:r>
            <a:r>
              <a:rPr lang="de-DE" dirty="0" err="1"/>
              <a:t>Github</a:t>
            </a:r>
            <a:r>
              <a:rPr lang="de-DE" dirty="0"/>
              <a:t> verfügbar</a:t>
            </a:r>
          </a:p>
          <a:p>
            <a:pPr lvl="1"/>
            <a:r>
              <a:rPr lang="de-DE" dirty="0" smtClean="0"/>
              <a:t>dokumentiert</a:t>
            </a:r>
          </a:p>
          <a:p>
            <a:pPr lvl="1"/>
            <a:r>
              <a:rPr lang="de-DE" dirty="0" smtClean="0"/>
              <a:t>… ggf. mehr</a:t>
            </a:r>
          </a:p>
          <a:p>
            <a:pPr lvl="2"/>
            <a:r>
              <a:rPr lang="de-DE" dirty="0" smtClean="0"/>
              <a:t>rechtlich abgesichert / patentiert</a:t>
            </a:r>
          </a:p>
          <a:p>
            <a:pPr lvl="2"/>
            <a:r>
              <a:rPr lang="de-DE" dirty="0" smtClean="0"/>
              <a:t>einem Review unterzogen / auf Clean Code geprüft</a:t>
            </a:r>
          </a:p>
          <a:p>
            <a:pPr lvl="2"/>
            <a:r>
              <a:rPr lang="de-DE" dirty="0" smtClean="0"/>
              <a:t>auf Sicherheitslücken überprüft</a:t>
            </a:r>
          </a:p>
        </p:txBody>
      </p:sp>
    </p:spTree>
    <p:extLst>
      <p:ext uri="{BB962C8B-B14F-4D97-AF65-F5344CB8AC3E}">
        <p14:creationId xmlns:p14="http://schemas.microsoft.com/office/powerpoint/2010/main" val="325589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Scrum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Scrum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Vorgehensmodell für Projektmanagement</a:t>
            </a:r>
          </a:p>
          <a:p>
            <a:r>
              <a:rPr lang="de-DE" dirty="0" smtClean="0"/>
              <a:t>Rollen</a:t>
            </a:r>
          </a:p>
          <a:p>
            <a:pPr lvl="1"/>
            <a:r>
              <a:rPr lang="de-DE" dirty="0" smtClean="0"/>
              <a:t>hier: Entwickler, Anwender</a:t>
            </a:r>
          </a:p>
          <a:p>
            <a:r>
              <a:rPr lang="de-DE" dirty="0" smtClean="0"/>
              <a:t>Sprint </a:t>
            </a:r>
            <a:r>
              <a:rPr lang="de-DE" dirty="0" err="1" smtClean="0"/>
              <a:t>Planning</a:t>
            </a:r>
            <a:endParaRPr lang="de-DE" dirty="0" smtClean="0"/>
          </a:p>
          <a:p>
            <a:pPr lvl="1"/>
            <a:r>
              <a:rPr lang="de-DE" dirty="0" smtClean="0"/>
              <a:t>Was und wie wird entwickelt?</a:t>
            </a:r>
          </a:p>
        </p:txBody>
      </p:sp>
    </p:spTree>
    <p:extLst>
      <p:ext uri="{BB962C8B-B14F-4D97-AF65-F5344CB8AC3E}">
        <p14:creationId xmlns:p14="http://schemas.microsoft.com/office/powerpoint/2010/main" val="317064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Scrum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Task Board</a:t>
            </a:r>
          </a:p>
          <a:p>
            <a:pPr lvl="1"/>
            <a:r>
              <a:rPr lang="de-DE" dirty="0" smtClean="0"/>
              <a:t>Aufgabenübersicht und Status</a:t>
            </a:r>
          </a:p>
          <a:p>
            <a:r>
              <a:rPr lang="de-DE" dirty="0" err="1" smtClean="0"/>
              <a:t>Burn</a:t>
            </a:r>
            <a:r>
              <a:rPr lang="de-DE" dirty="0" smtClean="0"/>
              <a:t>-Down-Chart</a:t>
            </a:r>
          </a:p>
          <a:p>
            <a:pPr lvl="1"/>
            <a:r>
              <a:rPr lang="de-DE" dirty="0" smtClean="0"/>
              <a:t>Fortschritt </a:t>
            </a:r>
          </a:p>
          <a:p>
            <a:r>
              <a:rPr lang="de-DE" dirty="0" smtClean="0"/>
              <a:t>Definition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endParaRPr lang="de-DE" dirty="0" smtClean="0"/>
          </a:p>
          <a:p>
            <a:pPr lvl="1"/>
            <a:r>
              <a:rPr lang="de-DE" dirty="0" smtClean="0"/>
              <a:t>Regeln zur Sicherstellung </a:t>
            </a:r>
            <a:r>
              <a:rPr lang="de-DE" smtClean="0"/>
              <a:t>von Qualität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702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Scrum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995936" y="2132856"/>
            <a:ext cx="1492716" cy="34778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de-DE" sz="22000" b="1" dirty="0" smtClean="0">
                <a:solidFill>
                  <a:srgbClr val="F37637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  <a:endParaRPr lang="de-DE" sz="22000" b="1" dirty="0">
              <a:solidFill>
                <a:srgbClr val="F37637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169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Scrum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Scrum</a:t>
            </a:r>
            <a:r>
              <a:rPr lang="de-DE" dirty="0" smtClean="0"/>
              <a:t>?</a:t>
            </a:r>
          </a:p>
          <a:p>
            <a:r>
              <a:rPr lang="de-DE" dirty="0" smtClean="0"/>
              <a:t>Rollen</a:t>
            </a:r>
          </a:p>
          <a:p>
            <a:r>
              <a:rPr lang="de-DE" dirty="0" smtClean="0"/>
              <a:t>Sprint </a:t>
            </a:r>
            <a:r>
              <a:rPr lang="de-DE" dirty="0" err="1" smtClean="0"/>
              <a:t>Planning</a:t>
            </a:r>
            <a:endParaRPr lang="de-DE" dirty="0" smtClean="0"/>
          </a:p>
          <a:p>
            <a:r>
              <a:rPr lang="de-DE" dirty="0" smtClean="0"/>
              <a:t>Task Board</a:t>
            </a:r>
          </a:p>
          <a:p>
            <a:r>
              <a:rPr lang="de-DE" dirty="0" err="1" smtClean="0"/>
              <a:t>Burn</a:t>
            </a:r>
            <a:r>
              <a:rPr lang="de-DE" dirty="0" smtClean="0"/>
              <a:t>-Down-Chart</a:t>
            </a:r>
          </a:p>
          <a:p>
            <a:r>
              <a:rPr lang="de-DE" dirty="0" smtClean="0"/>
              <a:t>Definition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10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Scrum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Scrum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Projekt- / Produktmanagement</a:t>
            </a:r>
          </a:p>
          <a:p>
            <a:r>
              <a:rPr lang="de-DE" dirty="0" smtClean="0"/>
              <a:t>Vorgehensmodell</a:t>
            </a:r>
          </a:p>
          <a:p>
            <a:r>
              <a:rPr lang="de-DE" dirty="0" smtClean="0"/>
              <a:t>Lean = schlank, d.h. ohne unnötige Bürokratie</a:t>
            </a:r>
          </a:p>
          <a:p>
            <a:endParaRPr lang="de-DE" dirty="0"/>
          </a:p>
          <a:p>
            <a:r>
              <a:rPr lang="de-DE" dirty="0" smtClean="0"/>
              <a:t>empirisch = Lernen aus Erfahrungen</a:t>
            </a:r>
          </a:p>
          <a:p>
            <a:r>
              <a:rPr lang="de-DE" dirty="0" smtClean="0"/>
              <a:t>inkrementell =in kleinen Schritten</a:t>
            </a:r>
          </a:p>
          <a:p>
            <a:r>
              <a:rPr lang="de-DE" dirty="0" smtClean="0"/>
              <a:t>iterativ = wiederholend (in "Sprints")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856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Scrum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Rollen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Vereinfachte Rollen im BOGY</a:t>
            </a:r>
          </a:p>
          <a:p>
            <a:endParaRPr lang="de-DE" dirty="0" smtClean="0"/>
          </a:p>
          <a:p>
            <a:r>
              <a:rPr lang="de-DE" strike="sngStrike" dirty="0" err="1" smtClean="0"/>
              <a:t>Product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Owner</a:t>
            </a:r>
            <a:endParaRPr lang="de-DE" strike="sngStrike" dirty="0" smtClean="0"/>
          </a:p>
          <a:p>
            <a:r>
              <a:rPr lang="de-DE" dirty="0" smtClean="0"/>
              <a:t>Entwicklungsteam: ihr</a:t>
            </a:r>
          </a:p>
          <a:p>
            <a:r>
              <a:rPr lang="de-DE" strike="sngStrike" dirty="0" err="1" smtClean="0"/>
              <a:t>Scrum</a:t>
            </a:r>
            <a:r>
              <a:rPr lang="de-DE" strike="sngStrike" dirty="0" smtClean="0"/>
              <a:t> Master</a:t>
            </a:r>
          </a:p>
          <a:p>
            <a:r>
              <a:rPr lang="de-DE" strike="sngStrike" dirty="0" smtClean="0"/>
              <a:t>Kunde</a:t>
            </a:r>
          </a:p>
          <a:p>
            <a:r>
              <a:rPr lang="de-DE" dirty="0" smtClean="0"/>
              <a:t>Anwender: ihr</a:t>
            </a:r>
          </a:p>
          <a:p>
            <a:r>
              <a:rPr lang="de-DE" strike="sngStrike" dirty="0" smtClean="0"/>
              <a:t>Management</a:t>
            </a:r>
            <a:endParaRPr lang="de-DE" strike="sngStrik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761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Scrum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Sprint </a:t>
            </a:r>
            <a:r>
              <a:rPr lang="de-DE" dirty="0" err="1" smtClean="0"/>
              <a:t>Planning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Was wird entwickelt?</a:t>
            </a:r>
          </a:p>
          <a:p>
            <a:pPr lvl="1"/>
            <a:r>
              <a:rPr lang="de-DE" dirty="0" smtClean="0"/>
              <a:t>definiert vom </a:t>
            </a:r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Owner</a:t>
            </a:r>
            <a:endParaRPr lang="de-DE" dirty="0" smtClean="0"/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smtClean="0"/>
              <a:t>gemeinsames Verständnis für das Produkt entwickeln</a:t>
            </a:r>
          </a:p>
          <a:p>
            <a:r>
              <a:rPr lang="de-DE" dirty="0" smtClean="0"/>
              <a:t>Wie wird entwickelt?</a:t>
            </a:r>
          </a:p>
          <a:p>
            <a:pPr lvl="1"/>
            <a:r>
              <a:rPr lang="de-DE" dirty="0" smtClean="0"/>
              <a:t>definiert vom Entwicklungsteam</a:t>
            </a:r>
          </a:p>
          <a:p>
            <a:pPr lvl="1"/>
            <a:r>
              <a:rPr lang="de-DE" dirty="0" smtClean="0"/>
              <a:t>Aufteilung in kleine, konkrete Aufgaben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Das machen wir heute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292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Scrum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Taskboard</a:t>
            </a:r>
            <a:endParaRPr lang="de-DE" dirty="0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1916088" y="1916832"/>
            <a:ext cx="0" cy="374441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V="1">
            <a:off x="3563888" y="1916832"/>
            <a:ext cx="0" cy="374441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5211688" y="1916832"/>
            <a:ext cx="0" cy="374441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6859488" y="1916832"/>
            <a:ext cx="0" cy="374441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611560" y="2348880"/>
            <a:ext cx="7416824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846049" y="1876182"/>
            <a:ext cx="835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Story</a:t>
            </a:r>
            <a:endParaRPr lang="de-DE" sz="2400" dirty="0"/>
          </a:p>
        </p:txBody>
      </p:sp>
      <p:sp>
        <p:nvSpPr>
          <p:cNvPr id="16" name="Textfeld 15"/>
          <p:cNvSpPr txBox="1"/>
          <p:nvPr/>
        </p:nvSpPr>
        <p:spPr>
          <a:xfrm>
            <a:off x="2394993" y="1876181"/>
            <a:ext cx="82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ToDo</a:t>
            </a:r>
            <a:endParaRPr lang="de-DE" sz="2400" dirty="0"/>
          </a:p>
        </p:txBody>
      </p:sp>
      <p:sp>
        <p:nvSpPr>
          <p:cNvPr id="17" name="Textfeld 16"/>
          <p:cNvSpPr txBox="1"/>
          <p:nvPr/>
        </p:nvSpPr>
        <p:spPr>
          <a:xfrm>
            <a:off x="3670748" y="1876180"/>
            <a:ext cx="143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In </a:t>
            </a:r>
            <a:r>
              <a:rPr lang="de-DE" sz="2400" dirty="0" err="1" smtClean="0"/>
              <a:t>Process</a:t>
            </a:r>
            <a:endParaRPr lang="de-DE" sz="2400" dirty="0"/>
          </a:p>
        </p:txBody>
      </p:sp>
      <p:sp>
        <p:nvSpPr>
          <p:cNvPr id="18" name="Textfeld 17"/>
          <p:cNvSpPr txBox="1"/>
          <p:nvPr/>
        </p:nvSpPr>
        <p:spPr>
          <a:xfrm>
            <a:off x="5402819" y="1876179"/>
            <a:ext cx="1265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Verify</a:t>
            </a:r>
            <a:endParaRPr lang="de-DE" sz="2400" dirty="0"/>
          </a:p>
        </p:txBody>
      </p:sp>
      <p:sp>
        <p:nvSpPr>
          <p:cNvPr id="19" name="Textfeld 18"/>
          <p:cNvSpPr txBox="1"/>
          <p:nvPr/>
        </p:nvSpPr>
        <p:spPr>
          <a:xfrm>
            <a:off x="7050619" y="187617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Done</a:t>
            </a:r>
            <a:endParaRPr lang="de-DE" sz="2400" dirty="0"/>
          </a:p>
        </p:txBody>
      </p:sp>
      <p:sp>
        <p:nvSpPr>
          <p:cNvPr id="20" name="Textfeld 19"/>
          <p:cNvSpPr txBox="1"/>
          <p:nvPr/>
        </p:nvSpPr>
        <p:spPr>
          <a:xfrm>
            <a:off x="2123728" y="2636912"/>
            <a:ext cx="1296144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Hand extrahieren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495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04844 0.04005 C 0.05869 0.04908 0.07379 0.05394 0.08976 0.05394 C 0.10782 0.05394 0.12223 0.04908 0.13247 0.04005 L 0.18108 -1.48148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08 -1.48148E-6 L 0.22744 0.04005 C 0.23716 0.04908 0.25174 0.05394 0.26685 0.05394 C 0.28421 0.05394 0.2981 0.04908 0.30782 0.04005 L 0.35435 -1.48148E-6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63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35 -1.48148E-6 L 0.40278 0.04005 C 0.41303 0.04908 0.42813 0.05394 0.4441 0.05394 C 0.46216 0.05394 0.47657 0.04908 0.48681 0.04005 L 0.53542 -1.48148E-6 " pathEditMode="relative" rAng="0" ptsTypes="AAAAA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Scrum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Taskboard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2123728" y="2492896"/>
            <a:ext cx="4608512" cy="258532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e-DE" b="1" dirty="0" smtClean="0"/>
          </a:p>
          <a:p>
            <a:r>
              <a:rPr lang="de-DE" b="1" dirty="0" smtClean="0"/>
              <a:t>Hand extrahieren</a:t>
            </a:r>
          </a:p>
          <a:p>
            <a:endParaRPr lang="de-DE" dirty="0"/>
          </a:p>
          <a:p>
            <a:r>
              <a:rPr lang="de-DE" dirty="0" smtClean="0"/>
              <a:t>Eingabe: Daten / Datenformat</a:t>
            </a:r>
          </a:p>
          <a:p>
            <a:r>
              <a:rPr lang="de-DE" dirty="0" smtClean="0"/>
              <a:t>Verarbeitung: ggf. technische Details, Lösungsidee</a:t>
            </a:r>
            <a:endParaRPr lang="de-DE" dirty="0"/>
          </a:p>
          <a:p>
            <a:r>
              <a:rPr lang="de-DE" dirty="0" smtClean="0"/>
              <a:t>Ausgabe: Daten / Datenformat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028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Scrum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Taskboard</a:t>
            </a:r>
            <a:endParaRPr lang="de-DE" dirty="0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1916088" y="1916832"/>
            <a:ext cx="0" cy="374441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V="1">
            <a:off x="3563888" y="1916832"/>
            <a:ext cx="0" cy="374441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5211688" y="1916832"/>
            <a:ext cx="0" cy="374441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6859488" y="1916832"/>
            <a:ext cx="0" cy="374441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611560" y="2348880"/>
            <a:ext cx="7416824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846049" y="1876182"/>
            <a:ext cx="835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Story</a:t>
            </a:r>
            <a:endParaRPr lang="de-DE" sz="2400" dirty="0"/>
          </a:p>
        </p:txBody>
      </p:sp>
      <p:sp>
        <p:nvSpPr>
          <p:cNvPr id="16" name="Textfeld 15"/>
          <p:cNvSpPr txBox="1"/>
          <p:nvPr/>
        </p:nvSpPr>
        <p:spPr>
          <a:xfrm>
            <a:off x="2394993" y="1876181"/>
            <a:ext cx="82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ToDo</a:t>
            </a:r>
            <a:endParaRPr lang="de-DE" sz="2400" dirty="0"/>
          </a:p>
        </p:txBody>
      </p:sp>
      <p:sp>
        <p:nvSpPr>
          <p:cNvPr id="17" name="Textfeld 16"/>
          <p:cNvSpPr txBox="1"/>
          <p:nvPr/>
        </p:nvSpPr>
        <p:spPr>
          <a:xfrm>
            <a:off x="3670748" y="1876180"/>
            <a:ext cx="143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In </a:t>
            </a:r>
            <a:r>
              <a:rPr lang="de-DE" sz="2400" dirty="0" err="1" smtClean="0"/>
              <a:t>Process</a:t>
            </a:r>
            <a:endParaRPr lang="de-DE" sz="2400" dirty="0"/>
          </a:p>
        </p:txBody>
      </p:sp>
      <p:sp>
        <p:nvSpPr>
          <p:cNvPr id="18" name="Textfeld 17"/>
          <p:cNvSpPr txBox="1"/>
          <p:nvPr/>
        </p:nvSpPr>
        <p:spPr>
          <a:xfrm>
            <a:off x="5402819" y="1876179"/>
            <a:ext cx="1265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Verify</a:t>
            </a:r>
            <a:endParaRPr lang="de-DE" sz="2400" dirty="0"/>
          </a:p>
        </p:txBody>
      </p:sp>
      <p:sp>
        <p:nvSpPr>
          <p:cNvPr id="19" name="Textfeld 18"/>
          <p:cNvSpPr txBox="1"/>
          <p:nvPr/>
        </p:nvSpPr>
        <p:spPr>
          <a:xfrm>
            <a:off x="7050619" y="187617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Done</a:t>
            </a:r>
            <a:endParaRPr lang="de-DE" sz="2400" dirty="0"/>
          </a:p>
        </p:txBody>
      </p:sp>
      <p:sp>
        <p:nvSpPr>
          <p:cNvPr id="20" name="Textfeld 19"/>
          <p:cNvSpPr txBox="1"/>
          <p:nvPr/>
        </p:nvSpPr>
        <p:spPr>
          <a:xfrm>
            <a:off x="2123728" y="2636912"/>
            <a:ext cx="1296144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Hand extrahieren</a:t>
            </a:r>
            <a:endParaRPr lang="de-DE" dirty="0"/>
          </a:p>
        </p:txBody>
      </p:sp>
      <p:sp>
        <p:nvSpPr>
          <p:cNvPr id="4" name="Bogen 3"/>
          <p:cNvSpPr/>
          <p:nvPr/>
        </p:nvSpPr>
        <p:spPr>
          <a:xfrm rot="7421828">
            <a:off x="2522002" y="1630863"/>
            <a:ext cx="1584176" cy="2304256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Bogen 21"/>
          <p:cNvSpPr/>
          <p:nvPr/>
        </p:nvSpPr>
        <p:spPr>
          <a:xfrm rot="7421828">
            <a:off x="4169801" y="1638945"/>
            <a:ext cx="1584176" cy="2304256"/>
          </a:xfrm>
          <a:prstGeom prst="arc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Bogen 22"/>
          <p:cNvSpPr/>
          <p:nvPr/>
        </p:nvSpPr>
        <p:spPr>
          <a:xfrm rot="7421828">
            <a:off x="5742711" y="1647027"/>
            <a:ext cx="1584176" cy="2304256"/>
          </a:xfrm>
          <a:prstGeom prst="arc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99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Scrum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err="1" smtClean="0"/>
              <a:t>Burndown</a:t>
            </a:r>
            <a:r>
              <a:rPr lang="de-DE" dirty="0" smtClean="0"/>
              <a:t> Chart</a:t>
            </a:r>
            <a:endParaRPr lang="de-DE" dirty="0"/>
          </a:p>
        </p:txBody>
      </p:sp>
      <p:cxnSp>
        <p:nvCxnSpPr>
          <p:cNvPr id="7" name="Gerade Verbindung mit Pfeil 6"/>
          <p:cNvCxnSpPr/>
          <p:nvPr/>
        </p:nvCxnSpPr>
        <p:spPr>
          <a:xfrm flipV="1">
            <a:off x="1916088" y="2348880"/>
            <a:ext cx="0" cy="33123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1916088" y="5640766"/>
            <a:ext cx="60402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530629" y="1907540"/>
            <a:ext cx="82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TODOs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7965276" y="5476582"/>
            <a:ext cx="533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Zeit</a:t>
            </a:r>
            <a:endParaRPr lang="de-DE" dirty="0"/>
          </a:p>
        </p:txBody>
      </p:sp>
      <p:cxnSp>
        <p:nvCxnSpPr>
          <p:cNvPr id="13" name="Gerader Verbinder 12"/>
          <p:cNvCxnSpPr/>
          <p:nvPr/>
        </p:nvCxnSpPr>
        <p:spPr>
          <a:xfrm>
            <a:off x="2987824" y="5476582"/>
            <a:ext cx="0" cy="3693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4139952" y="5474255"/>
            <a:ext cx="0" cy="3693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5292080" y="5471928"/>
            <a:ext cx="0" cy="3693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6444208" y="5469601"/>
            <a:ext cx="0" cy="3693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>
            <a:off x="7596336" y="5467274"/>
            <a:ext cx="0" cy="3693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>
            <a:off x="1944300" y="2708920"/>
            <a:ext cx="5652036" cy="29523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942104" y="2524254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20 (?)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1971906" y="5811932"/>
            <a:ext cx="91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Montag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3098640" y="5811932"/>
            <a:ext cx="998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Dienstag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4225374" y="5811932"/>
            <a:ext cx="108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Mittwoch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5276780" y="5811932"/>
            <a:ext cx="1265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Donnerstag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6647612" y="5811932"/>
            <a:ext cx="829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Freitag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942104" y="3995772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10 (?)</a:t>
            </a:r>
            <a:endParaRPr lang="de-DE" dirty="0"/>
          </a:p>
        </p:txBody>
      </p:sp>
      <p:cxnSp>
        <p:nvCxnSpPr>
          <p:cNvPr id="27" name="Gerader Verbinder 26"/>
          <p:cNvCxnSpPr/>
          <p:nvPr/>
        </p:nvCxnSpPr>
        <p:spPr>
          <a:xfrm>
            <a:off x="1713522" y="4168189"/>
            <a:ext cx="46155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>
            <a:off x="1685310" y="2708920"/>
            <a:ext cx="46155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2889017" y="2893586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ideal</a:t>
            </a:r>
            <a:endParaRPr lang="de-DE" dirty="0">
              <a:solidFill>
                <a:schemeClr val="accent1"/>
              </a:solidFill>
            </a:endParaRPr>
          </a:p>
        </p:txBody>
      </p:sp>
      <p:grpSp>
        <p:nvGrpSpPr>
          <p:cNvPr id="53" name="Gruppieren 52"/>
          <p:cNvGrpSpPr/>
          <p:nvPr/>
        </p:nvGrpSpPr>
        <p:grpSpPr>
          <a:xfrm>
            <a:off x="1971906" y="2708920"/>
            <a:ext cx="5624430" cy="2952328"/>
            <a:chOff x="1971906" y="2708920"/>
            <a:chExt cx="5624430" cy="2952328"/>
          </a:xfrm>
        </p:grpSpPr>
        <p:cxnSp>
          <p:nvCxnSpPr>
            <p:cNvPr id="33" name="Gerader Verbinder 32"/>
            <p:cNvCxnSpPr/>
            <p:nvPr/>
          </p:nvCxnSpPr>
          <p:spPr>
            <a:xfrm>
              <a:off x="1971906" y="2708920"/>
              <a:ext cx="917111" cy="86409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/>
          </p:nvCxnSpPr>
          <p:spPr>
            <a:xfrm>
              <a:off x="2889017" y="3573016"/>
              <a:ext cx="1336357" cy="514383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V="1">
              <a:off x="4225374" y="3720725"/>
              <a:ext cx="1089786" cy="36667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>
              <a:off x="5315160" y="3720725"/>
              <a:ext cx="1129048" cy="89305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444208" y="4613777"/>
              <a:ext cx="1152128" cy="1047471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Textfeld 46"/>
            <p:cNvSpPr txBox="1"/>
            <p:nvPr/>
          </p:nvSpPr>
          <p:spPr>
            <a:xfrm>
              <a:off x="6271763" y="4093761"/>
              <a:ext cx="54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C00000"/>
                  </a:solidFill>
                </a:rPr>
                <a:t>real</a:t>
              </a:r>
              <a:endParaRPr lang="de-D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4" name="Gruppieren 53"/>
          <p:cNvGrpSpPr/>
          <p:nvPr/>
        </p:nvGrpSpPr>
        <p:grpSpPr>
          <a:xfrm>
            <a:off x="4399154" y="1929898"/>
            <a:ext cx="2168480" cy="1900309"/>
            <a:chOff x="4399154" y="1929898"/>
            <a:chExt cx="2168480" cy="1900309"/>
          </a:xfrm>
        </p:grpSpPr>
        <p:cxnSp>
          <p:nvCxnSpPr>
            <p:cNvPr id="49" name="Gerade Verbindung mit Pfeil 48"/>
            <p:cNvCxnSpPr/>
            <p:nvPr/>
          </p:nvCxnSpPr>
          <p:spPr>
            <a:xfrm>
              <a:off x="4575709" y="3100769"/>
              <a:ext cx="0" cy="7294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Wolkenförmige Legende 51"/>
            <p:cNvSpPr/>
            <p:nvPr/>
          </p:nvSpPr>
          <p:spPr>
            <a:xfrm>
              <a:off x="4399154" y="1929898"/>
              <a:ext cx="2168480" cy="1188712"/>
            </a:xfrm>
            <a:prstGeom prst="cloudCallout">
              <a:avLst>
                <a:gd name="adj1" fmla="val -35087"/>
                <a:gd name="adj2" fmla="val 776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Oops</a:t>
              </a:r>
              <a:r>
                <a:rPr lang="de-DE" dirty="0" smtClean="0"/>
                <a:t>, wir haben was vergessen.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50056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mon CTLG Presentation.potx" id="{DDA44391-5125-4751-816B-5FE4C1D4D36A}" vid="{4A743DFF-2B9F-4F97-A4F6-CA94B5988264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Common CTLG Presentation</Template>
  <TotalTime>0</TotalTime>
  <Words>348</Words>
  <Application>Microsoft Office PowerPoint</Application>
  <PresentationFormat>Bildschirmpräsentation (4:3)</PresentationFormat>
  <Paragraphs>126</Paragraphs>
  <Slides>13</Slides>
  <Notes>5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Helvetica Narrow</vt:lpstr>
      <vt:lpstr>Symbol</vt:lpstr>
      <vt:lpstr>Wingdings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2017-02-24T14:51:00Z</dcterms:created>
  <dcterms:modified xsi:type="dcterms:W3CDTF">2017-03-30T07:19:54Z</dcterms:modified>
</cp:coreProperties>
</file>