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90" r:id="rId2"/>
    <p:sldId id="295" r:id="rId3"/>
    <p:sldId id="289" r:id="rId4"/>
    <p:sldId id="293" r:id="rId5"/>
    <p:sldId id="294" r:id="rId6"/>
    <p:sldId id="296" r:id="rId7"/>
    <p:sldId id="297" r:id="rId8"/>
    <p:sldId id="298" r:id="rId9"/>
    <p:sldId id="309" r:id="rId10"/>
    <p:sldId id="305" r:id="rId11"/>
    <p:sldId id="306" r:id="rId12"/>
    <p:sldId id="307" r:id="rId13"/>
    <p:sldId id="302" r:id="rId14"/>
    <p:sldId id="291" r:id="rId15"/>
    <p:sldId id="308" r:id="rId16"/>
    <p:sldId id="310" r:id="rId17"/>
    <p:sldId id="301" r:id="rId18"/>
    <p:sldId id="300" r:id="rId19"/>
    <p:sldId id="303" r:id="rId20"/>
    <p:sldId id="299" r:id="rId21"/>
    <p:sldId id="304" r:id="rId22"/>
    <p:sldId id="311" r:id="rId23"/>
    <p:sldId id="312" r:id="rId24"/>
    <p:sldId id="313" r:id="rId25"/>
    <p:sldId id="331" r:id="rId26"/>
    <p:sldId id="348" r:id="rId27"/>
    <p:sldId id="314" r:id="rId28"/>
    <p:sldId id="315" r:id="rId29"/>
    <p:sldId id="316" r:id="rId30"/>
    <p:sldId id="317" r:id="rId31"/>
    <p:sldId id="319" r:id="rId32"/>
    <p:sldId id="320" r:id="rId33"/>
    <p:sldId id="322" r:id="rId34"/>
    <p:sldId id="349" r:id="rId35"/>
    <p:sldId id="324" r:id="rId36"/>
    <p:sldId id="326" r:id="rId37"/>
    <p:sldId id="327" r:id="rId38"/>
    <p:sldId id="328" r:id="rId39"/>
    <p:sldId id="325" r:id="rId40"/>
    <p:sldId id="350" r:id="rId41"/>
    <p:sldId id="333" r:id="rId42"/>
    <p:sldId id="334" r:id="rId43"/>
    <p:sldId id="351" r:id="rId44"/>
    <p:sldId id="330" r:id="rId45"/>
    <p:sldId id="329" r:id="rId46"/>
    <p:sldId id="352" r:id="rId47"/>
    <p:sldId id="332" r:id="rId48"/>
    <p:sldId id="335" r:id="rId49"/>
    <p:sldId id="336" r:id="rId50"/>
    <p:sldId id="342" r:id="rId51"/>
    <p:sldId id="343" r:id="rId52"/>
    <p:sldId id="345" r:id="rId53"/>
    <p:sldId id="323" r:id="rId54"/>
    <p:sldId id="337" r:id="rId55"/>
    <p:sldId id="338" r:id="rId56"/>
    <p:sldId id="339" r:id="rId57"/>
    <p:sldId id="340" r:id="rId58"/>
    <p:sldId id="341" r:id="rId59"/>
    <p:sldId id="346" r:id="rId60"/>
    <p:sldId id="344" r:id="rId61"/>
    <p:sldId id="347" r:id="rId6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5"/>
          </p14:sldIdLst>
        </p14:section>
        <p14:section name="Programmiersprachen" id="{1D0C150F-A72E-4DF1-81F3-8BBF3F80DBB7}">
          <p14:sldIdLst>
            <p14:sldId id="289"/>
            <p14:sldId id="293"/>
            <p14:sldId id="294"/>
            <p14:sldId id="296"/>
            <p14:sldId id="297"/>
            <p14:sldId id="298"/>
            <p14:sldId id="309"/>
          </p14:sldIdLst>
        </p14:section>
        <p14:section name="Installation" id="{5E0D2079-6B04-4ABC-BCA4-6C1371D33944}">
          <p14:sldIdLst>
            <p14:sldId id="305"/>
            <p14:sldId id="306"/>
            <p14:sldId id="307"/>
          </p14:sldIdLst>
        </p14:section>
        <p14:section name="Entwicklungsumgebung" id="{3C56E730-4B09-4C23-AA53-39A1106A4BD5}">
          <p14:sldIdLst>
            <p14:sldId id="302"/>
            <p14:sldId id="291"/>
            <p14:sldId id="308"/>
            <p14:sldId id="310"/>
            <p14:sldId id="301"/>
            <p14:sldId id="300"/>
            <p14:sldId id="303"/>
          </p14:sldIdLst>
        </p14:section>
        <p14:section name="Python Grundlagen" id="{E8A53CC1-4190-4E1A-8650-7356D5833E66}">
          <p14:sldIdLst>
            <p14:sldId id="299"/>
            <p14:sldId id="304"/>
            <p14:sldId id="311"/>
            <p14:sldId id="312"/>
            <p14:sldId id="313"/>
            <p14:sldId id="331"/>
            <p14:sldId id="348"/>
            <p14:sldId id="314"/>
            <p14:sldId id="315"/>
            <p14:sldId id="316"/>
            <p14:sldId id="317"/>
            <p14:sldId id="319"/>
            <p14:sldId id="320"/>
            <p14:sldId id="322"/>
            <p14:sldId id="349"/>
            <p14:sldId id="324"/>
            <p14:sldId id="326"/>
            <p14:sldId id="327"/>
            <p14:sldId id="328"/>
            <p14:sldId id="325"/>
            <p14:sldId id="350"/>
            <p14:sldId id="333"/>
            <p14:sldId id="334"/>
            <p14:sldId id="351"/>
            <p14:sldId id="330"/>
            <p14:sldId id="329"/>
            <p14:sldId id="352"/>
            <p14:sldId id="332"/>
            <p14:sldId id="335"/>
            <p14:sldId id="336"/>
            <p14:sldId id="342"/>
            <p14:sldId id="343"/>
            <p14:sldId id="345"/>
          </p14:sldIdLst>
        </p14:section>
        <p14:section name="Erweitertes Python" id="{1D63628D-AD9A-4F50-AA55-56DBDE82AA45}">
          <p14:sldIdLst>
            <p14:sldId id="323"/>
            <p14:sldId id="337"/>
            <p14:sldId id="338"/>
            <p14:sldId id="339"/>
            <p14:sldId id="340"/>
            <p14:sldId id="341"/>
            <p14:sldId id="346"/>
          </p14:sldIdLst>
        </p14:section>
        <p14:section name="Ausblick" id="{D0CC4189-90FE-4B13-AE1E-615E3DA77581}">
          <p14:sldIdLst>
            <p14:sldId id="344"/>
          </p14:sldIdLst>
        </p14:section>
        <p14:section name="Ende" id="{BDCEFFE9-726D-440C-8F66-73D6AD550D5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A"/>
    <a:srgbClr val="F37637"/>
    <a:srgbClr val="FF9900"/>
    <a:srgbClr val="D3D3D4"/>
    <a:srgbClr val="EAEAEB"/>
    <a:srgbClr val="004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4005" autoAdjust="0"/>
  </p:normalViewPr>
  <p:slideViewPr>
    <p:cSldViewPr snapToObjects="1">
      <p:cViewPr varScale="1">
        <p:scale>
          <a:sx n="94" d="100"/>
          <a:sy n="94" d="100"/>
        </p:scale>
        <p:origin x="2142" y="-12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20.02.2017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Prozessor Bild: CC-BY: https://commons.wikimedia.org/wiki/File:Intel_Core_2_Duo_T9600_Dual-Core_Prozessor_(8600505511).jpg </a:t>
            </a:r>
          </a:p>
          <a:p>
            <a:r>
              <a:rPr lang="de-DE" dirty="0" smtClean="0"/>
              <a:t>Tabelle Maschinensprache: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8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6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7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44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Range() ist etwas zählbares, aber keine Liste. Optional kann man auch noch die Schrittweite („</a:t>
            </a:r>
            <a:r>
              <a:rPr lang="de-DE" dirty="0" err="1" smtClean="0"/>
              <a:t>step</a:t>
            </a:r>
            <a:r>
              <a:rPr lang="de-DE" dirty="0" smtClean="0"/>
              <a:t>“) als dritten Parameter angeben.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3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8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 Maschinensprache/Assembler: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6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 Maschinensprache/Assembler/C: https://de.wikipedia.org/wiki/Maschinensprache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56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Bild: https://en.wikipedia.org/wiki/File:USS_Enterprise_(NCC-1701-A).jpg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06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5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IDLE ist</a:t>
            </a:r>
            <a:r>
              <a:rPr lang="de-DE" baseline="0" dirty="0" smtClean="0"/>
              <a:t> nicht sonderlich benutzerfreundlich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0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Lösung: 22784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0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Python 2 und 3 bereits </a:t>
            </a:r>
            <a:r>
              <a:rPr lang="de-DE" dirty="0" smtClean="0"/>
              <a:t>installiert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569567"/>
            <a:ext cx="4968552" cy="3651134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 rot="10800000">
            <a:off x="4104046" y="4306668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Offizieller Download</a:t>
            </a:r>
            <a:br>
              <a:rPr lang="de-DE" dirty="0"/>
            </a:br>
            <a:r>
              <a:rPr lang="de-DE" dirty="0"/>
              <a:t>https://www.python.org/downloads/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4"/>
          <a:stretch/>
        </p:blipFill>
        <p:spPr>
          <a:xfrm>
            <a:off x="843568" y="3068960"/>
            <a:ext cx="8316416" cy="31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Download mit großer Anzahl an Bibliotheken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https://www.continuum.io/downloads#windows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7236296" cy="31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IDE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Benötigte Programme</a:t>
            </a:r>
          </a:p>
          <a:p>
            <a:pPr lvl="1"/>
            <a:r>
              <a:rPr lang="de-DE" dirty="0" smtClean="0"/>
              <a:t>Programm schreiben: Editor („Notepad“)</a:t>
            </a:r>
          </a:p>
          <a:p>
            <a:pPr lvl="2"/>
            <a:r>
              <a:rPr lang="de-DE" dirty="0" smtClean="0"/>
              <a:t>Befehle farblich hervorheben?</a:t>
            </a:r>
          </a:p>
          <a:p>
            <a:pPr lvl="1"/>
            <a:r>
              <a:rPr lang="de-DE" dirty="0" smtClean="0"/>
              <a:t>Programm übersetzen: Compiler / Interpreter</a:t>
            </a:r>
          </a:p>
          <a:p>
            <a:pPr lvl="2"/>
            <a:r>
              <a:rPr lang="de-DE" dirty="0" smtClean="0"/>
              <a:t>Fehler finden ?</a:t>
            </a:r>
          </a:p>
          <a:p>
            <a:r>
              <a:rPr lang="de-DE" dirty="0" smtClean="0"/>
              <a:t>IDE = Integrated Development Environment</a:t>
            </a:r>
          </a:p>
          <a:p>
            <a:pPr lvl="1"/>
            <a:r>
              <a:rPr lang="de-DE" dirty="0" smtClean="0"/>
              <a:t>Programm schreiben</a:t>
            </a:r>
          </a:p>
          <a:p>
            <a:pPr lvl="1"/>
            <a:r>
              <a:rPr lang="de-DE" dirty="0" smtClean="0"/>
              <a:t>Befehle farblich hervorheben</a:t>
            </a:r>
          </a:p>
          <a:p>
            <a:pPr lvl="1"/>
            <a:r>
              <a:rPr lang="de-DE" dirty="0" smtClean="0"/>
              <a:t>Programm ausführen</a:t>
            </a:r>
          </a:p>
          <a:p>
            <a:pPr lvl="1"/>
            <a:r>
              <a:rPr lang="de-DE" dirty="0" smtClean="0"/>
              <a:t>Fehler finden (Debugger)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9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  <a:p>
            <a:pPr lvl="1"/>
            <a:r>
              <a:rPr lang="de-DE" dirty="0" smtClean="0"/>
              <a:t>Bereits installiert: IDLE </a:t>
            </a:r>
            <a:br>
              <a:rPr lang="de-DE" dirty="0" smtClean="0"/>
            </a:br>
            <a:r>
              <a:rPr lang="de-DE" dirty="0" smtClean="0"/>
              <a:t>(Integrated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</a:t>
            </a:r>
            <a:r>
              <a:rPr lang="de-DE" dirty="0" smtClean="0"/>
              <a:t>)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4"/>
          <a:stretch/>
        </p:blipFill>
        <p:spPr>
          <a:xfrm>
            <a:off x="1259632" y="3396332"/>
            <a:ext cx="5472608" cy="29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 smtClean="0"/>
          </a:p>
          <a:p>
            <a:pPr lvl="1"/>
            <a:r>
              <a:rPr lang="de-DE" dirty="0" smtClean="0"/>
              <a:t>Kostenlos: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/>
              <a:t>Community Edition</a:t>
            </a:r>
            <a:br>
              <a:rPr lang="de-DE" dirty="0"/>
            </a:br>
            <a:r>
              <a:rPr lang="de-DE" dirty="0"/>
              <a:t>https://www.jetbrains.com/pycharm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ca. 500 MB Festplattenplatz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2883160" cy="22231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6311"/>
            <a:ext cx="3213078" cy="22229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26" y="4005064"/>
            <a:ext cx="3214880" cy="222419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6200000">
            <a:off x="7291234" y="4630704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574568" y="513476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Python 3 auswählen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9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DE" dirty="0" smtClean="0"/>
          </a:p>
          <a:p>
            <a:pPr lvl="1"/>
            <a:r>
              <a:rPr lang="de-DE" dirty="0" smtClean="0"/>
              <a:t>Kostenlos: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/>
              <a:t>Community Edition</a:t>
            </a:r>
            <a:br>
              <a:rPr lang="de-DE" dirty="0"/>
            </a:br>
            <a:r>
              <a:rPr lang="de-DE" dirty="0"/>
              <a:t>https://www.jetbrains.com/pycharm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ca. 500 MB Festplattenplatz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2883160" cy="22231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6311"/>
            <a:ext cx="3213078" cy="22229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26" y="4005064"/>
            <a:ext cx="3214880" cy="222419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6200000">
            <a:off x="7291234" y="4630704"/>
            <a:ext cx="648072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37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574568" y="513476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Python 3 auswählen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2" y="2624447"/>
            <a:ext cx="5309368" cy="376052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3239912" cy="4653376"/>
          </a:xfrm>
        </p:spPr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err="1" smtClean="0"/>
              <a:t>IDEone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Sprache auf Python umstellen</a:t>
            </a:r>
          </a:p>
          <a:p>
            <a:pPr lvl="1"/>
            <a:r>
              <a:rPr lang="de-DE" dirty="0" smtClean="0"/>
              <a:t>ohne Debugger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622232" y="5949280"/>
            <a:ext cx="733744" cy="43568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092280" y="4074700"/>
            <a:ext cx="733744" cy="43568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1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smtClean="0"/>
              <a:t>Python Tutor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pPr lvl="1"/>
            <a:r>
              <a:rPr lang="de-DE" dirty="0" smtClean="0"/>
              <a:t>Mit Debugger (Schritt für Schritt Ausführung möglich)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33056"/>
            <a:ext cx="688753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Loslegen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dirty="0" err="1" smtClean="0"/>
              <a:t>Blockly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Baustein-Prinzip, kann Python anzeigen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3958533"/>
            <a:ext cx="6336704" cy="24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Encoding (bei Python 3)</a:t>
            </a:r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dirty="0" smtClean="0">
                <a:solidFill>
                  <a:srgbClr val="F37637"/>
                </a:solidFill>
                <a:latin typeface="+mn-lt"/>
              </a:rPr>
              <a:t>; </a:t>
            </a:r>
            <a:r>
              <a:rPr lang="de-DE" dirty="0" smtClean="0"/>
              <a:t>(Umbruch </a:t>
            </a:r>
            <a:r>
              <a:rPr lang="de-DE" dirty="0"/>
              <a:t>empfohlen)</a:t>
            </a:r>
          </a:p>
          <a:p>
            <a:r>
              <a:rPr lang="de-DE" dirty="0"/>
              <a:t>Einrückung ist </a:t>
            </a:r>
            <a:r>
              <a:rPr lang="de-DE" dirty="0" smtClean="0"/>
              <a:t>wichtig</a:t>
            </a:r>
          </a:p>
          <a:p>
            <a:pPr lvl="1"/>
            <a:r>
              <a:rPr lang="de-DE" dirty="0" smtClean="0"/>
              <a:t>bei anderen Programmiersprachen oft egal (aber empfohlen)</a:t>
            </a:r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Kommentare und Anmerkungen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Kommentare und Anmerkungen mit </a:t>
            </a:r>
            <a:r>
              <a:rPr lang="de-DE" dirty="0" smtClean="0">
                <a:solidFill>
                  <a:srgbClr val="F37637"/>
                </a:solidFill>
              </a:rPr>
              <a:t>#</a:t>
            </a:r>
          </a:p>
          <a:p>
            <a:pPr lvl="1"/>
            <a:r>
              <a:rPr lang="de-DE" dirty="0" smtClean="0"/>
              <a:t>Z.B. für Aufgabenbeschreibung</a:t>
            </a:r>
          </a:p>
          <a:p>
            <a:pPr lvl="1"/>
            <a:r>
              <a:rPr lang="de-DE" dirty="0" smtClean="0"/>
              <a:t>Kann auch hinter einer Anweisung stehen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3645024"/>
            <a:ext cx="76049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Variablen und Rechenoperationen</a:t>
            </a:r>
          </a:p>
          <a:p>
            <a:pPr lvl="1"/>
            <a:r>
              <a:rPr lang="de-DE" dirty="0" smtClean="0"/>
              <a:t>Zuweisung eines Werts mit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</a:p>
          <a:p>
            <a:pPr lvl="1"/>
            <a:r>
              <a:rPr lang="de-DE" dirty="0" smtClean="0"/>
              <a:t>Mathematische Operationen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</a:t>
            </a:r>
          </a:p>
          <a:p>
            <a:pPr lvl="1"/>
            <a:r>
              <a:rPr lang="de-DE" dirty="0" smtClean="0"/>
              <a:t>Punkt vor Strich</a:t>
            </a:r>
          </a:p>
          <a:p>
            <a:pPr lvl="1"/>
            <a:r>
              <a:rPr lang="de-DE" dirty="0" smtClean="0"/>
              <a:t>Automatische Umwandlung von Ganzzahlen in Kommazahlen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8" y="4486688"/>
            <a:ext cx="45102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Erweiterte </a:t>
            </a:r>
            <a:r>
              <a:rPr lang="de-DE" dirty="0" smtClean="0"/>
              <a:t>Rechenoperationen</a:t>
            </a:r>
          </a:p>
          <a:p>
            <a:pPr lvl="1"/>
            <a:r>
              <a:rPr lang="de-DE" dirty="0" smtClean="0"/>
              <a:t>Ganzzahl-Division: </a:t>
            </a:r>
            <a:r>
              <a:rPr lang="de-DE" dirty="0" smtClean="0">
                <a:solidFill>
                  <a:srgbClr val="F37637"/>
                </a:solidFill>
              </a:rPr>
              <a:t>//</a:t>
            </a:r>
            <a:r>
              <a:rPr lang="de-DE" dirty="0" smtClean="0"/>
              <a:t>, z.B. 5//2 = 2</a:t>
            </a:r>
          </a:p>
          <a:p>
            <a:pPr lvl="1"/>
            <a:r>
              <a:rPr lang="de-DE" dirty="0" smtClean="0"/>
              <a:t>Rest (Modulo): </a:t>
            </a:r>
            <a:r>
              <a:rPr lang="de-DE" dirty="0" smtClean="0">
                <a:solidFill>
                  <a:srgbClr val="F37637"/>
                </a:solidFill>
              </a:rPr>
              <a:t>%</a:t>
            </a:r>
            <a:r>
              <a:rPr lang="de-DE" dirty="0" smtClean="0"/>
              <a:t>, z.B. 5%2 = 1</a:t>
            </a:r>
            <a:endParaRPr lang="de-DE" dirty="0" smtClean="0"/>
          </a:p>
          <a:p>
            <a:pPr lvl="1"/>
            <a:r>
              <a:rPr lang="de-DE" dirty="0" smtClean="0"/>
              <a:t>Potenz: </a:t>
            </a:r>
            <a:r>
              <a:rPr lang="de-DE" dirty="0" smtClean="0">
                <a:solidFill>
                  <a:srgbClr val="F37637"/>
                </a:solidFill>
              </a:rPr>
              <a:t>**</a:t>
            </a:r>
            <a:r>
              <a:rPr lang="de-DE" dirty="0" smtClean="0"/>
              <a:t>, z.B. 2**3 = 2³ = 8</a:t>
            </a:r>
          </a:p>
          <a:p>
            <a:pPr lvl="1"/>
            <a:r>
              <a:rPr lang="de-DE" dirty="0" smtClean="0"/>
              <a:t>Klammern: 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  <a:r>
              <a:rPr lang="de-DE" dirty="0" smtClean="0"/>
              <a:t>, z.B. (3+1)*2 = 8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5" y="4517024"/>
            <a:ext cx="4638063" cy="14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/>
              <a:t>KPMDAS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K</a:t>
            </a:r>
            <a:r>
              <a:rPr lang="de-DE" dirty="0" smtClean="0"/>
              <a:t>ein </a:t>
            </a:r>
            <a:r>
              <a:rPr lang="de-DE" dirty="0" smtClean="0">
                <a:solidFill>
                  <a:srgbClr val="F37637"/>
                </a:solidFill>
              </a:rPr>
              <a:t>P</a:t>
            </a:r>
            <a:r>
              <a:rPr lang="de-DE" dirty="0" smtClean="0"/>
              <a:t>rogramm </a:t>
            </a:r>
            <a:r>
              <a:rPr lang="de-DE" dirty="0" smtClean="0">
                <a:solidFill>
                  <a:srgbClr val="F37637"/>
                </a:solidFill>
              </a:rPr>
              <a:t>m</a:t>
            </a:r>
            <a:r>
              <a:rPr lang="de-DE" dirty="0" smtClean="0"/>
              <a:t>acht </a:t>
            </a:r>
            <a:r>
              <a:rPr lang="de-DE" dirty="0" smtClean="0">
                <a:solidFill>
                  <a:srgbClr val="F37637"/>
                </a:solidFill>
              </a:rPr>
              <a:t>d</a:t>
            </a:r>
            <a:r>
              <a:rPr lang="de-DE" dirty="0" smtClean="0"/>
              <a:t>iese </a:t>
            </a:r>
            <a:r>
              <a:rPr lang="de-DE" dirty="0" smtClean="0">
                <a:solidFill>
                  <a:srgbClr val="F37637"/>
                </a:solidFill>
              </a:rPr>
              <a:t>a</a:t>
            </a:r>
            <a:r>
              <a:rPr lang="de-DE" dirty="0" smtClean="0"/>
              <a:t>bwegigen </a:t>
            </a:r>
            <a:r>
              <a:rPr lang="de-DE" dirty="0" smtClean="0">
                <a:solidFill>
                  <a:srgbClr val="F37637"/>
                </a:solidFill>
              </a:rPr>
              <a:t>S</a:t>
            </a:r>
            <a:r>
              <a:rPr lang="de-DE" dirty="0" smtClean="0"/>
              <a:t>achen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K</a:t>
            </a:r>
            <a:r>
              <a:rPr lang="de-DE" dirty="0" smtClean="0"/>
              <a:t>lammern, </a:t>
            </a:r>
            <a:r>
              <a:rPr lang="de-DE" dirty="0" smtClean="0">
                <a:solidFill>
                  <a:srgbClr val="F37637"/>
                </a:solidFill>
              </a:rPr>
              <a:t>P</a:t>
            </a:r>
            <a:r>
              <a:rPr lang="de-DE" dirty="0" smtClean="0"/>
              <a:t>otenzen, </a:t>
            </a:r>
            <a:r>
              <a:rPr lang="de-DE" dirty="0" smtClean="0">
                <a:solidFill>
                  <a:srgbClr val="F37637"/>
                </a:solidFill>
              </a:rPr>
              <a:t>M</a:t>
            </a:r>
            <a:r>
              <a:rPr lang="de-DE" dirty="0" smtClean="0"/>
              <a:t>ultiplikation / </a:t>
            </a:r>
            <a:r>
              <a:rPr lang="de-DE" dirty="0" smtClean="0">
                <a:solidFill>
                  <a:srgbClr val="F37637"/>
                </a:solidFill>
              </a:rPr>
              <a:t>D</a:t>
            </a:r>
            <a:r>
              <a:rPr lang="de-DE" dirty="0" smtClean="0"/>
              <a:t>ivision, </a:t>
            </a:r>
            <a:r>
              <a:rPr lang="de-DE" dirty="0" smtClean="0">
                <a:solidFill>
                  <a:srgbClr val="F37637"/>
                </a:solidFill>
              </a:rPr>
              <a:t>A</a:t>
            </a:r>
            <a:r>
              <a:rPr lang="de-DE" dirty="0" smtClean="0"/>
              <a:t>ddition / </a:t>
            </a:r>
            <a:r>
              <a:rPr lang="de-DE" dirty="0" smtClean="0">
                <a:solidFill>
                  <a:srgbClr val="F37637"/>
                </a:solidFill>
              </a:rPr>
              <a:t>S</a:t>
            </a:r>
            <a:r>
              <a:rPr lang="de-DE" dirty="0" smtClean="0"/>
              <a:t>ubtraktion</a:t>
            </a:r>
            <a:endParaRPr lang="de-DE" dirty="0" smtClean="0"/>
          </a:p>
          <a:p>
            <a:r>
              <a:rPr lang="de-DE" dirty="0" smtClean="0"/>
              <a:t>Variablen dürfen mehrere Buchstaben haben</a:t>
            </a:r>
          </a:p>
          <a:p>
            <a:pPr lvl="1"/>
            <a:r>
              <a:rPr lang="de-DE" dirty="0" smtClean="0"/>
              <a:t>Multiplikation muss immer explizit angegeben werden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68"/>
            <a:ext cx="370757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Abkürzungen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i += 1</a:t>
            </a:r>
            <a:r>
              <a:rPr lang="de-DE" dirty="0" smtClean="0"/>
              <a:t> bedeutet </a:t>
            </a:r>
            <a:r>
              <a:rPr lang="de-DE" dirty="0" smtClean="0">
                <a:solidFill>
                  <a:srgbClr val="F37637"/>
                </a:solidFill>
              </a:rPr>
              <a:t>i = i + 1</a:t>
            </a:r>
            <a:r>
              <a:rPr lang="de-DE" dirty="0" smtClean="0"/>
              <a:t>, d.h. i wird um eins erhöht</a:t>
            </a:r>
          </a:p>
          <a:p>
            <a:pPr lvl="1"/>
            <a:r>
              <a:rPr lang="de-DE" dirty="0" smtClean="0">
                <a:solidFill>
                  <a:srgbClr val="F37637"/>
                </a:solidFill>
              </a:rPr>
              <a:t>i *= 2</a:t>
            </a:r>
            <a:r>
              <a:rPr lang="de-DE" dirty="0" smtClean="0"/>
              <a:t> bedeutet </a:t>
            </a:r>
            <a:r>
              <a:rPr lang="de-DE" dirty="0" smtClean="0">
                <a:solidFill>
                  <a:srgbClr val="F37637"/>
                </a:solidFill>
              </a:rPr>
              <a:t>i = i * 2</a:t>
            </a:r>
            <a:r>
              <a:rPr lang="de-DE" dirty="0" smtClean="0"/>
              <a:t>, d.h. i wird verdoppelt</a:t>
            </a:r>
          </a:p>
          <a:p>
            <a:pPr lvl="1"/>
            <a:r>
              <a:rPr lang="de-DE" dirty="0" smtClean="0"/>
              <a:t>Dito: </a:t>
            </a:r>
            <a:r>
              <a:rPr lang="de-DE" dirty="0" smtClean="0">
                <a:solidFill>
                  <a:srgbClr val="F37637"/>
                </a:solidFill>
              </a:rPr>
              <a:t>-=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/=</a:t>
            </a:r>
            <a:endParaRPr lang="de-DE" dirty="0" smtClean="0"/>
          </a:p>
          <a:p>
            <a:pPr lvl="1"/>
            <a:r>
              <a:rPr lang="de-DE" dirty="0" smtClean="0"/>
              <a:t>Selten: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**=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%=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37637"/>
                </a:solidFill>
              </a:rPr>
              <a:t>//=</a:t>
            </a:r>
            <a:endParaRPr lang="de-DE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Berechne 356×4³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Text (Zeichenketten, Strings)</a:t>
            </a:r>
          </a:p>
          <a:p>
            <a:r>
              <a:rPr lang="de-DE" dirty="0" smtClean="0"/>
              <a:t>In Anführungszeichen (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...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 „double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In Hochkomma (</a:t>
            </a:r>
            <a:r>
              <a:rPr lang="de-DE" dirty="0" smtClean="0">
                <a:solidFill>
                  <a:srgbClr val="F37637"/>
                </a:solidFill>
              </a:rPr>
              <a:t>'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'</a:t>
            </a:r>
            <a:r>
              <a:rPr lang="de-DE" dirty="0" smtClean="0"/>
              <a:t>) („</a:t>
            </a:r>
            <a:r>
              <a:rPr lang="de-DE" dirty="0" err="1" smtClean="0"/>
              <a:t>apostrophe</a:t>
            </a:r>
            <a:r>
              <a:rPr lang="de-DE" dirty="0" smtClean="0"/>
              <a:t>“)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2" y="3827400"/>
            <a:ext cx="4514184" cy="13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Wenn das einleitende Zeichen im Text vorkommen soll,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Das geschieht durch einen umgekehrten Schrägstrich </a:t>
            </a:r>
            <a:r>
              <a:rPr lang="de-DE" dirty="0" smtClean="0">
                <a:solidFill>
                  <a:srgbClr val="F37637"/>
                </a:solidFill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8" y="3933056"/>
            <a:ext cx="570999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Neues Problem: der </a:t>
            </a:r>
            <a:r>
              <a:rPr lang="de-DE" dirty="0" err="1" smtClean="0"/>
              <a:t>Backslash</a:t>
            </a:r>
            <a:r>
              <a:rPr lang="de-DE" dirty="0" smtClean="0"/>
              <a:t> kann nicht mehr </a:t>
            </a:r>
            <a:br>
              <a:rPr lang="de-DE" dirty="0" smtClean="0"/>
            </a:br>
            <a:r>
              <a:rPr lang="de-DE" dirty="0" smtClean="0"/>
              <a:t>im Text verwendet werden</a:t>
            </a:r>
          </a:p>
          <a:p>
            <a:r>
              <a:rPr lang="de-DE" dirty="0" smtClean="0"/>
              <a:t>Lösung: der </a:t>
            </a:r>
            <a:r>
              <a:rPr lang="de-DE" dirty="0" err="1" smtClean="0"/>
              <a:t>Backslash</a:t>
            </a:r>
            <a:r>
              <a:rPr lang="de-DE" dirty="0" smtClean="0"/>
              <a:t> wird ebenfalls </a:t>
            </a:r>
            <a:r>
              <a:rPr lang="de-DE" dirty="0" err="1" smtClean="0"/>
              <a:t>escaped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\\</a:t>
            </a:r>
            <a:r>
              <a:rPr lang="de-DE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186154"/>
            <a:ext cx="7586596" cy="9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Maschinensprache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Maschinensprache sind Zahlen, meist hexadezimal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 t="13629" r="21529" b="13116"/>
          <a:stretch/>
        </p:blipFill>
        <p:spPr>
          <a:xfrm>
            <a:off x="7011898" y="2160000"/>
            <a:ext cx="1952590" cy="15841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624326"/>
            <a:ext cx="1656184" cy="23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Sonderzeichen</a:t>
            </a:r>
          </a:p>
          <a:p>
            <a:pPr lvl="1"/>
            <a:r>
              <a:rPr lang="de-DE" dirty="0" smtClean="0"/>
              <a:t>Neue Zeile: </a:t>
            </a:r>
            <a:r>
              <a:rPr lang="de-DE" dirty="0" smtClean="0">
                <a:solidFill>
                  <a:srgbClr val="F37637"/>
                </a:solidFill>
              </a:rPr>
              <a:t>\n</a:t>
            </a:r>
            <a:r>
              <a:rPr lang="de-DE" dirty="0" smtClean="0"/>
              <a:t> (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feed</a:t>
            </a:r>
            <a:r>
              <a:rPr lang="de-DE" dirty="0" smtClean="0"/>
              <a:t>, LF)</a:t>
            </a:r>
          </a:p>
          <a:p>
            <a:pPr lvl="1"/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\\</a:t>
            </a:r>
          </a:p>
          <a:p>
            <a:pPr lvl="1"/>
            <a:r>
              <a:rPr lang="de-DE" dirty="0" smtClean="0"/>
              <a:t>Anführungszeichen: </a:t>
            </a:r>
            <a:r>
              <a:rPr lang="de-DE" dirty="0" smtClean="0">
                <a:solidFill>
                  <a:srgbClr val="F37637"/>
                </a:solidFill>
              </a:rPr>
              <a:t>\" </a:t>
            </a:r>
            <a:r>
              <a:rPr lang="de-DE" dirty="0" smtClean="0"/>
              <a:t>,Apostroph: </a:t>
            </a:r>
            <a:r>
              <a:rPr lang="de-DE" dirty="0" smtClean="0">
                <a:solidFill>
                  <a:srgbClr val="F37637"/>
                </a:solidFill>
              </a:rPr>
              <a:t>\'</a:t>
            </a:r>
          </a:p>
          <a:p>
            <a:pPr lvl="1"/>
            <a:r>
              <a:rPr lang="de-DE" dirty="0" smtClean="0"/>
              <a:t>Sonderzeichen aus Tabelle: </a:t>
            </a:r>
            <a:r>
              <a:rPr lang="de-DE" dirty="0" smtClean="0">
                <a:solidFill>
                  <a:srgbClr val="F37637"/>
                </a:solidFill>
              </a:rPr>
              <a:t>\</a:t>
            </a:r>
            <a:r>
              <a:rPr lang="de-DE" dirty="0" err="1" smtClean="0">
                <a:solidFill>
                  <a:srgbClr val="F37637"/>
                </a:solidFill>
              </a:rPr>
              <a:t>xh</a:t>
            </a:r>
            <a:r>
              <a:rPr lang="de-DE" dirty="0" smtClean="0">
                <a:solidFill>
                  <a:srgbClr val="F37637"/>
                </a:solidFill>
              </a:rPr>
              <a:t>…h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(wobei </a:t>
            </a:r>
            <a:r>
              <a:rPr lang="de-DE" dirty="0" err="1" smtClean="0"/>
              <a:t>hh</a:t>
            </a:r>
            <a:r>
              <a:rPr lang="de-DE" dirty="0" smtClean="0"/>
              <a:t> durch die hexadezimale Zahl aus der Tabelle ersetzt wird)</a:t>
            </a:r>
          </a:p>
          <a:p>
            <a:pPr lvl="1"/>
            <a:r>
              <a:rPr lang="de-DE" dirty="0" smtClean="0"/>
              <a:t>Ansonsten dank UTF-8 einfach Sonderzeichen einfügen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287456"/>
            <a:ext cx="463661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</a:p>
          <a:p>
            <a:r>
              <a:rPr lang="de-DE" dirty="0" smtClean="0"/>
              <a:t>Texte verknüpfen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</a:p>
          <a:p>
            <a:pPr lvl="1"/>
            <a:r>
              <a:rPr lang="de-DE" dirty="0" smtClean="0"/>
              <a:t>Witzig: auch multiplizieren klappt mit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8" y="4221088"/>
            <a:ext cx="384648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Zerschnipseln</a:t>
            </a:r>
            <a:r>
              <a:rPr lang="de-DE" dirty="0" smtClean="0"/>
              <a:t> („slice“) mit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err="1" smtClean="0">
                <a:solidFill>
                  <a:srgbClr val="F37637"/>
                </a:solidFill>
              </a:rPr>
              <a:t>:</a:t>
            </a:r>
            <a:r>
              <a:rPr lang="de-DE" dirty="0" err="1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smtClean="0"/>
              <a:t>Achtung: startet bei </a:t>
            </a:r>
            <a:r>
              <a:rPr lang="de-DE" dirty="0" smtClean="0">
                <a:solidFill>
                  <a:srgbClr val="F37637"/>
                </a:solidFill>
              </a:rPr>
              <a:t>0</a:t>
            </a:r>
            <a:r>
              <a:rPr lang="de-DE" dirty="0" smtClean="0"/>
              <a:t> (wie so vieles beim PC)</a:t>
            </a:r>
          </a:p>
          <a:p>
            <a:pPr lvl="1"/>
            <a:r>
              <a:rPr lang="de-DE" dirty="0" smtClean="0"/>
              <a:t>Viele Sonderfunktionen (bitte selbst recherchieren/ausprobieren)</a:t>
            </a:r>
          </a:p>
          <a:p>
            <a:pPr lvl="2"/>
            <a:r>
              <a:rPr lang="de-DE" dirty="0" smtClean="0"/>
              <a:t>[5]</a:t>
            </a:r>
          </a:p>
          <a:p>
            <a:pPr lvl="2"/>
            <a:r>
              <a:rPr lang="de-DE" dirty="0" smtClean="0"/>
              <a:t>[:5]</a:t>
            </a:r>
          </a:p>
          <a:p>
            <a:pPr lvl="2"/>
            <a:r>
              <a:rPr lang="de-DE" dirty="0" smtClean="0"/>
              <a:t>[6:]</a:t>
            </a:r>
          </a:p>
          <a:p>
            <a:pPr lvl="2"/>
            <a:r>
              <a:rPr lang="de-DE" dirty="0" smtClean="0"/>
              <a:t>[-5:-1]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92444"/>
            <a:ext cx="5457082" cy="13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Umwandeln</a:t>
            </a:r>
          </a:p>
          <a:p>
            <a:pPr lvl="1"/>
            <a:r>
              <a:rPr lang="de-DE" dirty="0" smtClean="0"/>
              <a:t>Wichtig bei Benutzereingaben: die sind zunächst Text</a:t>
            </a:r>
          </a:p>
          <a:p>
            <a:pPr lvl="1"/>
            <a:r>
              <a:rPr lang="de-DE" dirty="0" smtClean="0"/>
              <a:t>Text in Ganzzahl: </a:t>
            </a:r>
            <a:r>
              <a:rPr lang="de-DE" dirty="0" err="1" smtClean="0">
                <a:solidFill>
                  <a:srgbClr val="F37637"/>
                </a:solidFill>
              </a:rPr>
              <a:t>int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Text in Kommazahl: </a:t>
            </a:r>
            <a:r>
              <a:rPr lang="de-DE" dirty="0" err="1" smtClean="0">
                <a:solidFill>
                  <a:srgbClr val="F37637"/>
                </a:solidFill>
              </a:rPr>
              <a:t>float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Zahl in Text: </a:t>
            </a:r>
            <a:r>
              <a:rPr lang="de-DE" dirty="0" err="1" smtClean="0">
                <a:solidFill>
                  <a:srgbClr val="F37637"/>
                </a:solidFill>
              </a:rPr>
              <a:t>str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5313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Was ist das Quadrat der mittleren beiden Ziffern von 36²?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Durch Komma getrennte Einträge in eckiger Klammer: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smtClean="0"/>
              <a:t>x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y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… 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r>
              <a:rPr lang="de-DE" dirty="0" err="1" smtClean="0"/>
              <a:t>Zerschnipseln</a:t>
            </a:r>
            <a:r>
              <a:rPr lang="de-DE" dirty="0" smtClean="0"/>
              <a:t> („slice“) wie bei Text, ergibt kürzere Liste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err="1" smtClean="0">
                <a:solidFill>
                  <a:srgbClr val="F37637"/>
                </a:solidFill>
              </a:rPr>
              <a:t>:</a:t>
            </a:r>
            <a:r>
              <a:rPr lang="de-DE" dirty="0" err="1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:]</a:t>
            </a:r>
          </a:p>
          <a:p>
            <a:pPr lvl="1"/>
            <a:r>
              <a:rPr lang="de-DE" dirty="0" err="1" smtClean="0"/>
              <a:t>list</a:t>
            </a:r>
            <a:r>
              <a:rPr lang="de-DE" dirty="0" smtClean="0">
                <a:solidFill>
                  <a:srgbClr val="F37637"/>
                </a:solidFill>
              </a:rPr>
              <a:t>[:</a:t>
            </a:r>
            <a:r>
              <a:rPr lang="de-DE" dirty="0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2" y="3717032"/>
            <a:ext cx="58945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Aneinanderhängen mit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</a:p>
          <a:p>
            <a:pPr lvl="1"/>
            <a:r>
              <a:rPr lang="de-DE" dirty="0" smtClean="0"/>
              <a:t>Vervielfachen mit </a:t>
            </a:r>
            <a:r>
              <a:rPr lang="de-DE" dirty="0" smtClean="0">
                <a:solidFill>
                  <a:srgbClr val="F37637"/>
                </a:solidFill>
              </a:rPr>
              <a:t>*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71238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Ändern: einem Slice neue Werte zuweisen</a:t>
            </a:r>
          </a:p>
          <a:p>
            <a:pPr lvl="1"/>
            <a:r>
              <a:rPr lang="de-DE" dirty="0" smtClean="0"/>
              <a:t>Löschen: einem Slice eine leere Liste zuweisen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645024"/>
            <a:ext cx="549060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Länge einer Liste ermitteln: </a:t>
            </a:r>
            <a:r>
              <a:rPr lang="de-DE" dirty="0" err="1" smtClean="0">
                <a:solidFill>
                  <a:srgbClr val="F37637"/>
                </a:solidFill>
              </a:rPr>
              <a:t>len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5" y="3171852"/>
            <a:ext cx="6781205" cy="8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5" y="3171852"/>
            <a:ext cx="6781205" cy="8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Assembler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Für tief eingestiegene Programmierer lesbare Form</a:t>
            </a:r>
          </a:p>
          <a:p>
            <a:r>
              <a:rPr lang="de-DE" dirty="0" smtClean="0"/>
              <a:t>Befehle (blau) und Daten (braun)</a:t>
            </a:r>
          </a:p>
          <a:p>
            <a:pPr lvl="1"/>
            <a:r>
              <a:rPr lang="de-DE" sz="2400" dirty="0" err="1" smtClean="0">
                <a:solidFill>
                  <a:srgbClr val="57575A"/>
                </a:solidFill>
                <a:latin typeface="Helvetica Narrow" panose="020B0506020203020204" pitchFamily="34" charset="0"/>
              </a:rPr>
              <a:t>mov</a:t>
            </a:r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: Daten verschieben</a:t>
            </a:r>
          </a:p>
          <a:p>
            <a:pPr lvl="1"/>
            <a:r>
              <a:rPr lang="de-DE" sz="2400" dirty="0">
                <a:solidFill>
                  <a:srgbClr val="57575A"/>
                </a:solidFill>
                <a:latin typeface="Helvetica Narrow" panose="020B0506020203020204" pitchFamily="34" charset="0"/>
              </a:rPr>
              <a:t>r</a:t>
            </a:r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: Register</a:t>
            </a:r>
          </a:p>
          <a:p>
            <a:pPr lvl="1"/>
            <a:r>
              <a:rPr lang="de-DE" sz="2400" dirty="0" smtClean="0">
                <a:solidFill>
                  <a:srgbClr val="57575A"/>
                </a:solidFill>
                <a:latin typeface="Helvetica Narrow" panose="020B0506020203020204" pitchFamily="34" charset="0"/>
              </a:rPr>
              <a:t>DWORD: Anzahl der Bits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3" y="44516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Gib die ersten drei Elemente der Liste [ 2, 3, 5, 7, 11, 13, 17] aus.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Wahrheitswerte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7488384" cy="4653376"/>
          </a:xfrm>
        </p:spPr>
        <p:txBody>
          <a:bodyPr/>
          <a:lstStyle/>
          <a:p>
            <a:r>
              <a:rPr lang="de-DE" dirty="0" smtClean="0"/>
              <a:t>Der Vergleich zweier Zahlen, Texte oder Buchstaben ergibt einen Wahrheitswert, der wahr (</a:t>
            </a:r>
            <a:r>
              <a:rPr lang="de-DE" dirty="0" smtClean="0">
                <a:solidFill>
                  <a:srgbClr val="F37637"/>
                </a:solidFill>
              </a:rPr>
              <a:t>True</a:t>
            </a:r>
            <a:r>
              <a:rPr lang="de-DE" dirty="0" smtClean="0"/>
              <a:t>) oder unwahr (</a:t>
            </a:r>
            <a:r>
              <a:rPr lang="de-DE" dirty="0" err="1">
                <a:solidFill>
                  <a:srgbClr val="F37637"/>
                </a:solidFill>
              </a:rPr>
              <a:t>F</a:t>
            </a:r>
            <a:r>
              <a:rPr lang="de-DE" dirty="0" err="1" smtClean="0">
                <a:solidFill>
                  <a:srgbClr val="F37637"/>
                </a:solidFill>
              </a:rPr>
              <a:t>alse</a:t>
            </a:r>
            <a:r>
              <a:rPr lang="de-DE" dirty="0" smtClean="0"/>
              <a:t>) sein kann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dirty="0" smtClean="0">
                <a:solidFill>
                  <a:srgbClr val="F37637"/>
                </a:solidFill>
              </a:rPr>
              <a:t>&lt;</a:t>
            </a:r>
          </a:p>
          <a:p>
            <a:pPr lvl="1"/>
            <a:r>
              <a:rPr lang="de-DE" dirty="0" smtClean="0"/>
              <a:t>Kleiner oder gleich: </a:t>
            </a:r>
            <a:r>
              <a:rPr lang="de-DE" dirty="0" smtClean="0">
                <a:solidFill>
                  <a:srgbClr val="F37637"/>
                </a:solidFill>
              </a:rPr>
              <a:t>&lt;=</a:t>
            </a:r>
          </a:p>
          <a:p>
            <a:pPr lvl="1"/>
            <a:r>
              <a:rPr lang="de-DE" dirty="0" smtClean="0"/>
              <a:t>Größer: </a:t>
            </a:r>
            <a:r>
              <a:rPr lang="de-DE" dirty="0" smtClean="0">
                <a:solidFill>
                  <a:srgbClr val="F37637"/>
                </a:solidFill>
              </a:rPr>
              <a:t>&gt;</a:t>
            </a:r>
          </a:p>
          <a:p>
            <a:pPr lvl="1"/>
            <a:r>
              <a:rPr lang="de-DE" dirty="0" smtClean="0"/>
              <a:t>Größer oder gleich: </a:t>
            </a:r>
            <a:r>
              <a:rPr lang="de-DE" dirty="0" smtClean="0">
                <a:solidFill>
                  <a:srgbClr val="F37637"/>
                </a:solidFill>
              </a:rPr>
              <a:t>&gt;=</a:t>
            </a:r>
          </a:p>
          <a:p>
            <a:pPr lvl="1"/>
            <a:r>
              <a:rPr lang="de-DE" dirty="0" smtClean="0"/>
              <a:t>Gleich: </a:t>
            </a:r>
            <a:r>
              <a:rPr lang="de-DE" dirty="0" smtClean="0">
                <a:solidFill>
                  <a:srgbClr val="F37637"/>
                </a:solidFill>
              </a:rPr>
              <a:t>==</a:t>
            </a:r>
          </a:p>
          <a:p>
            <a:pPr lvl="1"/>
            <a:r>
              <a:rPr lang="de-DE" dirty="0" smtClean="0"/>
              <a:t>Ungleich: </a:t>
            </a:r>
            <a:r>
              <a:rPr lang="de-DE" dirty="0" smtClean="0">
                <a:solidFill>
                  <a:srgbClr val="F37637"/>
                </a:solidFill>
              </a:rPr>
              <a:t>!=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04" y="3861048"/>
            <a:ext cx="4165575" cy="19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Wahrheitswerte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7488384" cy="4653376"/>
          </a:xfrm>
        </p:spPr>
        <p:txBody>
          <a:bodyPr/>
          <a:lstStyle/>
          <a:p>
            <a:r>
              <a:rPr lang="de-DE" dirty="0" smtClean="0"/>
              <a:t>Wahrheiten können miteinander verknüpft werden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Und: </a:t>
            </a:r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(beide müssen wahr sein)</a:t>
            </a:r>
          </a:p>
          <a:p>
            <a:pPr lvl="1"/>
            <a:r>
              <a:rPr lang="de-DE" dirty="0" smtClean="0"/>
              <a:t>Oder: </a:t>
            </a:r>
            <a:r>
              <a:rPr lang="de-DE" dirty="0" err="1" smtClean="0">
                <a:solidFill>
                  <a:srgbClr val="F37637"/>
                </a:solidFill>
              </a:rPr>
              <a:t>or</a:t>
            </a:r>
            <a:r>
              <a:rPr lang="de-DE" dirty="0" smtClean="0"/>
              <a:t> (mindestens eins muss wahr sein)</a:t>
            </a:r>
          </a:p>
          <a:p>
            <a:pPr lvl="1"/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dirty="0" err="1" smtClean="0">
                <a:solidFill>
                  <a:srgbClr val="F37637"/>
                </a:solidFill>
              </a:rPr>
              <a:t>or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5112568" cy="19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Finde heraus, ob die Aussage </a:t>
            </a:r>
            <a:br>
              <a:rPr lang="de-DE" dirty="0" smtClean="0"/>
            </a:br>
            <a:r>
              <a:rPr lang="de-DE" dirty="0" smtClean="0"/>
              <a:t>a &lt;= b &gt;= c </a:t>
            </a:r>
            <a:br>
              <a:rPr lang="de-DE" dirty="0" smtClean="0"/>
            </a:br>
            <a:r>
              <a:rPr lang="de-DE" dirty="0" smtClean="0"/>
              <a:t>wahr oder falsch ist für</a:t>
            </a:r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 smtClean="0"/>
              <a:t>a=3, b=9, c=17</a:t>
            </a:r>
          </a:p>
          <a:p>
            <a:pPr lvl="1"/>
            <a:r>
              <a:rPr lang="de-DE" dirty="0" smtClean="0"/>
              <a:t>a=1, b=2, c=2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Wiederholungen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Anzahl: </a:t>
            </a:r>
            <a:r>
              <a:rPr lang="de-DE" dirty="0" err="1" smtClean="0">
                <a:solidFill>
                  <a:srgbClr val="F37637"/>
                </a:solidFill>
              </a:rPr>
              <a:t>while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bedingung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</a:p>
          <a:p>
            <a:pPr lvl="1"/>
            <a:r>
              <a:rPr lang="de-DE" dirty="0" smtClean="0"/>
              <a:t>Danach eingerückt arbeiten 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617501"/>
            <a:ext cx="7829527" cy="12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Wiederholungen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Anzahl: </a:t>
            </a: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variable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zählbarem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</a:p>
          <a:p>
            <a:pPr lvl="1"/>
            <a:r>
              <a:rPr lang="de-DE" dirty="0" smtClean="0"/>
              <a:t>Danach eingerückt mit </a:t>
            </a:r>
            <a:r>
              <a:rPr lang="de-DE" i="1" dirty="0" smtClean="0"/>
              <a:t>variable</a:t>
            </a:r>
            <a:r>
              <a:rPr lang="de-DE" dirty="0" smtClean="0"/>
              <a:t> arbeiten 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Beliebt: </a:t>
            </a:r>
            <a:r>
              <a:rPr lang="de-DE" dirty="0" err="1" smtClean="0">
                <a:solidFill>
                  <a:srgbClr val="F37637"/>
                </a:solidFill>
              </a:rPr>
              <a:t>range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start</a:t>
            </a:r>
            <a:r>
              <a:rPr lang="de-DE" dirty="0" smtClean="0">
                <a:solidFill>
                  <a:srgbClr val="F37637"/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11884"/>
            <a:ext cx="4608512" cy="9500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328055"/>
            <a:ext cx="4608512" cy="10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Wie viele Zahlen zwischen 100 und 1000 enthalten die Ziffer 3?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-Befehl: 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bedingung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</a:t>
            </a:r>
            <a:r>
              <a:rPr lang="de-DE" i="1" dirty="0" err="1" smtClean="0"/>
              <a:t>bedingung</a:t>
            </a:r>
            <a:r>
              <a:rPr lang="de-DE" dirty="0" smtClean="0"/>
              <a:t> wahr ist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bedingung2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</a:t>
            </a:r>
            <a:r>
              <a:rPr lang="de-DE" i="1" dirty="0" err="1" smtClean="0"/>
              <a:t>bedingung</a:t>
            </a:r>
            <a:r>
              <a:rPr lang="de-DE" dirty="0" smtClean="0"/>
              <a:t> nicht wahr war aber </a:t>
            </a:r>
            <a:r>
              <a:rPr lang="de-DE" i="1" dirty="0" smtClean="0"/>
              <a:t>bedingung2</a:t>
            </a:r>
            <a:r>
              <a:rPr lang="de-DE" dirty="0" smtClean="0"/>
              <a:t> wahr ist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elif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…</a:t>
            </a:r>
            <a:r>
              <a:rPr lang="de-DE" dirty="0" smtClean="0">
                <a:solidFill>
                  <a:srgbClr val="F37637"/>
                </a:solidFill>
              </a:rPr>
              <a:t/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err="1" smtClean="0">
                <a:solidFill>
                  <a:srgbClr val="F37637"/>
                </a:solidFill>
              </a:rPr>
              <a:t>else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wenn nichts zutraf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5436096" cy="11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Zur Wiederverwendung von Code 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def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/>
              <a:t>argument</a:t>
            </a:r>
            <a:r>
              <a:rPr lang="de-DE" i="1" dirty="0" smtClean="0">
                <a:solidFill>
                  <a:srgbClr val="F37637"/>
                </a:solidFill>
              </a:rPr>
              <a:t>,</a:t>
            </a:r>
            <a:r>
              <a:rPr lang="de-DE" i="1" dirty="0" smtClean="0"/>
              <a:t> argument2, 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irgendwas tun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73016"/>
            <a:ext cx="67544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Zur Wiederverwendung von Code </a:t>
            </a:r>
          </a:p>
          <a:p>
            <a:r>
              <a:rPr lang="de-DE" dirty="0" smtClean="0"/>
              <a:t>Unterschied zur Methode: es gibt ein Ergebnis, das zurückgegeben wird und zugewiesen werden kann</a:t>
            </a:r>
            <a:br>
              <a:rPr lang="de-DE" dirty="0" smtClean="0"/>
            </a:br>
            <a:r>
              <a:rPr lang="de-DE" dirty="0" err="1" smtClean="0">
                <a:solidFill>
                  <a:srgbClr val="F37637"/>
                </a:solidFill>
              </a:rPr>
              <a:t>def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funktionsname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err="1" smtClean="0"/>
              <a:t>argument</a:t>
            </a:r>
            <a:r>
              <a:rPr lang="de-DE" i="1" dirty="0" smtClean="0">
                <a:solidFill>
                  <a:srgbClr val="F37637"/>
                </a:solidFill>
              </a:rPr>
              <a:t>,</a:t>
            </a:r>
            <a:r>
              <a:rPr lang="de-DE" i="1" dirty="0" smtClean="0"/>
              <a:t> argument2, 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br>
              <a:rPr lang="de-DE" dirty="0" smtClean="0">
                <a:solidFill>
                  <a:srgbClr val="F37637"/>
                </a:solidFill>
              </a:rPr>
            </a:br>
            <a:r>
              <a:rPr lang="de-DE" dirty="0" smtClean="0"/>
              <a:t>    # irgendwas tun</a:t>
            </a:r>
            <a:r>
              <a:rPr lang="de-DE" dirty="0">
                <a:solidFill>
                  <a:srgbClr val="F37637"/>
                </a:solidFill>
              </a:rPr>
              <a:t/>
            </a:r>
            <a:br>
              <a:rPr lang="de-DE" dirty="0">
                <a:solidFill>
                  <a:srgbClr val="F37637"/>
                </a:solidFill>
              </a:rPr>
            </a:br>
            <a:r>
              <a:rPr lang="de-DE" dirty="0" smtClean="0">
                <a:solidFill>
                  <a:srgbClr val="F37637"/>
                </a:solidFill>
              </a:rPr>
              <a:t>    </a:t>
            </a:r>
            <a:r>
              <a:rPr lang="de-DE" dirty="0" err="1" smtClean="0">
                <a:solidFill>
                  <a:srgbClr val="F37637"/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ergebnis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951951"/>
            <a:ext cx="4827640" cy="22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Methoden, Variablen, …</a:t>
            </a:r>
          </a:p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40968"/>
            <a:ext cx="6349434" cy="201622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16216" y="3068960"/>
            <a:ext cx="1872208" cy="216024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Eingabe und Ausgabe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Ausgabe: </a:t>
            </a:r>
            <a:r>
              <a:rPr lang="de-DE" dirty="0" err="1" smtClean="0">
                <a:solidFill>
                  <a:srgbClr val="F37637"/>
                </a:solidFill>
              </a:rPr>
              <a:t>print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Einfügen von Werten in einen String:</a:t>
            </a:r>
            <a:br>
              <a:rPr lang="de-DE" dirty="0" smtClean="0"/>
            </a:b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Wert 1: </a:t>
            </a:r>
            <a:r>
              <a:rPr lang="de-DE" dirty="0" smtClean="0">
                <a:solidFill>
                  <a:srgbClr val="F37637"/>
                </a:solidFill>
              </a:rPr>
              <a:t>{}</a:t>
            </a:r>
            <a:r>
              <a:rPr lang="de-DE" dirty="0" smtClean="0"/>
              <a:t>, Wert 2: </a:t>
            </a:r>
            <a:r>
              <a:rPr lang="de-DE" dirty="0" smtClean="0">
                <a:solidFill>
                  <a:srgbClr val="F37637"/>
                </a:solidFill>
              </a:rPr>
              <a:t>{}".</a:t>
            </a:r>
            <a:r>
              <a:rPr lang="de-DE" dirty="0" err="1" smtClean="0">
                <a:solidFill>
                  <a:srgbClr val="F37637"/>
                </a:solidFill>
              </a:rPr>
              <a:t>format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Eingabe: x </a:t>
            </a:r>
            <a:r>
              <a:rPr lang="de-DE" dirty="0" smtClean="0">
                <a:solidFill>
                  <a:srgbClr val="F37637"/>
                </a:solidFill>
              </a:rPr>
              <a:t>= </a:t>
            </a:r>
            <a:r>
              <a:rPr lang="de-DE" dirty="0" err="1" smtClean="0">
                <a:solidFill>
                  <a:srgbClr val="F37637"/>
                </a:solidFill>
              </a:rPr>
              <a:t>input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aufforderung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48530"/>
            <a:ext cx="8064896" cy="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Eingabe und Ausgabe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Datei zum Lesen öffnen: </a:t>
            </a:r>
            <a:r>
              <a:rPr lang="de-DE" dirty="0" err="1" smtClean="0"/>
              <a:t>datei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open(</a:t>
            </a:r>
            <a:r>
              <a:rPr lang="de-DE" dirty="0" err="1" smtClean="0"/>
              <a:t>dateiname</a:t>
            </a:r>
            <a:r>
              <a:rPr lang="de-DE" dirty="0" smtClean="0"/>
              <a:t>, "r"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Lesen (ganze Datei): </a:t>
            </a:r>
            <a:r>
              <a:rPr lang="de-DE" dirty="0" err="1" smtClean="0"/>
              <a:t>inhalt</a:t>
            </a:r>
            <a:r>
              <a:rPr lang="de-DE" dirty="0" smtClean="0"/>
              <a:t> = </a:t>
            </a:r>
            <a:r>
              <a:rPr lang="de-DE" dirty="0" err="1" smtClean="0"/>
              <a:t>datei</a:t>
            </a:r>
            <a:r>
              <a:rPr lang="de-DE" dirty="0" err="1" smtClean="0">
                <a:solidFill>
                  <a:srgbClr val="F37637"/>
                </a:solidFill>
              </a:rPr>
              <a:t>.read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r>
              <a:rPr lang="de-DE" dirty="0" smtClean="0"/>
              <a:t>Lesen (eine Zeile): </a:t>
            </a:r>
            <a:r>
              <a:rPr lang="de-DE" dirty="0" err="1" smtClean="0"/>
              <a:t>zeile</a:t>
            </a:r>
            <a:r>
              <a:rPr lang="de-DE" dirty="0" smtClean="0"/>
              <a:t> = </a:t>
            </a:r>
            <a:r>
              <a:rPr lang="de-DE" dirty="0" err="1" smtClean="0"/>
              <a:t>datei</a:t>
            </a:r>
            <a:r>
              <a:rPr lang="de-DE" dirty="0" err="1" smtClean="0">
                <a:solidFill>
                  <a:srgbClr val="F37637"/>
                </a:solidFill>
              </a:rPr>
              <a:t>.readline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endParaRPr lang="de-DE" dirty="0" smtClean="0"/>
          </a:p>
          <a:p>
            <a:r>
              <a:rPr lang="de-DE" dirty="0" smtClean="0"/>
              <a:t>Datei zum Schreiben öffnen: </a:t>
            </a:r>
            <a:r>
              <a:rPr lang="de-DE" dirty="0" err="1" smtClean="0"/>
              <a:t>datei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open(</a:t>
            </a:r>
            <a:r>
              <a:rPr lang="de-DE" dirty="0" err="1" smtClean="0"/>
              <a:t>dateiname</a:t>
            </a:r>
            <a:r>
              <a:rPr lang="de-DE" dirty="0" smtClean="0"/>
              <a:t>, "w"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r>
              <a:rPr lang="de-DE" dirty="0" smtClean="0"/>
              <a:t>Schreiben: </a:t>
            </a:r>
            <a:r>
              <a:rPr lang="de-DE" dirty="0" err="1" smtClean="0"/>
              <a:t>datei.</a:t>
            </a:r>
            <a:r>
              <a:rPr lang="de-DE" dirty="0" err="1" smtClean="0">
                <a:solidFill>
                  <a:srgbClr val="F37637"/>
                </a:solidFill>
              </a:rPr>
              <a:t>write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err="1" smtClean="0"/>
              <a:t>text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endParaRPr lang="de-DE" dirty="0">
              <a:solidFill>
                <a:srgbClr val="F37637"/>
              </a:solidFill>
            </a:endParaRPr>
          </a:p>
          <a:p>
            <a:r>
              <a:rPr lang="de-DE" dirty="0" smtClean="0"/>
              <a:t>Datei schließen: </a:t>
            </a:r>
            <a:r>
              <a:rPr lang="de-DE" dirty="0" err="1" smtClean="0"/>
              <a:t>datei.</a:t>
            </a:r>
            <a:r>
              <a:rPr lang="de-DE" dirty="0" err="1" smtClean="0">
                <a:solidFill>
                  <a:srgbClr val="F37637"/>
                </a:solidFill>
              </a:rPr>
              <a:t>close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67" y="4653136"/>
            <a:ext cx="4851533" cy="16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Grundlagen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Schreibe ein Programm, das die Zahlen 1 bis 10 und deren Quadrat sowie deren dritte Potenz ausgibt, aber nur wenn das Quadrat größer 8 und die dritte Potenz kleiner als eine vom Benutzer eingegebene Zahl ist.</a:t>
            </a:r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Tupel sind Variablen mit mehreren Werten, die zusammen gehören</a:t>
            </a:r>
          </a:p>
          <a:p>
            <a:pPr lvl="1"/>
            <a:r>
              <a:rPr lang="de-DE" dirty="0" smtClean="0"/>
              <a:t>Werden in runden Klammern definiert</a:t>
            </a:r>
            <a:endParaRPr lang="de-DE" dirty="0"/>
          </a:p>
          <a:p>
            <a:pPr lvl="1"/>
            <a:r>
              <a:rPr lang="de-DE" dirty="0" smtClean="0"/>
              <a:t>Tupel können eingepackt und wieder ausgepackt werden.</a:t>
            </a:r>
          </a:p>
          <a:p>
            <a:pPr lvl="1"/>
            <a:r>
              <a:rPr lang="de-DE" dirty="0" smtClean="0"/>
              <a:t>Einpacken: </a:t>
            </a:r>
            <a:r>
              <a:rPr lang="de-DE" dirty="0" err="1" smtClean="0"/>
              <a:t>tupel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Auspacken: 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 = </a:t>
            </a:r>
            <a:r>
              <a:rPr lang="de-DE" dirty="0" err="1" smtClean="0"/>
              <a:t>tupel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866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Mengen sind mehrere Werte, die nicht doppelt vorkommen sollen</a:t>
            </a:r>
          </a:p>
          <a:p>
            <a:pPr lvl="1"/>
            <a:r>
              <a:rPr lang="de-DE" dirty="0" smtClean="0"/>
              <a:t>Werden in geschweiften Klammern definiert</a:t>
            </a:r>
            <a:br>
              <a:rPr lang="de-DE" dirty="0" smtClean="0"/>
            </a:br>
            <a:r>
              <a:rPr lang="de-DE" dirty="0" smtClean="0"/>
              <a:t>menge </a:t>
            </a:r>
            <a:r>
              <a:rPr lang="de-DE" dirty="0"/>
              <a:t>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wert2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Mengenoperationen:</a:t>
            </a:r>
          </a:p>
          <a:p>
            <a:pPr lvl="1"/>
            <a:r>
              <a:rPr lang="de-DE" dirty="0" smtClean="0"/>
              <a:t>Enthält: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 smtClean="0"/>
              <a:t>Elemente entfernen: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 smtClean="0"/>
              <a:t>Vereinigungsmenge: </a:t>
            </a:r>
            <a:r>
              <a:rPr lang="de-DE" dirty="0" smtClean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 smtClean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5056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 Wörterbuch ist eine besondere Menge, deren Einträge Namen haben. Der Name steht vor dem Doppelpunkt, der Wert hinten.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deutschEnglisch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"Apfel"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apple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"Tisch"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table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 smtClean="0"/>
              <a:t>Zugriff über den Namen</a:t>
            </a:r>
          </a:p>
          <a:p>
            <a:pPr lvl="1"/>
            <a:r>
              <a:rPr lang="de-DE" dirty="0" smtClean="0"/>
              <a:t>Die Enthält-Funktion (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) prüft, ob der Name enthalten ist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86369"/>
            <a:ext cx="6408712" cy="21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 Schleifen über Wörterbücher lassen sich Name und Wert abrufen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err="1" smtClean="0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170459"/>
            <a:ext cx="7440423" cy="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Das Rad nicht neu erfinden: wiederverwenden von fremdem Code</a:t>
            </a:r>
          </a:p>
          <a:p>
            <a:r>
              <a:rPr lang="de-DE" dirty="0" smtClean="0"/>
              <a:t>Bibliothek einbinden: </a:t>
            </a:r>
            <a:r>
              <a:rPr lang="de-DE" dirty="0" err="1" smtClean="0">
                <a:solidFill>
                  <a:srgbClr val="F37637"/>
                </a:solidFill>
              </a:rPr>
              <a:t>import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bibliothekname</a:t>
            </a:r>
            <a:endParaRPr lang="de-DE" dirty="0" smtClean="0"/>
          </a:p>
          <a:p>
            <a:r>
              <a:rPr lang="de-DE" dirty="0" smtClean="0"/>
              <a:t>Zugriff: </a:t>
            </a:r>
            <a:r>
              <a:rPr lang="de-DE" dirty="0" err="1" smtClean="0"/>
              <a:t>bibliothekname</a:t>
            </a:r>
            <a:r>
              <a:rPr lang="de-DE" dirty="0" err="1" smtClean="0">
                <a:solidFill>
                  <a:srgbClr val="F37637"/>
                </a:solidFill>
              </a:rPr>
              <a:t>.</a:t>
            </a:r>
            <a:r>
              <a:rPr lang="de-DE" dirty="0" err="1" smtClean="0"/>
              <a:t>funktion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</a:p>
          <a:p>
            <a:r>
              <a:rPr lang="de-DE" dirty="0" smtClean="0"/>
              <a:t>Bibliotheken müssen ggf. installiert werden (</a:t>
            </a:r>
            <a:r>
              <a:rPr lang="de-DE" dirty="0" err="1" smtClean="0"/>
              <a:t>Lib</a:t>
            </a:r>
            <a:r>
              <a:rPr lang="de-DE" dirty="0" smtClean="0"/>
              <a:t>-Ordner)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8316416" cy="1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Welche Zahlen zwischen 10 und 1000 sind ein Palindrom?</a:t>
            </a:r>
          </a:p>
          <a:p>
            <a:r>
              <a:rPr lang="de-DE" dirty="0" smtClean="0"/>
              <a:t>Prüfe die Korrektheit des Algorithmus mit einem Set der drei bekannten Lösungen {11, 101, 797}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3068960"/>
            <a:ext cx="9144000" cy="2410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Wunsch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5112120" cy="4653376"/>
          </a:xfrm>
        </p:spPr>
        <p:txBody>
          <a:bodyPr/>
          <a:lstStyle/>
          <a:p>
            <a:r>
              <a:rPr lang="de-DE" dirty="0" smtClean="0"/>
              <a:t>„Computer, erkenne meine Gesten“</a:t>
            </a: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68960"/>
            <a:ext cx="462979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("</a:t>
            </a:r>
            <a:r>
              <a:rPr lang="de-DE" dirty="0" err="1" smtClean="0"/>
              <a:t>exceptions</a:t>
            </a:r>
            <a:r>
              <a:rPr lang="de-DE" dirty="0" smtClean="0"/>
              <a:t>")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Python ist eine General-</a:t>
            </a:r>
            <a:r>
              <a:rPr lang="de-DE" dirty="0" err="1" smtClean="0"/>
              <a:t>Purpose</a:t>
            </a:r>
            <a:r>
              <a:rPr lang="de-DE" dirty="0" smtClean="0"/>
              <a:t> Hochsprache</a:t>
            </a:r>
          </a:p>
          <a:p>
            <a:r>
              <a:rPr lang="de-DE" dirty="0" smtClean="0"/>
              <a:t>Python ist kostenlos für </a:t>
            </a:r>
            <a:r>
              <a:rPr lang="de-DE" dirty="0" err="1" smtClean="0"/>
              <a:t>Raspberry</a:t>
            </a:r>
            <a:r>
              <a:rPr lang="de-DE" dirty="0" smtClean="0"/>
              <a:t> und Windows</a:t>
            </a:r>
          </a:p>
          <a:p>
            <a:r>
              <a:rPr lang="de-DE" dirty="0" smtClean="0"/>
              <a:t>Zum Programmieren verwendet man eine IDE</a:t>
            </a:r>
          </a:p>
          <a:p>
            <a:r>
              <a:rPr lang="de-DE" dirty="0" smtClean="0"/>
              <a:t>Text: 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mit </a:t>
            </a:r>
            <a:r>
              <a:rPr lang="de-DE" dirty="0" smtClean="0">
                <a:solidFill>
                  <a:srgbClr val="F37637"/>
                </a:solidFill>
              </a:rPr>
              <a:t>\n</a:t>
            </a:r>
            <a:r>
              <a:rPr lang="de-DE" dirty="0" smtClean="0"/>
              <a:t> Zeilenumbruch</a:t>
            </a:r>
            <a:r>
              <a:rPr lang="de-DE" dirty="0" smtClean="0">
                <a:solidFill>
                  <a:srgbClr val="F37637"/>
                </a:solidFill>
              </a:rPr>
              <a:t>"</a:t>
            </a:r>
            <a:r>
              <a:rPr lang="de-DE" dirty="0" smtClean="0"/>
              <a:t>, auch </a:t>
            </a:r>
            <a:r>
              <a:rPr lang="de-DE" dirty="0" err="1" smtClean="0"/>
              <a:t>zerschnippelt</a:t>
            </a:r>
            <a:endParaRPr lang="de-DE" dirty="0" smtClean="0"/>
          </a:p>
          <a:p>
            <a:r>
              <a:rPr lang="de-DE" dirty="0" smtClean="0"/>
              <a:t>Rechnen: variable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+</a:t>
            </a:r>
            <a:r>
              <a:rPr lang="de-DE" dirty="0" smtClean="0"/>
              <a:t> zahl </a:t>
            </a:r>
            <a:r>
              <a:rPr lang="de-DE" dirty="0" smtClean="0">
                <a:solidFill>
                  <a:srgbClr val="F37637"/>
                </a:solidFill>
              </a:rPr>
              <a:t># </a:t>
            </a:r>
            <a:r>
              <a:rPr lang="de-DE" dirty="0" smtClean="0"/>
              <a:t>Anmerkung</a:t>
            </a:r>
          </a:p>
          <a:p>
            <a:r>
              <a:rPr lang="de-DE" dirty="0" smtClean="0"/>
              <a:t>Logik: </a:t>
            </a:r>
            <a:r>
              <a:rPr lang="de-DE" dirty="0" err="1" smtClean="0"/>
              <a:t>ergebnis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=</a:t>
            </a:r>
            <a:r>
              <a:rPr lang="de-DE" dirty="0" smtClean="0"/>
              <a:t> aussage </a:t>
            </a:r>
            <a:r>
              <a:rPr lang="de-DE" dirty="0" err="1" smtClean="0">
                <a:solidFill>
                  <a:srgbClr val="F37637"/>
                </a:solidFill>
              </a:rPr>
              <a:t>and</a:t>
            </a:r>
            <a:r>
              <a:rPr lang="de-DE" dirty="0" smtClean="0"/>
              <a:t> aussage</a:t>
            </a:r>
          </a:p>
          <a:p>
            <a:r>
              <a:rPr lang="de-DE" dirty="0"/>
              <a:t>Verzweigungen: </a:t>
            </a:r>
            <a:r>
              <a:rPr lang="de-DE" dirty="0" err="1">
                <a:solidFill>
                  <a:srgbClr val="F37637"/>
                </a:solidFill>
              </a:rPr>
              <a:t>if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 smtClean="0"/>
              <a:t>Schleifen: </a:t>
            </a: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smtClean="0"/>
              <a:t>/ </a:t>
            </a:r>
            <a:r>
              <a:rPr lang="de-DE" dirty="0" err="1" smtClean="0">
                <a:solidFill>
                  <a:srgbClr val="F37637"/>
                </a:solidFill>
              </a:rPr>
              <a:t>while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dirty="0" smtClean="0"/>
              <a:t>Listen / Tupel / Sets / </a:t>
            </a:r>
            <a:r>
              <a:rPr lang="de-DE" dirty="0" err="1" smtClean="0"/>
              <a:t>Dictionaries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F37637"/>
                </a:solidFill>
              </a:rPr>
              <a:t>[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]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(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…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  <a:r>
              <a:rPr lang="de-DE" dirty="0" smtClean="0"/>
              <a:t> /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… 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…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5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</p:spPr>
        <p:txBody>
          <a:bodyPr/>
          <a:lstStyle/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</a:t>
            </a:r>
            <a:r>
              <a:rPr lang="de-DE" dirty="0" err="1" smtClean="0"/>
              <a:t>Raspberry</a:t>
            </a:r>
            <a:r>
              <a:rPr lang="de-DE" dirty="0" smtClean="0"/>
              <a:t> (unser Zielsystem)</a:t>
            </a:r>
          </a:p>
          <a:p>
            <a:pPr lvl="1"/>
            <a:r>
              <a:rPr lang="de-DE" dirty="0" smtClean="0"/>
              <a:t>auf dem PC (zum Üben)</a:t>
            </a:r>
          </a:p>
          <a:p>
            <a:pPr lvl="1"/>
            <a:r>
              <a:rPr lang="de-DE" dirty="0" smtClean="0"/>
              <a:t>online (zum Üben)</a:t>
            </a:r>
          </a:p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d.h. nicht so nah am Prozessor orientiert</a:t>
            </a:r>
          </a:p>
          <a:p>
            <a:pPr lvl="1"/>
            <a:r>
              <a:rPr lang="de-DE" dirty="0" smtClean="0"/>
              <a:t>leichter verständlich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Probleme lösen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4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</p:spPr>
        <p:txBody>
          <a:bodyPr/>
          <a:lstStyle/>
          <a:p>
            <a:r>
              <a:rPr lang="de-DE" dirty="0" smtClean="0"/>
              <a:t>Viele Bibliotheken</a:t>
            </a:r>
          </a:p>
          <a:p>
            <a:pPr lvl="1"/>
            <a:r>
              <a:rPr lang="de-DE" dirty="0" smtClean="0"/>
              <a:t>man muss nicht alles selbst programmieren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beide wesentlichen Paradigmen (Denkweisen)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Interpretiert</a:t>
            </a:r>
          </a:p>
          <a:p>
            <a:pPr lvl="1"/>
            <a:r>
              <a:rPr lang="de-DE" dirty="0" smtClean="0"/>
              <a:t>Im Gegensatz zu </a:t>
            </a:r>
            <a:r>
              <a:rPr lang="de-DE" dirty="0" err="1" smtClean="0"/>
              <a:t>compiliert</a:t>
            </a:r>
            <a:endParaRPr lang="de-DE" dirty="0" smtClean="0"/>
          </a:p>
          <a:p>
            <a:pPr lvl="1"/>
            <a:r>
              <a:rPr lang="de-DE" dirty="0" smtClean="0"/>
              <a:t>Daher etwas langsam</a:t>
            </a:r>
          </a:p>
          <a:p>
            <a:pPr lvl="1"/>
            <a:r>
              <a:rPr lang="de-DE" dirty="0" smtClean="0"/>
              <a:t>Vorteil: plattformunabhängig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2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104008" cy="4653376"/>
          </a:xfrm>
        </p:spPr>
        <p:txBody>
          <a:bodyPr/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 smtClean="0"/>
              <a:t>Logo enthält 2 Schlangen</a:t>
            </a:r>
          </a:p>
          <a:p>
            <a:pPr lvl="1"/>
            <a:r>
              <a:rPr lang="de-DE" dirty="0" smtClean="0"/>
              <a:t>Name stammt jedoch von Monty Python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43" y="2160000"/>
            <a:ext cx="2717710" cy="9144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84984"/>
            <a:ext cx="3830949" cy="2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1586</Words>
  <Application>Microsoft Office PowerPoint</Application>
  <PresentationFormat>Bildschirmpräsentation (4:3)</PresentationFormat>
  <Paragraphs>441</Paragraphs>
  <Slides>61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Arial</vt:lpstr>
      <vt:lpstr>Calibri</vt:lpstr>
      <vt:lpstr>Helvetica Narrow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112</cp:revision>
  <cp:lastPrinted>2014-01-13T12:29:37Z</cp:lastPrinted>
  <dcterms:created xsi:type="dcterms:W3CDTF">2017-02-10T09:12:00Z</dcterms:created>
  <dcterms:modified xsi:type="dcterms:W3CDTF">2017-02-20T16:07:33Z</dcterms:modified>
</cp:coreProperties>
</file>