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90" r:id="rId2"/>
    <p:sldId id="300" r:id="rId3"/>
    <p:sldId id="303" r:id="rId4"/>
    <p:sldId id="304" r:id="rId5"/>
    <p:sldId id="299" r:id="rId6"/>
    <p:sldId id="301" r:id="rId7"/>
    <p:sldId id="302" r:id="rId8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8E9E68-E2E3-429C-9955-2AE0DAF0A649}">
          <p14:sldIdLst>
            <p14:sldId id="290"/>
            <p14:sldId id="300"/>
            <p14:sldId id="303"/>
            <p14:sldId id="304"/>
            <p14:sldId id="299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637"/>
    <a:srgbClr val="00498F"/>
    <a:srgbClr val="57575A"/>
    <a:srgbClr val="FF9900"/>
    <a:srgbClr val="D3D3D4"/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2163" autoAdjust="0"/>
  </p:normalViewPr>
  <p:slideViewPr>
    <p:cSldViewPr snapToObjects="1">
      <p:cViewPr varScale="1">
        <p:scale>
          <a:sx n="60" d="100"/>
          <a:sy n="60" d="100"/>
        </p:scale>
        <p:origin x="1686" y="42"/>
      </p:cViewPr>
      <p:guideLst>
        <p:guide orient="horz" pos="2160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7CC9-39D6-4C14-8FF0-DC490C2A5864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513D-DE60-4EE7-9F02-7F14DB0D0D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2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grau eingezeichneten Teile brauchen</a:t>
            </a:r>
            <a:r>
              <a:rPr lang="de-DE" baseline="0" dirty="0" smtClean="0"/>
              <a:t> wir möglicherweise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7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Microcontroller</a:t>
            </a:r>
            <a:r>
              <a:rPr lang="de-DE" dirty="0" smtClean="0"/>
              <a:t> sind echtzeitfähig</a:t>
            </a:r>
          </a:p>
          <a:p>
            <a:r>
              <a:rPr lang="de-DE" dirty="0" smtClean="0"/>
              <a:t>Programmlaufzeiten von</a:t>
            </a:r>
            <a:r>
              <a:rPr lang="de-DE" baseline="0" dirty="0" smtClean="0"/>
              <a:t> </a:t>
            </a:r>
            <a:r>
              <a:rPr lang="de-DE" dirty="0" smtClean="0"/>
              <a:t>Computern lassen sich nicht / sehr</a:t>
            </a:r>
            <a:r>
              <a:rPr lang="de-DE" baseline="0" dirty="0" smtClean="0"/>
              <a:t> schlecht vorherberechnen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13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E513D-DE60-4EE7-9F02-7F14DB0D0D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4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3528" y="1138729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3200810" y="1364137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Date</a:t>
            </a:r>
          </a:p>
        </p:txBody>
      </p:sp>
      <p:cxnSp>
        <p:nvCxnSpPr>
          <p:cNvPr id="8" name="Gerade Verbindung 6"/>
          <p:cNvCxnSpPr/>
          <p:nvPr userDrawn="1"/>
        </p:nvCxnSpPr>
        <p:spPr>
          <a:xfrm flipH="1">
            <a:off x="540000" y="1844824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1329946"/>
            <a:ext cx="3743968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620000"/>
            <a:ext cx="8424739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77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Pl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Action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0000" y="16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040000" y="2160000"/>
            <a:ext cx="39243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030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Time Schedule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5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040550" y="4320000"/>
            <a:ext cx="3924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err="1" smtClean="0"/>
              <a:t>Achievement</a:t>
            </a:r>
            <a:endParaRPr lang="de-DE" dirty="0" smtClean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40550" y="4860000"/>
            <a:ext cx="39243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40000"/>
            <a:ext cx="3599952" cy="615553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3196800" y="576000"/>
            <a:ext cx="57348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</p:spTree>
    <p:extLst>
      <p:ext uri="{BB962C8B-B14F-4D97-AF65-F5344CB8AC3E}">
        <p14:creationId xmlns:p14="http://schemas.microsoft.com/office/powerpoint/2010/main" val="36605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24000" y="378000"/>
            <a:ext cx="8964528" cy="954000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 userDrawn="1"/>
        </p:nvSpPr>
        <p:spPr>
          <a:xfrm>
            <a:off x="7938000" y="6570000"/>
            <a:ext cx="1296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 userDrawn="1"/>
        </p:nvSpPr>
        <p:spPr>
          <a:xfrm>
            <a:off x="324000" y="6570000"/>
            <a:ext cx="2538000" cy="405392"/>
          </a:xfrm>
          <a:prstGeom prst="rect">
            <a:avLst/>
          </a:prstGeom>
          <a:solidFill>
            <a:srgbClr val="EAEAEB"/>
          </a:solidFill>
          <a:ln>
            <a:noFill/>
          </a:ln>
          <a:effectLst>
            <a:glow rad="63500">
              <a:srgbClr val="EAEAEB"/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540000" y="1044000"/>
            <a:ext cx="8604000" cy="0"/>
          </a:xfrm>
          <a:prstGeom prst="line">
            <a:avLst/>
          </a:prstGeom>
          <a:ln w="25400">
            <a:solidFill>
              <a:srgbClr val="F376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540000" y="6550223"/>
            <a:ext cx="34559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F37637"/>
                </a:solidFill>
                <a:latin typeface="Helvetica Narrow" panose="020B0506020203020204" pitchFamily="34" charset="0"/>
              </a:rPr>
              <a:t>Mitutoyo</a:t>
            </a:r>
            <a:r>
              <a:rPr lang="de-DE" sz="2000" dirty="0" smtClean="0">
                <a:latin typeface="Helvetica Narrow" panose="020B0506020203020204" pitchFamily="34" charset="0"/>
              </a:rPr>
              <a:t> </a:t>
            </a:r>
            <a:r>
              <a:rPr lang="de-DE" sz="2000" dirty="0" smtClean="0">
                <a:solidFill>
                  <a:srgbClr val="00498F"/>
                </a:solidFill>
                <a:latin typeface="Helvetica Narrow" panose="020B0506020203020204" pitchFamily="34" charset="0"/>
              </a:rPr>
              <a:t>CTL Germany</a:t>
            </a:r>
            <a:endParaRPr lang="en-GB" sz="2000" dirty="0">
              <a:solidFill>
                <a:srgbClr val="00498F"/>
              </a:solidFill>
              <a:latin typeface="Helvetica Narrow" panose="020B05060202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64425" y="6604098"/>
            <a:ext cx="7715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7" r:id="rId3"/>
    <p:sldLayoutId id="214748364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BOGY 2017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Einführung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Weller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3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Logo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Einführung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OS: </a:t>
            </a:r>
            <a:r>
              <a:rPr lang="de-DE" dirty="0" err="1" smtClean="0"/>
              <a:t>Raspbian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Namen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Pi 3B</a:t>
            </a:r>
          </a:p>
          <a:p>
            <a:r>
              <a:rPr lang="de-DE" dirty="0" err="1" smtClean="0"/>
              <a:t>Raspberry</a:t>
            </a:r>
            <a:endParaRPr lang="de-DE" dirty="0" smtClean="0"/>
          </a:p>
          <a:p>
            <a:r>
              <a:rPr lang="de-DE" dirty="0" err="1" smtClean="0"/>
              <a:t>Raspi</a:t>
            </a:r>
            <a:endParaRPr lang="de-DE" dirty="0" smtClean="0"/>
          </a:p>
          <a:p>
            <a:r>
              <a:rPr lang="de-DE" dirty="0" err="1" smtClean="0"/>
              <a:t>RPi</a:t>
            </a:r>
            <a:endParaRPr lang="de-DE" dirty="0"/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5853600" y="2024784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8753"/>
            <a:ext cx="2009481" cy="188891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4637" y="1844332"/>
            <a:ext cx="3415796" cy="2664788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319" y="4882696"/>
            <a:ext cx="2628862" cy="15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Anschlüsse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798" y="1484784"/>
            <a:ext cx="6624736" cy="5168200"/>
          </a:xfrm>
          <a:prstGeom prst="rect">
            <a:avLst/>
          </a:prstGeom>
        </p:spPr>
      </p:pic>
      <p:cxnSp>
        <p:nvCxnSpPr>
          <p:cNvPr id="9" name="Gerader Verbinder 8"/>
          <p:cNvCxnSpPr/>
          <p:nvPr/>
        </p:nvCxnSpPr>
        <p:spPr>
          <a:xfrm>
            <a:off x="4420166" y="6117555"/>
            <a:ext cx="331952" cy="2637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436096" y="5445224"/>
            <a:ext cx="331952" cy="2637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6348225" y="4853148"/>
            <a:ext cx="331952" cy="26377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5898224" y="5116921"/>
            <a:ext cx="331952" cy="2637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738103" y="6248997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Strom (USB)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732161" y="5631489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Monitor (HDMI)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230176" y="5248807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Kamera (Flachband)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728191" y="4866125"/>
            <a:ext cx="14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Audio (Klinke)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Gerader Verbinder 18"/>
          <p:cNvCxnSpPr/>
          <p:nvPr/>
        </p:nvCxnSpPr>
        <p:spPr>
          <a:xfrm flipV="1">
            <a:off x="7307259" y="2697310"/>
            <a:ext cx="331952" cy="209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603467" y="2432748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 </a:t>
            </a:r>
            <a:br>
              <a:rPr lang="de-DE" dirty="0" smtClean="0"/>
            </a:br>
            <a:r>
              <a:rPr lang="de-DE" dirty="0" smtClean="0"/>
              <a:t>(RJ45)</a:t>
            </a:r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>
          <a:xfrm flipV="1">
            <a:off x="6396239" y="2030655"/>
            <a:ext cx="331952" cy="209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771188" y="173680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2x USB</a:t>
            </a:r>
            <a:endParaRPr lang="de-DE" dirty="0"/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5662579" y="1585903"/>
            <a:ext cx="331952" cy="209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6060388" y="131658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2x USB</a:t>
            </a:r>
            <a:endParaRPr lang="de-DE" dirty="0"/>
          </a:p>
        </p:txBody>
      </p:sp>
      <p:cxnSp>
        <p:nvCxnSpPr>
          <p:cNvPr id="26" name="Gerader Verbinder 25"/>
          <p:cNvCxnSpPr/>
          <p:nvPr/>
        </p:nvCxnSpPr>
        <p:spPr>
          <a:xfrm flipV="1">
            <a:off x="1998825" y="5546382"/>
            <a:ext cx="331952" cy="20954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827584" y="5755923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Display (Flachband)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>
          <a:xfrm>
            <a:off x="2174000" y="3138271"/>
            <a:ext cx="331952" cy="26377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506481" y="27967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I/Os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1194287" y="5012150"/>
            <a:ext cx="331952" cy="209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82852" y="5216915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WLAN (Antenne)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7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752454" y="1946889"/>
            <a:ext cx="2656696" cy="540000"/>
          </a:xfrm>
        </p:spPr>
        <p:txBody>
          <a:bodyPr/>
          <a:lstStyle/>
          <a:p>
            <a:r>
              <a:rPr lang="de-DE" dirty="0" smtClean="0"/>
              <a:t>PC / Laptop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752349" y="2636912"/>
            <a:ext cx="2375816" cy="365406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Sehr viel Leistung</a:t>
            </a:r>
          </a:p>
          <a:p>
            <a:pPr marL="0" indent="0">
              <a:buNone/>
            </a:pPr>
            <a:r>
              <a:rPr lang="de-DE" dirty="0" smtClean="0"/>
              <a:t>Sehr viel Speicher</a:t>
            </a:r>
          </a:p>
          <a:p>
            <a:pPr marL="0" indent="0">
              <a:buNone/>
            </a:pPr>
            <a:r>
              <a:rPr lang="de-DE" dirty="0" smtClean="0"/>
              <a:t>Multitasking</a:t>
            </a:r>
          </a:p>
          <a:p>
            <a:pPr marL="0" indent="0">
              <a:buNone/>
            </a:pPr>
            <a:r>
              <a:rPr lang="de-DE" dirty="0" smtClean="0"/>
              <a:t>300+ €</a:t>
            </a:r>
            <a:endParaRPr lang="de-DE" dirty="0"/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409504" y="2636912"/>
            <a:ext cx="2375816" cy="365406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Viel Leistung</a:t>
            </a:r>
          </a:p>
          <a:p>
            <a:pPr marL="0" indent="0">
              <a:buNone/>
            </a:pPr>
            <a:r>
              <a:rPr lang="de-DE" dirty="0" smtClean="0"/>
              <a:t>Viel Speicher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37637"/>
                </a:solidFill>
              </a:rPr>
              <a:t>Multitasking</a:t>
            </a:r>
          </a:p>
          <a:p>
            <a:pPr marL="0" indent="0">
              <a:buNone/>
            </a:pPr>
            <a:r>
              <a:rPr lang="de-DE" dirty="0" smtClean="0"/>
              <a:t>70 €</a:t>
            </a:r>
            <a:endParaRPr lang="de-DE" dirty="0"/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5349096" y="173675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156176" y="2636912"/>
            <a:ext cx="2375816" cy="365406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Geringe Leistung</a:t>
            </a:r>
          </a:p>
          <a:p>
            <a:pPr marL="0" indent="0">
              <a:buNone/>
            </a:pPr>
            <a:r>
              <a:rPr lang="de-DE" dirty="0" smtClean="0"/>
              <a:t>Wenig Speicher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37637"/>
                </a:solidFill>
              </a:rPr>
              <a:t>Echtzeit</a:t>
            </a:r>
          </a:p>
          <a:p>
            <a:pPr marL="0" indent="0">
              <a:buNone/>
            </a:pPr>
            <a:r>
              <a:rPr lang="de-DE" dirty="0" smtClean="0"/>
              <a:t>50 €</a:t>
            </a:r>
            <a:endParaRPr lang="de-DE" dirty="0"/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409149" y="1946889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156176" y="1946889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934339" y="4653136"/>
            <a:ext cx="3028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keine Konkurrenz</a:t>
            </a:r>
            <a:br>
              <a:rPr lang="de-DE" dirty="0" smtClean="0"/>
            </a:br>
            <a:r>
              <a:rPr lang="de-DE" dirty="0" smtClean="0"/>
              <a:t>sondern ergänzend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Arduino</a:t>
            </a:r>
            <a:r>
              <a:rPr lang="de-DE" dirty="0" smtClean="0"/>
              <a:t> </a:t>
            </a:r>
            <a:r>
              <a:rPr lang="de-DE" dirty="0" err="1" smtClean="0"/>
              <a:t>Shield</a:t>
            </a:r>
            <a:r>
              <a:rPr lang="de-DE" dirty="0" smtClean="0"/>
              <a:t> für </a:t>
            </a:r>
            <a:r>
              <a:rPr lang="de-DE" dirty="0" err="1" smtClean="0"/>
              <a:t>Raspberry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Bogen 2"/>
          <p:cNvSpPr/>
          <p:nvPr/>
        </p:nvSpPr>
        <p:spPr>
          <a:xfrm>
            <a:off x="4388191" y="3804723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flipH="1">
            <a:off x="5448343" y="3794927"/>
            <a:ext cx="1060152" cy="144016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Vergleich (ausführlich)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1256958" y="1484784"/>
            <a:ext cx="2656696" cy="540000"/>
          </a:xfrm>
        </p:spPr>
        <p:txBody>
          <a:bodyPr/>
          <a:lstStyle/>
          <a:p>
            <a:r>
              <a:rPr lang="de-DE" dirty="0" smtClean="0"/>
              <a:t>PC / Laptop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1256853" y="1925632"/>
            <a:ext cx="2375816" cy="465337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Computer</a:t>
            </a:r>
          </a:p>
          <a:p>
            <a:pPr marL="0" indent="0">
              <a:buNone/>
            </a:pPr>
            <a:r>
              <a:rPr lang="de-DE" dirty="0" smtClean="0"/>
              <a:t>32/64 Bit Intel/AMD</a:t>
            </a:r>
          </a:p>
          <a:p>
            <a:pPr marL="0" indent="0">
              <a:buNone/>
            </a:pPr>
            <a:r>
              <a:rPr lang="de-DE" dirty="0" smtClean="0"/>
              <a:t>2 - 16 GB</a:t>
            </a:r>
          </a:p>
          <a:p>
            <a:pPr marL="0" indent="0">
              <a:buNone/>
            </a:pPr>
            <a:r>
              <a:rPr lang="de-DE" dirty="0" smtClean="0"/>
              <a:t>2,0 – 3,5 GHz</a:t>
            </a:r>
          </a:p>
          <a:p>
            <a:pPr marL="0" indent="0">
              <a:buNone/>
            </a:pPr>
            <a:r>
              <a:rPr lang="de-DE" dirty="0" smtClean="0"/>
              <a:t>viele (Windows)</a:t>
            </a:r>
          </a:p>
          <a:p>
            <a:pPr marL="0" indent="0">
              <a:buNone/>
            </a:pPr>
            <a:r>
              <a:rPr lang="de-DE" dirty="0" smtClean="0"/>
              <a:t>Keine</a:t>
            </a:r>
          </a:p>
          <a:p>
            <a:pPr marL="0" indent="0">
              <a:buNone/>
            </a:pPr>
            <a:r>
              <a:rPr lang="de-DE" dirty="0" smtClean="0"/>
              <a:t>100 / 1000 Mbit/s</a:t>
            </a:r>
          </a:p>
          <a:p>
            <a:pPr marL="0" indent="0">
              <a:buNone/>
            </a:pPr>
            <a:r>
              <a:rPr lang="de-DE" dirty="0" smtClean="0"/>
              <a:t>DP / HDMI</a:t>
            </a:r>
          </a:p>
          <a:p>
            <a:pPr marL="0" indent="0">
              <a:buNone/>
            </a:pPr>
            <a:r>
              <a:rPr lang="de-DE" dirty="0" smtClean="0"/>
              <a:t>SSD / HDD</a:t>
            </a:r>
          </a:p>
          <a:p>
            <a:pPr marL="0" indent="0">
              <a:buNone/>
            </a:pPr>
            <a:r>
              <a:rPr lang="de-DE" dirty="0"/>
              <a:t>3</a:t>
            </a:r>
            <a:r>
              <a:rPr lang="de-DE" dirty="0" smtClean="0"/>
              <a:t>00+ €</a:t>
            </a:r>
            <a:endParaRPr lang="de-DE" dirty="0"/>
          </a:p>
        </p:txBody>
      </p:sp>
      <p:sp>
        <p:nvSpPr>
          <p:cNvPr id="6" name="Textplatzhalter 14"/>
          <p:cNvSpPr txBox="1">
            <a:spLocks/>
          </p:cNvSpPr>
          <p:nvPr/>
        </p:nvSpPr>
        <p:spPr>
          <a:xfrm>
            <a:off x="3914008" y="192563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Computer</a:t>
            </a:r>
          </a:p>
          <a:p>
            <a:pPr marL="0" indent="0">
              <a:buNone/>
            </a:pPr>
            <a:r>
              <a:rPr lang="de-DE" dirty="0" smtClean="0"/>
              <a:t>32/64 Bit ARM</a:t>
            </a:r>
          </a:p>
          <a:p>
            <a:pPr marL="0" indent="0">
              <a:buNone/>
            </a:pPr>
            <a:r>
              <a:rPr lang="de-DE" dirty="0" smtClean="0"/>
              <a:t>256 MB – 1 GB</a:t>
            </a:r>
          </a:p>
          <a:p>
            <a:pPr marL="0" indent="0">
              <a:buNone/>
            </a:pPr>
            <a:r>
              <a:rPr lang="de-DE" dirty="0" smtClean="0"/>
              <a:t>700 – 1200 MHz</a:t>
            </a:r>
          </a:p>
          <a:p>
            <a:pPr marL="0" indent="0">
              <a:buNone/>
            </a:pPr>
            <a:r>
              <a:rPr lang="de-DE" dirty="0" smtClean="0"/>
              <a:t>viele (</a:t>
            </a:r>
            <a:r>
              <a:rPr lang="de-DE" dirty="0" err="1" smtClean="0"/>
              <a:t>Raspbian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smtClean="0"/>
              <a:t>17 – 48</a:t>
            </a:r>
          </a:p>
          <a:p>
            <a:pPr marL="0" indent="0">
              <a:buNone/>
            </a:pPr>
            <a:r>
              <a:rPr lang="de-DE" dirty="0" smtClean="0"/>
              <a:t>100 Mbit/s</a:t>
            </a:r>
          </a:p>
          <a:p>
            <a:pPr marL="0" indent="0">
              <a:buNone/>
            </a:pPr>
            <a:r>
              <a:rPr lang="de-DE" dirty="0" smtClean="0"/>
              <a:t>HDMI / intern</a:t>
            </a:r>
          </a:p>
          <a:p>
            <a:pPr marL="0" indent="0">
              <a:buNone/>
            </a:pPr>
            <a:r>
              <a:rPr lang="de-DE" dirty="0" smtClean="0"/>
              <a:t>SD Card</a:t>
            </a:r>
          </a:p>
          <a:p>
            <a:pPr marL="0" indent="0">
              <a:buNone/>
            </a:pPr>
            <a:r>
              <a:rPr lang="de-DE" dirty="0"/>
              <a:t>7</a:t>
            </a:r>
            <a:r>
              <a:rPr lang="de-DE" dirty="0" smtClean="0"/>
              <a:t>0 €</a:t>
            </a:r>
            <a:endParaRPr lang="de-DE" dirty="0"/>
          </a:p>
        </p:txBody>
      </p:sp>
      <p:sp>
        <p:nvSpPr>
          <p:cNvPr id="7" name="Textplatzhalter 14"/>
          <p:cNvSpPr txBox="1">
            <a:spLocks/>
          </p:cNvSpPr>
          <p:nvPr/>
        </p:nvSpPr>
        <p:spPr>
          <a:xfrm>
            <a:off x="5853600" y="2024784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platzhalter 14"/>
          <p:cNvSpPr txBox="1">
            <a:spLocks/>
          </p:cNvSpPr>
          <p:nvPr/>
        </p:nvSpPr>
        <p:spPr>
          <a:xfrm>
            <a:off x="6660680" y="1925632"/>
            <a:ext cx="2375816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 smtClean="0"/>
              <a:t>Microcontroller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8 Bit </a:t>
            </a:r>
            <a:r>
              <a:rPr lang="de-DE" dirty="0" err="1" smtClean="0"/>
              <a:t>Atmel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32 kB – 256 kB</a:t>
            </a:r>
          </a:p>
          <a:p>
            <a:pPr marL="0" indent="0">
              <a:buNone/>
            </a:pPr>
            <a:r>
              <a:rPr lang="de-DE" dirty="0" smtClean="0"/>
              <a:t>8 – 84 MHz</a:t>
            </a:r>
          </a:p>
          <a:p>
            <a:pPr marL="0" indent="0">
              <a:buNone/>
            </a:pPr>
            <a:r>
              <a:rPr lang="de-DE" dirty="0" smtClean="0"/>
              <a:t>Keins</a:t>
            </a:r>
          </a:p>
          <a:p>
            <a:pPr marL="0" indent="0">
              <a:buNone/>
            </a:pPr>
            <a:r>
              <a:rPr lang="de-DE" dirty="0" smtClean="0"/>
              <a:t>17 – 48</a:t>
            </a:r>
          </a:p>
          <a:p>
            <a:pPr marL="0" indent="0">
              <a:buNone/>
            </a:pPr>
            <a:r>
              <a:rPr lang="de-DE" dirty="0" smtClean="0"/>
              <a:t>Ohne</a:t>
            </a:r>
          </a:p>
          <a:p>
            <a:pPr marL="0" indent="0">
              <a:buNone/>
            </a:pPr>
            <a:r>
              <a:rPr lang="de-DE" dirty="0" smtClean="0"/>
              <a:t>Ohne</a:t>
            </a:r>
          </a:p>
          <a:p>
            <a:pPr marL="0" indent="0">
              <a:buNone/>
            </a:pPr>
            <a:r>
              <a:rPr lang="de-DE" dirty="0" smtClean="0"/>
              <a:t>EEPROM</a:t>
            </a:r>
          </a:p>
          <a:p>
            <a:pPr marL="0" indent="0">
              <a:buNone/>
            </a:pPr>
            <a:r>
              <a:rPr lang="de-DE" dirty="0" smtClean="0"/>
              <a:t>50 €</a:t>
            </a:r>
            <a:endParaRPr lang="de-DE" dirty="0"/>
          </a:p>
        </p:txBody>
      </p:sp>
      <p:sp>
        <p:nvSpPr>
          <p:cNvPr id="9" name="Textplatzhalter 12"/>
          <p:cNvSpPr txBox="1">
            <a:spLocks/>
          </p:cNvSpPr>
          <p:nvPr/>
        </p:nvSpPr>
        <p:spPr>
          <a:xfrm>
            <a:off x="3913653" y="1484784"/>
            <a:ext cx="2656696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10" name="Textplatzhalter 12"/>
          <p:cNvSpPr txBox="1">
            <a:spLocks/>
          </p:cNvSpPr>
          <p:nvPr/>
        </p:nvSpPr>
        <p:spPr>
          <a:xfrm>
            <a:off x="6660680" y="1484784"/>
            <a:ext cx="2084912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 kern="1200">
                <a:solidFill>
                  <a:srgbClr val="00498F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11" name="Textplatzhalter 14"/>
          <p:cNvSpPr txBox="1">
            <a:spLocks/>
          </p:cNvSpPr>
          <p:nvPr/>
        </p:nvSpPr>
        <p:spPr>
          <a:xfrm>
            <a:off x="315429" y="1925632"/>
            <a:ext cx="941529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7575A"/>
                </a:solidFill>
                <a:latin typeface="Helvetica Narrow" panose="020B0506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Typ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Bit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RAM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Takt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OS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I/Os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Netz</a:t>
            </a:r>
          </a:p>
          <a:p>
            <a:pPr marL="0" indent="0">
              <a:buNone/>
            </a:pPr>
            <a:r>
              <a:rPr lang="de-DE" dirty="0" err="1" smtClean="0">
                <a:solidFill>
                  <a:srgbClr val="00498F"/>
                </a:solidFill>
              </a:rPr>
              <a:t>Displ</a:t>
            </a:r>
            <a:r>
              <a:rPr lang="de-DE" dirty="0" smtClean="0">
                <a:solidFill>
                  <a:srgbClr val="00498F"/>
                </a:solidFill>
              </a:rPr>
              <a:t>.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Disk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498F"/>
                </a:solidFill>
              </a:rPr>
              <a:t>Preis</a:t>
            </a:r>
            <a:endParaRPr lang="de-DE" dirty="0">
              <a:solidFill>
                <a:srgbClr val="0049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Alternativen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40000" y="2160000"/>
            <a:ext cx="8424488" cy="436534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Banana</a:t>
            </a:r>
            <a:r>
              <a:rPr lang="de-DE" dirty="0"/>
              <a:t> Pi</a:t>
            </a:r>
            <a:br>
              <a:rPr lang="de-DE" dirty="0"/>
            </a:br>
            <a:r>
              <a:rPr lang="de-DE" dirty="0"/>
              <a:t>http://www.banana-pi.org</a:t>
            </a:r>
            <a:r>
              <a:rPr lang="de-DE" dirty="0" smtClean="0"/>
              <a:t>/</a:t>
            </a:r>
          </a:p>
          <a:p>
            <a:r>
              <a:rPr lang="de-DE" dirty="0" err="1" smtClean="0"/>
              <a:t>Udoo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http://www.udoo.org</a:t>
            </a:r>
            <a:r>
              <a:rPr lang="de-DE" dirty="0" smtClean="0"/>
              <a:t>/</a:t>
            </a:r>
          </a:p>
          <a:p>
            <a:r>
              <a:rPr lang="de-DE" dirty="0" err="1" smtClean="0"/>
              <a:t>BeagleBone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</a:t>
            </a:r>
            <a:r>
              <a:rPr lang="de-DE" dirty="0" smtClean="0"/>
              <a:t>beagleboard.org/bone</a:t>
            </a:r>
          </a:p>
          <a:p>
            <a:r>
              <a:rPr lang="de-DE" dirty="0" err="1" smtClean="0"/>
              <a:t>Cubieboard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</a:t>
            </a:r>
            <a:r>
              <a:rPr lang="de-DE" dirty="0" smtClean="0"/>
              <a:t>cubieboard.org/</a:t>
            </a:r>
          </a:p>
          <a:p>
            <a:r>
              <a:rPr lang="de-DE" dirty="0" err="1" smtClean="0"/>
              <a:t>ODroid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http://</a:t>
            </a:r>
            <a:r>
              <a:rPr lang="de-DE" dirty="0" smtClean="0"/>
              <a:t>www.hardkernel.com/main/main.php</a:t>
            </a:r>
          </a:p>
          <a:p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69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Raspberry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Raspberry</a:t>
            </a:r>
            <a:r>
              <a:rPr lang="de-DE" dirty="0" smtClean="0"/>
              <a:t> hat </a:t>
            </a:r>
          </a:p>
          <a:p>
            <a:pPr lvl="1"/>
            <a:r>
              <a:rPr lang="de-DE" i="1" dirty="0" smtClean="0"/>
              <a:t>nicht </a:t>
            </a:r>
            <a:r>
              <a:rPr lang="de-DE" dirty="0" smtClean="0"/>
              <a:t>die beste Hardware</a:t>
            </a:r>
          </a:p>
          <a:p>
            <a:pPr lvl="1"/>
            <a:r>
              <a:rPr lang="de-DE" dirty="0" smtClean="0"/>
              <a:t>die größte Community (Anleitungen, Foren, …)</a:t>
            </a:r>
          </a:p>
          <a:p>
            <a:pPr lvl="1"/>
            <a:r>
              <a:rPr lang="de-DE" dirty="0" smtClean="0"/>
              <a:t>die beste OS Unterstützung (regelmäßige Updates)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65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mon CTLG Presentation.potx" id="{DDA44391-5125-4751-816B-5FE4C1D4D36A}" vid="{4A743DFF-2B9F-4F97-A4F6-CA94B598826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Common CTLG Presentation</Template>
  <TotalTime>0</TotalTime>
  <Words>244</Words>
  <Application>Microsoft Office PowerPoint</Application>
  <PresentationFormat>Bildschirmpräsentation (4:3)</PresentationFormat>
  <Paragraphs>109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Narrow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2017-02-24T14:51:00Z</dcterms:created>
  <dcterms:modified xsi:type="dcterms:W3CDTF">2017-02-24T14:51:05Z</dcterms:modified>
</cp:coreProperties>
</file>