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29"/>
  </p:notesMasterIdLst>
  <p:handoutMasterIdLst>
    <p:handoutMasterId r:id="rId30"/>
  </p:handoutMasterIdLst>
  <p:sldIdLst>
    <p:sldId id="256" r:id="rId3"/>
    <p:sldId id="257" r:id="rId4"/>
    <p:sldId id="278" r:id="rId5"/>
    <p:sldId id="280" r:id="rId6"/>
    <p:sldId id="281" r:id="rId7"/>
    <p:sldId id="291" r:id="rId8"/>
    <p:sldId id="289" r:id="rId9"/>
    <p:sldId id="284" r:id="rId10"/>
    <p:sldId id="285" r:id="rId11"/>
    <p:sldId id="286" r:id="rId12"/>
    <p:sldId id="288" r:id="rId13"/>
    <p:sldId id="263" r:id="rId14"/>
    <p:sldId id="264" r:id="rId15"/>
    <p:sldId id="287" r:id="rId16"/>
    <p:sldId id="265" r:id="rId17"/>
    <p:sldId id="277" r:id="rId18"/>
    <p:sldId id="266" r:id="rId19"/>
    <p:sldId id="282" r:id="rId20"/>
    <p:sldId id="268" r:id="rId21"/>
    <p:sldId id="269" r:id="rId22"/>
    <p:sldId id="271" r:id="rId23"/>
    <p:sldId id="273" r:id="rId24"/>
    <p:sldId id="275" r:id="rId25"/>
    <p:sldId id="258" r:id="rId26"/>
    <p:sldId id="279" r:id="rId27"/>
    <p:sldId id="259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57"/>
          </p14:sldIdLst>
        </p14:section>
        <p14:section name="Grundlagen" id="{0D41E170-A84D-4E24-ABB5-5C0CC72D33FD}">
          <p14:sldIdLst>
            <p14:sldId id="278"/>
            <p14:sldId id="280"/>
            <p14:sldId id="281"/>
          </p14:sldIdLst>
        </p14:section>
        <p14:section name="Installation" id="{B46276F4-75BE-452F-B311-1C3ECBD783F3}">
          <p14:sldIdLst>
            <p14:sldId id="291"/>
            <p14:sldId id="289"/>
            <p14:sldId id="284"/>
            <p14:sldId id="285"/>
            <p14:sldId id="286"/>
            <p14:sldId id="288"/>
          </p14:sldIdLst>
        </p14:section>
        <p14:section name="Erste Schritte" id="{972C3F6D-E9B4-4693-BBC1-9CFC61B04E6C}">
          <p14:sldIdLst>
            <p14:sldId id="263"/>
            <p14:sldId id="264"/>
            <p14:sldId id="287"/>
            <p14:sldId id="265"/>
            <p14:sldId id="277"/>
            <p14:sldId id="266"/>
          </p14:sldIdLst>
        </p14:section>
        <p14:section name="Bibliotheken" id="{9E2572B3-A410-45C2-9863-F20D53D7BB04}">
          <p14:sldIdLst>
            <p14:sldId id="282"/>
            <p14:sldId id="268"/>
            <p14:sldId id="269"/>
          </p14:sldIdLst>
        </p14:section>
        <p14:section name="Eingabeunterstützung" id="{785DF668-7E20-443D-B43F-CDD2CE03E5F8}">
          <p14:sldIdLst>
            <p14:sldId id="271"/>
            <p14:sldId id="273"/>
            <p14:sldId id="275"/>
          </p14:sldIdLst>
        </p14:section>
        <p14:section name="Zusammenfassung" id="{3935168F-CA97-4DBE-AA4D-CD6487E81BA7}">
          <p14:sldIdLst>
            <p14:sldId id="258"/>
            <p14:sldId id="279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74884" autoAdjust="0"/>
  </p:normalViewPr>
  <p:slideViewPr>
    <p:cSldViewPr snapToGrid="0">
      <p:cViewPr varScale="1">
        <p:scale>
          <a:sx n="82" d="100"/>
          <a:sy n="82" d="100"/>
        </p:scale>
        <p:origin x="166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9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12.07.2019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12.07.2019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741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Durch die weitere Installation wird</a:t>
            </a:r>
            <a:r>
              <a:rPr lang="de-DE" baseline="0" dirty="0" smtClean="0"/>
              <a:t> mit einem Wizard geführt.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164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Über den Menü-Editor kann ein neuer Menüeintrag für </a:t>
            </a:r>
            <a:r>
              <a:rPr lang="de-DE" dirty="0" err="1" smtClean="0"/>
              <a:t>PyCharm</a:t>
            </a:r>
            <a:r>
              <a:rPr lang="de-DE" dirty="0" smtClean="0"/>
              <a:t> erstellt werden.</a:t>
            </a:r>
          </a:p>
          <a:p>
            <a:r>
              <a:rPr lang="de-DE" dirty="0" smtClean="0"/>
              <a:t>Sobald dieser im Menü vorhanden ist, kann man ihn von dort auf den Desktop ziehen.</a:t>
            </a:r>
          </a:p>
          <a:p>
            <a:r>
              <a:rPr lang="de-DE" dirty="0" smtClean="0"/>
              <a:t>Sieht</a:t>
            </a:r>
            <a:r>
              <a:rPr lang="de-DE" baseline="0" dirty="0" smtClean="0"/>
              <a:t> hübsch aus und hat ein eigenes Icon.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Eine Alternative wäre, einen Link auf dem </a:t>
            </a:r>
            <a:r>
              <a:rPr lang="de-DE" baseline="0" smtClean="0"/>
              <a:t>Desktop abzulegen.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35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Ganz zu</a:t>
            </a:r>
            <a:r>
              <a:rPr lang="de-DE" baseline="0" dirty="0" smtClean="0"/>
              <a:t> Beginn möchte </a:t>
            </a:r>
            <a:r>
              <a:rPr lang="de-DE" baseline="0" dirty="0" err="1" smtClean="0"/>
              <a:t>PyCharm</a:t>
            </a:r>
            <a:r>
              <a:rPr lang="de-DE" baseline="0" dirty="0" smtClean="0"/>
              <a:t> ein Projekt haben.</a:t>
            </a:r>
          </a:p>
          <a:p>
            <a:r>
              <a:rPr lang="de-DE" baseline="0" dirty="0" smtClean="0"/>
              <a:t>Damit </a:t>
            </a:r>
            <a:r>
              <a:rPr lang="de-DE" baseline="0" dirty="0" err="1" smtClean="0"/>
              <a:t>Pycharm</a:t>
            </a:r>
            <a:r>
              <a:rPr lang="de-DE" baseline="0" dirty="0" smtClean="0"/>
              <a:t> die zusätzlichen Funktionen wie </a:t>
            </a:r>
            <a:r>
              <a:rPr lang="de-DE" baseline="0" dirty="0" err="1" smtClean="0"/>
              <a:t>Compilieren</a:t>
            </a:r>
            <a:r>
              <a:rPr lang="de-DE" baseline="0" dirty="0" smtClean="0"/>
              <a:t> und Ausführen zur Verfügung stellen kann, muss es ein paar Zusatzangaben haben.</a:t>
            </a:r>
          </a:p>
          <a:p>
            <a:r>
              <a:rPr lang="de-DE" baseline="0" dirty="0" smtClean="0"/>
              <a:t>Dazu gehören: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mit welcher Python Version das Programm ausgeführt werden soll (Python 2 oder Python 3)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welche Bibliotheken das Programm braucht und wo die zu finden sind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Wie die Fenster angeordnet sein sollen, damit ihr optimal mit </a:t>
            </a:r>
            <a:r>
              <a:rPr lang="de-DE" baseline="0" dirty="0" err="1" smtClean="0"/>
              <a:t>Pycharm</a:t>
            </a:r>
            <a:r>
              <a:rPr lang="de-DE" baseline="0" dirty="0" smtClean="0"/>
              <a:t> arbeiten könnt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282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Damit das Projekt gespeichert werden kann, braucht es einen Ordner, in dem </a:t>
            </a:r>
            <a:r>
              <a:rPr lang="de-DE" dirty="0" err="1" smtClean="0"/>
              <a:t>Pycharm</a:t>
            </a:r>
            <a:r>
              <a:rPr lang="de-DE" dirty="0" smtClean="0"/>
              <a:t> die Dateien ablegt, die es selbst benötigt.</a:t>
            </a:r>
          </a:p>
          <a:p>
            <a:r>
              <a:rPr lang="de-DE" dirty="0" smtClean="0"/>
              <a:t>Im gleichen Ordner werden später auch die Dateien</a:t>
            </a:r>
            <a:r>
              <a:rPr lang="de-DE" baseline="0" dirty="0" smtClean="0"/>
              <a:t> für den Quellcode abgelegt.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772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 Beginn indexiert </a:t>
            </a:r>
            <a:r>
              <a:rPr lang="de-DE" dirty="0" err="1" smtClean="0"/>
              <a:t>PyCharm</a:t>
            </a:r>
            <a:r>
              <a:rPr lang="de-DE" dirty="0" smtClean="0"/>
              <a:t> die Bibliotheken, um die Eingabeunterstützung</a:t>
            </a:r>
            <a:r>
              <a:rPr lang="de-DE" baseline="0" dirty="0" smtClean="0"/>
              <a:t> aufzubauen etc.</a:t>
            </a:r>
          </a:p>
          <a:p>
            <a:r>
              <a:rPr lang="de-DE" baseline="0" dirty="0" smtClean="0"/>
              <a:t>Dieser Vorgang kann ein paar Minuten dauern. Während dieser Zeit ist der </a:t>
            </a:r>
            <a:r>
              <a:rPr lang="de-DE" baseline="0" dirty="0" err="1" smtClean="0"/>
              <a:t>Raspberry</a:t>
            </a:r>
            <a:r>
              <a:rPr lang="de-DE" baseline="0" dirty="0" smtClean="0"/>
              <a:t> ziemlich ausgelastet und man kann mit ihm nicht mehr besonders gut arbeiten.</a:t>
            </a:r>
          </a:p>
          <a:p>
            <a:r>
              <a:rPr lang="de-DE" baseline="0" dirty="0" smtClean="0"/>
              <a:t>Diese Zeit sollte man einfach abwarten. Es gibt eine Fortschrittsanzeige.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205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Um eine neue Python-Datei anzulegen, kann</a:t>
            </a:r>
            <a:r>
              <a:rPr lang="de-DE" baseline="0" dirty="0" smtClean="0"/>
              <a:t> mit der rechten Maustaste auf das Projekt geklickt werden und dann New/Python File angeklickt werden.</a:t>
            </a:r>
          </a:p>
          <a:p>
            <a:r>
              <a:rPr lang="de-DE" baseline="0" dirty="0" err="1" smtClean="0"/>
              <a:t>Pycharm</a:t>
            </a:r>
            <a:r>
              <a:rPr lang="de-DE" baseline="0" dirty="0" smtClean="0"/>
              <a:t> fragt nach dem Namen und legt dann eine leere Datei an.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050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Python Datei</a:t>
            </a:r>
            <a:r>
              <a:rPr lang="de-DE" baseline="0" dirty="0" smtClean="0"/>
              <a:t> gehört dann zum Projekt und kann angezeigt und editiert werden (Doppelklick).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652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Manchmal möchte man zwei Dateien gleichzeitig im Blick haben, z.B. wenn man wissen möchte, wie man einen anderen Programmteil benutzt.</a:t>
            </a:r>
          </a:p>
          <a:p>
            <a:r>
              <a:rPr lang="de-DE" dirty="0" smtClean="0"/>
              <a:t>Dann bietet es sich an, eine Datei in eine zweite Ansicht zu verschieben.</a:t>
            </a:r>
          </a:p>
          <a:p>
            <a:r>
              <a:rPr lang="de-DE" dirty="0" smtClean="0"/>
              <a:t>Das gelingt mit einem Rechtsklick auf den Titel</a:t>
            </a:r>
            <a:r>
              <a:rPr lang="de-DE" baseline="0" dirty="0" smtClean="0"/>
              <a:t> der geöffneten Datei und Auswahl von „Split </a:t>
            </a:r>
            <a:r>
              <a:rPr lang="de-DE" baseline="0" dirty="0" err="1" smtClean="0"/>
              <a:t>vertically</a:t>
            </a:r>
            <a:r>
              <a:rPr lang="de-DE" baseline="0" dirty="0" smtClean="0"/>
              <a:t>“ oder „Split </a:t>
            </a:r>
            <a:r>
              <a:rPr lang="de-DE" baseline="0" dirty="0" err="1" smtClean="0"/>
              <a:t>horizontally</a:t>
            </a:r>
            <a:r>
              <a:rPr lang="de-DE" baseline="0" dirty="0" smtClean="0"/>
              <a:t>“.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774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Um Entwicklungszeit zu sparen,</a:t>
            </a:r>
            <a:r>
              <a:rPr lang="de-DE" baseline="0" dirty="0" smtClean="0"/>
              <a:t> um vom Wissen und Können anderer zu profitieren und um eigene Fehler zu minimieren, setzt man in der Software-Entwicklung Bibliotheken ein.</a:t>
            </a:r>
          </a:p>
          <a:p>
            <a:r>
              <a:rPr lang="de-DE" baseline="0" dirty="0" smtClean="0"/>
              <a:t>Viele Dinge gibt es kostenlos, man sollte aber auf die Lizenz achten. Manche Lizenzen erfordern, dass man die eigene Entwicklung unter der gleichen Lizenz, also ebenfalls kostenlos, weitergibt.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9725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Bibliotheken werden bei </a:t>
            </a:r>
            <a:r>
              <a:rPr lang="de-DE" dirty="0" err="1" smtClean="0"/>
              <a:t>PyCharm</a:t>
            </a:r>
            <a:r>
              <a:rPr lang="de-DE" dirty="0" smtClean="0"/>
              <a:t> über File/Settings eingebunden.</a:t>
            </a:r>
          </a:p>
          <a:p>
            <a:r>
              <a:rPr lang="de-DE" dirty="0" smtClean="0"/>
              <a:t>Im Dialog muss man sich auf die Suche</a:t>
            </a:r>
            <a:r>
              <a:rPr lang="de-DE" baseline="0" dirty="0" smtClean="0"/>
              <a:t> nach „Project Interpreter“ machen.</a:t>
            </a:r>
          </a:p>
          <a:p>
            <a:r>
              <a:rPr lang="de-DE" baseline="0" dirty="0" smtClean="0"/>
              <a:t>Über das +-Symbol kann man dann weitere Bibliotheken hinzufügen.</a:t>
            </a:r>
          </a:p>
          <a:p>
            <a:r>
              <a:rPr lang="de-DE" baseline="0" dirty="0" smtClean="0"/>
              <a:t>Ggf. braucht </a:t>
            </a:r>
            <a:r>
              <a:rPr lang="de-DE" baseline="0" dirty="0" err="1" smtClean="0"/>
              <a:t>PyCharm</a:t>
            </a:r>
            <a:r>
              <a:rPr lang="de-DE" baseline="0" dirty="0" smtClean="0"/>
              <a:t> wieder etwas Zeit, um die neuen Bibliotheken zu analysieren, damit die farbliche Hervorhebung (Syntax </a:t>
            </a:r>
            <a:r>
              <a:rPr lang="de-DE" baseline="0" dirty="0" err="1" smtClean="0"/>
              <a:t>Highlighting</a:t>
            </a:r>
            <a:r>
              <a:rPr lang="de-DE" baseline="0" dirty="0" smtClean="0"/>
              <a:t>) und die Vorschläge (</a:t>
            </a:r>
            <a:r>
              <a:rPr lang="de-DE" baseline="0" dirty="0" err="1" smtClean="0"/>
              <a:t>Intellisense</a:t>
            </a:r>
            <a:r>
              <a:rPr lang="de-DE" baseline="0" dirty="0" smtClean="0"/>
              <a:t>) funktionieren.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38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852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Bibliotheken</a:t>
            </a:r>
            <a:r>
              <a:rPr lang="de-DE" baseline="0" dirty="0" smtClean="0"/>
              <a:t> können über ihren Namen gesucht und installiert werden.</a:t>
            </a:r>
          </a:p>
          <a:p>
            <a:r>
              <a:rPr lang="de-DE" baseline="0" dirty="0" smtClean="0"/>
              <a:t>Das Problem ist oftmals, den Namen herauszufinden. Wer hätte gedacht, dass </a:t>
            </a:r>
            <a:r>
              <a:rPr lang="de-DE" baseline="0" dirty="0" err="1" smtClean="0"/>
              <a:t>OpenCV</a:t>
            </a:r>
            <a:r>
              <a:rPr lang="de-DE" baseline="0" dirty="0" smtClean="0"/>
              <a:t> für Bildverarbeitung steht oder Pandas zum Verarbeiten von Tabellen?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607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PyCharm</a:t>
            </a:r>
            <a:r>
              <a:rPr lang="de-DE" dirty="0" smtClean="0"/>
              <a:t> bietet Unterstützung</a:t>
            </a:r>
            <a:r>
              <a:rPr lang="de-DE" baseline="0" dirty="0" smtClean="0"/>
              <a:t> beim Programmieren schon während der Eingabe an.</a:t>
            </a:r>
          </a:p>
          <a:p>
            <a:r>
              <a:rPr lang="de-DE" baseline="0" dirty="0" smtClean="0"/>
              <a:t>Andere Programme müssen den Code erst ausführen, um Fehler zu erkennen.</a:t>
            </a:r>
          </a:p>
          <a:p>
            <a:r>
              <a:rPr lang="de-DE" baseline="0" dirty="0" smtClean="0"/>
              <a:t>Die Unterstützung fällt unterschiedlich aus: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Erkannte Befehle werden farblich hervorgehoben.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Fehler werden rot unterstrichen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Mögliche Fehler werden grün unterstrichen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Es gibt hilfreiche </a:t>
            </a:r>
            <a:r>
              <a:rPr lang="de-DE" baseline="0" dirty="0" err="1" smtClean="0"/>
              <a:t>Tooltips</a:t>
            </a:r>
            <a:r>
              <a:rPr lang="de-DE" baseline="0" dirty="0" smtClean="0"/>
              <a:t>, die erklären, was der Fehler 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Verstöße gegen die offiziellen Python-Programmierrichtlinien (PEP) werden gemeldet.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0223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Eine wichtige Unterstützung ist das Umbenennen von Variablen.</a:t>
            </a:r>
          </a:p>
          <a:p>
            <a:r>
              <a:rPr lang="de-DE" dirty="0" smtClean="0"/>
              <a:t>Anstatt</a:t>
            </a:r>
            <a:r>
              <a:rPr lang="de-DE" baseline="0" dirty="0" smtClean="0"/>
              <a:t> jede Stelle von Hand anzupassen, kann </a:t>
            </a:r>
            <a:r>
              <a:rPr lang="de-DE" baseline="0" dirty="0" err="1" smtClean="0"/>
              <a:t>PyCharm</a:t>
            </a:r>
            <a:r>
              <a:rPr lang="de-DE" baseline="0" dirty="0" smtClean="0"/>
              <a:t> alle Vorkommen ersetzen – aber nicht so stupide wie </a:t>
            </a:r>
            <a:r>
              <a:rPr lang="de-DE" baseline="0" dirty="0" err="1" smtClean="0"/>
              <a:t>Suchen+Ersetzen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066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7149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4464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4166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Wir möchten das</a:t>
            </a:r>
            <a:r>
              <a:rPr lang="de-DE" baseline="0" dirty="0" smtClean="0"/>
              <a:t> Projekt </a:t>
            </a:r>
            <a:r>
              <a:rPr lang="de-DE" baseline="0" dirty="0" err="1" smtClean="0"/>
              <a:t>Sophy</a:t>
            </a:r>
            <a:r>
              <a:rPr lang="de-DE" baseline="0" dirty="0" smtClean="0"/>
              <a:t> mit der Programmiersprache Python umsetzen. Zu Python werden wir noch eine separate Präsentation haben.</a:t>
            </a:r>
          </a:p>
          <a:p>
            <a:r>
              <a:rPr lang="de-DE" baseline="0" dirty="0" smtClean="0"/>
              <a:t>Programme, fast egal in welcher Programmiersprache, werden im so genannten Quelltext abgelegt.</a:t>
            </a:r>
          </a:p>
          <a:p>
            <a:r>
              <a:rPr lang="de-DE" baseline="0" dirty="0" smtClean="0"/>
              <a:t>Quelltext besteht, wie der Name schon sagt, aus Text, also Buchstaben, die man lesen kann.</a:t>
            </a:r>
          </a:p>
          <a:p>
            <a:r>
              <a:rPr lang="de-DE" baseline="0" dirty="0" smtClean="0"/>
              <a:t>Davon kann es mehrere Dateien geben – bei größeren Projekten ist das empfehlenswert, damit jeder Entwickler an einer anderen Datei arbeiten kann, ohne auf den anderen zu warten.</a:t>
            </a:r>
          </a:p>
          <a:p>
            <a:r>
              <a:rPr lang="de-DE" baseline="0" dirty="0" smtClean="0"/>
              <a:t>Dieser Text kann mit beinahe beliebigen Editoren geschrieben und verändert werden. Unter Windows wäre Notepad oder Notepad++ möglich, unter Linux würde Nano gehen.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174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</a:t>
            </a:r>
            <a:r>
              <a:rPr lang="de-DE" baseline="0" dirty="0" smtClean="0"/>
              <a:t> das</a:t>
            </a:r>
            <a:r>
              <a:rPr lang="de-DE" dirty="0" smtClean="0"/>
              <a:t> Schreiben eines Programms folgen weitere Schritte, nämlich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Compilieren</a:t>
            </a:r>
            <a:r>
              <a:rPr lang="de-DE" baseline="0" dirty="0" smtClean="0"/>
              <a:t>: den Text für den Computer ausführbar machen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Ausführen: das Programm laufen lassen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Falls Fehler auftreten: Fehlerausgabe analysieren und Fehler beheben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Versionskontrolle: </a:t>
            </a:r>
            <a:r>
              <a:rPr lang="de-DE" dirty="0" smtClean="0"/>
              <a:t>Quellcode anderen zugänglich machen</a:t>
            </a: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Für jeden dieser Schritte gibt es ein separates Programm.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Ein Editor wie Notepad, Notepad++ oder </a:t>
            </a:r>
            <a:r>
              <a:rPr lang="de-DE" baseline="0" dirty="0" err="1" smtClean="0"/>
              <a:t>nano</a:t>
            </a:r>
            <a:r>
              <a:rPr lang="de-DE" baseline="0" dirty="0" smtClean="0"/>
              <a:t> hilft nur beim Eintippen des Programms, nicht jedoch bei den Folgeschritten.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Die Lösung für dieses Problem ist ein Integrated Development Environment (IDE).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Außer dem Eintippen des Programms gibt es dort Buttons oder Menüeinträge für die o.g. Aktionen. Das spart viel Zeit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338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Eine beliebte IDE für Python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PyCharm</a:t>
            </a:r>
            <a:r>
              <a:rPr lang="de-DE" dirty="0" smtClean="0"/>
              <a:t>.</a:t>
            </a:r>
            <a:r>
              <a:rPr lang="de-DE" baseline="0" dirty="0" smtClean="0"/>
              <a:t> Die Firma </a:t>
            </a:r>
            <a:r>
              <a:rPr lang="de-DE" baseline="0" dirty="0" err="1" smtClean="0"/>
              <a:t>Jetbrains</a:t>
            </a:r>
            <a:r>
              <a:rPr lang="de-DE" baseline="0" dirty="0" smtClean="0"/>
              <a:t> stellt eine Community Edition kostenlos zur Verfügung.</a:t>
            </a:r>
          </a:p>
          <a:p>
            <a:r>
              <a:rPr lang="de-DE" baseline="0" dirty="0" err="1" smtClean="0"/>
              <a:t>PyCharm</a:t>
            </a:r>
            <a:r>
              <a:rPr lang="de-DE" baseline="0" dirty="0" smtClean="0"/>
              <a:t> gibt es sowohl für Windows als auch für Linux.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Die Logos sind Eigentum der</a:t>
            </a:r>
            <a:r>
              <a:rPr lang="de-DE" baseline="0" dirty="0" smtClean="0"/>
              <a:t> Rechteinhaber.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211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Alternative Vorgehensweise, die auf Java</a:t>
            </a:r>
            <a:r>
              <a:rPr lang="de-DE" baseline="0" dirty="0" smtClean="0"/>
              <a:t> von Oracle verzichtet und die </a:t>
            </a:r>
            <a:r>
              <a:rPr lang="de-DE" baseline="0" dirty="0" err="1" smtClean="0"/>
              <a:t>IcedTea</a:t>
            </a:r>
            <a:r>
              <a:rPr lang="de-DE" baseline="0" dirty="0" smtClean="0"/>
              <a:t>-Variante von </a:t>
            </a:r>
            <a:r>
              <a:rPr lang="de-DE" baseline="0" dirty="0" err="1" smtClean="0"/>
              <a:t>Red</a:t>
            </a:r>
            <a:r>
              <a:rPr lang="de-DE" baseline="0" dirty="0" smtClean="0"/>
              <a:t> Hat benutzt.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480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Zunächst laden wir </a:t>
            </a:r>
            <a:r>
              <a:rPr lang="de-DE" dirty="0" err="1" smtClean="0"/>
              <a:t>PyCharm</a:t>
            </a:r>
            <a:r>
              <a:rPr lang="de-DE" dirty="0" smtClean="0"/>
              <a:t> aus dem Internet herunter.</a:t>
            </a:r>
          </a:p>
          <a:p>
            <a:r>
              <a:rPr lang="de-DE" dirty="0" smtClean="0"/>
              <a:t>Den Download-Link müssen wir nicht eintippen, sondern können ihn von der </a:t>
            </a:r>
            <a:r>
              <a:rPr lang="de-DE" dirty="0" err="1" smtClean="0"/>
              <a:t>PyCharm</a:t>
            </a:r>
            <a:r>
              <a:rPr lang="de-DE" dirty="0" smtClean="0"/>
              <a:t> Webseite https://www.jetbrains.com/pycharm/ ermitteln (auch damit wir die aktuellste Version bekommen).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01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heruntergeladene</a:t>
            </a:r>
            <a:r>
              <a:rPr lang="de-DE" baseline="0" dirty="0" smtClean="0"/>
              <a:t> Datei wird entpackt und das große Archiv in seine einzelnen Dateien aufgeteilt.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231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Der Name des Verzeichnisses kann etwas verkürzt werden, das Archiv brauchen wir nicht mehr.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64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147513"/>
            <a:ext cx="10521297" cy="23876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5972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D715-0E9C-42CB-A8A5-C6A1B14D9CED}" type="datetime1">
              <a:rPr lang="de-DE" smtClean="0"/>
              <a:t>12.07.2019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1D92-8187-4DD6-AC71-31E3436F25C5}" type="datetime1">
              <a:rPr lang="de-DE" smtClean="0"/>
              <a:t>12.07.2019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19625" y="3047710"/>
            <a:ext cx="1752751" cy="182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0302-3C85-46B3-98B5-B69FEC2E6590}" type="datetime1">
              <a:rPr lang="de-DE" smtClean="0"/>
              <a:t>12.07.2019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12.07.2019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A2A0-AB75-4B8B-9C44-252E79BC818D}" type="datetime1">
              <a:rPr lang="de-DE" smtClean="0"/>
              <a:t>12.07.2019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A1F8-015D-4474-B19D-56CC651D10D0}" type="datetime1">
              <a:rPr lang="de-DE" smtClean="0"/>
              <a:t>12.07.2019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Andere Medien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74AF-F1DB-4409-8F19-7975BC8E901C}" type="datetime1">
              <a:rPr lang="de-DE" smtClean="0"/>
              <a:t>12.07.2019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5197" y="2190750"/>
            <a:ext cx="2081606" cy="362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B97B-A604-4A9C-B6DE-8F7A44DFE716}" type="datetime1">
              <a:rPr lang="de-DE" smtClean="0"/>
              <a:t>12.07.2019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34806" y="2914650"/>
            <a:ext cx="1922388" cy="221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0BD4-2E3D-4627-BA92-963207075914}" type="datetime1">
              <a:rPr lang="de-DE" smtClean="0"/>
              <a:t>12.07.2019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5931" y="524389"/>
            <a:ext cx="1035738" cy="10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1924-4272-48F6-BFF6-190750DFCE5E}" type="datetime1">
              <a:rPr lang="de-DE" smtClean="0"/>
              <a:t>12.07.2019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3012" y="503155"/>
            <a:ext cx="561575" cy="10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4" y="5098244"/>
            <a:ext cx="2175971" cy="652219"/>
          </a:xfrm>
          <a:prstGeom prst="rect">
            <a:avLst/>
          </a:prstGeom>
        </p:spPr>
      </p:pic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22000">
                <a:srgbClr val="93B5D3"/>
              </a:gs>
              <a:gs pos="6000">
                <a:srgbClr val="B2CAE0"/>
              </a:gs>
              <a:gs pos="96000">
                <a:srgbClr val="055397">
                  <a:lumMod val="100000"/>
                </a:srgbClr>
              </a:gs>
              <a:gs pos="97000">
                <a:srgbClr val="055397">
                  <a:lumMod val="10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0553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2436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EC57A5-12C9-41C1-AABD-4FE5C29A1C1E}" type="datetime1">
              <a:rPr lang="de-DE" smtClean="0"/>
              <a:t>12.07.2019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E0CC5F4-F29B-418E-9286-8A6D06A1E757}" type="datetime1">
              <a:rPr lang="de-DE" smtClean="0"/>
              <a:t>12.07.2019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756949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 userDrawn="1"/>
        </p:nvGrpSpPr>
        <p:grpSpPr>
          <a:xfrm>
            <a:off x="11460199" y="6030240"/>
            <a:ext cx="731801" cy="652219"/>
            <a:chOff x="11460199" y="6030240"/>
            <a:chExt cx="731801" cy="652219"/>
          </a:xfrm>
        </p:grpSpPr>
        <p:pic>
          <p:nvPicPr>
            <p:cNvPr id="10" name="Grafik 9"/>
            <p:cNvPicPr>
              <a:picLocks noChangeAspect="1"/>
            </p:cNvPicPr>
            <p:nvPr userDrawn="1"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8" name="Rechteck 7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0" r:id="rId3"/>
    <p:sldLayoutId id="2147483661" r:id="rId4"/>
    <p:sldLayoutId id="2147483665" r:id="rId5"/>
    <p:sldLayoutId id="2147483666" r:id="rId6"/>
    <p:sldLayoutId id="2147483662" r:id="rId7"/>
    <p:sldLayoutId id="2147483663" r:id="rId8"/>
    <p:sldLayoutId id="2147483664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jetbrains.com/python/pycharm-community-2018.3.4.tar.gz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Pycharm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Entwicklungsumgebung für Python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7B32-FA23-4358-98A7-EECA7E71BD41}" type="datetime1">
              <a:rPr lang="de-DE" smtClean="0"/>
              <a:t>12.07.2019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onsolas" panose="020B0609020204030204" pitchFamily="49" charset="0"/>
              </a:rPr>
              <a:t>cd </a:t>
            </a:r>
            <a:r>
              <a:rPr lang="de-DE" dirty="0" err="1">
                <a:latin typeface="Consolas" panose="020B0609020204030204" pitchFamily="49" charset="0"/>
              </a:rPr>
              <a:t>pycharm</a:t>
            </a:r>
            <a:r>
              <a:rPr lang="de-DE" dirty="0">
                <a:latin typeface="Consolas" panose="020B0609020204030204" pitchFamily="49" charset="0"/>
              </a:rPr>
              <a:t>/bin</a:t>
            </a:r>
          </a:p>
          <a:p>
            <a:r>
              <a:rPr lang="de-DE" dirty="0">
                <a:latin typeface="Consolas" panose="020B0609020204030204" pitchFamily="49" charset="0"/>
              </a:rPr>
              <a:t>./pycharm.sh</a:t>
            </a:r>
          </a:p>
          <a:p>
            <a:endParaRPr lang="de-DE" dirty="0" smtClean="0"/>
          </a:p>
          <a:p>
            <a:r>
              <a:rPr lang="de-DE" dirty="0" smtClean="0"/>
              <a:t>Keine </a:t>
            </a:r>
            <a:r>
              <a:rPr lang="de-DE" dirty="0"/>
              <a:t>Settings importieren</a:t>
            </a:r>
          </a:p>
          <a:p>
            <a:r>
              <a:rPr lang="de-DE" dirty="0"/>
              <a:t>Lizenzbedingungen akzeptieren</a:t>
            </a:r>
          </a:p>
          <a:p>
            <a:r>
              <a:rPr lang="de-DE" dirty="0" err="1"/>
              <a:t>Theme</a:t>
            </a:r>
            <a:r>
              <a:rPr lang="de-DE" dirty="0"/>
              <a:t>: nach Belieben</a:t>
            </a:r>
          </a:p>
          <a:p>
            <a:r>
              <a:rPr lang="de-DE" dirty="0"/>
              <a:t>Script: erzeugen</a:t>
            </a:r>
          </a:p>
          <a:p>
            <a:r>
              <a:rPr lang="de-DE" dirty="0" err="1" smtClean="0"/>
              <a:t>Plugins</a:t>
            </a:r>
            <a:r>
              <a:rPr lang="de-DE" dirty="0" smtClean="0"/>
              <a:t>: </a:t>
            </a:r>
            <a:r>
              <a:rPr lang="de-DE" dirty="0" err="1" smtClean="0"/>
              <a:t>Markdown</a:t>
            </a:r>
            <a:r>
              <a:rPr lang="de-DE" dirty="0" smtClean="0"/>
              <a:t> installieren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12.07.2019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124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Menü-Editor</a:t>
            </a:r>
          </a:p>
          <a:p>
            <a:pPr lvl="1"/>
            <a:r>
              <a:rPr lang="de-DE" dirty="0" smtClean="0"/>
              <a:t>Starten von Menü / </a:t>
            </a:r>
            <a:r>
              <a:rPr lang="de-DE" dirty="0" err="1" smtClean="0"/>
              <a:t>Preferences</a:t>
            </a:r>
            <a:r>
              <a:rPr lang="de-DE" dirty="0" smtClean="0"/>
              <a:t> / Main Menu Editor</a:t>
            </a:r>
          </a:p>
          <a:p>
            <a:pPr lvl="1"/>
            <a:r>
              <a:rPr lang="de-DE" dirty="0" smtClean="0"/>
              <a:t>Kommando: /home/pi/pycharm/bin/pycharm.sh</a:t>
            </a:r>
          </a:p>
          <a:p>
            <a:pPr lvl="1"/>
            <a:r>
              <a:rPr lang="de-DE" dirty="0" smtClean="0"/>
              <a:t>Icon: /</a:t>
            </a:r>
            <a:r>
              <a:rPr lang="de-DE" dirty="0" err="1" smtClean="0"/>
              <a:t>home</a:t>
            </a:r>
            <a:r>
              <a:rPr lang="de-DE" dirty="0" smtClean="0"/>
              <a:t>/</a:t>
            </a:r>
            <a:r>
              <a:rPr lang="de-DE" dirty="0" err="1" smtClean="0"/>
              <a:t>pi</a:t>
            </a:r>
            <a:r>
              <a:rPr lang="de-DE" dirty="0" smtClean="0"/>
              <a:t>/</a:t>
            </a:r>
            <a:r>
              <a:rPr lang="de-DE" dirty="0" err="1" smtClean="0"/>
              <a:t>pycharm</a:t>
            </a:r>
            <a:r>
              <a:rPr lang="de-DE" dirty="0" smtClean="0"/>
              <a:t>/bin/pycharm.png</a:t>
            </a:r>
          </a:p>
          <a:p>
            <a:pPr lvl="1"/>
            <a:r>
              <a:rPr lang="de-DE" dirty="0" smtClean="0"/>
              <a:t>Kann auf den Desktop gezogen werden</a:t>
            </a:r>
          </a:p>
          <a:p>
            <a:endParaRPr lang="de-DE" dirty="0"/>
          </a:p>
          <a:p>
            <a:r>
              <a:rPr lang="de-DE" dirty="0" smtClean="0"/>
              <a:t>Alternativ: Link auf dem Desktop</a:t>
            </a:r>
          </a:p>
          <a:p>
            <a:pPr lvl="1"/>
            <a:r>
              <a:rPr lang="de-DE" dirty="0" smtClean="0"/>
              <a:t>„Explorer“: /</a:t>
            </a:r>
            <a:r>
              <a:rPr lang="de-DE" dirty="0" err="1" smtClean="0"/>
              <a:t>home</a:t>
            </a:r>
            <a:r>
              <a:rPr lang="de-DE" dirty="0" smtClean="0"/>
              <a:t>/</a:t>
            </a:r>
            <a:r>
              <a:rPr lang="de-DE" dirty="0" err="1" smtClean="0"/>
              <a:t>pi</a:t>
            </a:r>
            <a:r>
              <a:rPr lang="de-DE" dirty="0" smtClean="0"/>
              <a:t>/</a:t>
            </a:r>
            <a:r>
              <a:rPr lang="de-DE" dirty="0" err="1" smtClean="0"/>
              <a:t>pycharm</a:t>
            </a:r>
            <a:r>
              <a:rPr lang="de-DE" dirty="0" smtClean="0"/>
              <a:t>/bin öffnen</a:t>
            </a:r>
          </a:p>
          <a:p>
            <a:pPr lvl="1"/>
            <a:r>
              <a:rPr lang="de-DE" dirty="0" smtClean="0"/>
              <a:t>pycharm.sh mit </a:t>
            </a:r>
            <a:r>
              <a:rPr lang="de-DE" dirty="0" err="1" smtClean="0"/>
              <a:t>Strg+Shift</a:t>
            </a:r>
            <a:r>
              <a:rPr lang="de-DE" dirty="0" smtClean="0"/>
              <a:t> auf den Desktop ziehen</a:t>
            </a:r>
          </a:p>
          <a:p>
            <a:pPr lvl="1"/>
            <a:r>
              <a:rPr lang="de-DE" dirty="0" smtClean="0"/>
              <a:t>Nachteil: kein Icon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12.07.2019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665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88" y="1880394"/>
            <a:ext cx="7364412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bgerundetes Rechteck 5"/>
          <p:cNvSpPr/>
          <p:nvPr/>
        </p:nvSpPr>
        <p:spPr>
          <a:xfrm>
            <a:off x="6621449" y="4130372"/>
            <a:ext cx="1494458" cy="32085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 Schritte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0" y="1825625"/>
            <a:ext cx="3151188" cy="4351338"/>
          </a:xfrm>
        </p:spPr>
        <p:txBody>
          <a:bodyPr/>
          <a:lstStyle/>
          <a:p>
            <a:r>
              <a:rPr lang="de-DE" dirty="0" smtClean="0"/>
              <a:t>Projekt</a:t>
            </a:r>
          </a:p>
          <a:p>
            <a:pPr lvl="1"/>
            <a:r>
              <a:rPr lang="de-DE" dirty="0" smtClean="0"/>
              <a:t>Python Version</a:t>
            </a:r>
          </a:p>
          <a:p>
            <a:pPr lvl="1"/>
            <a:r>
              <a:rPr lang="de-DE" dirty="0" smtClean="0"/>
              <a:t>Bibliotheken</a:t>
            </a:r>
          </a:p>
          <a:p>
            <a:pPr lvl="1"/>
            <a:r>
              <a:rPr lang="de-DE" dirty="0" smtClean="0"/>
              <a:t>Fenster</a:t>
            </a:r>
          </a:p>
          <a:p>
            <a:pPr lvl="1"/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C8F6-7948-499E-B3F3-545F5D44CC45}" type="datetime1">
              <a:rPr lang="de-DE" smtClean="0"/>
              <a:pPr/>
              <a:t>12.07.2019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959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704" y="1880394"/>
            <a:ext cx="7364412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Gerade Verbindung mit Pfeil 6"/>
          <p:cNvCxnSpPr/>
          <p:nvPr/>
        </p:nvCxnSpPr>
        <p:spPr>
          <a:xfrm flipV="1">
            <a:off x="2734574" y="2312442"/>
            <a:ext cx="815266" cy="97210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777532" y="2927005"/>
            <a:ext cx="2448272" cy="715089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Speicherort des Projekts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7618292" y="2566819"/>
            <a:ext cx="792088" cy="73324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8292" y="3132220"/>
            <a:ext cx="2952328" cy="715089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Installationsordner von Python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 Schritte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0198-1A73-46A9-99C9-76EB3EE8DB38}" type="datetime1">
              <a:rPr lang="de-DE" smtClean="0"/>
              <a:t>12.07.2019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563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 Schritte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Hohe Auslastung?</a:t>
            </a:r>
          </a:p>
          <a:p>
            <a:pPr lvl="1"/>
            <a:r>
              <a:rPr lang="de-DE" dirty="0" smtClean="0"/>
              <a:t>Warten …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12.07.2019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0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" b="1"/>
          <a:stretch/>
        </p:blipFill>
        <p:spPr bwMode="auto">
          <a:xfrm>
            <a:off x="838200" y="2119417"/>
            <a:ext cx="4335482" cy="1210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17"/>
          <a:stretch/>
        </p:blipFill>
        <p:spPr bwMode="auto">
          <a:xfrm>
            <a:off x="2872081" y="3037334"/>
            <a:ext cx="2916000" cy="121937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>
            <a:outerShdw blurRad="152400" dist="190500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50" b="3344"/>
          <a:stretch/>
        </p:blipFill>
        <p:spPr bwMode="auto">
          <a:xfrm>
            <a:off x="5788081" y="2992857"/>
            <a:ext cx="1323975" cy="1259871"/>
          </a:xfrm>
          <a:prstGeom prst="rect">
            <a:avLst/>
          </a:prstGeom>
          <a:noFill/>
          <a:ln>
            <a:noFill/>
          </a:ln>
          <a:effectLst>
            <a:outerShdw blurRad="152400" dist="190500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081" y="4565546"/>
            <a:ext cx="330517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 Schritte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60C7-52C0-4EAC-B41E-9B268717C8CE}" type="datetime1">
              <a:rPr lang="de-DE" smtClean="0"/>
              <a:t>12.07.2019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15</a:t>
            </a:fld>
            <a:endParaRPr lang="de-DE" dirty="0"/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3686175" y="2514600"/>
            <a:ext cx="1123951" cy="47825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4668788" y="2223514"/>
            <a:ext cx="1508468" cy="408623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Rechtsklick</a:t>
            </a:r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38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1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38" b="49315"/>
          <a:stretch/>
        </p:blipFill>
        <p:spPr bwMode="auto">
          <a:xfrm>
            <a:off x="838200" y="2645198"/>
            <a:ext cx="10515600" cy="2511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 Schritte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60C7-52C0-4EAC-B41E-9B268717C8CE}" type="datetime1">
              <a:rPr lang="de-DE" smtClean="0"/>
              <a:t>12.07.2019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16</a:t>
            </a:fld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1262573" y="3158011"/>
            <a:ext cx="1508468" cy="40862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419052" y="2604773"/>
            <a:ext cx="1508468" cy="40862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72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5" b="62943"/>
          <a:stretch/>
        </p:blipFill>
        <p:spPr bwMode="auto">
          <a:xfrm>
            <a:off x="7822975" y="2114344"/>
            <a:ext cx="1823258" cy="1898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7906" b="56123"/>
          <a:stretch/>
        </p:blipFill>
        <p:spPr bwMode="auto">
          <a:xfrm>
            <a:off x="838200" y="2042336"/>
            <a:ext cx="6639531" cy="175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>
            <a:off x="6310807" y="2258360"/>
            <a:ext cx="1440160" cy="115212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5" name="Picture 9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0"/>
          <a:stretch/>
        </p:blipFill>
        <p:spPr bwMode="auto">
          <a:xfrm>
            <a:off x="4820046" y="4325602"/>
            <a:ext cx="6768752" cy="181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 Schritte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C90E-5A3E-454C-93BC-C0FC350C62F6}" type="datetime1">
              <a:rPr lang="de-DE" smtClean="0"/>
              <a:t>12.07.2019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17</a:t>
            </a:fld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6238799" y="2511363"/>
            <a:ext cx="1508468" cy="408623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Rechtsklick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730331" y="4266663"/>
            <a:ext cx="1137906" cy="40862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8508327" y="4266663"/>
            <a:ext cx="1137906" cy="40862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61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Bibliotheken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Nicht alles selbst programmieren</a:t>
            </a:r>
          </a:p>
          <a:p>
            <a:r>
              <a:rPr lang="de-DE" dirty="0" smtClean="0"/>
              <a:t>Viele Dinge kostenlos</a:t>
            </a:r>
          </a:p>
          <a:p>
            <a:pPr lvl="1"/>
            <a:r>
              <a:rPr lang="de-DE" dirty="0" smtClean="0"/>
              <a:t>Bildverarbeitung (Zuschneiden, Kontrast, Helligkeit, …)</a:t>
            </a:r>
          </a:p>
          <a:p>
            <a:pPr lvl="1"/>
            <a:r>
              <a:rPr lang="de-DE" dirty="0" smtClean="0"/>
              <a:t>Mathematik-Funktionen (Komplexe Zahlen, Koordinatensysteme, …)</a:t>
            </a:r>
          </a:p>
          <a:p>
            <a:pPr lvl="1"/>
            <a:r>
              <a:rPr lang="de-DE" dirty="0" smtClean="0"/>
              <a:t>Dateiverarbeitung (JPG, PNG, XLS, PDF, HTML, …)</a:t>
            </a:r>
          </a:p>
          <a:p>
            <a:pPr lvl="1"/>
            <a:r>
              <a:rPr lang="de-DE" dirty="0" smtClean="0"/>
              <a:t>Musik (Lautstärke, Tongeneratoren, …)</a:t>
            </a:r>
          </a:p>
          <a:p>
            <a:pPr lvl="1"/>
            <a:r>
              <a:rPr lang="de-DE" dirty="0" err="1" smtClean="0"/>
              <a:t>uvm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12.07.2019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26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584"/>
          <a:stretch/>
        </p:blipFill>
        <p:spPr bwMode="auto">
          <a:xfrm>
            <a:off x="649295" y="2010974"/>
            <a:ext cx="1866900" cy="185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" b="51922"/>
          <a:stretch/>
        </p:blipFill>
        <p:spPr bwMode="auto">
          <a:xfrm>
            <a:off x="2535224" y="3015600"/>
            <a:ext cx="8818576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Gerade Verbindung mit Pfeil 7"/>
          <p:cNvCxnSpPr/>
          <p:nvPr/>
        </p:nvCxnSpPr>
        <p:spPr>
          <a:xfrm>
            <a:off x="4880274" y="2803490"/>
            <a:ext cx="0" cy="138252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4424978" y="2225294"/>
            <a:ext cx="2232248" cy="715089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Installierte Bibliotheken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11032168" y="4023712"/>
            <a:ext cx="288032" cy="28803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Bibliotheken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40FA-A22B-48BB-8D53-984419E13B62}" type="datetime1">
              <a:rPr lang="de-DE" smtClean="0"/>
              <a:t>12.07.2019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539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Grundlagen</a:t>
            </a:r>
          </a:p>
          <a:p>
            <a:r>
              <a:rPr lang="de-DE" dirty="0" smtClean="0"/>
              <a:t>Erste Schritte</a:t>
            </a:r>
          </a:p>
          <a:p>
            <a:r>
              <a:rPr lang="de-DE" dirty="0" smtClean="0"/>
              <a:t>Bibliotheken</a:t>
            </a:r>
          </a:p>
          <a:p>
            <a:r>
              <a:rPr lang="de-DE" dirty="0" smtClean="0"/>
              <a:t>Eingabeunterstützung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C030-6135-44B0-963A-565E8643FD94}" type="datetime1">
              <a:rPr lang="de-DE" smtClean="0"/>
              <a:t>12.07.2019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8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Bibliotheken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559-D508-491C-BFE1-BF16B919FFF6}" type="datetime1">
              <a:rPr lang="de-DE" smtClean="0"/>
              <a:t>12.07.2019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20</a:t>
            </a:fld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838200" y="1990668"/>
            <a:ext cx="6495084" cy="4141901"/>
            <a:chOff x="5267327" y="2590512"/>
            <a:chExt cx="5363641" cy="3420382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0" r="20070" b="58546"/>
            <a:stretch/>
          </p:blipFill>
          <p:spPr bwMode="auto">
            <a:xfrm>
              <a:off x="5267327" y="2590512"/>
              <a:ext cx="5363641" cy="2262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871" r="20070"/>
            <a:stretch/>
          </p:blipFill>
          <p:spPr bwMode="auto">
            <a:xfrm>
              <a:off x="5267327" y="4853353"/>
              <a:ext cx="5363641" cy="1157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Rechteck 5"/>
          <p:cNvSpPr/>
          <p:nvPr/>
        </p:nvSpPr>
        <p:spPr>
          <a:xfrm>
            <a:off x="913225" y="5674667"/>
            <a:ext cx="1045027" cy="3643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913225" y="2298934"/>
            <a:ext cx="1045027" cy="3643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36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838200" y="2206691"/>
            <a:ext cx="6254722" cy="3520870"/>
            <a:chOff x="1008507" y="2367464"/>
            <a:chExt cx="4314825" cy="2428875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507" y="2367464"/>
              <a:ext cx="4314825" cy="2428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chteck 8"/>
            <p:cNvSpPr/>
            <p:nvPr/>
          </p:nvSpPr>
          <p:spPr>
            <a:xfrm>
              <a:off x="2232642" y="3879631"/>
              <a:ext cx="936104" cy="21602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3312762" y="3879631"/>
              <a:ext cx="792088" cy="21602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669" y="3506412"/>
            <a:ext cx="4550131" cy="120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Eingabeunterstützung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C7EB-AE89-4914-855C-E625BCEB3644}" type="datetime1">
              <a:rPr lang="de-DE" smtClean="0"/>
              <a:t>12.07.2019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21</a:t>
            </a:fld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8199436" y="3980555"/>
            <a:ext cx="1396739" cy="61154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35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40063"/>
            <a:ext cx="2227518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20"/>
          <a:stretch/>
        </p:blipFill>
        <p:spPr bwMode="auto">
          <a:xfrm>
            <a:off x="3288712" y="2040063"/>
            <a:ext cx="3668112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355"/>
          <a:stretch/>
        </p:blipFill>
        <p:spPr bwMode="auto">
          <a:xfrm>
            <a:off x="6956825" y="3566248"/>
            <a:ext cx="3041286" cy="67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43" y="4307208"/>
            <a:ext cx="3030337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581" y="4379217"/>
            <a:ext cx="2604986" cy="1842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>
            <a:off x="1060294" y="2158379"/>
            <a:ext cx="2391507" cy="152939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938120" y="4955280"/>
            <a:ext cx="651208" cy="25202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rechts 18"/>
          <p:cNvSpPr/>
          <p:nvPr/>
        </p:nvSpPr>
        <p:spPr>
          <a:xfrm>
            <a:off x="4273401" y="4955280"/>
            <a:ext cx="1224136" cy="5760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5893581" y="4357448"/>
            <a:ext cx="1080120" cy="2880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6325629" y="5387328"/>
            <a:ext cx="648072" cy="2880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7214716" y="5891384"/>
            <a:ext cx="572758" cy="2880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Eingabeunterstützung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C509-C1F4-4BFF-9DD1-0423BA46D221}" type="datetime1">
              <a:rPr lang="de-DE" smtClean="0"/>
              <a:t>12.07.2019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987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Eingabeunterstützung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3813-5009-498F-9114-327FA5B64742}" type="datetime1">
              <a:rPr lang="de-DE" smtClean="0"/>
              <a:t>12.07.2019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23</a:t>
            </a:fld>
            <a:endParaRPr lang="de-DE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838199" y="2148070"/>
            <a:ext cx="4668298" cy="3826977"/>
            <a:chOff x="838199" y="2148070"/>
            <a:chExt cx="4333876" cy="3552825"/>
          </a:xfrm>
        </p:grpSpPr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148070"/>
              <a:ext cx="4333875" cy="3552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hteck 5"/>
            <p:cNvSpPr/>
            <p:nvPr/>
          </p:nvSpPr>
          <p:spPr>
            <a:xfrm>
              <a:off x="838199" y="5028389"/>
              <a:ext cx="4333875" cy="67250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" name="Gerade Verbindung mit Pfeil 8"/>
            <p:cNvCxnSpPr/>
            <p:nvPr/>
          </p:nvCxnSpPr>
          <p:spPr>
            <a:xfrm flipV="1">
              <a:off x="2450643" y="3444213"/>
              <a:ext cx="259764" cy="177529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 flipV="1">
              <a:off x="2875253" y="3444213"/>
              <a:ext cx="259764" cy="177529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363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Grundlagen</a:t>
            </a:r>
          </a:p>
          <a:p>
            <a:pPr lvl="1"/>
            <a:r>
              <a:rPr lang="de-DE" dirty="0" smtClean="0"/>
              <a:t>Python = Textdateien</a:t>
            </a:r>
          </a:p>
          <a:p>
            <a:r>
              <a:rPr lang="de-DE" dirty="0" smtClean="0"/>
              <a:t>Erste Schritte</a:t>
            </a:r>
          </a:p>
          <a:p>
            <a:pPr lvl="1"/>
            <a:r>
              <a:rPr lang="de-DE" dirty="0" smtClean="0"/>
              <a:t>Projekt anlegen</a:t>
            </a:r>
          </a:p>
          <a:p>
            <a:pPr lvl="1"/>
            <a:r>
              <a:rPr lang="de-DE" dirty="0" smtClean="0"/>
              <a:t>Datei anlegen</a:t>
            </a:r>
          </a:p>
          <a:p>
            <a:pPr lvl="1"/>
            <a:r>
              <a:rPr lang="de-DE" dirty="0" smtClean="0"/>
              <a:t>Ansichten aufteilen</a:t>
            </a:r>
          </a:p>
          <a:p>
            <a:r>
              <a:rPr lang="de-DE" dirty="0" smtClean="0"/>
              <a:t>Bibliotheken</a:t>
            </a:r>
          </a:p>
          <a:p>
            <a:pPr lvl="1"/>
            <a:r>
              <a:rPr lang="de-DE" dirty="0" smtClean="0"/>
              <a:t>anzeigen</a:t>
            </a:r>
          </a:p>
          <a:p>
            <a:pPr lvl="1"/>
            <a:r>
              <a:rPr lang="de-DE" dirty="0" smtClean="0"/>
              <a:t>installieren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0D82-6A30-4DE3-A06C-4E48F3C2BA64}" type="datetime1">
              <a:rPr lang="de-DE" smtClean="0"/>
              <a:t>12.07.2019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98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Eingabeunterstützung</a:t>
            </a:r>
            <a:endParaRPr lang="de-DE" dirty="0" smtClean="0"/>
          </a:p>
          <a:p>
            <a:pPr lvl="1"/>
            <a:r>
              <a:rPr lang="de-DE" dirty="0" smtClean="0"/>
              <a:t>Fehler vor dem Ausführen erkennen</a:t>
            </a:r>
          </a:p>
          <a:p>
            <a:pPr lvl="1"/>
            <a:r>
              <a:rPr lang="de-DE" dirty="0" smtClean="0"/>
              <a:t>Umbenennen</a:t>
            </a:r>
          </a:p>
          <a:p>
            <a:pPr lvl="1"/>
            <a:r>
              <a:rPr lang="de-DE" dirty="0" smtClean="0"/>
              <a:t>Vorschläge beim Tippen</a:t>
            </a:r>
          </a:p>
          <a:p>
            <a:pPr lvl="1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0D82-6A30-4DE3-A06C-4E48F3C2BA64}" type="datetime1">
              <a:rPr lang="de-DE" smtClean="0"/>
              <a:t>12.07.2019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91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475B-97F9-4458-B0D2-C52B31AF1C9A}" type="datetime1">
              <a:rPr lang="de-DE" smtClean="0"/>
              <a:t>12.07.2019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Programmiersprache: Python</a:t>
            </a:r>
          </a:p>
          <a:p>
            <a:r>
              <a:rPr lang="de-DE" dirty="0" smtClean="0"/>
              <a:t>Abgelegt als Quelltext</a:t>
            </a:r>
          </a:p>
          <a:p>
            <a:r>
              <a:rPr lang="de-DE" dirty="0" smtClean="0"/>
              <a:t>Text = Textdatei(en)</a:t>
            </a:r>
          </a:p>
          <a:p>
            <a:r>
              <a:rPr lang="de-DE" dirty="0" smtClean="0"/>
              <a:t>Editor: quasi jeder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0BD4-2E3D-4627-BA92-963207075914}" type="datetime1">
              <a:rPr lang="de-DE" smtClean="0"/>
              <a:t>12.07.2019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72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Nach dem Schreiben:</a:t>
            </a:r>
          </a:p>
          <a:p>
            <a:pPr lvl="1"/>
            <a:r>
              <a:rPr lang="de-DE" dirty="0" err="1" smtClean="0"/>
              <a:t>Compilieren</a:t>
            </a:r>
            <a:endParaRPr lang="de-DE" dirty="0" smtClean="0"/>
          </a:p>
          <a:p>
            <a:pPr lvl="1"/>
            <a:r>
              <a:rPr lang="de-DE" dirty="0" smtClean="0"/>
              <a:t>Ausführen</a:t>
            </a:r>
          </a:p>
          <a:p>
            <a:pPr lvl="1"/>
            <a:r>
              <a:rPr lang="de-DE" dirty="0" smtClean="0"/>
              <a:t>Fehler beheben</a:t>
            </a:r>
          </a:p>
          <a:p>
            <a:pPr lvl="1"/>
            <a:r>
              <a:rPr lang="de-DE" dirty="0" smtClean="0"/>
              <a:t>Versionskontrolle</a:t>
            </a:r>
          </a:p>
          <a:p>
            <a:r>
              <a:rPr lang="de-DE" dirty="0" smtClean="0"/>
              <a:t>Editor: keine Unterstützung</a:t>
            </a:r>
          </a:p>
          <a:p>
            <a:r>
              <a:rPr lang="de-DE" dirty="0" smtClean="0"/>
              <a:t>Lösung: IDE (Integrated Development Environment)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0BD4-2E3D-4627-BA92-963207075914}" type="datetime1">
              <a:rPr lang="de-DE" smtClean="0"/>
              <a:t>12.07.2019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09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0302-3C85-46B3-98B5-B69FEC2E6590}" type="datetime1">
              <a:rPr lang="de-DE" smtClean="0"/>
              <a:t>12.07.2019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IDE für Python: </a:t>
            </a:r>
            <a:r>
              <a:rPr lang="de-DE" dirty="0" err="1" smtClean="0"/>
              <a:t>Pycharm</a:t>
            </a:r>
            <a:endParaRPr lang="de-DE" dirty="0" smtClean="0"/>
          </a:p>
          <a:p>
            <a:r>
              <a:rPr lang="de-DE" dirty="0" smtClean="0"/>
              <a:t>Firma: </a:t>
            </a:r>
            <a:r>
              <a:rPr lang="de-DE" dirty="0" err="1" smtClean="0"/>
              <a:t>Jetbrains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Kostenlose Community Edition</a:t>
            </a:r>
          </a:p>
          <a:p>
            <a:pPr lvl="1"/>
            <a:r>
              <a:rPr lang="de-DE" dirty="0" smtClean="0"/>
              <a:t>Windows</a:t>
            </a:r>
          </a:p>
          <a:p>
            <a:pPr lvl="1"/>
            <a:r>
              <a:rPr lang="de-DE" dirty="0" smtClean="0"/>
              <a:t>Linux</a:t>
            </a:r>
            <a:endParaRPr lang="de-DE" dirty="0"/>
          </a:p>
        </p:txBody>
      </p:sp>
      <p:pic>
        <p:nvPicPr>
          <p:cNvPr id="13" name="Inhaltsplatzhalter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754" y="2332892"/>
            <a:ext cx="1559963" cy="1559963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13" y="4400122"/>
            <a:ext cx="1606794" cy="160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4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sudo</a:t>
            </a:r>
            <a:r>
              <a:rPr lang="de-DE" dirty="0" smtClean="0"/>
              <a:t> </a:t>
            </a:r>
            <a:r>
              <a:rPr lang="de-DE" dirty="0" err="1" smtClean="0"/>
              <a:t>apt-get</a:t>
            </a:r>
            <a:r>
              <a:rPr lang="de-DE" dirty="0" smtClean="0"/>
              <a:t> </a:t>
            </a:r>
            <a:r>
              <a:rPr lang="de-DE" dirty="0" err="1" smtClean="0"/>
              <a:t>purge</a:t>
            </a:r>
            <a:r>
              <a:rPr lang="de-DE" dirty="0" smtClean="0"/>
              <a:t> </a:t>
            </a:r>
            <a:r>
              <a:rPr lang="de-DE" dirty="0" err="1" smtClean="0"/>
              <a:t>oracle</a:t>
            </a:r>
            <a:r>
              <a:rPr lang="de-DE" dirty="0" smtClean="0"/>
              <a:t>*</a:t>
            </a:r>
          </a:p>
          <a:p>
            <a:r>
              <a:rPr lang="de-DE" dirty="0" err="1" smtClean="0"/>
              <a:t>sudo</a:t>
            </a:r>
            <a:r>
              <a:rPr lang="de-DE" dirty="0"/>
              <a:t> </a:t>
            </a:r>
            <a:r>
              <a:rPr lang="de-DE" dirty="0" err="1" smtClean="0"/>
              <a:t>apt-get</a:t>
            </a:r>
            <a:r>
              <a:rPr lang="de-DE" dirty="0" smtClean="0"/>
              <a:t> update</a:t>
            </a:r>
          </a:p>
          <a:p>
            <a:r>
              <a:rPr lang="de-DE" dirty="0" err="1" smtClean="0"/>
              <a:t>sudo</a:t>
            </a:r>
            <a:r>
              <a:rPr lang="de-DE" dirty="0" smtClean="0"/>
              <a:t> </a:t>
            </a:r>
            <a:r>
              <a:rPr lang="de-DE" dirty="0" err="1" smtClean="0"/>
              <a:t>apt-get</a:t>
            </a:r>
            <a:r>
              <a:rPr lang="de-DE" dirty="0" smtClean="0"/>
              <a:t> upgrade</a:t>
            </a:r>
          </a:p>
          <a:p>
            <a:r>
              <a:rPr lang="de-DE" dirty="0" err="1" smtClean="0"/>
              <a:t>sudo</a:t>
            </a:r>
            <a:r>
              <a:rPr lang="de-DE" dirty="0" smtClean="0"/>
              <a:t> </a:t>
            </a:r>
            <a:r>
              <a:rPr lang="de-DE" dirty="0" err="1" smtClean="0"/>
              <a:t>apt-get</a:t>
            </a:r>
            <a:r>
              <a:rPr lang="de-DE" dirty="0" smtClean="0"/>
              <a:t> </a:t>
            </a:r>
            <a:r>
              <a:rPr lang="de-DE" dirty="0" err="1" smtClean="0"/>
              <a:t>remove</a:t>
            </a:r>
            <a:r>
              <a:rPr lang="de-DE" dirty="0" smtClean="0"/>
              <a:t> </a:t>
            </a:r>
            <a:r>
              <a:rPr lang="de-DE" dirty="0" err="1" smtClean="0"/>
              <a:t>oracle</a:t>
            </a:r>
            <a:r>
              <a:rPr lang="de-DE" dirty="0" smtClean="0"/>
              <a:t>*</a:t>
            </a:r>
          </a:p>
          <a:p>
            <a:r>
              <a:rPr lang="de-DE" dirty="0" err="1" smtClean="0"/>
              <a:t>java</a:t>
            </a:r>
            <a:r>
              <a:rPr lang="de-DE" dirty="0" smtClean="0"/>
              <a:t> -version</a:t>
            </a:r>
          </a:p>
          <a:p>
            <a:r>
              <a:rPr lang="de-DE" dirty="0" err="1" smtClean="0"/>
              <a:t>reboot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12.07.2019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60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wget</a:t>
            </a:r>
            <a:r>
              <a:rPr lang="de-DE" dirty="0" smtClean="0"/>
              <a:t> 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download.jetbrains.com/python/pycharm-community-2018.3.5.tar.gz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wget</a:t>
            </a:r>
            <a:r>
              <a:rPr lang="de-DE" dirty="0" smtClean="0"/>
              <a:t>: Kommandozeilen-Browser</a:t>
            </a:r>
          </a:p>
          <a:p>
            <a:pPr lvl="1"/>
            <a:r>
              <a:rPr lang="de-DE" dirty="0" smtClean="0"/>
              <a:t>GZ-Datei: Zip-Format von Linux</a:t>
            </a:r>
          </a:p>
          <a:p>
            <a:pPr lvl="1"/>
            <a:r>
              <a:rPr lang="de-DE" dirty="0" smtClean="0"/>
              <a:t>TAR-Datei: Tape </a:t>
            </a:r>
            <a:r>
              <a:rPr lang="de-DE" dirty="0" err="1" smtClean="0"/>
              <a:t>Archiver</a:t>
            </a:r>
            <a:r>
              <a:rPr lang="de-DE" dirty="0" smtClean="0"/>
              <a:t> (eine Art Backup-Format)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12.07.2019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310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tar</a:t>
            </a:r>
            <a:r>
              <a:rPr lang="de-DE" dirty="0" smtClean="0"/>
              <a:t> -</a:t>
            </a:r>
            <a:r>
              <a:rPr lang="de-DE" dirty="0" err="1" smtClean="0"/>
              <a:t>xzf</a:t>
            </a:r>
            <a:r>
              <a:rPr lang="de-DE" dirty="0" smtClean="0"/>
              <a:t> pycharm-community-2018.3.5.tar.gz </a:t>
            </a:r>
            <a:endParaRPr lang="de-DE" dirty="0"/>
          </a:p>
          <a:p>
            <a:pPr lvl="1"/>
            <a:r>
              <a:rPr lang="de-DE" dirty="0" err="1" smtClean="0"/>
              <a:t>tar</a:t>
            </a:r>
            <a:r>
              <a:rPr lang="de-DE" dirty="0" smtClean="0"/>
              <a:t>: Programm zur Bearbeitung eines Backups</a:t>
            </a:r>
          </a:p>
          <a:p>
            <a:pPr lvl="1"/>
            <a:r>
              <a:rPr lang="de-DE" dirty="0" smtClean="0"/>
              <a:t>-x: </a:t>
            </a:r>
            <a:r>
              <a:rPr lang="de-DE" dirty="0" err="1" smtClean="0"/>
              <a:t>extract</a:t>
            </a:r>
            <a:endParaRPr lang="de-DE" dirty="0" smtClean="0"/>
          </a:p>
          <a:p>
            <a:pPr lvl="1"/>
            <a:r>
              <a:rPr lang="de-DE" dirty="0" smtClean="0"/>
              <a:t>-z: </a:t>
            </a:r>
            <a:r>
              <a:rPr lang="de-DE" dirty="0" err="1" smtClean="0"/>
              <a:t>zip</a:t>
            </a:r>
            <a:r>
              <a:rPr lang="de-DE" dirty="0" smtClean="0"/>
              <a:t> (gepackte Daten verarbeiten)</a:t>
            </a:r>
          </a:p>
          <a:p>
            <a:pPr lvl="1"/>
            <a:r>
              <a:rPr lang="de-DE" dirty="0" smtClean="0"/>
              <a:t>-f: </a:t>
            </a:r>
            <a:r>
              <a:rPr lang="de-DE" dirty="0" err="1" smtClean="0"/>
              <a:t>file</a:t>
            </a:r>
            <a:r>
              <a:rPr lang="de-DE" dirty="0" smtClean="0"/>
              <a:t> (Datei als Eingabe verwenden)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12.07.2019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067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Consolas" panose="020B0609020204030204" pitchFamily="49" charset="0"/>
              </a:rPr>
              <a:t>mv pycharm-community-2018.3.5 </a:t>
            </a:r>
            <a:r>
              <a:rPr lang="de-DE" dirty="0" err="1" smtClean="0">
                <a:latin typeface="Consolas" panose="020B0609020204030204" pitchFamily="49" charset="0"/>
              </a:rPr>
              <a:t>pycharm</a:t>
            </a:r>
            <a:endParaRPr lang="de-DE" dirty="0" smtClean="0">
              <a:latin typeface="Consolas" panose="020B0609020204030204" pitchFamily="49" charset="0"/>
            </a:endParaRPr>
          </a:p>
          <a:p>
            <a:r>
              <a:rPr lang="de-DE" dirty="0" err="1" smtClean="0">
                <a:latin typeface="Consolas" panose="020B0609020204030204" pitchFamily="49" charset="0"/>
              </a:rPr>
              <a:t>rm</a:t>
            </a:r>
            <a:r>
              <a:rPr lang="de-DE" dirty="0" smtClean="0">
                <a:latin typeface="Consolas" panose="020B0609020204030204" pitchFamily="49" charset="0"/>
              </a:rPr>
              <a:t> pycharm-community-2018.3.5.tar.gz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12.07.2019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1924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ptx" id="{051C714A-F62F-40F4-8970-C1AD3FEF8B0B}" vid="{2846C080-E331-49AC-A5D9-3DC1BADC5ED5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ptx" id="{051C714A-F62F-40F4-8970-C1AD3FEF8B0B}" vid="{AC3DFA67-6AA7-4AE2-869C-63F50128302C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</Template>
  <TotalTime>0</TotalTime>
  <Words>1498</Words>
  <Application>Microsoft Office PowerPoint</Application>
  <PresentationFormat>Breitbild</PresentationFormat>
  <Paragraphs>285</Paragraphs>
  <Slides>26</Slides>
  <Notes>26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Consolas</vt:lpstr>
      <vt:lpstr>Titel</vt:lpstr>
      <vt:lpstr>Inhalt</vt:lpstr>
      <vt:lpstr>Pycharm</vt:lpstr>
      <vt:lpstr>Agenda</vt:lpstr>
      <vt:lpstr>Grundlagen</vt:lpstr>
      <vt:lpstr>Grundlagen</vt:lpstr>
      <vt:lpstr>Grundlagen</vt:lpstr>
      <vt:lpstr>Installation</vt:lpstr>
      <vt:lpstr>Installation</vt:lpstr>
      <vt:lpstr>Installation</vt:lpstr>
      <vt:lpstr>Installation</vt:lpstr>
      <vt:lpstr>Installation</vt:lpstr>
      <vt:lpstr>Installation</vt:lpstr>
      <vt:lpstr>Erste Schritte</vt:lpstr>
      <vt:lpstr>Erste Schritte</vt:lpstr>
      <vt:lpstr>Erste Schritte</vt:lpstr>
      <vt:lpstr>Erste Schritte</vt:lpstr>
      <vt:lpstr>Erste Schritte</vt:lpstr>
      <vt:lpstr>Erste Schritte</vt:lpstr>
      <vt:lpstr>Bibliotheken</vt:lpstr>
      <vt:lpstr>Bibliotheken</vt:lpstr>
      <vt:lpstr>Bibliotheken</vt:lpstr>
      <vt:lpstr>Eingabeunterstützung</vt:lpstr>
      <vt:lpstr>Eingabeunterstützung</vt:lpstr>
      <vt:lpstr>Eingabeunterstützung</vt:lpstr>
      <vt:lpstr>Zusammenfassung</vt:lpstr>
      <vt:lpstr>Zusammenfassung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Weller</dc:creator>
  <cp:lastModifiedBy>Thomas Weller</cp:lastModifiedBy>
  <cp:revision>54</cp:revision>
  <dcterms:created xsi:type="dcterms:W3CDTF">2018-01-30T09:54:15Z</dcterms:created>
  <dcterms:modified xsi:type="dcterms:W3CDTF">2019-07-12T07:02:48Z</dcterms:modified>
</cp:coreProperties>
</file>