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30"/>
  </p:notesMasterIdLst>
  <p:handoutMasterIdLst>
    <p:handoutMasterId r:id="rId31"/>
  </p:handoutMasterIdLst>
  <p:sldIdLst>
    <p:sldId id="256" r:id="rId3"/>
    <p:sldId id="257" r:id="rId4"/>
    <p:sldId id="261" r:id="rId5"/>
    <p:sldId id="262" r:id="rId6"/>
    <p:sldId id="288" r:id="rId7"/>
    <p:sldId id="264" r:id="rId8"/>
    <p:sldId id="265" r:id="rId9"/>
    <p:sldId id="266" r:id="rId10"/>
    <p:sldId id="289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90" r:id="rId21"/>
    <p:sldId id="278" r:id="rId22"/>
    <p:sldId id="279" r:id="rId23"/>
    <p:sldId id="280" r:id="rId24"/>
    <p:sldId id="281" r:id="rId25"/>
    <p:sldId id="282" r:id="rId26"/>
    <p:sldId id="258" r:id="rId27"/>
    <p:sldId id="292" r:id="rId28"/>
    <p:sldId id="259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" id="{10E6BEA8-339C-4439-8385-8B472A06F5BD}">
          <p14:sldIdLst>
            <p14:sldId id="256"/>
            <p14:sldId id="257"/>
          </p14:sldIdLst>
        </p14:section>
        <p14:section name="Objekte" id="{DE265C2E-15BB-492C-8DE0-60D2A714EA43}">
          <p14:sldIdLst>
            <p14:sldId id="261"/>
            <p14:sldId id="262"/>
            <p14:sldId id="288"/>
            <p14:sldId id="264"/>
            <p14:sldId id="265"/>
            <p14:sldId id="266"/>
            <p14:sldId id="289"/>
            <p14:sldId id="268"/>
          </p14:sldIdLst>
        </p14:section>
        <p14:section name="Klassen" id="{A7C5A08A-AB46-4C7A-A44D-9C1D426B7001}">
          <p14:sldIdLst>
            <p14:sldId id="269"/>
            <p14:sldId id="270"/>
            <p14:sldId id="271"/>
          </p14:sldIdLst>
        </p14:section>
        <p14:section name="Klassen und Objekte in Python" id="{6BA0C24A-5404-4850-A420-30405F0679BF}">
          <p14:sldIdLst>
            <p14:sldId id="272"/>
            <p14:sldId id="273"/>
            <p14:sldId id="274"/>
            <p14:sldId id="275"/>
            <p14:sldId id="276"/>
            <p14:sldId id="290"/>
            <p14:sldId id="278"/>
          </p14:sldIdLst>
        </p14:section>
        <p14:section name="Bibliotheken" id="{5D4E934F-444B-4EC8-A89E-69882E9C36FA}">
          <p14:sldIdLst>
            <p14:sldId id="279"/>
            <p14:sldId id="280"/>
            <p14:sldId id="281"/>
            <p14:sldId id="282"/>
          </p14:sldIdLst>
        </p14:section>
        <p14:section name="Zusammenfassung" id="{3935168F-CA97-4DBE-AA4D-CD6487E81BA7}">
          <p14:sldIdLst>
            <p14:sldId id="258"/>
            <p14:sldId id="292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74302" autoAdjust="0"/>
  </p:normalViewPr>
  <p:slideViewPr>
    <p:cSldViewPr snapToGrid="0">
      <p:cViewPr varScale="1">
        <p:scale>
          <a:sx n="82" d="100"/>
          <a:sy n="82" d="100"/>
        </p:scale>
        <p:origin x="154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51555" y="229394"/>
            <a:ext cx="4820356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271911" y="229394"/>
            <a:ext cx="1123244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1C649-7A39-401D-9C20-CE823C3B32D5}" type="datetimeFigureOut">
              <a:rPr lang="de-DE" smtClean="0">
                <a:solidFill>
                  <a:schemeClr val="tx2"/>
                </a:solidFill>
              </a:rPr>
              <a:t>12.07.2019</a:t>
            </a:fld>
            <a:endParaRPr lang="de-DE">
              <a:solidFill>
                <a:schemeClr val="tx2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51555" y="8455819"/>
            <a:ext cx="4820356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solidFill>
                <a:schemeClr val="tx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271911" y="8455819"/>
            <a:ext cx="112324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7E42B-5E4C-4786-B9D6-102E78431102}" type="slidenum">
              <a:rPr lang="de-DE" smtClean="0">
                <a:solidFill>
                  <a:schemeClr val="tx2"/>
                </a:solidFill>
              </a:rPr>
              <a:t>‹Nr.›</a:t>
            </a:fld>
            <a:endParaRPr lang="de-DE">
              <a:solidFill>
                <a:schemeClr val="tx2"/>
              </a:solidFill>
            </a:endParaRPr>
          </a:p>
        </p:txBody>
      </p:sp>
      <p:cxnSp>
        <p:nvCxnSpPr>
          <p:cNvPr id="6" name="Straight Connector 6"/>
          <p:cNvCxnSpPr/>
          <p:nvPr/>
        </p:nvCxnSpPr>
        <p:spPr>
          <a:xfrm>
            <a:off x="451555" y="695352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/>
        </p:nvCxnSpPr>
        <p:spPr>
          <a:xfrm>
            <a:off x="451555" y="8455819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6018955" y="8205168"/>
            <a:ext cx="562467" cy="501300"/>
            <a:chOff x="11460199" y="6030240"/>
            <a:chExt cx="731801" cy="652219"/>
          </a:xfrm>
        </p:grpSpPr>
        <p:pic>
          <p:nvPicPr>
            <p:cNvPr id="11" name="Grafik 1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2" name="Rechteck 11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17104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85800" y="229393"/>
            <a:ext cx="4270022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955822" y="229393"/>
            <a:ext cx="106313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4113CCE-1A1A-46DB-884A-AE560F65C3AF}" type="datetimeFigureOut">
              <a:rPr lang="de-DE" smtClean="0"/>
              <a:pPr/>
              <a:t>12.07.2019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4270022" cy="2401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3870997"/>
            <a:ext cx="5486400" cy="413000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685800" y="8415424"/>
            <a:ext cx="4270022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955822" y="8429769"/>
            <a:ext cx="106313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27DBD90-B360-417B-B4B3-F05A4AFC199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Straight Connector 6"/>
          <p:cNvCxnSpPr/>
          <p:nvPr/>
        </p:nvCxnSpPr>
        <p:spPr>
          <a:xfrm>
            <a:off x="685800" y="695352"/>
            <a:ext cx="54864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6"/>
          <p:cNvCxnSpPr>
            <a:endCxn id="12" idx="1"/>
          </p:cNvCxnSpPr>
          <p:nvPr/>
        </p:nvCxnSpPr>
        <p:spPr>
          <a:xfrm>
            <a:off x="685800" y="8422596"/>
            <a:ext cx="5333155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/>
        </p:nvGrpSpPr>
        <p:grpSpPr>
          <a:xfrm>
            <a:off x="6018955" y="8096486"/>
            <a:ext cx="731801" cy="652219"/>
            <a:chOff x="11460199" y="6030240"/>
            <a:chExt cx="731801" cy="652219"/>
          </a:xfrm>
        </p:grpSpPr>
        <p:pic>
          <p:nvPicPr>
            <p:cNvPr id="12" name="Grafik 1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3" name="Rechteck 12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6007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Wenn wir das Konzept eines Objekts auf den Computer übertragen möchten, müssen wir nur ein paar Begriffe austauschen.</a:t>
            </a:r>
          </a:p>
          <a:p>
            <a:r>
              <a:rPr lang="de-DE" dirty="0" smtClean="0"/>
              <a:t>Anstelle von Atomen bestehen Objekte im Computer aus Ladungen, also aus Elektronen, die irgendwo</a:t>
            </a:r>
            <a:r>
              <a:rPr lang="de-DE" baseline="0" dirty="0" smtClean="0"/>
              <a:t> hingeschoben wurden.</a:t>
            </a:r>
          </a:p>
          <a:p>
            <a:r>
              <a:rPr lang="de-DE" baseline="0" dirty="0" smtClean="0"/>
              <a:t>Die Position im Computer nennt sich Speicheradresse und der Speicherort ist nicht der 3D Raum, sondern der Arbeitsspeicher (RAM, </a:t>
            </a:r>
            <a:r>
              <a:rPr lang="de-DE" baseline="0" dirty="0" err="1" smtClean="0"/>
              <a:t>random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access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memory</a:t>
            </a:r>
            <a:r>
              <a:rPr lang="de-DE" baseline="0" dirty="0" smtClean="0"/>
              <a:t>).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5259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Je nach Aufbau der Bibliothek muss auf die bereitgestellten Funktionen unterschiedlich</a:t>
            </a:r>
            <a:r>
              <a:rPr lang="de-DE" baseline="0" dirty="0" smtClean="0"/>
              <a:t> zugegriffen werden.</a:t>
            </a:r>
          </a:p>
          <a:p>
            <a:r>
              <a:rPr lang="de-DE" baseline="0" dirty="0" smtClean="0"/>
              <a:t>Wurde die Bibliothek nach dem prozeduralen Ansatz geschrieben, so gibt es keine Klassen und Objekte. Funktionen werden dann direkt aufgerufen.</a:t>
            </a:r>
          </a:p>
          <a:p>
            <a:r>
              <a:rPr lang="de-DE" baseline="0" dirty="0" smtClean="0"/>
              <a:t>Vorteile: kürzere Schreibweise, keine Denkarbeit bezüglich „dasselbe“ und „das gleiche“ Objekt</a:t>
            </a:r>
          </a:p>
          <a:p>
            <a:r>
              <a:rPr lang="de-DE" baseline="0" dirty="0" smtClean="0"/>
              <a:t>Nachteile: Funktionen können in der falschen Reihenfolge o.ä. ausgeführt werden, weil der Bezug unklar ist.</a:t>
            </a:r>
          </a:p>
          <a:p>
            <a:endParaRPr lang="de-DE" baseline="0" dirty="0" smtClean="0"/>
          </a:p>
          <a:p>
            <a:r>
              <a:rPr lang="de-DE" baseline="0" dirty="0" smtClean="0"/>
              <a:t>Wurde hingegen der objektorientierte Ansatz gewählt, muss zuerst ein Objekt erstellt werden und das Objekt bietet dann die dazu passenden Möglichkeiten.</a:t>
            </a:r>
          </a:p>
          <a:p>
            <a:r>
              <a:rPr lang="de-DE" baseline="0" dirty="0" smtClean="0"/>
              <a:t>Vorteile: über das Objekt wird der Bezug der Funktionen zueinander klarer</a:t>
            </a:r>
          </a:p>
          <a:p>
            <a:r>
              <a:rPr lang="de-DE" baseline="0" dirty="0" smtClean="0"/>
              <a:t>Nachteile: mehr Schreibarbeit, Unterscheidung zwischen „dasselbe“ und „das gleiche“ Objekt nötig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718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Wir werden voraussichtlich die Bibliotheken </a:t>
            </a:r>
            <a:r>
              <a:rPr lang="de-DE" dirty="0" err="1" smtClean="0"/>
              <a:t>luma</a:t>
            </a:r>
            <a:r>
              <a:rPr lang="de-DE" dirty="0" smtClean="0"/>
              <a:t> (zur Ansteuerung der WS2812 LEDs sowie LED Matrix) und </a:t>
            </a:r>
            <a:r>
              <a:rPr lang="de-DE" dirty="0" err="1" smtClean="0"/>
              <a:t>pygame</a:t>
            </a:r>
            <a:r>
              <a:rPr lang="de-DE" dirty="0" smtClean="0"/>
              <a:t> (für Musik) verwenden.</a:t>
            </a:r>
          </a:p>
          <a:p>
            <a:r>
              <a:rPr lang="de-DE" dirty="0" smtClean="0"/>
              <a:t>Zudem</a:t>
            </a:r>
            <a:r>
              <a:rPr lang="de-DE" baseline="0" dirty="0" smtClean="0"/>
              <a:t> soll unser Spiel über eine Webseite spielbar sein, die von einem Webserver aus </a:t>
            </a:r>
            <a:r>
              <a:rPr lang="de-DE" baseline="0" dirty="0" err="1" smtClean="0"/>
              <a:t>aiohttp</a:t>
            </a:r>
            <a:r>
              <a:rPr lang="de-DE" baseline="0" dirty="0" smtClean="0"/>
              <a:t> geliefert wird.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21268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047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 Unterscheidung zwischen demselben</a:t>
            </a:r>
            <a:r>
              <a:rPr lang="de-DE" baseline="0" dirty="0" smtClean="0"/>
              <a:t> Baum und einem gleichen Baum ist deshalb so wichtig, weil sich Änderungen ggf. nur auf einen Beobachter auswirken.</a:t>
            </a:r>
          </a:p>
          <a:p>
            <a:r>
              <a:rPr lang="de-DE" baseline="0" dirty="0" smtClean="0"/>
              <a:t>Falls man das Original noch benötigt und eine Kopie verändern möchte, muss sich der Programmierer darum kümmern, dass die Kopie erstellt wird.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7363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Das Beispiel</a:t>
            </a:r>
            <a:r>
              <a:rPr lang="de-DE" baseline="0" dirty="0" smtClean="0"/>
              <a:t> des Objekts „Holztisch“ haben wir zuvor schon kennengelernt.</a:t>
            </a:r>
          </a:p>
          <a:p>
            <a:r>
              <a:rPr lang="de-DE" baseline="0" dirty="0" smtClean="0"/>
              <a:t>Die Klasse „Tisch“ liefert die Definition aller möglichen Tische. Sie beschreibt in allgemeiner Form, wie ein Tisch aussieht, ohne konkrete Angaben zu einem bestimmten Tisch zu machen.</a:t>
            </a:r>
          </a:p>
          <a:p>
            <a:endParaRPr lang="de-DE" baseline="0" dirty="0" smtClean="0"/>
          </a:p>
          <a:p>
            <a:r>
              <a:rPr lang="de-DE" baseline="0" dirty="0" smtClean="0"/>
              <a:t>Ein anderes Beispiel:</a:t>
            </a:r>
          </a:p>
          <a:p>
            <a:r>
              <a:rPr lang="de-DE" baseline="0" dirty="0" smtClean="0"/>
              <a:t>Klasse „Hund“: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Name des Hundes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Geburtsdatum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Fellfarbe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Eigentümer</a:t>
            </a:r>
          </a:p>
          <a:p>
            <a:pPr marL="0" indent="0">
              <a:buFontTx/>
              <a:buNone/>
            </a:pPr>
            <a:r>
              <a:rPr lang="de-DE" baseline="0" dirty="0" smtClean="0"/>
              <a:t>Objekt „Hund meiner Nachbarin“: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Name des Hundes: Jenny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Geburtsdatum: 3.6.2017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Fellfarbe: schwarz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Eigentümer: Andrea G.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862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Objekte („der Hund meiner Nachbarin“) werden klein</a:t>
            </a:r>
            <a:r>
              <a:rPr lang="de-DE" baseline="0" dirty="0" smtClean="0"/>
              <a:t> geschrieben, obwohl es sich um Substantive handelt.</a:t>
            </a:r>
          </a:p>
          <a:p>
            <a:pPr marL="0" indent="0">
              <a:buFontTx/>
              <a:buNone/>
            </a:pPr>
            <a:r>
              <a:rPr lang="de-DE" baseline="0" dirty="0" smtClean="0"/>
              <a:t>Beispiel: </a:t>
            </a:r>
            <a:r>
              <a:rPr lang="de-DE" baseline="0" dirty="0" err="1" smtClean="0"/>
              <a:t>jenny</a:t>
            </a:r>
            <a:r>
              <a:rPr lang="de-DE" baseline="0" dirty="0" smtClean="0"/>
              <a:t> = Hund(„Jenny“, „3.6.2017“, „schwarz“, „Andrea G.“)</a:t>
            </a:r>
          </a:p>
          <a:p>
            <a:pPr marL="0" indent="0">
              <a:buFontTx/>
              <a:buNone/>
            </a:pPr>
            <a:endParaRPr lang="de-DE" baseline="0" dirty="0" smtClean="0"/>
          </a:p>
          <a:p>
            <a:r>
              <a:rPr lang="de-DE" baseline="0" dirty="0" smtClean="0"/>
              <a:t>Ebenso Eigenschaften („Farbe des Hundes“), obwohl es sich auch um Substantive handelt.</a:t>
            </a:r>
          </a:p>
          <a:p>
            <a:r>
              <a:rPr lang="de-DE" baseline="0" dirty="0" smtClean="0"/>
              <a:t>Beispiel: </a:t>
            </a:r>
            <a:r>
              <a:rPr lang="de-DE" baseline="0" dirty="0" err="1" smtClean="0"/>
              <a:t>jenny.farbe</a:t>
            </a:r>
            <a:r>
              <a:rPr lang="de-DE" baseline="0" dirty="0" smtClean="0"/>
              <a:t>=„schwarz“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2700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Operationen (auch: Funktionen, Methoden),</a:t>
            </a:r>
            <a:r>
              <a:rPr lang="de-DE" baseline="0" dirty="0" smtClean="0"/>
              <a:t> die spezifisch für eine Klasse oder ein Objekt sind, </a:t>
            </a:r>
            <a:r>
              <a:rPr lang="de-DE" dirty="0" smtClean="0"/>
              <a:t>werden der Klasse untergeordnet,</a:t>
            </a:r>
            <a:r>
              <a:rPr lang="de-DE" baseline="0" dirty="0" smtClean="0"/>
              <a:t> d.h. eingerückt.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9582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Eigenschaften von Objekten werden in der speziellen</a:t>
            </a:r>
            <a:r>
              <a:rPr lang="de-DE" baseline="0" dirty="0" smtClean="0"/>
              <a:t> Methode namens __</a:t>
            </a:r>
            <a:r>
              <a:rPr lang="de-DE" baseline="0" dirty="0" err="1" smtClean="0"/>
              <a:t>init</a:t>
            </a:r>
            <a:r>
              <a:rPr lang="de-DE" baseline="0" dirty="0" smtClean="0"/>
              <a:t>__ gesetzt.</a:t>
            </a:r>
          </a:p>
          <a:p>
            <a:r>
              <a:rPr lang="de-DE" baseline="0" dirty="0" smtClean="0"/>
              <a:t>Gesprochen wird __</a:t>
            </a:r>
            <a:r>
              <a:rPr lang="de-DE" baseline="0" dirty="0" err="1" smtClean="0"/>
              <a:t>init</a:t>
            </a:r>
            <a:r>
              <a:rPr lang="de-DE" baseline="0" dirty="0" smtClean="0"/>
              <a:t>__: „</a:t>
            </a:r>
            <a:r>
              <a:rPr lang="de-DE" baseline="0" dirty="0" err="1" smtClean="0"/>
              <a:t>dunder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init</a:t>
            </a:r>
            <a:r>
              <a:rPr lang="de-DE" baseline="0" dirty="0" smtClean="0"/>
              <a:t>“, wobei „</a:t>
            </a:r>
            <a:r>
              <a:rPr lang="de-DE" baseline="0" dirty="0" err="1" smtClean="0"/>
              <a:t>dunder</a:t>
            </a:r>
            <a:r>
              <a:rPr lang="de-DE" baseline="0" dirty="0" smtClean="0"/>
              <a:t>“ für „double </a:t>
            </a:r>
            <a:r>
              <a:rPr lang="de-DE" baseline="0" dirty="0" err="1" smtClean="0"/>
              <a:t>underscore</a:t>
            </a:r>
            <a:r>
              <a:rPr lang="de-DE" baseline="0" dirty="0" smtClean="0"/>
              <a:t>“ steht.</a:t>
            </a:r>
          </a:p>
          <a:p>
            <a:r>
              <a:rPr lang="de-DE" baseline="0" dirty="0" smtClean="0"/>
              <a:t>Das Schlüsselwort </a:t>
            </a:r>
            <a:r>
              <a:rPr lang="de-DE" baseline="0" dirty="0" err="1" smtClean="0"/>
              <a:t>self</a:t>
            </a:r>
            <a:r>
              <a:rPr lang="de-DE" baseline="0" dirty="0" smtClean="0"/>
              <a:t> sagt, dass es sich um eine Eigenschaft des Objekts selbst handelt.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00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609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6392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Wie bereits bei der Präsentation zu </a:t>
            </a:r>
            <a:r>
              <a:rPr lang="de-DE" dirty="0" err="1" smtClean="0"/>
              <a:t>PyCharm</a:t>
            </a:r>
            <a:r>
              <a:rPr lang="de-DE" dirty="0" smtClean="0"/>
              <a:t> erwähnt,</a:t>
            </a:r>
            <a:r>
              <a:rPr lang="de-DE" baseline="0" dirty="0" smtClean="0"/>
              <a:t> gibt es die Möglichkeit auf das Wissen und Können von schlauen Leuten zuzugreifen, sofern diese ihre Arbeit in Form einer Bibliothek zur Verfügung stellen.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1915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2502" y="1147513"/>
            <a:ext cx="10521297" cy="2387600"/>
          </a:xfrm>
        </p:spPr>
        <p:txBody>
          <a:bodyPr anchor="b"/>
          <a:lstStyle>
            <a:lvl1pPr algn="l">
              <a:defRPr lang="de-DE" dirty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2503" y="3602038"/>
            <a:ext cx="10521296" cy="65972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60DF1-C604-4681-8D64-8DFC45FEF067}" type="datetime1">
              <a:rPr lang="de-DE" smtClean="0"/>
              <a:t>12.07.2019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619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Fragen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DB6D-A489-46D1-83D3-A8E63047522F}" type="datetime1">
              <a:rPr lang="de-DE" smtClean="0"/>
              <a:t>12.07.2019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19625" y="3047710"/>
            <a:ext cx="1752751" cy="182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851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20000" y="601556"/>
            <a:ext cx="4799936" cy="553998"/>
          </a:xfrm>
          <a:prstGeom prst="rect">
            <a:avLst/>
          </a:prstGeom>
          <a:solidFill>
            <a:srgbClr val="EAEAEB"/>
          </a:solidFill>
        </p:spPr>
        <p:txBody>
          <a:bodyPr wrap="square" lIns="0" tIns="0" rIns="0" bIns="0" anchor="b" anchorCtr="0">
            <a:spAutoFit/>
          </a:bodyPr>
          <a:lstStyle>
            <a:lvl1pPr marL="0" indent="0">
              <a:buNone/>
              <a:defRPr sz="4000" b="1" baseline="0">
                <a:solidFill>
                  <a:srgbClr val="F37637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Title Group </a:t>
            </a:r>
            <a:r>
              <a:rPr lang="de-DE" dirty="0" err="1" smtClean="0"/>
              <a:t>Slides</a:t>
            </a:r>
            <a:endParaRPr lang="en-GB" dirty="0"/>
          </a:p>
        </p:txBody>
      </p:sp>
      <p:sp>
        <p:nvSpPr>
          <p:cNvPr id="9" name="Inhaltsplatzhalter 2"/>
          <p:cNvSpPr>
            <a:spLocks noGrp="1"/>
          </p:cNvSpPr>
          <p:nvPr>
            <p:ph sz="quarter" idx="12" hasCustomPrompt="1"/>
          </p:nvPr>
        </p:nvSpPr>
        <p:spPr>
          <a:xfrm>
            <a:off x="4262400" y="576000"/>
            <a:ext cx="7646400" cy="46080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FontTx/>
              <a:buNone/>
              <a:defRPr sz="3000" b="1" baseline="0">
                <a:solidFill>
                  <a:srgbClr val="00498F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Title </a:t>
            </a:r>
            <a:r>
              <a:rPr lang="de-DE" dirty="0" err="1" smtClean="0"/>
              <a:t>of</a:t>
            </a:r>
            <a:r>
              <a:rPr lang="de-DE" dirty="0" smtClean="0"/>
              <a:t> This Slide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19666" y="1620000"/>
            <a:ext cx="11232985" cy="5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000" b="1">
                <a:solidFill>
                  <a:srgbClr val="00498F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Title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720000" y="2160000"/>
            <a:ext cx="11232651" cy="4653376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buFont typeface="Arial" panose="020B0604020202020204" pitchFamily="34" charset="0"/>
              <a:buChar char="•"/>
              <a:defRPr sz="2500">
                <a:solidFill>
                  <a:srgbClr val="57575A"/>
                </a:solidFill>
                <a:latin typeface="Helvetica Narrow" panose="020B0506020203020204" pitchFamily="34" charset="0"/>
              </a:defRPr>
            </a:lvl1pPr>
            <a:lvl2pPr>
              <a:defRPr sz="2400">
                <a:solidFill>
                  <a:srgbClr val="57575A"/>
                </a:solidFill>
                <a:latin typeface="Helvetica Narrow" panose="020B0506020203020204" pitchFamily="34" charset="0"/>
              </a:defRPr>
            </a:lvl2pPr>
            <a:lvl3pPr>
              <a:defRPr sz="2000">
                <a:solidFill>
                  <a:srgbClr val="57575A"/>
                </a:solidFill>
                <a:latin typeface="Helvetica Narrow" panose="020B0506020203020204" pitchFamily="34" charset="0"/>
              </a:defRPr>
            </a:lvl3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28451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81B2-19DF-48AE-91C7-27F2A36E62E0}" type="datetime1">
              <a:rPr lang="de-DE" smtClean="0"/>
              <a:t>12.07.2019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351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FC425-175B-4284-A2F8-674122BD43B2}" type="datetime1">
              <a:rPr lang="de-DE" smtClean="0"/>
              <a:t>12.07.2019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94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68B03-6B76-48DE-813B-2EE11965AC11}" type="datetime1">
              <a:rPr lang="de-DE" smtClean="0"/>
              <a:t>12.07.2019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351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48A6-D3FB-48A1-95E1-4AFCAE140D47}" type="datetime1">
              <a:rPr lang="de-DE" smtClean="0"/>
              <a:t>12.07.2019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235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ndere Med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Andere Medien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C266-A3B5-4869-A7D6-1F9C4BDB5146}" type="datetime1">
              <a:rPr lang="de-DE" smtClean="0"/>
              <a:t>12.07.2019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55197" y="2190750"/>
            <a:ext cx="2081606" cy="362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06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Pause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FA804-0D31-4A3C-8E9B-61B5926713A9}" type="datetime1">
              <a:rPr lang="de-DE" smtClean="0"/>
              <a:t>12.07.2019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34806" y="2914650"/>
            <a:ext cx="1922388" cy="221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024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1A7AD-F5C7-4B32-9ADD-3690F8E6D474}" type="datetime1">
              <a:rPr lang="de-DE" smtClean="0"/>
              <a:t>12.07.2019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35931" y="524389"/>
            <a:ext cx="1035738" cy="100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93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94E2-0925-4D25-98DF-4152C5BFF20B}" type="datetime1">
              <a:rPr lang="de-DE" smtClean="0"/>
              <a:t>12.07.2019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73012" y="503155"/>
            <a:ext cx="561575" cy="104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286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24" y="5098244"/>
            <a:ext cx="2175971" cy="652219"/>
          </a:xfrm>
          <a:prstGeom prst="rect">
            <a:avLst/>
          </a:prstGeom>
        </p:spPr>
      </p:pic>
      <p:sp>
        <p:nvSpPr>
          <p:cNvPr id="10" name="Rectangle 16"/>
          <p:cNvSpPr/>
          <p:nvPr userDrawn="1"/>
        </p:nvSpPr>
        <p:spPr>
          <a:xfrm>
            <a:off x="0" y="0"/>
            <a:ext cx="12192000" cy="3167743"/>
          </a:xfrm>
          <a:prstGeom prst="rect">
            <a:avLst/>
          </a:prstGeom>
          <a:gradFill>
            <a:gsLst>
              <a:gs pos="22000">
                <a:srgbClr val="93B5D3"/>
              </a:gs>
              <a:gs pos="6000">
                <a:srgbClr val="B2CAE0"/>
              </a:gs>
              <a:gs pos="96000">
                <a:srgbClr val="055397">
                  <a:lumMod val="100000"/>
                </a:srgbClr>
              </a:gs>
              <a:gs pos="97000">
                <a:srgbClr val="055397">
                  <a:lumMod val="10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/>
          <p:cNvSpPr/>
          <p:nvPr userDrawn="1"/>
        </p:nvSpPr>
        <p:spPr>
          <a:xfrm>
            <a:off x="0" y="3167743"/>
            <a:ext cx="12192000" cy="1094015"/>
          </a:xfrm>
          <a:prstGeom prst="rect">
            <a:avLst/>
          </a:prstGeom>
          <a:solidFill>
            <a:srgbClr val="0553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6"/>
          <p:cNvCxnSpPr/>
          <p:nvPr userDrawn="1"/>
        </p:nvCxnSpPr>
        <p:spPr>
          <a:xfrm>
            <a:off x="0" y="4261758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2436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704B232-EA83-480C-9DE8-A82771CCD238}" type="datetime1">
              <a:rPr lang="de-DE" smtClean="0"/>
              <a:t>12.07.2019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smtClean="0"/>
              <a:t>Python: Objektorientierung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6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40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931349"/>
            <a:ext cx="10515600" cy="4245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5046739-08A4-4999-85F3-3D3B28333F59}" type="datetime1">
              <a:rPr lang="de-DE" smtClean="0"/>
              <a:t>12.07.2019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smtClean="0"/>
              <a:t>Python: Objektorientierung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756949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 userDrawn="1"/>
        </p:nvGrpSpPr>
        <p:grpSpPr>
          <a:xfrm>
            <a:off x="11460199" y="6030240"/>
            <a:ext cx="731801" cy="652219"/>
            <a:chOff x="11460199" y="6030240"/>
            <a:chExt cx="731801" cy="652219"/>
          </a:xfrm>
        </p:grpSpPr>
        <p:pic>
          <p:nvPicPr>
            <p:cNvPr id="10" name="Grafik 9"/>
            <p:cNvPicPr>
              <a:picLocks noChangeAspect="1"/>
            </p:cNvPicPr>
            <p:nvPr userDrawn="1"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8" name="Rechteck 7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4361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60" r:id="rId3"/>
    <p:sldLayoutId id="2147483661" r:id="rId4"/>
    <p:sldLayoutId id="2147483665" r:id="rId5"/>
    <p:sldLayoutId id="2147483666" r:id="rId6"/>
    <p:sldLayoutId id="2147483662" r:id="rId7"/>
    <p:sldLayoutId id="2147483663" r:id="rId8"/>
    <p:sldLayoutId id="2147483664" r:id="rId9"/>
    <p:sldLayoutId id="2147483667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Python: Objektorientierung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5310C-5402-4043-8BFB-9A0D427AEB83}" type="datetime1">
              <a:rPr lang="de-DE" smtClean="0"/>
              <a:t>12.07.2019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99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Objekte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Warum ist das so wichtig?</a:t>
            </a:r>
          </a:p>
          <a:p>
            <a:pPr lvl="1"/>
            <a:r>
              <a:rPr lang="de-DE" dirty="0"/>
              <a:t>Vorhersage, wie sich Änderungen </a:t>
            </a:r>
            <a:r>
              <a:rPr lang="de-DE" dirty="0" smtClean="0"/>
              <a:t>auswirken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094405" y="5621649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   gleicher   Baum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571" y="2950836"/>
            <a:ext cx="2705478" cy="220058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118" y="2950836"/>
            <a:ext cx="2705478" cy="2200582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312" y="3841150"/>
            <a:ext cx="1224136" cy="1697469"/>
          </a:xfrm>
          <a:prstGeom prst="rect">
            <a:avLst/>
          </a:prstGeom>
        </p:spPr>
      </p:pic>
      <p:cxnSp>
        <p:nvCxnSpPr>
          <p:cNvPr id="11" name="Gerade Verbindung mit Pfeil 10"/>
          <p:cNvCxnSpPr/>
          <p:nvPr/>
        </p:nvCxnSpPr>
        <p:spPr>
          <a:xfrm flipH="1" flipV="1">
            <a:off x="8571135" y="4398525"/>
            <a:ext cx="670303" cy="162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59" y="3636736"/>
            <a:ext cx="1544960" cy="2106295"/>
          </a:xfrm>
          <a:prstGeom prst="rect">
            <a:avLst/>
          </a:prstGeom>
        </p:spPr>
      </p:pic>
      <p:cxnSp>
        <p:nvCxnSpPr>
          <p:cNvPr id="13" name="Gerade Verbindung mit Pfeil 12"/>
          <p:cNvCxnSpPr/>
          <p:nvPr/>
        </p:nvCxnSpPr>
        <p:spPr>
          <a:xfrm flipV="1">
            <a:off x="2993166" y="4561229"/>
            <a:ext cx="615795" cy="1452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9419" y="4706506"/>
            <a:ext cx="484355" cy="484355"/>
          </a:xfrm>
          <a:prstGeom prst="rect">
            <a:avLst/>
          </a:prstGeom>
        </p:spPr>
      </p:pic>
      <p:cxnSp>
        <p:nvCxnSpPr>
          <p:cNvPr id="18" name="Gerader Verbinder 17"/>
          <p:cNvCxnSpPr/>
          <p:nvPr/>
        </p:nvCxnSpPr>
        <p:spPr>
          <a:xfrm flipV="1">
            <a:off x="5555847" y="5691418"/>
            <a:ext cx="822897" cy="2732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5241080" y="5287202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  <a:latin typeface="Helvetica Narrow" panose="020B0506020203020204" pitchFamily="34" charset="0"/>
              </a:rPr>
              <a:t>nicht mehr gleicher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3DD90-6A82-4C52-90D3-B5281BA0D478}" type="datetime1">
              <a:rPr lang="de-DE" smtClean="0"/>
              <a:t>12.07.2019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38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Klassen definieren die Eigenschaften, die Objekte haben können</a:t>
            </a:r>
          </a:p>
          <a:p>
            <a:pPr lvl="1"/>
            <a:r>
              <a:rPr lang="de-DE" dirty="0"/>
              <a:t>Beispiel:</a:t>
            </a:r>
            <a:br>
              <a:rPr lang="de-DE" dirty="0"/>
            </a:br>
            <a:r>
              <a:rPr lang="de-DE" dirty="0"/>
              <a:t>Objekt: </a:t>
            </a:r>
            <a:br>
              <a:rPr lang="de-DE" dirty="0"/>
            </a:br>
            <a:r>
              <a:rPr lang="de-DE" dirty="0"/>
              <a:t>"der Tisch mit 4 Beinen und hölzerner Tischplatte […]"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Klasse: </a:t>
            </a:r>
            <a:br>
              <a:rPr lang="de-DE" dirty="0"/>
            </a:br>
            <a:r>
              <a:rPr lang="de-DE" dirty="0"/>
              <a:t>ein Tisch hat eine Menge an Beinen</a:t>
            </a:r>
            <a:br>
              <a:rPr lang="de-DE" dirty="0"/>
            </a:br>
            <a:r>
              <a:rPr lang="de-DE" dirty="0"/>
              <a:t>ein Tisch hat eine Tischplatte</a:t>
            </a:r>
            <a:br>
              <a:rPr lang="de-DE" dirty="0"/>
            </a:br>
            <a:r>
              <a:rPr lang="de-DE" dirty="0"/>
              <a:t>eine Tischplatte besteht aus einem Material</a:t>
            </a:r>
            <a:br>
              <a:rPr lang="de-DE" dirty="0"/>
            </a:br>
            <a:r>
              <a:rPr lang="de-DE" dirty="0"/>
              <a:t>[…]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C754-D7CB-4A47-BCBC-4CAE8305570C}" type="datetime1">
              <a:rPr lang="de-DE" smtClean="0"/>
              <a:t>12.07.2019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183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Man kann aus Klassen Instanzen (Objekte) erzeugen</a:t>
            </a:r>
          </a:p>
          <a:p>
            <a:pPr lvl="1"/>
            <a:r>
              <a:rPr lang="de-DE" dirty="0"/>
              <a:t>Beispiel: </a:t>
            </a:r>
            <a:br>
              <a:rPr lang="de-DE" dirty="0"/>
            </a:br>
            <a:r>
              <a:rPr lang="de-DE" dirty="0"/>
              <a:t>Legoauto-Bauplan = Klasse</a:t>
            </a:r>
            <a:br>
              <a:rPr lang="de-DE" dirty="0"/>
            </a:br>
            <a:r>
              <a:rPr lang="de-DE" dirty="0"/>
              <a:t>Hände, Finger, Werkzeug = Programmcode</a:t>
            </a:r>
            <a:br>
              <a:rPr lang="de-DE" dirty="0"/>
            </a:br>
            <a:r>
              <a:rPr lang="de-DE" dirty="0"/>
              <a:t>Aufgebautes Spielzeug = Objekt</a:t>
            </a:r>
          </a:p>
          <a:p>
            <a:endParaRPr lang="de-DE" dirty="0"/>
          </a:p>
          <a:p>
            <a:r>
              <a:rPr lang="de-DE" dirty="0"/>
              <a:t>Man sagt, ein Objekt sei vom Typ seiner Klasse</a:t>
            </a:r>
          </a:p>
          <a:p>
            <a:pPr lvl="1"/>
            <a:r>
              <a:rPr lang="de-DE" dirty="0"/>
              <a:t>"Dieses Spielzeug ist vom Typ </a:t>
            </a:r>
            <a:r>
              <a:rPr lang="de-DE" dirty="0" err="1"/>
              <a:t>Legoauto</a:t>
            </a:r>
            <a:r>
              <a:rPr lang="de-DE" dirty="0" smtClean="0"/>
              <a:t>"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DAF7-413B-4565-905F-0084D2C11910}" type="datetime1">
              <a:rPr lang="de-DE" smtClean="0"/>
              <a:t>12.07.2019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94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Klassen können Methoden/Prozeduren definieren, um mit Objekten etwas zu tun</a:t>
            </a:r>
          </a:p>
          <a:p>
            <a:pPr lvl="1"/>
            <a:r>
              <a:rPr lang="de-DE" dirty="0"/>
              <a:t>Beispiel:</a:t>
            </a:r>
            <a:br>
              <a:rPr lang="de-DE" dirty="0"/>
            </a:br>
            <a:r>
              <a:rPr lang="de-DE" dirty="0"/>
              <a:t>Berechne Verkaufspreis (Tisch)</a:t>
            </a:r>
            <a:br>
              <a:rPr lang="de-DE" dirty="0"/>
            </a:br>
            <a:r>
              <a:rPr lang="de-DE" dirty="0"/>
              <a:t>Drucke Liste benötigter Klötze (</a:t>
            </a:r>
            <a:r>
              <a:rPr lang="de-DE" dirty="0" err="1"/>
              <a:t>Legoauto</a:t>
            </a:r>
            <a:r>
              <a:rPr lang="de-DE" dirty="0"/>
              <a:t>)</a:t>
            </a:r>
            <a:br>
              <a:rPr lang="de-DE" dirty="0"/>
            </a:br>
            <a:r>
              <a:rPr lang="de-DE" dirty="0"/>
              <a:t>Zeige CO</a:t>
            </a:r>
            <a:r>
              <a:rPr lang="de-DE" baseline="-25000" dirty="0"/>
              <a:t>2</a:t>
            </a:r>
            <a:r>
              <a:rPr lang="de-DE" dirty="0"/>
              <a:t> Auswirkung aufs Klima (Baum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EDA39-DDAF-4F9E-B374-AA0AD5204EF0}" type="datetime1">
              <a:rPr lang="de-DE" smtClean="0"/>
              <a:t>12.07.2019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09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Klassen und Objekte in </a:t>
            </a:r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838200" y="1931349"/>
            <a:ext cx="7508631" cy="4245613"/>
          </a:xfrm>
        </p:spPr>
        <p:txBody>
          <a:bodyPr/>
          <a:lstStyle/>
          <a:p>
            <a:r>
              <a:rPr lang="de-DE" dirty="0"/>
              <a:t>Klassen werden mit </a:t>
            </a:r>
            <a:r>
              <a:rPr lang="de-DE" dirty="0" err="1">
                <a:solidFill>
                  <a:srgbClr val="F37637"/>
                </a:solidFill>
              </a:rPr>
              <a:t>class</a:t>
            </a:r>
            <a:r>
              <a:rPr lang="de-DE" dirty="0">
                <a:solidFill>
                  <a:srgbClr val="F37637"/>
                </a:solidFill>
              </a:rPr>
              <a:t> </a:t>
            </a:r>
            <a:r>
              <a:rPr lang="de-DE" i="1" dirty="0" err="1"/>
              <a:t>Typname</a:t>
            </a:r>
            <a:r>
              <a:rPr lang="de-DE" dirty="0">
                <a:solidFill>
                  <a:srgbClr val="F37637"/>
                </a:solidFill>
              </a:rPr>
              <a:t>: </a:t>
            </a:r>
            <a:r>
              <a:rPr lang="de-DE" dirty="0"/>
              <a:t>definiert</a:t>
            </a:r>
          </a:p>
          <a:p>
            <a:r>
              <a:rPr lang="de-DE" dirty="0"/>
              <a:t>Objekt erzeugen:</a:t>
            </a:r>
            <a:br>
              <a:rPr lang="de-DE" dirty="0"/>
            </a:br>
            <a:r>
              <a:rPr lang="de-DE" i="1" dirty="0" err="1"/>
              <a:t>objekt</a:t>
            </a:r>
            <a:r>
              <a:rPr lang="de-DE" i="1" dirty="0"/>
              <a:t> </a:t>
            </a:r>
            <a:r>
              <a:rPr lang="de-DE" i="1" dirty="0">
                <a:solidFill>
                  <a:srgbClr val="F37637"/>
                </a:solidFill>
              </a:rPr>
              <a:t>=</a:t>
            </a:r>
            <a:r>
              <a:rPr lang="de-DE" i="1" dirty="0"/>
              <a:t> </a:t>
            </a:r>
            <a:r>
              <a:rPr lang="de-DE" i="1" dirty="0" err="1"/>
              <a:t>Typname</a:t>
            </a:r>
            <a:r>
              <a:rPr lang="de-DE" i="1" dirty="0" smtClean="0">
                <a:solidFill>
                  <a:srgbClr val="F37637"/>
                </a:solidFill>
              </a:rPr>
              <a:t>()</a:t>
            </a:r>
            <a:endParaRPr lang="de-DE" i="1" dirty="0">
              <a:solidFill>
                <a:srgbClr val="F37637"/>
              </a:solidFill>
            </a:endParaRPr>
          </a:p>
        </p:txBody>
      </p:sp>
      <p:cxnSp>
        <p:nvCxnSpPr>
          <p:cNvPr id="9" name="Gerade Verbindung mit Pfeil 8"/>
          <p:cNvCxnSpPr/>
          <p:nvPr/>
        </p:nvCxnSpPr>
        <p:spPr>
          <a:xfrm flipH="1">
            <a:off x="4367264" y="3077850"/>
            <a:ext cx="727128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5130201" y="2754685"/>
            <a:ext cx="562365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 Python </a:t>
            </a:r>
            <a:r>
              <a:rPr lang="de-DE" dirty="0" smtClean="0"/>
              <a:t>ist nicht </a:t>
            </a:r>
            <a:r>
              <a:rPr lang="de-DE" dirty="0"/>
              <a:t>direkt ersichtlich,</a:t>
            </a:r>
          </a:p>
          <a:p>
            <a:r>
              <a:rPr lang="de-DE" dirty="0"/>
              <a:t>ob es sich um eine Methode oder </a:t>
            </a:r>
          </a:p>
          <a:p>
            <a:r>
              <a:rPr lang="de-DE" dirty="0"/>
              <a:t>eine Klasse handelt.</a:t>
            </a:r>
          </a:p>
          <a:p>
            <a:endParaRPr lang="de-DE" dirty="0"/>
          </a:p>
          <a:p>
            <a:r>
              <a:rPr lang="de-DE" dirty="0"/>
              <a:t>Konvention: </a:t>
            </a:r>
            <a:br>
              <a:rPr lang="de-DE" dirty="0"/>
            </a:br>
            <a:r>
              <a:rPr lang="de-DE" dirty="0" smtClean="0"/>
              <a:t>Klassen </a:t>
            </a:r>
            <a:r>
              <a:rPr lang="de-DE" dirty="0"/>
              <a:t>= Substantiv (Hauptwort)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Großschreibung</a:t>
            </a:r>
            <a:br>
              <a:rPr lang="de-DE" dirty="0"/>
            </a:br>
            <a:r>
              <a:rPr lang="de-DE" dirty="0"/>
              <a:t>Methoden = Verben (</a:t>
            </a:r>
            <a:r>
              <a:rPr lang="de-DE" dirty="0" err="1"/>
              <a:t>Tunwort</a:t>
            </a:r>
            <a:r>
              <a:rPr lang="de-DE" dirty="0"/>
              <a:t>)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Kleinschreibung</a:t>
            </a:r>
          </a:p>
          <a:p>
            <a:endParaRPr lang="de-DE" dirty="0"/>
          </a:p>
          <a:p>
            <a:r>
              <a:rPr lang="de-DE" dirty="0"/>
              <a:t>Andere Programmiersprachen</a:t>
            </a:r>
          </a:p>
          <a:p>
            <a:r>
              <a:rPr lang="de-DE" dirty="0"/>
              <a:t>verwenden oft</a:t>
            </a:r>
          </a:p>
          <a:p>
            <a:r>
              <a:rPr lang="de-DE" dirty="0" err="1"/>
              <a:t>objekt</a:t>
            </a:r>
            <a:r>
              <a:rPr lang="de-DE" dirty="0"/>
              <a:t> </a:t>
            </a:r>
            <a:r>
              <a:rPr lang="de-DE" dirty="0">
                <a:solidFill>
                  <a:srgbClr val="F37637"/>
                </a:solidFill>
              </a:rPr>
              <a:t>= </a:t>
            </a:r>
            <a:r>
              <a:rPr lang="de-DE" dirty="0" err="1">
                <a:solidFill>
                  <a:srgbClr val="F37637"/>
                </a:solidFill>
              </a:rPr>
              <a:t>new</a:t>
            </a:r>
            <a:r>
              <a:rPr lang="de-DE" dirty="0"/>
              <a:t> </a:t>
            </a:r>
            <a:r>
              <a:rPr lang="de-DE" dirty="0" err="1"/>
              <a:t>Typname</a:t>
            </a:r>
            <a:r>
              <a:rPr lang="de-DE" dirty="0">
                <a:solidFill>
                  <a:srgbClr val="F37637"/>
                </a:solidFill>
              </a:rPr>
              <a:t>()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90C6-DCEF-40B2-8E43-D63B9D026C61}" type="datetime1">
              <a:rPr lang="de-DE" smtClean="0"/>
              <a:t>12.07.2019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65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Klassen und Objekte in </a:t>
            </a:r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Operationen, die mit einem Objekt einer Klasse durchgeführt werden können:</a:t>
            </a:r>
            <a:br>
              <a:rPr lang="de-DE" dirty="0"/>
            </a:br>
            <a:r>
              <a:rPr lang="de-DE" i="1" dirty="0" err="1">
                <a:solidFill>
                  <a:srgbClr val="F37637"/>
                </a:solidFill>
              </a:rPr>
              <a:t>class</a:t>
            </a:r>
            <a:r>
              <a:rPr lang="de-DE" i="1" dirty="0">
                <a:solidFill>
                  <a:srgbClr val="F37637"/>
                </a:solidFill>
              </a:rPr>
              <a:t> </a:t>
            </a:r>
            <a:r>
              <a:rPr lang="de-DE" i="1" dirty="0" err="1"/>
              <a:t>Typname</a:t>
            </a:r>
            <a:r>
              <a:rPr lang="de-DE" i="1" dirty="0">
                <a:solidFill>
                  <a:srgbClr val="F37637"/>
                </a:solidFill>
              </a:rPr>
              <a:t>:</a:t>
            </a:r>
            <a:r>
              <a:rPr lang="de-DE" i="1" dirty="0"/>
              <a:t/>
            </a:r>
            <a:br>
              <a:rPr lang="de-DE" i="1" dirty="0"/>
            </a:br>
            <a:r>
              <a:rPr lang="de-DE" i="1" dirty="0"/>
              <a:t>	</a:t>
            </a:r>
            <a:r>
              <a:rPr lang="de-DE" i="1" dirty="0" err="1">
                <a:solidFill>
                  <a:srgbClr val="F37637"/>
                </a:solidFill>
              </a:rPr>
              <a:t>def</a:t>
            </a:r>
            <a:r>
              <a:rPr lang="de-DE" i="1" dirty="0">
                <a:solidFill>
                  <a:srgbClr val="F37637"/>
                </a:solidFill>
              </a:rPr>
              <a:t> </a:t>
            </a:r>
            <a:r>
              <a:rPr lang="de-DE" i="1" dirty="0" err="1" smtClean="0"/>
              <a:t>methodenname</a:t>
            </a:r>
            <a:r>
              <a:rPr lang="de-DE" i="1" dirty="0" smtClean="0">
                <a:solidFill>
                  <a:srgbClr val="F37637"/>
                </a:solidFill>
              </a:rPr>
              <a:t>(</a:t>
            </a:r>
            <a:r>
              <a:rPr lang="de-DE" i="1" dirty="0" err="1" smtClean="0">
                <a:solidFill>
                  <a:srgbClr val="F37637"/>
                </a:solidFill>
              </a:rPr>
              <a:t>self</a:t>
            </a:r>
            <a:r>
              <a:rPr lang="de-DE" i="1" dirty="0" smtClean="0">
                <a:solidFill>
                  <a:srgbClr val="F37637"/>
                </a:solidFill>
              </a:rPr>
              <a:t>, </a:t>
            </a:r>
            <a:r>
              <a:rPr lang="de-DE" i="1" dirty="0" smtClean="0"/>
              <a:t>argument1</a:t>
            </a:r>
            <a:r>
              <a:rPr lang="de-DE" i="1" dirty="0"/>
              <a:t>, …</a:t>
            </a:r>
            <a:r>
              <a:rPr lang="de-DE" i="1" dirty="0">
                <a:solidFill>
                  <a:srgbClr val="F37637"/>
                </a:solidFill>
              </a:rPr>
              <a:t>):</a:t>
            </a:r>
            <a:r>
              <a:rPr lang="de-DE" i="1" dirty="0"/>
              <a:t/>
            </a:r>
            <a:br>
              <a:rPr lang="de-DE" i="1" dirty="0"/>
            </a:br>
            <a:r>
              <a:rPr lang="de-DE" i="1" dirty="0"/>
              <a:t>		# hier irgendwas </a:t>
            </a:r>
            <a:r>
              <a:rPr lang="de-DE" i="1" dirty="0" smtClean="0"/>
              <a:t>tun</a:t>
            </a:r>
            <a:endParaRPr lang="de-DE" i="1" dirty="0"/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1492426" y="3576355"/>
            <a:ext cx="0" cy="71078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974796" y="4287144"/>
            <a:ext cx="3275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Im Vergleich zu "normalen" </a:t>
            </a:r>
            <a:br>
              <a:rPr lang="de-DE" dirty="0"/>
            </a:br>
            <a:r>
              <a:rPr lang="de-DE" dirty="0"/>
              <a:t>Methoden wird hier eingerückt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4E96-8BAE-4DAF-8071-1DA561FF40EB}" type="datetime1">
              <a:rPr lang="de-DE" smtClean="0"/>
              <a:t>12.07.2019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302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Klassen und Objekte in </a:t>
            </a:r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Eigenschaften werden in der speziellen Methode __</a:t>
            </a:r>
            <a:r>
              <a:rPr lang="de-DE" dirty="0" err="1"/>
              <a:t>init</a:t>
            </a:r>
            <a:r>
              <a:rPr lang="de-DE" dirty="0"/>
              <a:t>__ angegeben:</a:t>
            </a:r>
            <a:br>
              <a:rPr lang="de-DE" dirty="0"/>
            </a:br>
            <a:r>
              <a:rPr lang="de-DE" i="1" dirty="0" err="1">
                <a:solidFill>
                  <a:srgbClr val="F37637"/>
                </a:solidFill>
              </a:rPr>
              <a:t>class</a:t>
            </a:r>
            <a:r>
              <a:rPr lang="de-DE" i="1" dirty="0">
                <a:solidFill>
                  <a:srgbClr val="F37637"/>
                </a:solidFill>
              </a:rPr>
              <a:t> </a:t>
            </a:r>
            <a:r>
              <a:rPr lang="de-DE" i="1" dirty="0" err="1"/>
              <a:t>Typname</a:t>
            </a:r>
            <a:r>
              <a:rPr lang="de-DE" i="1" dirty="0">
                <a:solidFill>
                  <a:srgbClr val="F37637"/>
                </a:solidFill>
              </a:rPr>
              <a:t>:</a:t>
            </a:r>
            <a:r>
              <a:rPr lang="de-DE" i="1" dirty="0"/>
              <a:t/>
            </a:r>
            <a:br>
              <a:rPr lang="de-DE" i="1" dirty="0"/>
            </a:br>
            <a:r>
              <a:rPr lang="de-DE" i="1" dirty="0"/>
              <a:t>	</a:t>
            </a:r>
            <a:r>
              <a:rPr lang="de-DE" i="1" dirty="0" err="1">
                <a:solidFill>
                  <a:srgbClr val="F37637"/>
                </a:solidFill>
              </a:rPr>
              <a:t>def</a:t>
            </a:r>
            <a:r>
              <a:rPr lang="de-DE" i="1" dirty="0">
                <a:solidFill>
                  <a:srgbClr val="F37637"/>
                </a:solidFill>
              </a:rPr>
              <a:t> </a:t>
            </a:r>
            <a:r>
              <a:rPr lang="de-DE" i="1" dirty="0" smtClean="0">
                <a:solidFill>
                  <a:srgbClr val="F37637"/>
                </a:solidFill>
              </a:rPr>
              <a:t> __</a:t>
            </a:r>
            <a:r>
              <a:rPr lang="de-DE" i="1" dirty="0" err="1">
                <a:solidFill>
                  <a:srgbClr val="F37637"/>
                </a:solidFill>
              </a:rPr>
              <a:t>init</a:t>
            </a:r>
            <a:r>
              <a:rPr lang="de-DE" i="1" dirty="0">
                <a:solidFill>
                  <a:srgbClr val="F37637"/>
                </a:solidFill>
              </a:rPr>
              <a:t>__(</a:t>
            </a:r>
            <a:r>
              <a:rPr lang="de-DE" i="1" dirty="0" err="1">
                <a:solidFill>
                  <a:srgbClr val="F37637"/>
                </a:solidFill>
              </a:rPr>
              <a:t>self</a:t>
            </a:r>
            <a:r>
              <a:rPr lang="de-DE" i="1" dirty="0">
                <a:solidFill>
                  <a:srgbClr val="F37637"/>
                </a:solidFill>
              </a:rPr>
              <a:t>, </a:t>
            </a:r>
            <a:r>
              <a:rPr lang="de-DE" i="1" dirty="0" smtClean="0"/>
              <a:t>wert, </a:t>
            </a:r>
            <a:r>
              <a:rPr lang="de-DE" i="1" dirty="0"/>
              <a:t>…</a:t>
            </a:r>
            <a:r>
              <a:rPr lang="de-DE" i="1" dirty="0">
                <a:solidFill>
                  <a:srgbClr val="F37637"/>
                </a:solidFill>
              </a:rPr>
              <a:t>):</a:t>
            </a:r>
            <a:r>
              <a:rPr lang="de-DE" i="1" dirty="0"/>
              <a:t/>
            </a:r>
            <a:br>
              <a:rPr lang="de-DE" i="1" dirty="0"/>
            </a:br>
            <a:r>
              <a:rPr lang="de-DE" i="1" dirty="0"/>
              <a:t>		</a:t>
            </a:r>
            <a:r>
              <a:rPr lang="de-DE" i="1" dirty="0" err="1">
                <a:solidFill>
                  <a:srgbClr val="F37637"/>
                </a:solidFill>
              </a:rPr>
              <a:t>self.</a:t>
            </a:r>
            <a:r>
              <a:rPr lang="de-DE" i="1" dirty="0" err="1"/>
              <a:t>eigenschaft</a:t>
            </a:r>
            <a:r>
              <a:rPr lang="de-DE" i="1" dirty="0"/>
              <a:t> </a:t>
            </a:r>
            <a:r>
              <a:rPr lang="de-DE" i="1" dirty="0">
                <a:solidFill>
                  <a:srgbClr val="F37637"/>
                </a:solidFill>
              </a:rPr>
              <a:t>=</a:t>
            </a:r>
            <a:r>
              <a:rPr lang="de-DE" i="1" dirty="0"/>
              <a:t> wert</a:t>
            </a:r>
            <a:br>
              <a:rPr lang="de-DE" i="1" dirty="0"/>
            </a:br>
            <a:r>
              <a:rPr lang="de-DE" i="1" dirty="0"/>
              <a:t>		</a:t>
            </a:r>
            <a:r>
              <a:rPr lang="de-DE" i="1" dirty="0">
                <a:solidFill>
                  <a:srgbClr val="F37637"/>
                </a:solidFill>
              </a:rPr>
              <a:t>self.</a:t>
            </a:r>
            <a:r>
              <a:rPr lang="de-DE" i="1" dirty="0"/>
              <a:t>eigenschaft2 </a:t>
            </a:r>
            <a:r>
              <a:rPr lang="de-DE" i="1" dirty="0">
                <a:solidFill>
                  <a:srgbClr val="F37637"/>
                </a:solidFill>
              </a:rPr>
              <a:t>=</a:t>
            </a:r>
            <a:r>
              <a:rPr lang="de-DE" i="1" dirty="0"/>
              <a:t> wert2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B21B-87FC-4A15-A68B-4A6834C11552}" type="datetime1">
              <a:rPr lang="de-DE" smtClean="0"/>
              <a:t>12.07.2019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234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Klassen und Objekte in Python</a:t>
            </a:r>
            <a:br>
              <a:rPr lang="de-DE" dirty="0"/>
            </a:b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Eigenschaften abfragen:</a:t>
            </a:r>
            <a:br>
              <a:rPr lang="de-DE" dirty="0"/>
            </a:br>
            <a:r>
              <a:rPr lang="de-DE" i="1" dirty="0"/>
              <a:t>wert </a:t>
            </a:r>
            <a:r>
              <a:rPr lang="de-DE" i="1" dirty="0">
                <a:solidFill>
                  <a:srgbClr val="F37637"/>
                </a:solidFill>
              </a:rPr>
              <a:t>=</a:t>
            </a:r>
            <a:r>
              <a:rPr lang="de-DE" i="1" dirty="0"/>
              <a:t> </a:t>
            </a:r>
            <a:r>
              <a:rPr lang="de-DE" i="1" dirty="0" err="1"/>
              <a:t>objekt</a:t>
            </a:r>
            <a:r>
              <a:rPr lang="de-DE" i="1" dirty="0" err="1">
                <a:solidFill>
                  <a:srgbClr val="F37637"/>
                </a:solidFill>
              </a:rPr>
              <a:t>.</a:t>
            </a:r>
            <a:r>
              <a:rPr lang="de-DE" i="1" dirty="0" err="1"/>
              <a:t>eigenschaft</a:t>
            </a:r>
            <a:endParaRPr lang="de-DE" i="1" dirty="0"/>
          </a:p>
          <a:p>
            <a:r>
              <a:rPr lang="de-DE" dirty="0"/>
              <a:t>Operation (Methode) durchführen:</a:t>
            </a:r>
            <a:br>
              <a:rPr lang="de-DE" dirty="0"/>
            </a:br>
            <a:r>
              <a:rPr lang="de-DE" i="1" dirty="0" err="1"/>
              <a:t>objekt</a:t>
            </a:r>
            <a:r>
              <a:rPr lang="de-DE" i="1" dirty="0" err="1">
                <a:solidFill>
                  <a:srgbClr val="F37637"/>
                </a:solidFill>
              </a:rPr>
              <a:t>.</a:t>
            </a:r>
            <a:r>
              <a:rPr lang="de-DE" i="1" dirty="0" err="1"/>
              <a:t>methodenname</a:t>
            </a:r>
            <a:r>
              <a:rPr lang="de-DE" i="1" dirty="0">
                <a:solidFill>
                  <a:srgbClr val="F37637"/>
                </a:solidFill>
              </a:rPr>
              <a:t>(</a:t>
            </a:r>
            <a:r>
              <a:rPr lang="de-DE" i="1" dirty="0"/>
              <a:t>argument1, …</a:t>
            </a:r>
            <a:r>
              <a:rPr lang="de-DE" i="1" dirty="0">
                <a:solidFill>
                  <a:srgbClr val="F37637"/>
                </a:solidFill>
              </a:rPr>
              <a:t>)</a:t>
            </a:r>
            <a:endParaRPr lang="de-DE" dirty="0"/>
          </a:p>
          <a:p>
            <a:r>
              <a:rPr lang="de-DE" dirty="0"/>
              <a:t>Berechnung (Funktion) ausführen:</a:t>
            </a:r>
            <a:br>
              <a:rPr lang="de-DE" dirty="0"/>
            </a:br>
            <a:r>
              <a:rPr lang="de-DE" i="1" dirty="0" err="1"/>
              <a:t>ergebnis</a:t>
            </a:r>
            <a:r>
              <a:rPr lang="de-DE" i="1" dirty="0"/>
              <a:t> </a:t>
            </a:r>
            <a:r>
              <a:rPr lang="de-DE" i="1" dirty="0">
                <a:solidFill>
                  <a:srgbClr val="F37637"/>
                </a:solidFill>
              </a:rPr>
              <a:t>=</a:t>
            </a:r>
            <a:r>
              <a:rPr lang="de-DE" i="1" dirty="0"/>
              <a:t> </a:t>
            </a:r>
            <a:r>
              <a:rPr lang="de-DE" i="1" dirty="0" err="1"/>
              <a:t>objekt</a:t>
            </a:r>
            <a:r>
              <a:rPr lang="de-DE" i="1" dirty="0" err="1">
                <a:solidFill>
                  <a:srgbClr val="F37637"/>
                </a:solidFill>
              </a:rPr>
              <a:t>.</a:t>
            </a:r>
            <a:r>
              <a:rPr lang="de-DE" i="1" dirty="0" err="1"/>
              <a:t>methodenname</a:t>
            </a:r>
            <a:r>
              <a:rPr lang="de-DE" i="1" dirty="0">
                <a:solidFill>
                  <a:srgbClr val="F37637"/>
                </a:solidFill>
              </a:rPr>
              <a:t>(</a:t>
            </a:r>
            <a:r>
              <a:rPr lang="de-DE" i="1" dirty="0"/>
              <a:t>argument1, …</a:t>
            </a:r>
            <a:r>
              <a:rPr lang="de-DE" i="1" dirty="0">
                <a:solidFill>
                  <a:srgbClr val="F37637"/>
                </a:solidFill>
              </a:rPr>
              <a:t>)</a:t>
            </a:r>
            <a:endParaRPr lang="de-DE" dirty="0"/>
          </a:p>
          <a:p>
            <a:r>
              <a:rPr lang="de-DE" dirty="0"/>
              <a:t>Objekte löschen:</a:t>
            </a:r>
            <a:r>
              <a:rPr lang="de-DE" i="1" dirty="0">
                <a:solidFill>
                  <a:srgbClr val="F37637"/>
                </a:solidFill>
              </a:rPr>
              <a:t/>
            </a:r>
            <a:br>
              <a:rPr lang="de-DE" i="1" dirty="0">
                <a:solidFill>
                  <a:srgbClr val="F37637"/>
                </a:solidFill>
              </a:rPr>
            </a:br>
            <a:r>
              <a:rPr lang="de-DE" i="1" dirty="0">
                <a:solidFill>
                  <a:srgbClr val="F37637"/>
                </a:solidFill>
              </a:rPr>
              <a:t>del </a:t>
            </a:r>
            <a:r>
              <a:rPr lang="de-DE" i="1" dirty="0" err="1" smtClean="0"/>
              <a:t>objekt</a:t>
            </a:r>
            <a:endParaRPr lang="de-DE" i="1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1360-5AF8-4720-BCF6-E80EEE93CC2F}" type="datetime1">
              <a:rPr lang="de-DE" smtClean="0"/>
              <a:t>12.07.2019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40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Klassen und Objekte in </a:t>
            </a:r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838200" y="1931349"/>
            <a:ext cx="6793523" cy="4245613"/>
          </a:xfrm>
        </p:spPr>
        <p:txBody>
          <a:bodyPr>
            <a:normAutofit/>
          </a:bodyPr>
          <a:lstStyle/>
          <a:p>
            <a:r>
              <a:rPr lang="de-DE" dirty="0"/>
              <a:t>Definiere eine Klasse Quader und gib ihr ein paar Eigenschaften, die ein Quader haben könnte</a:t>
            </a:r>
          </a:p>
          <a:p>
            <a:r>
              <a:rPr lang="de-DE" dirty="0"/>
              <a:t>Erzeuge einen Quader a</a:t>
            </a:r>
          </a:p>
          <a:p>
            <a:r>
              <a:rPr lang="de-DE" dirty="0"/>
              <a:t>Erzeuge einen anderen Quader b</a:t>
            </a:r>
          </a:p>
          <a:p>
            <a:r>
              <a:rPr lang="de-DE" dirty="0"/>
              <a:t>Erzeuge einen Quader c, der genau gleich aussieht wie Quader b</a:t>
            </a:r>
          </a:p>
          <a:p>
            <a:r>
              <a:rPr lang="de-DE" dirty="0"/>
              <a:t>Definiere einen Quader d, der identisch ist mit Quader </a:t>
            </a:r>
            <a:r>
              <a:rPr lang="de-DE" dirty="0" smtClean="0"/>
              <a:t>c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1" y="1745129"/>
            <a:ext cx="3681046" cy="4612859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DAB3-5C06-4274-B292-7380000A5E1E}" type="datetime1">
              <a:rPr lang="de-DE" smtClean="0"/>
              <a:t>12.07.2019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925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Klassen und Objekte in </a:t>
            </a:r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838200" y="1931349"/>
            <a:ext cx="6793523" cy="4245613"/>
          </a:xfrm>
        </p:spPr>
        <p:txBody>
          <a:bodyPr>
            <a:normAutofit/>
          </a:bodyPr>
          <a:lstStyle/>
          <a:p>
            <a:r>
              <a:rPr lang="de-DE" dirty="0"/>
              <a:t>Ändere eine Eigenschaft an Quader b</a:t>
            </a:r>
          </a:p>
          <a:p>
            <a:r>
              <a:rPr lang="de-DE" dirty="0"/>
              <a:t>Überprüfe die gleiche Eigenschaft an Quader c</a:t>
            </a:r>
          </a:p>
          <a:p>
            <a:r>
              <a:rPr lang="de-DE" dirty="0"/>
              <a:t>Ändere eine Eigenschaft an Quader d</a:t>
            </a:r>
          </a:p>
          <a:p>
            <a:r>
              <a:rPr lang="de-DE" dirty="0"/>
              <a:t>Überprüfe die Eigenschaft an Quader </a:t>
            </a:r>
            <a:r>
              <a:rPr lang="de-DE" dirty="0" smtClean="0"/>
              <a:t>c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1" y="1745129"/>
            <a:ext cx="3681046" cy="4612859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6A3D-BD37-4C12-ACFB-F2FA31850249}" type="datetime1">
              <a:rPr lang="de-DE" smtClean="0"/>
              <a:t>12.07.2019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862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Objekte</a:t>
            </a:r>
            <a:endParaRPr lang="de-DE" dirty="0"/>
          </a:p>
          <a:p>
            <a:r>
              <a:rPr lang="de-DE" dirty="0"/>
              <a:t>Klassen</a:t>
            </a:r>
          </a:p>
          <a:p>
            <a:r>
              <a:rPr lang="de-DE" dirty="0"/>
              <a:t>Klassen und Objekte in Python</a:t>
            </a:r>
          </a:p>
          <a:p>
            <a:r>
              <a:rPr lang="de-DE" dirty="0" smtClean="0"/>
              <a:t>Bibliotheken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202D-0CB6-4164-A122-ECEBB86AC0F3}" type="datetime1">
              <a:rPr lang="de-DE" smtClean="0"/>
              <a:t>12.07.2019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Klassen und Objekte in </a:t>
            </a:r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31349"/>
            <a:ext cx="6523892" cy="4245613"/>
          </a:xfrm>
        </p:spPr>
        <p:txBody>
          <a:bodyPr/>
          <a:lstStyle/>
          <a:p>
            <a:r>
              <a:rPr lang="de-DE" dirty="0"/>
              <a:t>Füge eine Methode zur Klasse hinzu, die den Quader in einer Richtung dreht</a:t>
            </a:r>
          </a:p>
          <a:p>
            <a:r>
              <a:rPr lang="de-DE" dirty="0"/>
              <a:t>Füge eine Funktion zur Klasse hinzu, die das Volumen des Quaders ausrechnet</a:t>
            </a:r>
          </a:p>
          <a:p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92B6-C02C-4DB4-85AA-B59E9803446E}" type="datetime1">
              <a:rPr lang="de-DE" smtClean="0"/>
              <a:t>12.07.2019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20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1" y="1745129"/>
            <a:ext cx="3681046" cy="461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8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Bibliotheken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Das Rad nicht neu erfinden: wiederverwenden von fremdem Code</a:t>
            </a:r>
          </a:p>
          <a:p>
            <a:r>
              <a:rPr lang="de-DE" dirty="0"/>
              <a:t>Bibliotheken müssen ggf. installiert werden</a:t>
            </a:r>
            <a:br>
              <a:rPr lang="de-DE" dirty="0"/>
            </a:br>
            <a:r>
              <a:rPr lang="de-DE" i="1" dirty="0"/>
              <a:t>pip3 </a:t>
            </a:r>
            <a:r>
              <a:rPr lang="de-DE" i="1" dirty="0" err="1"/>
              <a:t>install</a:t>
            </a:r>
            <a:r>
              <a:rPr lang="de-DE" i="1" dirty="0"/>
              <a:t> </a:t>
            </a:r>
            <a:r>
              <a:rPr lang="de-DE" i="1" dirty="0" err="1" smtClean="0"/>
              <a:t>bibliothekname</a:t>
            </a:r>
            <a:r>
              <a:rPr lang="de-DE" i="1" dirty="0" smtClean="0"/>
              <a:t/>
            </a:r>
            <a:br>
              <a:rPr lang="de-DE" i="1" dirty="0" smtClean="0"/>
            </a:br>
            <a:r>
              <a:rPr lang="de-DE" dirty="0" smtClean="0"/>
              <a:t>oder über </a:t>
            </a:r>
            <a:r>
              <a:rPr lang="de-DE" dirty="0" err="1" smtClean="0"/>
              <a:t>PyCharm</a:t>
            </a:r>
            <a:endParaRPr lang="de-DE" dirty="0"/>
          </a:p>
          <a:p>
            <a:r>
              <a:rPr lang="de-DE" dirty="0"/>
              <a:t>Ganze Bibliothek einbinden:</a:t>
            </a:r>
            <a:br>
              <a:rPr lang="de-DE" dirty="0"/>
            </a:br>
            <a:r>
              <a:rPr lang="de-DE" i="1" dirty="0" err="1">
                <a:solidFill>
                  <a:srgbClr val="F37637"/>
                </a:solidFill>
              </a:rPr>
              <a:t>import</a:t>
            </a:r>
            <a:r>
              <a:rPr lang="de-DE" i="1" dirty="0">
                <a:solidFill>
                  <a:srgbClr val="F37637"/>
                </a:solidFill>
              </a:rPr>
              <a:t> </a:t>
            </a:r>
            <a:r>
              <a:rPr lang="de-DE" i="1" dirty="0" err="1"/>
              <a:t>bibliothekname</a:t>
            </a:r>
            <a:endParaRPr lang="de-DE" i="1" dirty="0"/>
          </a:p>
          <a:p>
            <a:r>
              <a:rPr lang="de-DE" dirty="0"/>
              <a:t>Teile einer Bibliothek einbinden:</a:t>
            </a:r>
            <a:br>
              <a:rPr lang="de-DE" dirty="0"/>
            </a:br>
            <a:r>
              <a:rPr lang="de-DE" i="1" dirty="0" err="1">
                <a:solidFill>
                  <a:srgbClr val="F37637"/>
                </a:solidFill>
              </a:rPr>
              <a:t>from</a:t>
            </a:r>
            <a:r>
              <a:rPr lang="de-DE" i="1" dirty="0">
                <a:solidFill>
                  <a:srgbClr val="F37637"/>
                </a:solidFill>
              </a:rPr>
              <a:t> </a:t>
            </a:r>
            <a:r>
              <a:rPr lang="de-DE" i="1" dirty="0" err="1"/>
              <a:t>bibliothekname</a:t>
            </a:r>
            <a:r>
              <a:rPr lang="de-DE" i="1" dirty="0"/>
              <a:t> </a:t>
            </a:r>
            <a:r>
              <a:rPr lang="de-DE" i="1" dirty="0" err="1">
                <a:solidFill>
                  <a:srgbClr val="F37637"/>
                </a:solidFill>
              </a:rPr>
              <a:t>import</a:t>
            </a:r>
            <a:r>
              <a:rPr lang="de-DE" i="1" dirty="0">
                <a:solidFill>
                  <a:srgbClr val="F37637"/>
                </a:solidFill>
              </a:rPr>
              <a:t> </a:t>
            </a:r>
            <a:r>
              <a:rPr lang="de-DE" i="1" dirty="0"/>
              <a:t>teil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2BBC-29D8-4193-BC77-5100B978C44F}" type="datetime1">
              <a:rPr lang="de-DE" smtClean="0"/>
              <a:t>12.07.2019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989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Bibliotheken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Zugriff auf Funktionen abhängig vom Paradigma</a:t>
            </a:r>
          </a:p>
          <a:p>
            <a:pPr lvl="1"/>
            <a:r>
              <a:rPr lang="de-DE" dirty="0"/>
              <a:t>Prozedural: </a:t>
            </a:r>
            <a:br>
              <a:rPr lang="de-DE" dirty="0"/>
            </a:br>
            <a:r>
              <a:rPr lang="de-DE" i="1" dirty="0" err="1" smtClean="0"/>
              <a:t>ergebnis</a:t>
            </a:r>
            <a:r>
              <a:rPr lang="de-DE" i="1" dirty="0"/>
              <a:t> </a:t>
            </a:r>
            <a:r>
              <a:rPr lang="de-DE" i="1" dirty="0">
                <a:solidFill>
                  <a:srgbClr val="F37637"/>
                </a:solidFill>
              </a:rPr>
              <a:t>= </a:t>
            </a:r>
            <a:r>
              <a:rPr lang="de-DE" i="1" dirty="0" err="1" smtClean="0"/>
              <a:t>bibliothekname</a:t>
            </a:r>
            <a:r>
              <a:rPr lang="de-DE" i="1" dirty="0" err="1" smtClean="0">
                <a:solidFill>
                  <a:srgbClr val="F37637"/>
                </a:solidFill>
              </a:rPr>
              <a:t>.</a:t>
            </a:r>
            <a:r>
              <a:rPr lang="de-DE" i="1" dirty="0" err="1" smtClean="0"/>
              <a:t>funktion</a:t>
            </a:r>
            <a:r>
              <a:rPr lang="de-DE" i="1" dirty="0">
                <a:solidFill>
                  <a:srgbClr val="F37637"/>
                </a:solidFill>
              </a:rPr>
              <a:t>()</a:t>
            </a:r>
          </a:p>
          <a:p>
            <a:pPr lvl="1"/>
            <a:r>
              <a:rPr lang="de-DE" dirty="0"/>
              <a:t>Objektorientiert: </a:t>
            </a:r>
            <a:br>
              <a:rPr lang="de-DE" dirty="0"/>
            </a:br>
            <a:r>
              <a:rPr lang="de-DE" i="1" dirty="0" err="1"/>
              <a:t>objekt</a:t>
            </a:r>
            <a:r>
              <a:rPr lang="de-DE" i="1" dirty="0"/>
              <a:t> </a:t>
            </a:r>
            <a:r>
              <a:rPr lang="de-DE" i="1" dirty="0">
                <a:solidFill>
                  <a:srgbClr val="F37637"/>
                </a:solidFill>
              </a:rPr>
              <a:t>=</a:t>
            </a:r>
            <a:r>
              <a:rPr lang="de-DE" i="1" dirty="0"/>
              <a:t> </a:t>
            </a:r>
            <a:r>
              <a:rPr lang="de-DE" i="1" dirty="0" err="1"/>
              <a:t>bibliothekname</a:t>
            </a:r>
            <a:r>
              <a:rPr lang="de-DE" i="1" dirty="0" err="1">
                <a:solidFill>
                  <a:srgbClr val="F37637"/>
                </a:solidFill>
              </a:rPr>
              <a:t>.</a:t>
            </a:r>
            <a:r>
              <a:rPr lang="de-DE" i="1" dirty="0" err="1"/>
              <a:t>Typname</a:t>
            </a:r>
            <a:r>
              <a:rPr lang="de-DE" i="1" dirty="0">
                <a:solidFill>
                  <a:srgbClr val="F37637"/>
                </a:solidFill>
              </a:rPr>
              <a:t>()</a:t>
            </a:r>
            <a:br>
              <a:rPr lang="de-DE" i="1" dirty="0">
                <a:solidFill>
                  <a:srgbClr val="F37637"/>
                </a:solidFill>
              </a:rPr>
            </a:br>
            <a:r>
              <a:rPr lang="de-DE" i="1" dirty="0" err="1" smtClean="0"/>
              <a:t>objekt</a:t>
            </a:r>
            <a:r>
              <a:rPr lang="de-DE" i="1" dirty="0" err="1" smtClean="0">
                <a:solidFill>
                  <a:srgbClr val="F37637"/>
                </a:solidFill>
              </a:rPr>
              <a:t>.</a:t>
            </a:r>
            <a:r>
              <a:rPr lang="de-DE" i="1" dirty="0" err="1" smtClean="0"/>
              <a:t>methode</a:t>
            </a:r>
            <a:r>
              <a:rPr lang="de-DE" i="1" dirty="0" smtClean="0">
                <a:solidFill>
                  <a:srgbClr val="F37637"/>
                </a:solidFill>
              </a:rPr>
              <a:t>()</a:t>
            </a:r>
            <a:br>
              <a:rPr lang="de-DE" i="1" dirty="0" smtClean="0">
                <a:solidFill>
                  <a:srgbClr val="F37637"/>
                </a:solidFill>
              </a:rPr>
            </a:br>
            <a:r>
              <a:rPr lang="de-DE" i="1" dirty="0" err="1" smtClean="0"/>
              <a:t>ergebnis</a:t>
            </a:r>
            <a:r>
              <a:rPr lang="de-DE" i="1" dirty="0" smtClean="0"/>
              <a:t> </a:t>
            </a:r>
            <a:r>
              <a:rPr lang="de-DE" i="1" dirty="0">
                <a:solidFill>
                  <a:srgbClr val="F37637"/>
                </a:solidFill>
              </a:rPr>
              <a:t>= </a:t>
            </a:r>
            <a:r>
              <a:rPr lang="de-DE" i="1" dirty="0" err="1"/>
              <a:t>objekt</a:t>
            </a:r>
            <a:r>
              <a:rPr lang="de-DE" i="1" dirty="0" err="1">
                <a:solidFill>
                  <a:srgbClr val="F37637"/>
                </a:solidFill>
              </a:rPr>
              <a:t>.</a:t>
            </a:r>
            <a:r>
              <a:rPr lang="de-DE" i="1" dirty="0" err="1"/>
              <a:t>funktion</a:t>
            </a:r>
            <a:r>
              <a:rPr lang="de-DE" i="1" dirty="0" smtClean="0">
                <a:solidFill>
                  <a:srgbClr val="F37637"/>
                </a:solidFill>
              </a:rPr>
              <a:t>()</a:t>
            </a:r>
            <a:endParaRPr lang="de-DE" i="1" dirty="0">
              <a:solidFill>
                <a:srgbClr val="F37637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7D1F-3D2F-4686-9853-C92907B828F1}" type="datetime1">
              <a:rPr lang="de-DE" smtClean="0"/>
              <a:t>12.07.2019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08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Bibliotheken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838200" y="1931349"/>
            <a:ext cx="5715000" cy="4245613"/>
          </a:xfrm>
        </p:spPr>
        <p:txBody>
          <a:bodyPr/>
          <a:lstStyle/>
          <a:p>
            <a:r>
              <a:rPr lang="de-DE" dirty="0"/>
              <a:t>Berechne den Wochentag des heutigen Datums.</a:t>
            </a:r>
          </a:p>
          <a:p>
            <a:r>
              <a:rPr lang="de-DE" dirty="0"/>
              <a:t>Bibliothek: </a:t>
            </a:r>
            <a:r>
              <a:rPr lang="de-DE" dirty="0" err="1">
                <a:solidFill>
                  <a:srgbClr val="F37637"/>
                </a:solidFill>
              </a:rPr>
              <a:t>datetime</a:t>
            </a:r>
            <a:endParaRPr lang="de-DE" dirty="0">
              <a:solidFill>
                <a:srgbClr val="F37637"/>
              </a:solidFill>
            </a:endParaRPr>
          </a:p>
          <a:p>
            <a:r>
              <a:rPr lang="de-DE" dirty="0"/>
              <a:t>Klasse: </a:t>
            </a:r>
            <a:r>
              <a:rPr lang="de-DE" dirty="0" err="1">
                <a:solidFill>
                  <a:srgbClr val="F37637"/>
                </a:solidFill>
              </a:rPr>
              <a:t>date</a:t>
            </a:r>
            <a:endParaRPr lang="de-DE" dirty="0">
              <a:solidFill>
                <a:srgbClr val="F37637"/>
              </a:solidFill>
            </a:endParaRPr>
          </a:p>
          <a:p>
            <a:r>
              <a:rPr lang="de-DE" dirty="0"/>
              <a:t>Funktion: </a:t>
            </a:r>
            <a:r>
              <a:rPr lang="de-DE" dirty="0" err="1">
                <a:solidFill>
                  <a:srgbClr val="F37637"/>
                </a:solidFill>
              </a:rPr>
              <a:t>weekday</a:t>
            </a:r>
            <a:r>
              <a:rPr lang="de-DE" dirty="0">
                <a:solidFill>
                  <a:srgbClr val="F37637"/>
                </a:solidFill>
              </a:rPr>
              <a:t>()</a:t>
            </a:r>
            <a:r>
              <a:rPr lang="de-DE" dirty="0"/>
              <a:t/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Zahl von 0 bis 6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1" y="1745129"/>
            <a:ext cx="3681046" cy="4612859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CA995-9086-4F0C-921F-7AABD68291BC}" type="datetime1">
              <a:rPr lang="de-DE" smtClean="0"/>
              <a:t>12.07.2019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49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Bibliotheken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Es gibt Bibliotheken für</a:t>
            </a:r>
          </a:p>
          <a:p>
            <a:pPr lvl="1"/>
            <a:r>
              <a:rPr lang="de-DE" dirty="0" smtClean="0"/>
              <a:t>Systemfunktionen</a:t>
            </a:r>
            <a:r>
              <a:rPr lang="de-DE" dirty="0"/>
              <a:t>: </a:t>
            </a:r>
            <a:r>
              <a:rPr lang="de-DE" dirty="0" err="1"/>
              <a:t>sys</a:t>
            </a:r>
            <a:endParaRPr lang="de-DE" dirty="0"/>
          </a:p>
          <a:p>
            <a:pPr lvl="1"/>
            <a:r>
              <a:rPr lang="de-DE" dirty="0"/>
              <a:t>Mathematik: </a:t>
            </a:r>
            <a:r>
              <a:rPr lang="de-DE" dirty="0" err="1"/>
              <a:t>math</a:t>
            </a:r>
            <a:endParaRPr lang="de-DE" dirty="0"/>
          </a:p>
          <a:p>
            <a:pPr lvl="1"/>
            <a:r>
              <a:rPr lang="de-DE" dirty="0" smtClean="0"/>
              <a:t>Datum </a:t>
            </a:r>
            <a:r>
              <a:rPr lang="de-DE" dirty="0"/>
              <a:t>und Uhrzeit: </a:t>
            </a:r>
            <a:r>
              <a:rPr lang="de-DE" dirty="0" err="1"/>
              <a:t>datetime</a:t>
            </a:r>
            <a:endParaRPr lang="de-DE" dirty="0"/>
          </a:p>
          <a:p>
            <a:pPr lvl="1"/>
            <a:r>
              <a:rPr lang="de-DE" dirty="0" smtClean="0">
                <a:solidFill>
                  <a:srgbClr val="00B050"/>
                </a:solidFill>
              </a:rPr>
              <a:t>LEDs: </a:t>
            </a:r>
            <a:r>
              <a:rPr lang="de-DE" dirty="0" err="1" smtClean="0">
                <a:solidFill>
                  <a:srgbClr val="00B050"/>
                </a:solidFill>
              </a:rPr>
              <a:t>luma</a:t>
            </a:r>
            <a:endParaRPr lang="de-DE" dirty="0" smtClean="0">
              <a:solidFill>
                <a:srgbClr val="00B050"/>
              </a:solidFill>
            </a:endParaRPr>
          </a:p>
          <a:p>
            <a:pPr lvl="1"/>
            <a:r>
              <a:rPr lang="de-DE" dirty="0" smtClean="0">
                <a:solidFill>
                  <a:srgbClr val="00B050"/>
                </a:solidFill>
              </a:rPr>
              <a:t>Musik / Spiele: </a:t>
            </a:r>
            <a:r>
              <a:rPr lang="de-DE" dirty="0" err="1" smtClean="0">
                <a:solidFill>
                  <a:srgbClr val="00B050"/>
                </a:solidFill>
              </a:rPr>
              <a:t>pygame</a:t>
            </a:r>
            <a:endParaRPr lang="de-DE" dirty="0" smtClean="0">
              <a:solidFill>
                <a:srgbClr val="00B050"/>
              </a:solidFill>
            </a:endParaRPr>
          </a:p>
          <a:p>
            <a:pPr lvl="1"/>
            <a:r>
              <a:rPr lang="de-DE" dirty="0" smtClean="0">
                <a:solidFill>
                  <a:srgbClr val="00B050"/>
                </a:solidFill>
              </a:rPr>
              <a:t>Webserver: </a:t>
            </a:r>
            <a:r>
              <a:rPr lang="de-DE" dirty="0" err="1" smtClean="0">
                <a:solidFill>
                  <a:srgbClr val="00B050"/>
                </a:solidFill>
              </a:rPr>
              <a:t>aiohttp</a:t>
            </a:r>
            <a:endParaRPr lang="de-DE" dirty="0">
              <a:solidFill>
                <a:srgbClr val="00B050"/>
              </a:solidFill>
            </a:endParaRPr>
          </a:p>
          <a:p>
            <a:pPr lvl="1"/>
            <a:r>
              <a:rPr lang="de-DE" dirty="0"/>
              <a:t>u.v.m. 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1409-E4D3-4AE8-BB2C-784BF035244C}" type="datetime1">
              <a:rPr lang="de-DE" smtClean="0"/>
              <a:t>12.07.2019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227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Objekte</a:t>
            </a:r>
          </a:p>
          <a:p>
            <a:pPr lvl="1"/>
            <a:r>
              <a:rPr lang="de-DE" dirty="0" smtClean="0"/>
              <a:t>Konkrete, eindeutig identifizierbare „Dinge“</a:t>
            </a:r>
          </a:p>
          <a:p>
            <a:pPr lvl="1"/>
            <a:r>
              <a:rPr lang="de-DE" dirty="0" smtClean="0"/>
              <a:t>Unterscheidung zwischen „dasselbe“ und „das gleiche“</a:t>
            </a:r>
            <a:endParaRPr lang="de-DE" dirty="0"/>
          </a:p>
          <a:p>
            <a:r>
              <a:rPr lang="de-DE" dirty="0" smtClean="0"/>
              <a:t>Klassen</a:t>
            </a:r>
          </a:p>
          <a:p>
            <a:pPr lvl="1"/>
            <a:r>
              <a:rPr lang="de-DE" dirty="0" smtClean="0"/>
              <a:t>Verallgemeinerung von Objekten</a:t>
            </a:r>
          </a:p>
          <a:p>
            <a:pPr lvl="1"/>
            <a:r>
              <a:rPr lang="de-DE" dirty="0" smtClean="0"/>
              <a:t>„Bauplan“ oder „Beschreibungsplan“ für Objekte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1CCC7-FF4F-44FB-BC11-0D60FFCC4131}" type="datetime1">
              <a:rPr lang="de-DE" smtClean="0"/>
              <a:t>12.07.2019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98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Klassen </a:t>
            </a:r>
            <a:r>
              <a:rPr lang="de-DE" dirty="0"/>
              <a:t>und Objekte in </a:t>
            </a:r>
            <a:r>
              <a:rPr lang="de-DE" dirty="0" smtClean="0"/>
              <a:t>Python</a:t>
            </a:r>
          </a:p>
          <a:p>
            <a:pPr lvl="1"/>
            <a:r>
              <a:rPr lang="de-DE" dirty="0" smtClean="0"/>
              <a:t>Erzeugung von Objekten</a:t>
            </a:r>
          </a:p>
          <a:p>
            <a:pPr lvl="1"/>
            <a:r>
              <a:rPr lang="de-DE" dirty="0" smtClean="0"/>
              <a:t>Definition von Eigenschaften und Funktionen</a:t>
            </a:r>
            <a:endParaRPr lang="de-DE" dirty="0"/>
          </a:p>
          <a:p>
            <a:r>
              <a:rPr lang="de-DE" dirty="0" smtClean="0"/>
              <a:t>Bibliotheken</a:t>
            </a:r>
          </a:p>
          <a:p>
            <a:pPr lvl="1"/>
            <a:r>
              <a:rPr lang="de-DE" dirty="0" smtClean="0"/>
              <a:t>Beispiele</a:t>
            </a:r>
          </a:p>
          <a:p>
            <a:pPr lvl="1"/>
            <a:r>
              <a:rPr lang="de-DE" dirty="0" smtClean="0"/>
              <a:t>Übung</a:t>
            </a:r>
          </a:p>
          <a:p>
            <a:pPr lvl="1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CF81F-837E-4D0E-B6CA-745B956ADD8C}" type="datetime1">
              <a:rPr lang="de-DE" smtClean="0"/>
              <a:t>12.07.2019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833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7FC9-547A-4B65-962B-285A0804D58C}" type="datetime1">
              <a:rPr lang="de-DE" smtClean="0"/>
              <a:t>12.07.2019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11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Objekte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Paradigma Objektorientierung (OO)</a:t>
            </a:r>
          </a:p>
          <a:p>
            <a:pPr lvl="1"/>
            <a:r>
              <a:rPr lang="de-DE" dirty="0"/>
              <a:t>Philosophie: "Alles ist ein Ding"</a:t>
            </a:r>
          </a:p>
          <a:p>
            <a:r>
              <a:rPr lang="de-DE" dirty="0"/>
              <a:t>Objekte sind "Gegenstände" mit konkreten Eigenschaften</a:t>
            </a:r>
          </a:p>
          <a:p>
            <a:pPr lvl="1"/>
            <a:r>
              <a:rPr lang="de-DE" dirty="0"/>
              <a:t>Beispiel: </a:t>
            </a:r>
            <a:br>
              <a:rPr lang="de-DE" dirty="0"/>
            </a:br>
            <a:r>
              <a:rPr lang="de-DE" dirty="0"/>
              <a:t>der Tisch mit 4 Beinen und hölzerner Tischplatte, </a:t>
            </a:r>
            <a:br>
              <a:rPr lang="de-DE" dirty="0"/>
            </a:br>
            <a:r>
              <a:rPr lang="de-DE" dirty="0"/>
              <a:t>der bei Fritz im Büro steht,</a:t>
            </a:r>
            <a:br>
              <a:rPr lang="de-DE" dirty="0"/>
            </a:br>
            <a:r>
              <a:rPr lang="de-DE" dirty="0"/>
              <a:t>am 12.5.2015 eingekauft wurde,</a:t>
            </a:r>
            <a:br>
              <a:rPr lang="de-DE" dirty="0"/>
            </a:br>
            <a:r>
              <a:rPr lang="de-DE" dirty="0"/>
              <a:t>die Bestellnummer EAM 90061554 hat</a:t>
            </a:r>
            <a:br>
              <a:rPr lang="de-DE" dirty="0"/>
            </a:br>
            <a:r>
              <a:rPr lang="de-DE" dirty="0"/>
              <a:t>und an der hinteren linken Ecke beschädigt ist</a:t>
            </a:r>
          </a:p>
          <a:p>
            <a:r>
              <a:rPr lang="de-DE" dirty="0"/>
              <a:t>Objekte werden auch Instanzen </a:t>
            </a:r>
            <a:r>
              <a:rPr lang="de-DE" dirty="0" smtClean="0"/>
              <a:t>genannt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796E-2F22-4B11-83C1-A2E7550A985D}" type="datetime1">
              <a:rPr lang="de-DE" smtClean="0"/>
              <a:t>12.07.2019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059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Objekte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Eindeutig identifizierbar / Unikat</a:t>
            </a:r>
          </a:p>
          <a:p>
            <a:pPr lvl="1"/>
            <a:r>
              <a:rPr lang="de-DE" dirty="0"/>
              <a:t>es gibt genau eins</a:t>
            </a:r>
          </a:p>
          <a:p>
            <a:pPr lvl="1"/>
            <a:r>
              <a:rPr lang="de-DE" dirty="0"/>
              <a:t>ein genau gleich aussehendes Objekt ist trotzdem ein anderes</a:t>
            </a:r>
          </a:p>
          <a:p>
            <a:r>
              <a:rPr lang="de-DE" dirty="0"/>
              <a:t>dasselbe Objekt </a:t>
            </a:r>
          </a:p>
          <a:p>
            <a:pPr lvl="1"/>
            <a:r>
              <a:rPr lang="de-DE" dirty="0"/>
              <a:t>identisches Unikat</a:t>
            </a:r>
          </a:p>
          <a:p>
            <a:pPr lvl="1"/>
            <a:r>
              <a:rPr lang="de-DE" dirty="0"/>
              <a:t>besteht aus denselben Atomen</a:t>
            </a:r>
          </a:p>
          <a:p>
            <a:r>
              <a:rPr lang="de-DE" dirty="0"/>
              <a:t>ein gleiches Objekt</a:t>
            </a:r>
          </a:p>
          <a:p>
            <a:pPr lvl="1"/>
            <a:r>
              <a:rPr lang="de-DE" dirty="0"/>
              <a:t>zwei identisch aussehende Objekte</a:t>
            </a:r>
          </a:p>
          <a:p>
            <a:pPr lvl="1"/>
            <a:r>
              <a:rPr lang="de-DE" dirty="0"/>
              <a:t>besteht aus anderen Atomen</a:t>
            </a:r>
          </a:p>
          <a:p>
            <a:pPr lvl="1"/>
            <a:r>
              <a:rPr lang="de-DE" dirty="0"/>
              <a:t>hat eine andere Position im </a:t>
            </a:r>
            <a:r>
              <a:rPr lang="de-DE" dirty="0" smtClean="0"/>
              <a:t>Raum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9925-E9FE-4C45-8709-6140257CE5E2}" type="datetime1">
              <a:rPr lang="de-DE" smtClean="0"/>
              <a:t>12.07.2019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58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Objekte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Eindeutig identifizierbar / Unikat</a:t>
            </a:r>
          </a:p>
          <a:p>
            <a:pPr lvl="1"/>
            <a:r>
              <a:rPr lang="de-DE" dirty="0"/>
              <a:t>es gibt genau eins</a:t>
            </a:r>
          </a:p>
          <a:p>
            <a:pPr lvl="1"/>
            <a:r>
              <a:rPr lang="de-DE" dirty="0"/>
              <a:t>ein genau gleich aussehendes Objekt ist trotzdem ein anderes</a:t>
            </a:r>
          </a:p>
          <a:p>
            <a:r>
              <a:rPr lang="de-DE" dirty="0"/>
              <a:t>dasselbe Objekt </a:t>
            </a:r>
          </a:p>
          <a:p>
            <a:pPr lvl="1"/>
            <a:r>
              <a:rPr lang="de-DE" dirty="0"/>
              <a:t>identisches Unikat</a:t>
            </a:r>
          </a:p>
          <a:p>
            <a:pPr lvl="1"/>
            <a:r>
              <a:rPr lang="de-DE" dirty="0"/>
              <a:t>besteht aus denselben Atomen</a:t>
            </a:r>
          </a:p>
          <a:p>
            <a:r>
              <a:rPr lang="de-DE" dirty="0"/>
              <a:t>ein gleiches Objekt</a:t>
            </a:r>
          </a:p>
          <a:p>
            <a:pPr lvl="1"/>
            <a:r>
              <a:rPr lang="de-DE" dirty="0"/>
              <a:t>zwei identisch aussehende Objekte</a:t>
            </a:r>
          </a:p>
          <a:p>
            <a:pPr lvl="1"/>
            <a:r>
              <a:rPr lang="de-DE" dirty="0"/>
              <a:t>besteht aus anderen Atomen</a:t>
            </a:r>
          </a:p>
          <a:p>
            <a:pPr lvl="1"/>
            <a:r>
              <a:rPr lang="de-DE" dirty="0"/>
              <a:t>hat eine andere Position im </a:t>
            </a:r>
            <a:r>
              <a:rPr lang="de-DE" dirty="0" smtClean="0"/>
              <a:t>Raum</a:t>
            </a:r>
            <a:endParaRPr lang="de-DE" dirty="0"/>
          </a:p>
        </p:txBody>
      </p:sp>
      <p:cxnSp>
        <p:nvCxnSpPr>
          <p:cNvPr id="4" name="Gerader Verbinder 3"/>
          <p:cNvCxnSpPr/>
          <p:nvPr/>
        </p:nvCxnSpPr>
        <p:spPr>
          <a:xfrm flipV="1">
            <a:off x="4717316" y="3885022"/>
            <a:ext cx="1080120" cy="3600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/>
          <p:cNvCxnSpPr/>
          <p:nvPr/>
        </p:nvCxnSpPr>
        <p:spPr>
          <a:xfrm flipV="1">
            <a:off x="4426094" y="5085470"/>
            <a:ext cx="1080120" cy="3600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/>
          <p:nvPr/>
        </p:nvCxnSpPr>
        <p:spPr>
          <a:xfrm flipV="1">
            <a:off x="5383389" y="5465497"/>
            <a:ext cx="828092" cy="2880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 flipV="1">
            <a:off x="3837784" y="5430703"/>
            <a:ext cx="1080120" cy="3600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4992055" y="3510174"/>
            <a:ext cx="1394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F0000"/>
                </a:solidFill>
                <a:latin typeface="Helvetica Narrow" panose="020B0506020203020204" pitchFamily="34" charset="0"/>
              </a:rPr>
              <a:t>Elektronen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5554464" y="4983845"/>
            <a:ext cx="1394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F0000"/>
                </a:solidFill>
                <a:latin typeface="Helvetica Narrow" panose="020B0506020203020204" pitchFamily="34" charset="0"/>
              </a:rPr>
              <a:t>Elektronen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5424576" y="5790742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F0000"/>
                </a:solidFill>
                <a:latin typeface="Helvetica Narrow" panose="020B0506020203020204" pitchFamily="34" charset="0"/>
              </a:rPr>
              <a:t>RAM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853349" y="5790743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F0000"/>
                </a:solidFill>
                <a:latin typeface="Helvetica Narrow" panose="020B0506020203020204" pitchFamily="34" charset="0"/>
              </a:rPr>
              <a:t>Adresse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685E-9C71-45B6-8C9D-A217E9DCF793}" type="datetime1">
              <a:rPr lang="de-DE" smtClean="0"/>
              <a:t>12.07.2019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75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Objekte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908" y="1810450"/>
            <a:ext cx="2705478" cy="220058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224" y="4293097"/>
            <a:ext cx="1224136" cy="169746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496" y="4088683"/>
            <a:ext cx="1544960" cy="2106295"/>
          </a:xfrm>
          <a:prstGeom prst="rect">
            <a:avLst/>
          </a:prstGeom>
        </p:spPr>
      </p:pic>
      <p:cxnSp>
        <p:nvCxnSpPr>
          <p:cNvPr id="11" name="Gerade Verbindung mit Pfeil 10"/>
          <p:cNvCxnSpPr/>
          <p:nvPr/>
        </p:nvCxnSpPr>
        <p:spPr>
          <a:xfrm flipV="1">
            <a:off x="4223792" y="3645024"/>
            <a:ext cx="1080120" cy="11396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 flipV="1">
            <a:off x="6816080" y="3645024"/>
            <a:ext cx="1584176" cy="10209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5354561" y="4346847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derselbe Baum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70778-B297-42B6-9BD6-3D9006EC3985}" type="datetime1">
              <a:rPr lang="de-DE" smtClean="0"/>
              <a:t>12.07.2019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11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04269"/>
            <a:ext cx="9144000" cy="330165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8" r="32419"/>
          <a:stretch/>
        </p:blipFill>
        <p:spPr>
          <a:xfrm>
            <a:off x="7248128" y="4401692"/>
            <a:ext cx="3024336" cy="190394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882" y="4357161"/>
            <a:ext cx="2672188" cy="1993007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Objekte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5278761" y="4225152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dasselbe Objekt</a:t>
            </a:r>
          </a:p>
        </p:txBody>
      </p:sp>
      <p:sp>
        <p:nvSpPr>
          <p:cNvPr id="17" name="Rechteck 16"/>
          <p:cNvSpPr/>
          <p:nvPr/>
        </p:nvSpPr>
        <p:spPr>
          <a:xfrm>
            <a:off x="4763852" y="1965069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5384972" y="1965069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6006092" y="1965069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6627212" y="1965069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7248332" y="1965069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/>
          <p:cNvCxnSpPr/>
          <p:nvPr/>
        </p:nvCxnSpPr>
        <p:spPr>
          <a:xfrm flipV="1">
            <a:off x="4223793" y="2750468"/>
            <a:ext cx="1358523" cy="20342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 flipV="1">
            <a:off x="5709990" y="2779592"/>
            <a:ext cx="2274178" cy="16512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fik 24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689" y="2745077"/>
            <a:ext cx="394449" cy="448921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689" y="2065115"/>
            <a:ext cx="394449" cy="448921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908" y="2252421"/>
            <a:ext cx="394449" cy="448921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436" y="2754172"/>
            <a:ext cx="394449" cy="448921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977" y="2142582"/>
            <a:ext cx="394449" cy="448921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488" y="3004473"/>
            <a:ext cx="394449" cy="448921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189" y="2536851"/>
            <a:ext cx="394449" cy="448921"/>
          </a:xfrm>
          <a:prstGeom prst="rect">
            <a:avLst/>
          </a:prstGeom>
        </p:spPr>
      </p:pic>
      <p:pic>
        <p:nvPicPr>
          <p:cNvPr id="32" name="Grafik 31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937" y="2048102"/>
            <a:ext cx="394449" cy="448921"/>
          </a:xfrm>
          <a:prstGeom prst="rect">
            <a:avLst/>
          </a:prstGeo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928" y="3004473"/>
            <a:ext cx="394449" cy="448921"/>
          </a:xfrm>
          <a:prstGeom prst="rect">
            <a:avLst/>
          </a:prstGeom>
        </p:spPr>
      </p:pic>
      <p:pic>
        <p:nvPicPr>
          <p:cNvPr id="34" name="Grafik 33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088" y="2142581"/>
            <a:ext cx="394449" cy="448921"/>
          </a:xfrm>
          <a:prstGeom prst="rect">
            <a:avLst/>
          </a:prstGeom>
        </p:spPr>
      </p:pic>
      <p:pic>
        <p:nvPicPr>
          <p:cNvPr id="35" name="Grafik 34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731" y="2978632"/>
            <a:ext cx="394449" cy="448921"/>
          </a:xfrm>
          <a:prstGeom prst="rect">
            <a:avLst/>
          </a:prstGeom>
        </p:spPr>
      </p:pic>
      <p:cxnSp>
        <p:nvCxnSpPr>
          <p:cNvPr id="36" name="Gerade Verbindung mit Pfeil 35"/>
          <p:cNvCxnSpPr/>
          <p:nvPr/>
        </p:nvCxnSpPr>
        <p:spPr>
          <a:xfrm>
            <a:off x="4078052" y="2004848"/>
            <a:ext cx="695062" cy="17850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2536261" y="179142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Speicherzelle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4828804" y="169810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42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5423400" y="16974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43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6073957" y="16974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44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6693465" y="16974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45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7312973" y="16974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46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F93A-7FF9-4DD6-8A40-B5D90ED79DC7}" type="datetime1">
              <a:rPr lang="de-DE" smtClean="0"/>
              <a:t>12.07.2019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29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Objekte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733" y="1810450"/>
            <a:ext cx="2705478" cy="220058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312" y="4293097"/>
            <a:ext cx="1224136" cy="1697469"/>
          </a:xfrm>
          <a:prstGeom prst="rect">
            <a:avLst/>
          </a:prstGeom>
        </p:spPr>
      </p:pic>
      <p:cxnSp>
        <p:nvCxnSpPr>
          <p:cNvPr id="13" name="Gerade Verbindung mit Pfeil 12"/>
          <p:cNvCxnSpPr/>
          <p:nvPr/>
        </p:nvCxnSpPr>
        <p:spPr>
          <a:xfrm flipH="1" flipV="1">
            <a:off x="8112224" y="3668487"/>
            <a:ext cx="1080120" cy="6783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5192807" y="448126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 gleicher Baum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571" y="1810450"/>
            <a:ext cx="2705478" cy="2200582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59" y="4088683"/>
            <a:ext cx="1544960" cy="2106295"/>
          </a:xfrm>
          <a:prstGeom prst="rect">
            <a:avLst/>
          </a:prstGeom>
        </p:spPr>
      </p:pic>
      <p:cxnSp>
        <p:nvCxnSpPr>
          <p:cNvPr id="14" name="Gerade Verbindung mit Pfeil 13"/>
          <p:cNvCxnSpPr/>
          <p:nvPr/>
        </p:nvCxnSpPr>
        <p:spPr>
          <a:xfrm flipV="1">
            <a:off x="2948898" y="3751855"/>
            <a:ext cx="1071949" cy="8362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0813-2584-4090-A4C8-8D338042FC2B}" type="datetime1">
              <a:rPr lang="de-DE" smtClean="0"/>
              <a:t>12.07.2019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483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04269"/>
            <a:ext cx="9144000" cy="330165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8" r="32419"/>
          <a:stretch/>
        </p:blipFill>
        <p:spPr>
          <a:xfrm>
            <a:off x="7248128" y="4401692"/>
            <a:ext cx="3024336" cy="190394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882" y="4357161"/>
            <a:ext cx="2672188" cy="1993007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Objekte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5047535" y="4225152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ein gleiches </a:t>
            </a:r>
            <a:r>
              <a:rPr lang="de-DE" dirty="0"/>
              <a:t>Objekt</a:t>
            </a:r>
          </a:p>
        </p:txBody>
      </p:sp>
      <p:sp>
        <p:nvSpPr>
          <p:cNvPr id="17" name="Rechteck 16"/>
          <p:cNvSpPr/>
          <p:nvPr/>
        </p:nvSpPr>
        <p:spPr>
          <a:xfrm>
            <a:off x="4763852" y="1965069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5384972" y="1965069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6006092" y="1965069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6627212" y="1965069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7248332" y="1965069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/>
          <p:cNvCxnSpPr/>
          <p:nvPr/>
        </p:nvCxnSpPr>
        <p:spPr>
          <a:xfrm flipV="1">
            <a:off x="4223793" y="2750468"/>
            <a:ext cx="1358523" cy="20342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 flipV="1">
            <a:off x="6873766" y="2701342"/>
            <a:ext cx="1110402" cy="17294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fik 24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689" y="2745077"/>
            <a:ext cx="394449" cy="448921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689" y="2065115"/>
            <a:ext cx="394449" cy="448921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908" y="2252421"/>
            <a:ext cx="394449" cy="448921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436" y="2754172"/>
            <a:ext cx="394449" cy="448921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977" y="2142582"/>
            <a:ext cx="394449" cy="448921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488" y="3004473"/>
            <a:ext cx="394449" cy="448921"/>
          </a:xfrm>
          <a:prstGeom prst="rect">
            <a:avLst/>
          </a:prstGeom>
        </p:spPr>
      </p:pic>
      <p:pic>
        <p:nvPicPr>
          <p:cNvPr id="34" name="Grafik 33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088" y="2142581"/>
            <a:ext cx="394449" cy="448921"/>
          </a:xfrm>
          <a:prstGeom prst="rect">
            <a:avLst/>
          </a:prstGeom>
        </p:spPr>
      </p:pic>
      <p:pic>
        <p:nvPicPr>
          <p:cNvPr id="35" name="Grafik 34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731" y="2978632"/>
            <a:ext cx="394449" cy="448921"/>
          </a:xfrm>
          <a:prstGeom prst="rect">
            <a:avLst/>
          </a:prstGeom>
        </p:spPr>
      </p:pic>
      <p:cxnSp>
        <p:nvCxnSpPr>
          <p:cNvPr id="36" name="Gerade Verbindung mit Pfeil 35"/>
          <p:cNvCxnSpPr/>
          <p:nvPr/>
        </p:nvCxnSpPr>
        <p:spPr>
          <a:xfrm>
            <a:off x="4078052" y="2004848"/>
            <a:ext cx="695062" cy="17850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2536261" y="179142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Speicherzelle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4828804" y="169810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42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5423400" y="16974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43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6073957" y="16974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44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6693465" y="16974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45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7312973" y="16974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46</a:t>
            </a:r>
          </a:p>
        </p:txBody>
      </p:sp>
      <p:pic>
        <p:nvPicPr>
          <p:cNvPr id="37" name="Grafik 36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170" y="2729309"/>
            <a:ext cx="394449" cy="448921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170" y="2049347"/>
            <a:ext cx="394449" cy="448921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81ADD-A8ED-43D0-B596-3502E6BC653A}" type="datetime1">
              <a:rPr lang="de-DE" smtClean="0"/>
              <a:t>12.07.2019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95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el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.potx" id="{EA6CE2C0-7C14-4AB0-AD89-85B6B3D88E28}" vid="{DA3C7EDA-9E56-4E2D-BAA5-4EF18147D0C7}"/>
    </a:ext>
  </a:extLst>
</a:theme>
</file>

<file path=ppt/theme/theme2.xml><?xml version="1.0" encoding="utf-8"?>
<a:theme xmlns:a="http://schemas.openxmlformats.org/drawingml/2006/main" name="Inhalt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.potx" id="{EA6CE2C0-7C14-4AB0-AD89-85B6B3D88E28}" vid="{42B1E5BF-7F6B-4721-9E4F-A56C5F28A391}"/>
    </a:ext>
  </a:extLst>
</a:theme>
</file>

<file path=ppt/theme/theme3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CTL Presentation 16x9</Template>
  <TotalTime>0</TotalTime>
  <Words>1210</Words>
  <Application>Microsoft Office PowerPoint</Application>
  <PresentationFormat>Breitbild</PresentationFormat>
  <Paragraphs>282</Paragraphs>
  <Slides>27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27</vt:i4>
      </vt:variant>
    </vt:vector>
  </HeadingPairs>
  <TitlesOfParts>
    <vt:vector size="33" baseType="lpstr">
      <vt:lpstr>Arial</vt:lpstr>
      <vt:lpstr>Calibri</vt:lpstr>
      <vt:lpstr>Helvetica Narrow</vt:lpstr>
      <vt:lpstr>Wingdings</vt:lpstr>
      <vt:lpstr>Titel</vt:lpstr>
      <vt:lpstr>Inhalt</vt:lpstr>
      <vt:lpstr>Python: Objektorientierung</vt:lpstr>
      <vt:lpstr>Agenda</vt:lpstr>
      <vt:lpstr>Objekte</vt:lpstr>
      <vt:lpstr>Objekte</vt:lpstr>
      <vt:lpstr>Objekte</vt:lpstr>
      <vt:lpstr>Objekte</vt:lpstr>
      <vt:lpstr>Objekte</vt:lpstr>
      <vt:lpstr>Objekte</vt:lpstr>
      <vt:lpstr>Objekte</vt:lpstr>
      <vt:lpstr>Objekte</vt:lpstr>
      <vt:lpstr>Klassen</vt:lpstr>
      <vt:lpstr>Klassen</vt:lpstr>
      <vt:lpstr>Klassen</vt:lpstr>
      <vt:lpstr>Klassen und Objekte in Python</vt:lpstr>
      <vt:lpstr>Klassen und Objekte in Python</vt:lpstr>
      <vt:lpstr>Klassen und Objekte in Python</vt:lpstr>
      <vt:lpstr>Klassen und Objekte in Python </vt:lpstr>
      <vt:lpstr>Klassen und Objekte in Python</vt:lpstr>
      <vt:lpstr>Klassen und Objekte in Python</vt:lpstr>
      <vt:lpstr>Klassen und Objekte in Python</vt:lpstr>
      <vt:lpstr>Bibliotheken</vt:lpstr>
      <vt:lpstr>Bibliotheken</vt:lpstr>
      <vt:lpstr>Bibliotheken</vt:lpstr>
      <vt:lpstr>Bibliotheken</vt:lpstr>
      <vt:lpstr>Zusammenfassung</vt:lpstr>
      <vt:lpstr>Zusammenfassung</vt:lpstr>
      <vt:lpstr>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Weller</dc:creator>
  <cp:lastModifiedBy>Thomas Weller</cp:lastModifiedBy>
  <cp:revision>20</cp:revision>
  <dcterms:created xsi:type="dcterms:W3CDTF">2018-02-27T13:54:39Z</dcterms:created>
  <dcterms:modified xsi:type="dcterms:W3CDTF">2019-07-12T07:16:11Z</dcterms:modified>
</cp:coreProperties>
</file>