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6"/>
  </p:notesMasterIdLst>
  <p:handoutMasterIdLst>
    <p:handoutMasterId r:id="rId17"/>
  </p:handoutMasterIdLst>
  <p:sldIdLst>
    <p:sldId id="256" r:id="rId3"/>
    <p:sldId id="272" r:id="rId4"/>
    <p:sldId id="261" r:id="rId5"/>
    <p:sldId id="262" r:id="rId6"/>
    <p:sldId id="263" r:id="rId7"/>
    <p:sldId id="264" r:id="rId8"/>
    <p:sldId id="265" r:id="rId9"/>
    <p:sldId id="266" r:id="rId10"/>
    <p:sldId id="267" r:id="rId11"/>
    <p:sldId id="268" r:id="rId12"/>
    <p:sldId id="269" r:id="rId13"/>
    <p:sldId id="270" r:id="rId14"/>
    <p:sldId id="25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72"/>
          </p14:sldIdLst>
        </p14:section>
        <p14:section name="Inhalt" id="{EB7416D2-FE43-421A-A82D-DCCB9519097D}">
          <p14:sldIdLst>
            <p14:sldId id="261"/>
            <p14:sldId id="262"/>
            <p14:sldId id="263"/>
            <p14:sldId id="264"/>
            <p14:sldId id="265"/>
            <p14:sldId id="266"/>
            <p14:sldId id="267"/>
            <p14:sldId id="268"/>
          </p14:sldIdLst>
        </p14:section>
        <p14:section name="Zusammenfassung" id="{3935168F-CA97-4DBE-AA4D-CD6487E81BA7}">
          <p14:sldIdLst>
            <p14:sldId id="269"/>
            <p14:sldId id="270"/>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442" autoAdjust="0"/>
  </p:normalViewPr>
  <p:slideViewPr>
    <p:cSldViewPr snapToGrid="0">
      <p:cViewPr varScale="1">
        <p:scale>
          <a:sx n="80" d="100"/>
          <a:sy n="80" d="100"/>
        </p:scale>
        <p:origin x="165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12.07.2019</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12.07.2019</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smtClean="0"/>
              <a:t>Scrum</a:t>
            </a:r>
            <a:r>
              <a:rPr lang="de-DE" dirty="0" smtClean="0"/>
              <a:t> ist einzuordnen im</a:t>
            </a:r>
            <a:r>
              <a:rPr lang="de-DE" baseline="0" dirty="0" smtClean="0"/>
              <a:t> Bereich des Projekt- oder Produktmanagements.</a:t>
            </a:r>
          </a:p>
          <a:p>
            <a:r>
              <a:rPr lang="de-DE" baseline="0" dirty="0" smtClean="0"/>
              <a:t>Es handelt sich um ein Vorgehensmodell, das insbesondere bei der Entwicklung von Software-Projekten häufig eingesetzt wird.</a:t>
            </a:r>
          </a:p>
          <a:p>
            <a:r>
              <a:rPr lang="de-DE" baseline="0" dirty="0" smtClean="0"/>
              <a:t>Die Anfänge von </a:t>
            </a:r>
            <a:r>
              <a:rPr lang="de-DE" baseline="0" dirty="0" err="1" smtClean="0"/>
              <a:t>Scrum</a:t>
            </a:r>
            <a:r>
              <a:rPr lang="de-DE" baseline="0" dirty="0" smtClean="0"/>
              <a:t> gehen bis 1995 zurück. Richtig durchgesetzt hat es sich seit 2003.</a:t>
            </a:r>
          </a:p>
          <a:p>
            <a:endParaRPr lang="de-DE" baseline="0" dirty="0" smtClean="0"/>
          </a:p>
          <a:p>
            <a:r>
              <a:rPr lang="de-DE" baseline="0" dirty="0" smtClean="0"/>
              <a:t>Es wurde entworfen mit dem Gedanken von „Lean </a:t>
            </a:r>
            <a:r>
              <a:rPr lang="de-DE" baseline="0" dirty="0" err="1" smtClean="0"/>
              <a:t>Production</a:t>
            </a:r>
            <a:r>
              <a:rPr lang="de-DE" baseline="0" dirty="0" smtClean="0"/>
              <a:t>“ im Hinterkopf. Lean </a:t>
            </a:r>
            <a:r>
              <a:rPr lang="de-DE" baseline="0" dirty="0" err="1" smtClean="0"/>
              <a:t>Production</a:t>
            </a:r>
            <a:r>
              <a:rPr lang="de-DE" baseline="0" dirty="0" smtClean="0"/>
              <a:t> sollte (insbesondere im Automobilbereich) die Lagermenge und –</a:t>
            </a:r>
            <a:r>
              <a:rPr lang="de-DE" baseline="0" dirty="0" err="1" smtClean="0"/>
              <a:t>zeiten</a:t>
            </a:r>
            <a:r>
              <a:rPr lang="de-DE" baseline="0" dirty="0" smtClean="0"/>
              <a:t> reduzieren.</a:t>
            </a:r>
          </a:p>
          <a:p>
            <a:r>
              <a:rPr lang="de-DE" baseline="0" dirty="0" smtClean="0"/>
              <a:t>Ziele von Lean </a:t>
            </a:r>
            <a:r>
              <a:rPr lang="de-DE" baseline="0" dirty="0" err="1" smtClean="0"/>
              <a:t>Production</a:t>
            </a:r>
            <a:r>
              <a:rPr lang="de-DE" baseline="0" dirty="0" smtClean="0"/>
              <a:t> sind:</a:t>
            </a:r>
          </a:p>
          <a:p>
            <a:pPr marL="171450" indent="-171450">
              <a:buFont typeface="Arial" panose="020B0604020202020204" pitchFamily="34" charset="0"/>
              <a:buChar char="•"/>
            </a:pPr>
            <a:r>
              <a:rPr lang="de-DE" baseline="0" dirty="0" smtClean="0"/>
              <a:t>KVP: kontinuierlicher Verbesserungsprozess</a:t>
            </a:r>
          </a:p>
          <a:p>
            <a:pPr marL="171450" indent="-171450">
              <a:buFont typeface="Arial" panose="020B0604020202020204" pitchFamily="34" charset="0"/>
              <a:buChar char="•"/>
            </a:pPr>
            <a:r>
              <a:rPr lang="de-DE" baseline="0" dirty="0" smtClean="0"/>
              <a:t>Null-Fehler-Prinzip</a:t>
            </a:r>
          </a:p>
          <a:p>
            <a:pPr marL="171450" indent="-171450">
              <a:buFont typeface="Arial" panose="020B0604020202020204" pitchFamily="34" charset="0"/>
              <a:buChar char="•"/>
            </a:pPr>
            <a:r>
              <a:rPr lang="de-DE" baseline="0" dirty="0" smtClean="0"/>
              <a:t>Flussprinzip (Reduzierung von Lager- und Wartezeiten)</a:t>
            </a:r>
          </a:p>
          <a:p>
            <a:pPr marL="171450" indent="-171450">
              <a:buFont typeface="Arial" panose="020B0604020202020204" pitchFamily="34" charset="0"/>
              <a:buChar char="•"/>
            </a:pPr>
            <a:r>
              <a:rPr lang="de-DE" baseline="0" dirty="0" smtClean="0"/>
              <a:t>Pull-Prinzip: Produkte werden nicht von vorn in die Produktionskette geschoben, sondern die Geschwindigkeit vom Warenausgang her bestimmt</a:t>
            </a:r>
          </a:p>
          <a:p>
            <a:pPr marL="171450" indent="-171450">
              <a:buFont typeface="Arial" panose="020B0604020202020204" pitchFamily="34" charset="0"/>
              <a:buChar char="•"/>
            </a:pPr>
            <a:endParaRPr lang="de-DE" baseline="0" dirty="0" smtClean="0"/>
          </a:p>
          <a:p>
            <a:pPr marL="0" indent="0">
              <a:buFont typeface="Arial" panose="020B0604020202020204" pitchFamily="34" charset="0"/>
              <a:buNone/>
            </a:pPr>
            <a:r>
              <a:rPr lang="de-DE" baseline="0" dirty="0" smtClean="0"/>
              <a:t>Die Eigenschaften von </a:t>
            </a:r>
            <a:r>
              <a:rPr lang="de-DE" baseline="0" dirty="0" err="1" smtClean="0"/>
              <a:t>Scrum</a:t>
            </a:r>
            <a:r>
              <a:rPr lang="de-DE" baseline="0" dirty="0" smtClean="0"/>
              <a:t> sollen sein:</a:t>
            </a:r>
          </a:p>
          <a:p>
            <a:pPr marL="171450" indent="-171450">
              <a:buFont typeface="Arial" panose="020B0604020202020204" pitchFamily="34" charset="0"/>
              <a:buChar char="•"/>
            </a:pPr>
            <a:r>
              <a:rPr lang="de-DE" baseline="0" dirty="0" smtClean="0"/>
              <a:t>Empirisch, d.h. aus Erfahrungen wird gelernt. Das gilt nicht nur für Fehler sondern auch für das Verständnis von Anforderungen und Kundenwünschen.</a:t>
            </a:r>
          </a:p>
          <a:p>
            <a:pPr marL="171450" indent="-171450">
              <a:buFont typeface="Arial" panose="020B0604020202020204" pitchFamily="34" charset="0"/>
              <a:buChar char="•"/>
            </a:pPr>
            <a:r>
              <a:rPr lang="de-DE" baseline="0" dirty="0" smtClean="0"/>
              <a:t>Inkrementell, d.h. es werden kleine aber funktionierende Schritte geliefert. Der Kunde kann mit jedem Mini-Ergebnis das Produkt verkaufen oder die Entwicklung einstellen.</a:t>
            </a:r>
          </a:p>
          <a:p>
            <a:pPr marL="171450" indent="-171450">
              <a:buFont typeface="Arial" panose="020B0604020202020204" pitchFamily="34" charset="0"/>
              <a:buChar char="•"/>
            </a:pPr>
            <a:r>
              <a:rPr lang="de-DE" baseline="0" dirty="0" smtClean="0"/>
              <a:t>Iterativ, d.h. die Vorgänge (später beschrieben) wiederholen sich </a:t>
            </a:r>
            <a:r>
              <a:rPr lang="de-DE" baseline="0" dirty="0" err="1" smtClean="0"/>
              <a:t>sich</a:t>
            </a:r>
            <a:r>
              <a:rPr lang="de-DE" baseline="0" dirty="0" smtClean="0"/>
              <a:t> in kurzen Abständen, bei </a:t>
            </a:r>
            <a:r>
              <a:rPr lang="de-DE" baseline="0" dirty="0" err="1" smtClean="0"/>
              <a:t>Scrum</a:t>
            </a:r>
            <a:r>
              <a:rPr lang="de-DE" baseline="0" dirty="0" smtClean="0"/>
              <a:t> typischerweise 2 Wochen.</a:t>
            </a:r>
          </a:p>
          <a:p>
            <a:pPr marL="171450" indent="-171450">
              <a:buFont typeface="Arial" panose="020B0604020202020204" pitchFamily="34" charset="0"/>
              <a:buChar char="•"/>
            </a:pPr>
            <a:endParaRPr lang="de-DE" baseline="0" dirty="0" smtClean="0"/>
          </a:p>
          <a:p>
            <a:pPr marL="0" indent="0">
              <a:buFont typeface="Arial" panose="020B0604020202020204" pitchFamily="34" charset="0"/>
              <a:buNone/>
            </a:pPr>
            <a:r>
              <a:rPr lang="de-DE" baseline="0" dirty="0" smtClean="0"/>
              <a:t>Für das BOGY werden wir versuchen, jeden Tag eine lauffähige Version unseres Programms zu haben.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232850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Scrum</a:t>
            </a:r>
            <a:r>
              <a:rPr lang="de-DE" dirty="0" smtClean="0"/>
              <a:t> definiert sechs Rollen. Ein </a:t>
            </a:r>
            <a:r>
              <a:rPr lang="de-DE" dirty="0" err="1" smtClean="0"/>
              <a:t>Scrum</a:t>
            </a:r>
            <a:r>
              <a:rPr lang="de-DE" dirty="0" smtClean="0"/>
              <a:t> Team besteht typischerweise aus</a:t>
            </a:r>
            <a:r>
              <a:rPr lang="de-DE" baseline="0" dirty="0" smtClean="0"/>
              <a:t> fünf Personen. Für das BOGY ist dies zu viel – wir brauchen für ein kleines Projekt nicht so viele Rollen uns kommen mit zwei Rollen aus.</a:t>
            </a:r>
            <a:endParaRPr lang="de-DE" dirty="0" smtClean="0"/>
          </a:p>
          <a:p>
            <a:endParaRPr lang="de-DE" dirty="0" smtClean="0"/>
          </a:p>
          <a:p>
            <a:r>
              <a:rPr lang="de-DE" dirty="0" err="1" smtClean="0"/>
              <a:t>Scrum</a:t>
            </a:r>
            <a:r>
              <a:rPr lang="de-DE" baseline="0" dirty="0" smtClean="0"/>
              <a:t> sieht nur die Rollen vor, die für die Softwareentwicklung erforderlich sind.</a:t>
            </a:r>
          </a:p>
          <a:p>
            <a:r>
              <a:rPr lang="de-DE" baseline="0" dirty="0" smtClean="0"/>
              <a:t>Andere Rollen, die ein Unternehmen benötigt, z.B. einen Geschäftsführer, sind nicht definiert. Solche Aufgaben müssen nach einem anderen Modell erledigt werden.</a:t>
            </a:r>
          </a:p>
          <a:p>
            <a:endParaRPr lang="de-DE" dirty="0" smtClean="0"/>
          </a:p>
          <a:p>
            <a:r>
              <a:rPr lang="de-DE" dirty="0" smtClean="0"/>
              <a:t>Der </a:t>
            </a:r>
            <a:r>
              <a:rPr lang="de-DE" dirty="0" err="1" smtClean="0"/>
              <a:t>Product</a:t>
            </a:r>
            <a:r>
              <a:rPr lang="de-DE" dirty="0" smtClean="0"/>
              <a:t> </a:t>
            </a:r>
            <a:r>
              <a:rPr lang="de-DE" dirty="0" err="1" smtClean="0"/>
              <a:t>Owner</a:t>
            </a:r>
            <a:r>
              <a:rPr lang="de-DE" baseline="0" dirty="0" smtClean="0"/>
              <a:t> wäre</a:t>
            </a:r>
            <a:r>
              <a:rPr lang="de-DE" dirty="0" smtClean="0"/>
              <a:t> zuständig für den wirtschaftlichen Erfolg. Er muss die Entwickler so lenken, dass am Ende eines Sprints ein</a:t>
            </a:r>
            <a:r>
              <a:rPr lang="de-DE" baseline="0" dirty="0" smtClean="0"/>
              <a:t> Produkt heraus kommt, das verkauft werden kann. Er vertritt die Interessen der Kunden, damit die Entwickler nicht selbst versuchen müssen, Kunden zu erreichen und Termine zu vereinbaren.</a:t>
            </a:r>
            <a:endParaRPr lang="de-DE" dirty="0" smtClean="0"/>
          </a:p>
          <a:p>
            <a:r>
              <a:rPr lang="de-DE" dirty="0" smtClean="0"/>
              <a:t>Der </a:t>
            </a:r>
            <a:r>
              <a:rPr lang="de-DE" dirty="0" err="1" smtClean="0"/>
              <a:t>Scrum</a:t>
            </a:r>
            <a:r>
              <a:rPr lang="de-DE" dirty="0" smtClean="0"/>
              <a:t> Master wäre verantwortlich, dass die Regeln von </a:t>
            </a:r>
            <a:r>
              <a:rPr lang="de-DE" dirty="0" err="1" smtClean="0"/>
              <a:t>Scrum</a:t>
            </a:r>
            <a:r>
              <a:rPr lang="de-DE" dirty="0" smtClean="0"/>
              <a:t> eingehalten werden. Er</a:t>
            </a:r>
            <a:r>
              <a:rPr lang="de-DE" baseline="0" dirty="0" smtClean="0"/>
              <a:t> räumt außerdem Probleme aus dem Weg, die das Entwicklungsteam behindern, z.B. einen störenden Geschäftsführer.</a:t>
            </a:r>
            <a:endParaRPr lang="de-DE" dirty="0" smtClean="0"/>
          </a:p>
          <a:p>
            <a:r>
              <a:rPr lang="de-DE" dirty="0" smtClean="0"/>
              <a:t>Der Kunde würde das Produkt kaufen und das Geld bezahlen.</a:t>
            </a:r>
            <a:r>
              <a:rPr lang="de-DE" baseline="0" dirty="0" smtClean="0"/>
              <a:t> Der </a:t>
            </a:r>
            <a:r>
              <a:rPr lang="de-DE" baseline="0" dirty="0" err="1" smtClean="0"/>
              <a:t>Product</a:t>
            </a:r>
            <a:r>
              <a:rPr lang="de-DE" baseline="0" dirty="0" smtClean="0"/>
              <a:t> </a:t>
            </a:r>
            <a:r>
              <a:rPr lang="de-DE" baseline="0" dirty="0" err="1" smtClean="0"/>
              <a:t>Owner</a:t>
            </a:r>
            <a:r>
              <a:rPr lang="de-DE" baseline="0" dirty="0" smtClean="0"/>
              <a:t> tut also gut daran, seine Kunden genau zu kennen.</a:t>
            </a:r>
            <a:endParaRPr lang="de-DE" dirty="0" smtClean="0"/>
          </a:p>
          <a:p>
            <a:r>
              <a:rPr lang="de-DE" dirty="0" smtClean="0"/>
              <a:t>Die Anwender nutzen das Produkt. In vielen Fällen sind die Anwender auch</a:t>
            </a:r>
            <a:r>
              <a:rPr lang="de-DE" baseline="0" dirty="0" smtClean="0"/>
              <a:t> die Kunden. Es kann aber auch vorkommen, dass der Kunde eine Firma ist, die das Produkt dann erst wieder weiterverkauft.</a:t>
            </a:r>
            <a:endParaRPr lang="de-DE" dirty="0" smtClean="0"/>
          </a:p>
          <a:p>
            <a:r>
              <a:rPr lang="de-DE" dirty="0" smtClean="0"/>
              <a:t>Das Management</a:t>
            </a:r>
            <a:r>
              <a:rPr lang="de-DE" baseline="0" dirty="0" smtClean="0"/>
              <a:t> ist verantwortlich für die Rahmenbedingungen, z.B. für die Entscheidung, dass nach </a:t>
            </a:r>
            <a:r>
              <a:rPr lang="de-DE" baseline="0" dirty="0" err="1" smtClean="0"/>
              <a:t>Scrum</a:t>
            </a:r>
            <a:r>
              <a:rPr lang="de-DE" baseline="0" dirty="0" smtClean="0"/>
              <a:t> gearbeitet wird.</a:t>
            </a:r>
          </a:p>
          <a:p>
            <a:endParaRPr lang="de-DE" baseline="0" dirty="0" smtClean="0"/>
          </a:p>
        </p:txBody>
      </p:sp>
      <p:sp>
        <p:nvSpPr>
          <p:cNvPr id="4" name="Foliennummernplatzhalter 3"/>
          <p:cNvSpPr>
            <a:spLocks noGrp="1"/>
          </p:cNvSpPr>
          <p:nvPr>
            <p:ph type="sldNum" sz="quarter" idx="10"/>
          </p:nvPr>
        </p:nvSpPr>
        <p:spPr/>
        <p:txBody>
          <a:bodyPr/>
          <a:lstStyle/>
          <a:p>
            <a:fld id="{AC7E513D-DE60-4EE7-9F02-7F14DB0D0D6A}" type="slidenum">
              <a:rPr lang="de-DE" smtClean="0"/>
              <a:t>4</a:t>
            </a:fld>
            <a:endParaRPr lang="de-DE"/>
          </a:p>
        </p:txBody>
      </p:sp>
    </p:spTree>
    <p:extLst>
      <p:ext uri="{BB962C8B-B14F-4D97-AF65-F5344CB8AC3E}">
        <p14:creationId xmlns:p14="http://schemas.microsoft.com/office/powerpoint/2010/main" val="136501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Das Sprint </a:t>
            </a:r>
            <a:r>
              <a:rPr lang="de-DE" dirty="0" err="1" smtClean="0"/>
              <a:t>Planning</a:t>
            </a:r>
            <a:r>
              <a:rPr lang="de-DE" dirty="0" smtClean="0"/>
              <a:t> ist ein Meeting, bei dem festgelegt wird, was während</a:t>
            </a:r>
            <a:r>
              <a:rPr lang="de-DE" baseline="0" dirty="0" smtClean="0"/>
              <a:t> des nächsten Sprints, also in den nächsten zwei Wochen, erledigt werden sollte. Der Sprint wird also geplant.</a:t>
            </a:r>
          </a:p>
          <a:p>
            <a:r>
              <a:rPr lang="de-DE" baseline="0" dirty="0" smtClean="0"/>
              <a:t>Dieses Meeting dauert etwa einen Tag. Die Entwickler lernen dabei vom </a:t>
            </a:r>
            <a:r>
              <a:rPr lang="de-DE" baseline="0" dirty="0" err="1" smtClean="0"/>
              <a:t>Product</a:t>
            </a:r>
            <a:r>
              <a:rPr lang="de-DE" baseline="0" dirty="0" smtClean="0"/>
              <a:t> </a:t>
            </a:r>
            <a:r>
              <a:rPr lang="de-DE" baseline="0" dirty="0" err="1" smtClean="0"/>
              <a:t>Owner</a:t>
            </a:r>
            <a:r>
              <a:rPr lang="de-DE" baseline="0" dirty="0" smtClean="0"/>
              <a:t>, was das Produkt können soll.</a:t>
            </a:r>
          </a:p>
          <a:p>
            <a:r>
              <a:rPr lang="de-DE" baseline="0" dirty="0" smtClean="0"/>
              <a:t>Dabei gibt es größere Dinge („</a:t>
            </a:r>
            <a:r>
              <a:rPr lang="de-DE" baseline="0" dirty="0" err="1" smtClean="0"/>
              <a:t>Product</a:t>
            </a:r>
            <a:r>
              <a:rPr lang="de-DE" baseline="0" dirty="0" smtClean="0"/>
              <a:t> </a:t>
            </a:r>
            <a:r>
              <a:rPr lang="de-DE" baseline="0" dirty="0" err="1" smtClean="0"/>
              <a:t>Backlog</a:t>
            </a:r>
            <a:r>
              <a:rPr lang="de-DE" baseline="0" dirty="0" smtClean="0"/>
              <a:t> Items“, man könnte auch „Features“ sagen), die dann in kleinere Aufgaben („Tasks“) zerlegt werden.</a:t>
            </a:r>
          </a:p>
          <a:p>
            <a:endParaRPr lang="de-DE" baseline="0" dirty="0" smtClean="0"/>
          </a:p>
          <a:p>
            <a:r>
              <a:rPr lang="de-DE" baseline="0" dirty="0" smtClean="0"/>
              <a:t>Für das BOGY werden wir heute das Sprint </a:t>
            </a:r>
            <a:r>
              <a:rPr lang="de-DE" baseline="0" dirty="0" err="1" smtClean="0"/>
              <a:t>Planning</a:t>
            </a:r>
            <a:r>
              <a:rPr lang="de-DE" baseline="0" dirty="0" smtClean="0"/>
              <a:t> durchführen, so dass uns am Montag bereits viele kleine Aufgaben erwarten, die übersichtlich sind und leicht erledigt werden können.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89671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 Aufgaben</a:t>
            </a:r>
            <a:r>
              <a:rPr lang="de-DE" baseline="0" dirty="0" smtClean="0"/>
              <a:t> („Tasks“), die im Sprint </a:t>
            </a:r>
            <a:r>
              <a:rPr lang="de-DE" baseline="0" dirty="0" err="1" smtClean="0"/>
              <a:t>Planning</a:t>
            </a:r>
            <a:r>
              <a:rPr lang="de-DE" baseline="0" dirty="0" smtClean="0"/>
              <a:t> erstellt werden, kommen auf ein Taskboard.</a:t>
            </a:r>
          </a:p>
          <a:p>
            <a:r>
              <a:rPr lang="de-DE" baseline="0" dirty="0" smtClean="0"/>
              <a:t>Diese Tasks sind eigentlich jeweils einer Funktionalität oder „User Story“ zugeordnet. So kann man sich darauf konzentrieren, dass wenigstens immer eine ganze Funktionalität fertig wird.</a:t>
            </a:r>
            <a:endParaRPr lang="de-DE" dirty="0" smtClean="0"/>
          </a:p>
          <a:p>
            <a:r>
              <a:rPr lang="de-DE" dirty="0" smtClean="0"/>
              <a:t>Im BOGY verzichten wir jedoch auf User</a:t>
            </a:r>
            <a:r>
              <a:rPr lang="de-DE" baseline="0" dirty="0" smtClean="0"/>
              <a:t> Stories, weil diese vom Umfang her so klein sind, dass wir uns ständig in die Quere kämen.</a:t>
            </a:r>
          </a:p>
          <a:p>
            <a:r>
              <a:rPr lang="de-DE" baseline="0" dirty="0" smtClean="0"/>
              <a:t>Unser Taskboard wird also vier Spalten haben und hat problemlos auf einer </a:t>
            </a:r>
            <a:r>
              <a:rPr lang="de-DE" baseline="0" dirty="0" err="1" smtClean="0"/>
              <a:t>Pinwand</a:t>
            </a:r>
            <a:r>
              <a:rPr lang="de-DE" baseline="0" dirty="0" smtClean="0"/>
              <a:t> Platz.</a:t>
            </a:r>
          </a:p>
          <a:p>
            <a:endParaRPr lang="de-DE" baseline="0" dirty="0" smtClean="0"/>
          </a:p>
          <a:p>
            <a:r>
              <a:rPr lang="de-DE" baseline="0" dirty="0" smtClean="0"/>
              <a:t>Die Aufgaben werden auf Moderationskärtchen aufgeschrieben und dann an die Wand geheftet. So ist jederzeit ersichtlich, in welchem Zustand sich das Projekt befindet.</a:t>
            </a:r>
          </a:p>
        </p:txBody>
      </p:sp>
      <p:sp>
        <p:nvSpPr>
          <p:cNvPr id="4" name="Foliennummernplatzhalter 3"/>
          <p:cNvSpPr>
            <a:spLocks noGrp="1"/>
          </p:cNvSpPr>
          <p:nvPr>
            <p:ph type="sldNum" sz="quarter" idx="10"/>
          </p:nvPr>
        </p:nvSpPr>
        <p:spPr/>
        <p:txBody>
          <a:bodyPr/>
          <a:lstStyle/>
          <a:p>
            <a:fld id="{AC7E513D-DE60-4EE7-9F02-7F14DB0D0D6A}" type="slidenum">
              <a:rPr lang="de-DE" smtClean="0"/>
              <a:t>6</a:t>
            </a:fld>
            <a:endParaRPr lang="de-DE"/>
          </a:p>
        </p:txBody>
      </p:sp>
    </p:spTree>
    <p:extLst>
      <p:ext uri="{BB962C8B-B14F-4D97-AF65-F5344CB8AC3E}">
        <p14:creationId xmlns:p14="http://schemas.microsoft.com/office/powerpoint/2010/main" val="205398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a:t>
            </a:r>
            <a:r>
              <a:rPr lang="de-DE" baseline="0" dirty="0" smtClean="0"/>
              <a:t> Kärtchen können schon mit allerhand Details beschriftet werden.</a:t>
            </a:r>
          </a:p>
          <a:p>
            <a:r>
              <a:rPr lang="de-DE" baseline="0" dirty="0" smtClean="0"/>
              <a:t>Beispielsweise bietet sich eine Beschriftung nach dem EVA-Prinzip an.</a:t>
            </a:r>
          </a:p>
          <a:p>
            <a:r>
              <a:rPr lang="de-DE" baseline="0" dirty="0" smtClean="0"/>
              <a:t>EVA steht für Eingabe, Verarbeitung, Ausgabe.</a:t>
            </a:r>
          </a:p>
          <a:p>
            <a:endParaRPr lang="de-DE" baseline="0" dirty="0" smtClean="0"/>
          </a:p>
          <a:p>
            <a:r>
              <a:rPr lang="de-DE" baseline="0" dirty="0" smtClean="0"/>
              <a:t>E: Welche Daten braucht eine Funktion, um korrekt arbeiten zu können? In welchem Format stehen die Eingangsdaten zur Verfügung, bzw. welches Format wäre gut geeignet (falls wir es uns aussuchen können)?</a:t>
            </a:r>
          </a:p>
          <a:p>
            <a:r>
              <a:rPr lang="de-DE" baseline="0" dirty="0" smtClean="0"/>
              <a:t>V: Wie werden die Daten verarbeitet? Gibt es da schon Ideen, Untersuchungen oder Festlegungen, die weiterhelfen?</a:t>
            </a:r>
          </a:p>
          <a:p>
            <a:r>
              <a:rPr lang="de-DE" baseline="0" dirty="0" smtClean="0"/>
              <a:t>A: Und welche Daten produziert die Funktion am Ende? In welchem Format sind diese dann verfügbar?</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7</a:t>
            </a:fld>
            <a:endParaRPr lang="de-DE"/>
          </a:p>
        </p:txBody>
      </p:sp>
    </p:spTree>
    <p:extLst>
      <p:ext uri="{BB962C8B-B14F-4D97-AF65-F5344CB8AC3E}">
        <p14:creationId xmlns:p14="http://schemas.microsoft.com/office/powerpoint/2010/main" val="3420499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baseline="0" dirty="0" smtClean="0"/>
              <a:t>Über die Zeit hinweg läuft ein Task durch mehrere Stufen:</a:t>
            </a:r>
          </a:p>
          <a:p>
            <a:pPr marL="171450" indent="-171450">
              <a:buFont typeface="Arial" panose="020B0604020202020204" pitchFamily="34" charset="0"/>
              <a:buChar char="•"/>
            </a:pPr>
            <a:r>
              <a:rPr lang="de-DE" baseline="0" dirty="0" err="1" smtClean="0"/>
              <a:t>Todo</a:t>
            </a:r>
            <a:r>
              <a:rPr lang="de-DE" baseline="0" dirty="0" smtClean="0"/>
              <a:t>: die Aufgabe muss noch programmiert werden. Das ist natürlich der Ausgangspunkt.</a:t>
            </a:r>
          </a:p>
          <a:p>
            <a:pPr marL="171450" indent="-171450">
              <a:buFont typeface="Arial" panose="020B0604020202020204" pitchFamily="34" charset="0"/>
              <a:buChar char="•"/>
            </a:pPr>
            <a:r>
              <a:rPr lang="de-DE" baseline="0" dirty="0" smtClean="0"/>
              <a:t>In </a:t>
            </a:r>
            <a:r>
              <a:rPr lang="de-DE" baseline="0" dirty="0" err="1" smtClean="0"/>
              <a:t>Process</a:t>
            </a:r>
            <a:r>
              <a:rPr lang="de-DE" baseline="0" dirty="0" smtClean="0"/>
              <a:t>: ein Entwickler hat sich die Aufgabe geschnappt und arbeitet jetzt daran. Grundsätzlich darf sich jeder Entwickler jede Aufgabe nehmen, die er für sich geeignet hält. Wir glauben daran, dass jeder Entwickler sein bestmögliches tut und so viele Aufgaben wie möglich schnell und ordentlich abarbeitet.</a:t>
            </a:r>
          </a:p>
          <a:p>
            <a:pPr marL="171450" indent="-171450">
              <a:buFont typeface="Arial" panose="020B0604020202020204" pitchFamily="34" charset="0"/>
              <a:buChar char="•"/>
            </a:pPr>
            <a:r>
              <a:rPr lang="de-DE" baseline="0" dirty="0" err="1" smtClean="0"/>
              <a:t>To</a:t>
            </a:r>
            <a:r>
              <a:rPr lang="de-DE" baseline="0" dirty="0" smtClean="0"/>
              <a:t> </a:t>
            </a:r>
            <a:r>
              <a:rPr lang="de-DE" baseline="0" dirty="0" err="1" smtClean="0"/>
              <a:t>Verify</a:t>
            </a:r>
            <a:r>
              <a:rPr lang="de-DE" baseline="0" dirty="0" smtClean="0"/>
              <a:t>: die Aufgabe ist erledigt, muss aber noch überprüft werden.</a:t>
            </a:r>
          </a:p>
          <a:p>
            <a:pPr marL="171450" indent="-171450">
              <a:buFont typeface="Arial" panose="020B0604020202020204" pitchFamily="34" charset="0"/>
              <a:buChar char="•"/>
            </a:pPr>
            <a:r>
              <a:rPr lang="de-DE" baseline="0" dirty="0" err="1" smtClean="0"/>
              <a:t>Done</a:t>
            </a:r>
            <a:r>
              <a:rPr lang="de-DE" baseline="0" dirty="0" smtClean="0"/>
              <a:t>: die Aufgabe ist vollständig erledigt und überprüft. Die Definition </a:t>
            </a:r>
            <a:r>
              <a:rPr lang="de-DE" baseline="0" dirty="0" err="1" smtClean="0"/>
              <a:t>of</a:t>
            </a:r>
            <a:r>
              <a:rPr lang="de-DE" baseline="0" dirty="0" smtClean="0"/>
              <a:t> </a:t>
            </a:r>
            <a:r>
              <a:rPr lang="de-DE" baseline="0" dirty="0" err="1" smtClean="0"/>
              <a:t>Done</a:t>
            </a:r>
            <a:r>
              <a:rPr lang="de-DE" baseline="0" dirty="0" smtClean="0"/>
              <a:t> ist erfüllt (wird später noch erklärt). Es gibt keine bekannten Fehler mehr.</a:t>
            </a:r>
          </a:p>
          <a:p>
            <a:endParaRPr lang="de-DE" dirty="0" smtClean="0"/>
          </a:p>
          <a:p>
            <a:r>
              <a:rPr lang="de-DE" dirty="0" smtClean="0"/>
              <a:t>Wer sollte überprüfen,</a:t>
            </a:r>
            <a:r>
              <a:rPr lang="de-DE" baseline="0" dirty="0" smtClean="0"/>
              <a:t> ob etwas korrekt erledigt wurde?</a:t>
            </a:r>
            <a:endParaRPr lang="de-DE" dirty="0" smtClean="0"/>
          </a:p>
          <a:p>
            <a:r>
              <a:rPr lang="de-DE" dirty="0" smtClean="0"/>
              <a:t>Der</a:t>
            </a:r>
            <a:r>
              <a:rPr lang="de-DE" baseline="0" dirty="0" smtClean="0"/>
              <a:t> Entwickler, der eine Funktion programmiert hat, ist möglicherweise schon „betriebsblind“. Er weiß, was er programmiert hat und er weiß, wie er es bedienen muss.</a:t>
            </a:r>
          </a:p>
          <a:p>
            <a:r>
              <a:rPr lang="de-DE" baseline="0" dirty="0" smtClean="0"/>
              <a:t>Jemand anders, sei es ein zweiter Entwickler oder ein Tester, bedient das Programm bestimmt völlig anders oder hat eine andere Sicht darauf.</a:t>
            </a:r>
          </a:p>
          <a:p>
            <a:r>
              <a:rPr lang="de-DE" baseline="0" dirty="0" smtClean="0"/>
              <a:t>Die Überprüfung sollte daher von einem unabhängigen Dritten durchgeführt werden („Vier-Augen-Prinzip“).</a:t>
            </a:r>
          </a:p>
          <a:p>
            <a:r>
              <a:rPr lang="de-DE" baseline="0" dirty="0" smtClean="0"/>
              <a:t>Ähnlich funktioniert auch die Kassenprüfung in Vereinen: zwei Kassenprüfer überprüfen die Buchführung des Kassierers.</a:t>
            </a:r>
            <a:endParaRPr lang="de-DE" dirty="0" smtClean="0"/>
          </a:p>
        </p:txBody>
      </p:sp>
      <p:sp>
        <p:nvSpPr>
          <p:cNvPr id="4" name="Foliennummernplatzhalter 3"/>
          <p:cNvSpPr>
            <a:spLocks noGrp="1"/>
          </p:cNvSpPr>
          <p:nvPr>
            <p:ph type="sldNum" sz="quarter" idx="10"/>
          </p:nvPr>
        </p:nvSpPr>
        <p:spPr/>
        <p:txBody>
          <a:bodyPr/>
          <a:lstStyle/>
          <a:p>
            <a:fld id="{AC7E513D-DE60-4EE7-9F02-7F14DB0D0D6A}" type="slidenum">
              <a:rPr lang="de-DE" smtClean="0"/>
              <a:t>8</a:t>
            </a:fld>
            <a:endParaRPr lang="de-DE"/>
          </a:p>
        </p:txBody>
      </p:sp>
    </p:spTree>
    <p:extLst>
      <p:ext uri="{BB962C8B-B14F-4D97-AF65-F5344CB8AC3E}">
        <p14:creationId xmlns:p14="http://schemas.microsoft.com/office/powerpoint/2010/main" val="197832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Ist</a:t>
            </a:r>
            <a:r>
              <a:rPr lang="de-DE" baseline="0" dirty="0" smtClean="0"/>
              <a:t> die Anzahl der Aufgaben bekannt und sind die einzelnen Aufgaben hinreichend klein, so kann über die Zeit eine Gerade gezogen werden.</a:t>
            </a:r>
          </a:p>
          <a:p>
            <a:r>
              <a:rPr lang="de-DE" baseline="0" dirty="0" smtClean="0"/>
              <a:t>Im Normalfall würde die Kurve über eine Sprintdauer von 2 Wochen abfallen. Bei uns im BOGY eben nur über eine Woche, bzw. 4,5 Tage.</a:t>
            </a:r>
          </a:p>
          <a:p>
            <a:endParaRPr lang="de-DE" baseline="0" dirty="0" smtClean="0"/>
          </a:p>
          <a:p>
            <a:r>
              <a:rPr lang="de-DE" baseline="0" dirty="0" smtClean="0"/>
              <a:t>Am Ende jeden Tages tragen wir die Anzahl der übrigen Aufgaben ein. Dann können wir prüfen, ob wir noch im Plan liegen, oder ob wir uns mehr anstrengen müssen, Überstunden machen o.ä.</a:t>
            </a:r>
          </a:p>
          <a:p>
            <a:r>
              <a:rPr lang="de-DE" baseline="0" dirty="0" smtClean="0"/>
              <a:t>Die Kurve soll der Motivation der Entwickler dienen, um die zugesagte Funktionalität auch bis zum Ende eines Sprints zu liefern, d.h. ein </a:t>
            </a:r>
            <a:r>
              <a:rPr lang="de-DE" baseline="0" dirty="0" err="1" smtClean="0"/>
              <a:t>verkaufbares</a:t>
            </a:r>
            <a:r>
              <a:rPr lang="de-DE" baseline="0" dirty="0" smtClean="0"/>
              <a:t> Produkt zu haben.</a:t>
            </a:r>
          </a:p>
          <a:p>
            <a:endParaRPr lang="de-DE" baseline="0" dirty="0" smtClean="0"/>
          </a:p>
          <a:p>
            <a:r>
              <a:rPr lang="de-DE" baseline="0" dirty="0" smtClean="0"/>
              <a:t>Beim BOGY gehe ich davon aus, dass wir am Anfang etwas schneller sind, weil wir uns die kleinen und einfachen Aufgaben zuerst raussuchen.</a:t>
            </a:r>
          </a:p>
          <a:p>
            <a:r>
              <a:rPr lang="de-DE" baseline="0" dirty="0" smtClean="0"/>
              <a:t>Es kann durchaus sein, dass wir am Mittwoch feststellen, dass wir etwas Wichtiges vergessen haben, oder dass irgendwo Fehler auftreten, die vorher niemandem aufgefallen sind.</a:t>
            </a:r>
          </a:p>
          <a:p>
            <a:r>
              <a:rPr lang="de-DE" baseline="0" dirty="0" smtClean="0"/>
              <a:t>So müssen ggf. Aufgaben wieder zurückgestuft werden, wodurch die Kurve auch wieder ansteigen kann.</a:t>
            </a:r>
          </a:p>
          <a:p>
            <a:r>
              <a:rPr lang="de-DE" baseline="0" dirty="0" smtClean="0"/>
              <a:t>Dann legen wir uns nochmal richtig ins Zeug, damit es bis Freitag auch wirklich fertig wird.</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9</a:t>
            </a:fld>
            <a:endParaRPr lang="de-DE"/>
          </a:p>
        </p:txBody>
      </p:sp>
    </p:spTree>
    <p:extLst>
      <p:ext uri="{BB962C8B-B14F-4D97-AF65-F5344CB8AC3E}">
        <p14:creationId xmlns:p14="http://schemas.microsoft.com/office/powerpoint/2010/main" val="386832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a:t>
            </a:r>
            <a:r>
              <a:rPr lang="de-DE" baseline="0" dirty="0" smtClean="0"/>
              <a:t> wichtiger Punkt ist die Definition </a:t>
            </a:r>
            <a:r>
              <a:rPr lang="de-DE" baseline="0" dirty="0" err="1" smtClean="0"/>
              <a:t>of</a:t>
            </a:r>
            <a:r>
              <a:rPr lang="de-DE" baseline="0" dirty="0" smtClean="0"/>
              <a:t> </a:t>
            </a:r>
            <a:r>
              <a:rPr lang="de-DE" baseline="0" dirty="0" err="1" smtClean="0"/>
              <a:t>Done</a:t>
            </a:r>
            <a:r>
              <a:rPr lang="de-DE" baseline="0" dirty="0" smtClean="0"/>
              <a:t>. Sie regelt, wann eine Aufgabe fertig ist.</a:t>
            </a:r>
          </a:p>
          <a:p>
            <a:r>
              <a:rPr lang="de-DE" baseline="0" dirty="0" smtClean="0"/>
              <a:t>Im ersten Augenblick sieht es so aus, als sei eine Aufgabe fertig, wenn der Entwickler sie programmiert hat.</a:t>
            </a:r>
          </a:p>
          <a:p>
            <a:r>
              <a:rPr lang="de-DE" baseline="0" dirty="0" smtClean="0"/>
              <a:t>Bei genauerem Hinsehen gibt es jedoch noch weitere Anforderungen:</a:t>
            </a:r>
          </a:p>
          <a:p>
            <a:pPr marL="171450" indent="-171450">
              <a:buFont typeface="Arial" panose="020B0604020202020204" pitchFamily="34" charset="0"/>
              <a:buChar char="•"/>
            </a:pPr>
            <a:r>
              <a:rPr lang="de-DE" baseline="0" dirty="0" smtClean="0"/>
              <a:t>Getestet: eine zweite Person hat die Funktion auf Richtigkeit (Fehlerfreiheit) und Vollständigkeit überprüft</a:t>
            </a:r>
          </a:p>
          <a:p>
            <a:pPr marL="171450" indent="-171450">
              <a:buFont typeface="Arial" panose="020B0604020202020204" pitchFamily="34" charset="0"/>
              <a:buChar char="•"/>
            </a:pPr>
            <a:r>
              <a:rPr lang="de-DE" baseline="0" dirty="0" smtClean="0"/>
              <a:t>Verstanden: es sollte nicht vorkommen, dass sich ein Entwickler unentbehrlich macht, indem er Code schreibt, den nur er später noch versteht. Das Verständnis soll im ganzen Team gegeben sein, damit Urlaubs- und Krankheitszeiten überbrückt werden kann, oder für den Fall, dass der Entwickler das Unternehmen verlässt.</a:t>
            </a:r>
          </a:p>
          <a:p>
            <a:pPr marL="171450" indent="-171450">
              <a:buFont typeface="Arial" panose="020B0604020202020204" pitchFamily="34" charset="0"/>
              <a:buChar char="•"/>
            </a:pPr>
            <a:r>
              <a:rPr lang="de-DE" baseline="0" dirty="0" smtClean="0"/>
              <a:t>In </a:t>
            </a:r>
            <a:r>
              <a:rPr lang="de-DE" baseline="0" dirty="0" err="1" smtClean="0"/>
              <a:t>Github</a:t>
            </a:r>
            <a:r>
              <a:rPr lang="de-DE" baseline="0" dirty="0" smtClean="0"/>
              <a:t> verfügbar: es nützt nichts, wenn ein Entwickler die Funktion nur bei sich auf dem Rechner verfügbar hat. Die Funktion muss an alle anderen Entwickler verteilt sein.</a:t>
            </a:r>
          </a:p>
          <a:p>
            <a:pPr marL="171450" indent="-171450">
              <a:buFont typeface="Arial" panose="020B0604020202020204" pitchFamily="34" charset="0"/>
              <a:buChar char="•"/>
            </a:pPr>
            <a:r>
              <a:rPr lang="de-DE" baseline="0" dirty="0" smtClean="0"/>
              <a:t>Dokumentiert: möglicherweise muss für Kunden ein Handbuch bereitgestellt werden oder die Bedienung muss auf einer Webseite beschrieben sein</a:t>
            </a:r>
          </a:p>
          <a:p>
            <a:pPr marL="0" indent="0">
              <a:buFont typeface="Arial" panose="020B0604020202020204" pitchFamily="34" charset="0"/>
              <a:buNone/>
            </a:pPr>
            <a:endParaRPr lang="de-DE" baseline="0" dirty="0" smtClean="0"/>
          </a:p>
          <a:p>
            <a:pPr marL="0" indent="0">
              <a:buFont typeface="Arial" panose="020B0604020202020204" pitchFamily="34" charset="0"/>
              <a:buNone/>
            </a:pPr>
            <a:r>
              <a:rPr lang="de-DE" baseline="0" dirty="0" smtClean="0"/>
              <a:t>In großen realen Projekten kommen da noch viele Aufgaben hinzu, die wir im BOGY allerdings nicht berücksichtigen. Wenigstens die ersten drei Punkte sollten wir aber auch ernst nehmen.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6599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13</a:t>
            </a:fld>
            <a:endParaRPr lang="de-DE"/>
          </a:p>
        </p:txBody>
      </p:sp>
    </p:spTree>
    <p:extLst>
      <p:ext uri="{BB962C8B-B14F-4D97-AF65-F5344CB8AC3E}">
        <p14:creationId xmlns:p14="http://schemas.microsoft.com/office/powerpoint/2010/main" val="105204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6B5BD3F8-1232-45B8-B31B-3CB4C3B29645}"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7FCA171-4B49-469D-BC52-276B9E7F67AD}"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D5E5C61A-ECB2-4D46-8894-16CCF2F97AFC}"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8" name="Textplatzhalter 4"/>
          <p:cNvSpPr>
            <a:spLocks noGrp="1"/>
          </p:cNvSpPr>
          <p:nvPr>
            <p:ph type="body" sz="quarter" idx="10" hasCustomPrompt="1"/>
          </p:nvPr>
        </p:nvSpPr>
        <p:spPr>
          <a:xfrm>
            <a:off x="720000" y="601556"/>
            <a:ext cx="4799936" cy="553998"/>
          </a:xfrm>
          <a:prstGeom prst="rect">
            <a:avLst/>
          </a:prstGeom>
          <a:solidFill>
            <a:srgbClr val="EAEAEB"/>
          </a:solidFill>
        </p:spPr>
        <p:txBody>
          <a:bodyPr wrap="square" lIns="0" tIns="0" rIns="0" bIns="0" anchor="b" anchorCtr="0">
            <a:spAutoFit/>
          </a:bodyPr>
          <a:lstStyle>
            <a:lvl1pPr marL="0" indent="0">
              <a:buNone/>
              <a:defRPr sz="4000" b="1" baseline="0">
                <a:solidFill>
                  <a:srgbClr val="F37637"/>
                </a:solidFill>
                <a:latin typeface="Helvetica Narrow" panose="020B0506020203020204" pitchFamily="34" charset="0"/>
              </a:defRPr>
            </a:lvl1pPr>
          </a:lstStyle>
          <a:p>
            <a:pPr lvl="0"/>
            <a:r>
              <a:rPr lang="de-DE" dirty="0" smtClean="0"/>
              <a:t>Title Group </a:t>
            </a:r>
            <a:r>
              <a:rPr lang="de-DE" dirty="0" err="1" smtClean="0"/>
              <a:t>Slides</a:t>
            </a:r>
            <a:endParaRPr lang="en-GB" dirty="0"/>
          </a:p>
        </p:txBody>
      </p:sp>
      <p:sp>
        <p:nvSpPr>
          <p:cNvPr id="9" name="Inhaltsplatzhalter 2"/>
          <p:cNvSpPr>
            <a:spLocks noGrp="1"/>
          </p:cNvSpPr>
          <p:nvPr>
            <p:ph sz="quarter" idx="12" hasCustomPrompt="1"/>
          </p:nvPr>
        </p:nvSpPr>
        <p:spPr>
          <a:xfrm>
            <a:off x="4262400" y="576000"/>
            <a:ext cx="7646400" cy="460800"/>
          </a:xfrm>
          <a:prstGeom prst="rect">
            <a:avLst/>
          </a:prstGeom>
        </p:spPr>
        <p:txBody>
          <a:bodyPr lIns="0" tIns="0" rIns="0" bIns="0"/>
          <a:lstStyle>
            <a:lvl1pPr marL="0" indent="0" algn="r">
              <a:buFontTx/>
              <a:buNone/>
              <a:defRPr sz="3000" b="1" baseline="0">
                <a:solidFill>
                  <a:srgbClr val="00498F"/>
                </a:solidFill>
                <a:latin typeface="Helvetica Narrow" panose="020B0506020203020204" pitchFamily="34" charset="0"/>
              </a:defRPr>
            </a:lvl1pPr>
          </a:lstStyle>
          <a:p>
            <a:pPr lvl="0"/>
            <a:r>
              <a:rPr lang="de-DE" dirty="0" smtClean="0"/>
              <a:t>Title </a:t>
            </a:r>
            <a:r>
              <a:rPr lang="de-DE" dirty="0" err="1" smtClean="0"/>
              <a:t>of</a:t>
            </a:r>
            <a:r>
              <a:rPr lang="de-DE" dirty="0" smtClean="0"/>
              <a:t> This Slide</a:t>
            </a:r>
          </a:p>
        </p:txBody>
      </p:sp>
      <p:sp>
        <p:nvSpPr>
          <p:cNvPr id="12" name="Textplatzhalter 2"/>
          <p:cNvSpPr>
            <a:spLocks noGrp="1"/>
          </p:cNvSpPr>
          <p:nvPr>
            <p:ph type="body" sz="quarter" idx="11" hasCustomPrompt="1"/>
          </p:nvPr>
        </p:nvSpPr>
        <p:spPr>
          <a:xfrm>
            <a:off x="719666" y="1620000"/>
            <a:ext cx="11232985" cy="540000"/>
          </a:xfrm>
          <a:prstGeom prst="rect">
            <a:avLst/>
          </a:prstGeom>
        </p:spPr>
        <p:txBody>
          <a:bodyPr lIns="0" tIns="0" rIns="0" bIns="0"/>
          <a:lstStyle>
            <a:lvl1pPr marL="0" indent="0">
              <a:buNone/>
              <a:defRPr sz="3000" b="1">
                <a:solidFill>
                  <a:srgbClr val="00498F"/>
                </a:solidFill>
                <a:latin typeface="Helvetica Narrow" panose="020B0506020203020204" pitchFamily="34" charset="0"/>
              </a:defRPr>
            </a:lvl1pPr>
          </a:lstStyle>
          <a:p>
            <a:pPr lvl="0"/>
            <a:r>
              <a:rPr lang="de-DE" dirty="0" smtClean="0"/>
              <a:t>Title</a:t>
            </a:r>
          </a:p>
        </p:txBody>
      </p:sp>
      <p:sp>
        <p:nvSpPr>
          <p:cNvPr id="13" name="Textplatzhalter 6"/>
          <p:cNvSpPr>
            <a:spLocks noGrp="1"/>
          </p:cNvSpPr>
          <p:nvPr>
            <p:ph type="body" sz="quarter" idx="13"/>
          </p:nvPr>
        </p:nvSpPr>
        <p:spPr>
          <a:xfrm>
            <a:off x="720000" y="2160000"/>
            <a:ext cx="11232651" cy="4653376"/>
          </a:xfrm>
          <a:prstGeom prst="rect">
            <a:avLst/>
          </a:prstGeom>
        </p:spPr>
        <p:txBody>
          <a:bodyPr lIns="0" tIns="0" rIns="0" bIns="0"/>
          <a:lstStyle>
            <a:lvl1pPr marL="342900" indent="-342900">
              <a:buFont typeface="Arial" panose="020B0604020202020204" pitchFamily="34" charset="0"/>
              <a:buChar char="•"/>
              <a:defRPr sz="2500">
                <a:solidFill>
                  <a:srgbClr val="57575A"/>
                </a:solidFill>
                <a:latin typeface="Helvetica Narrow" panose="020B0506020203020204" pitchFamily="34" charset="0"/>
              </a:defRPr>
            </a:lvl1pPr>
            <a:lvl2pPr>
              <a:defRPr sz="2400">
                <a:solidFill>
                  <a:srgbClr val="57575A"/>
                </a:solidFill>
                <a:latin typeface="Helvetica Narrow" panose="020B0506020203020204" pitchFamily="34" charset="0"/>
              </a:defRPr>
            </a:lvl2pPr>
            <a:lvl3pPr>
              <a:defRPr sz="2000">
                <a:solidFill>
                  <a:srgbClr val="57575A"/>
                </a:solidFill>
                <a:latin typeface="Helvetica Narrow" panose="020B0506020203020204" pitchFamily="34" charset="0"/>
              </a:defRPr>
            </a:lvl3pPr>
          </a:lstStyle>
          <a:p>
            <a:pPr lvl="0"/>
            <a:r>
              <a:rPr lang="de-DE" dirty="0" smtClean="0"/>
              <a:t>Textmasterformat bearbeiten</a:t>
            </a:r>
          </a:p>
          <a:p>
            <a:pPr lvl="1"/>
            <a:r>
              <a:rPr lang="de-DE" dirty="0" smtClean="0"/>
              <a:t>Ebene 2</a:t>
            </a:r>
          </a:p>
          <a:p>
            <a:pPr lvl="2"/>
            <a:r>
              <a:rPr lang="de-DE" dirty="0" smtClean="0"/>
              <a:t>Ebene 3</a:t>
            </a:r>
          </a:p>
          <a:p>
            <a:pPr lvl="1"/>
            <a:endParaRPr lang="de-DE" dirty="0" smtClean="0"/>
          </a:p>
        </p:txBody>
      </p:sp>
    </p:spTree>
    <p:extLst>
      <p:ext uri="{BB962C8B-B14F-4D97-AF65-F5344CB8AC3E}">
        <p14:creationId xmlns:p14="http://schemas.microsoft.com/office/powerpoint/2010/main" val="1167788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smtClean="0"/>
              <a:t>Titelmasterformat durch Klicken bearbeiten</a:t>
            </a:r>
            <a:endParaRPr lang="de-DE" dirty="0"/>
          </a:p>
        </p:txBody>
      </p:sp>
      <p:sp>
        <p:nvSpPr>
          <p:cNvPr id="3" name="Inhaltsplatzhalter 2"/>
          <p:cNvSpPr>
            <a:spLocks noGrp="1"/>
          </p:cNvSpPr>
          <p:nvPr>
            <p:ph sz="half" idx="1"/>
          </p:nvPr>
        </p:nvSpPr>
        <p:spPr>
          <a:xfrm>
            <a:off x="838200" y="1520825"/>
            <a:ext cx="5181600" cy="4645025"/>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6172200" y="1520825"/>
            <a:ext cx="5181600" cy="4645025"/>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fld id="{E1DBFC67-31DB-4F0F-9C8B-C3A75C29AB3D}" type="datetime1">
              <a:rPr lang="de-DE" smtClean="0"/>
              <a:t>12.07.2019</a:t>
            </a:fld>
            <a:endParaRPr lang="de-DE"/>
          </a:p>
        </p:txBody>
      </p:sp>
      <p:sp>
        <p:nvSpPr>
          <p:cNvPr id="6" name="Fußzeilenplatzhalter 5"/>
          <p:cNvSpPr>
            <a:spLocks noGrp="1"/>
          </p:cNvSpPr>
          <p:nvPr>
            <p:ph type="ftr" sz="quarter" idx="11"/>
          </p:nvPr>
        </p:nvSpPr>
        <p:spPr/>
        <p:txBody>
          <a:bodyPr/>
          <a:lstStyle/>
          <a:p>
            <a:r>
              <a:rPr lang="de-DE" smtClean="0"/>
              <a:t>Scrum: Vorgehensweise im Projektmanagement</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140D006-5A6D-4AAB-B215-231AED7C7852}"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838200" y="1520825"/>
            <a:ext cx="9271475" cy="4645025"/>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A69B13-8BCB-47F6-A7B0-17FD609638EF}"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DF1CC22-FDEC-41BE-8F70-934A2AE21D2D}" type="datetime1">
              <a:rPr lang="de-DE" smtClean="0"/>
              <a:t>12.07.2019</a:t>
            </a:fld>
            <a:endParaRPr lang="de-DE"/>
          </a:p>
        </p:txBody>
      </p:sp>
      <p:sp>
        <p:nvSpPr>
          <p:cNvPr id="4" name="Fußzeilenplatzhalter 3"/>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4E605B9-6E8F-424F-896C-DEF6A830E3DD}"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978E1C9F-C669-40D6-87E6-AFFA36EFC63A}" type="datetime1">
              <a:rPr lang="de-DE" smtClean="0"/>
              <a:t>12.07.2019</a:t>
            </a:fld>
            <a:endParaRPr lang="de-DE"/>
          </a:p>
        </p:txBody>
      </p:sp>
      <p:sp>
        <p:nvSpPr>
          <p:cNvPr id="4" name="Fußzeilenplatzhalter 3"/>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2F5D5FE8-D12C-4860-A207-4CB322A9D3AA}" type="datetime1">
              <a:rPr lang="de-DE" smtClean="0"/>
              <a:t>12.07.2019</a:t>
            </a:fld>
            <a:endParaRPr lang="de-DE"/>
          </a:p>
        </p:txBody>
      </p:sp>
      <p:sp>
        <p:nvSpPr>
          <p:cNvPr id="4" name="Fußzeilenplatzhalter 3"/>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07618F4-2E57-48CD-99B5-5C5E7557E131}"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D88F5324-A1D5-4255-B513-556EFA2D18B5}" type="datetime1">
              <a:rPr lang="de-DE" smtClean="0"/>
              <a:t>12.07.2019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smtClean="0"/>
              <a:t>Scrum: Vorgehensweise im Projektmanagement</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F91730AC-FA5C-4911-8B89-D147978AE492}" type="datetime1">
              <a:rPr lang="de-DE" smtClean="0"/>
              <a:t>12.07.2019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smtClean="0"/>
              <a:t>Scrum: Vorgehensweise im Projektmanagement</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13538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559468" y="6171331"/>
            <a:ext cx="447239" cy="370037"/>
          </a:xfrm>
          <a:prstGeom prst="rect">
            <a:avLst/>
          </a:prstGeom>
        </p:spPr>
      </p:pic>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 id="2147483668"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Scrum</a:t>
            </a:r>
            <a:endParaRPr lang="de-DE" dirty="0"/>
          </a:p>
        </p:txBody>
      </p:sp>
      <p:sp>
        <p:nvSpPr>
          <p:cNvPr id="3" name="Untertitel 2"/>
          <p:cNvSpPr>
            <a:spLocks noGrp="1"/>
          </p:cNvSpPr>
          <p:nvPr>
            <p:ph type="subTitle" idx="1"/>
          </p:nvPr>
        </p:nvSpPr>
        <p:spPr/>
        <p:txBody>
          <a:bodyPr/>
          <a:lstStyle/>
          <a:p>
            <a:r>
              <a:rPr lang="de-DE" dirty="0" smtClean="0"/>
              <a:t>Eine Vorgehensweise im Projektmanagement</a:t>
            </a:r>
            <a:endParaRPr lang="de-DE" dirty="0"/>
          </a:p>
        </p:txBody>
      </p:sp>
      <p:sp>
        <p:nvSpPr>
          <p:cNvPr id="4" name="Datumsplatzhalter 3"/>
          <p:cNvSpPr>
            <a:spLocks noGrp="1"/>
          </p:cNvSpPr>
          <p:nvPr>
            <p:ph type="dt" sz="half" idx="10"/>
          </p:nvPr>
        </p:nvSpPr>
        <p:spPr/>
        <p:txBody>
          <a:bodyPr/>
          <a:lstStyle/>
          <a:p>
            <a:fld id="{CBBA57FF-3370-4964-BB29-BDE1D9F7CAC2}" type="datetime1">
              <a:rPr lang="de-DE" smtClean="0"/>
              <a:t>12.07.2019</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Definition </a:t>
            </a:r>
            <a:r>
              <a:rPr lang="de-DE" dirty="0" err="1"/>
              <a:t>of</a:t>
            </a:r>
            <a:r>
              <a:rPr lang="de-DE" dirty="0"/>
              <a:t> </a:t>
            </a:r>
            <a:r>
              <a:rPr lang="de-DE" dirty="0" err="1" smtClean="0"/>
              <a:t>Done</a:t>
            </a:r>
            <a:endParaRPr lang="de-DE" dirty="0"/>
          </a:p>
        </p:txBody>
      </p:sp>
      <p:sp>
        <p:nvSpPr>
          <p:cNvPr id="7" name="Inhaltsplatzhalter 6"/>
          <p:cNvSpPr>
            <a:spLocks noGrp="1"/>
          </p:cNvSpPr>
          <p:nvPr>
            <p:ph idx="1"/>
          </p:nvPr>
        </p:nvSpPr>
        <p:spPr/>
        <p:txBody>
          <a:bodyPr/>
          <a:lstStyle/>
          <a:p>
            <a:r>
              <a:rPr lang="de-DE" dirty="0"/>
              <a:t>Wann ist etwas fertig?</a:t>
            </a:r>
          </a:p>
          <a:p>
            <a:pPr lvl="1"/>
            <a:r>
              <a:rPr lang="de-DE" dirty="0"/>
              <a:t>programmiert</a:t>
            </a:r>
          </a:p>
          <a:p>
            <a:pPr lvl="1"/>
            <a:r>
              <a:rPr lang="de-DE" dirty="0"/>
              <a:t>getestet</a:t>
            </a:r>
          </a:p>
          <a:p>
            <a:pPr lvl="1"/>
            <a:r>
              <a:rPr lang="de-DE" dirty="0"/>
              <a:t>von den anderen verstanden</a:t>
            </a:r>
          </a:p>
          <a:p>
            <a:pPr lvl="1"/>
            <a:r>
              <a:rPr lang="de-DE" dirty="0"/>
              <a:t>im </a:t>
            </a:r>
            <a:r>
              <a:rPr lang="de-DE" dirty="0" err="1"/>
              <a:t>Github</a:t>
            </a:r>
            <a:r>
              <a:rPr lang="de-DE" dirty="0"/>
              <a:t> verfügbar</a:t>
            </a:r>
          </a:p>
          <a:p>
            <a:pPr lvl="1"/>
            <a:r>
              <a:rPr lang="de-DE" dirty="0"/>
              <a:t>dokumentiert</a:t>
            </a:r>
          </a:p>
          <a:p>
            <a:pPr lvl="1"/>
            <a:r>
              <a:rPr lang="de-DE" dirty="0"/>
              <a:t>… ggf. mehr</a:t>
            </a:r>
          </a:p>
          <a:p>
            <a:pPr lvl="2"/>
            <a:r>
              <a:rPr lang="de-DE" dirty="0"/>
              <a:t>rechtlich abgesichert / patentiert</a:t>
            </a:r>
          </a:p>
          <a:p>
            <a:pPr lvl="2"/>
            <a:r>
              <a:rPr lang="de-DE" dirty="0"/>
              <a:t>einem Review unterzogen / auf Clean Code geprüft</a:t>
            </a:r>
          </a:p>
          <a:p>
            <a:pPr lvl="2"/>
            <a:r>
              <a:rPr lang="de-DE" dirty="0"/>
              <a:t>auf Sicherheitslücken </a:t>
            </a:r>
            <a:r>
              <a:rPr lang="de-DE" dirty="0" smtClean="0"/>
              <a:t>überprüft</a:t>
            </a:r>
            <a:endParaRPr lang="de-DE" dirty="0"/>
          </a:p>
        </p:txBody>
      </p:sp>
      <p:sp>
        <p:nvSpPr>
          <p:cNvPr id="2" name="Datumsplatzhalter 1"/>
          <p:cNvSpPr>
            <a:spLocks noGrp="1"/>
          </p:cNvSpPr>
          <p:nvPr>
            <p:ph type="dt" sz="half" idx="10"/>
          </p:nvPr>
        </p:nvSpPr>
        <p:spPr/>
        <p:txBody>
          <a:bodyPr/>
          <a:lstStyle/>
          <a:p>
            <a:fld id="{B6555F91-D9FB-4E27-9729-C5F6934236DB}"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10</a:t>
            </a:fld>
            <a:endParaRPr lang="de-DE"/>
          </a:p>
        </p:txBody>
      </p:sp>
    </p:spTree>
    <p:extLst>
      <p:ext uri="{BB962C8B-B14F-4D97-AF65-F5344CB8AC3E}">
        <p14:creationId xmlns:p14="http://schemas.microsoft.com/office/powerpoint/2010/main" val="3231856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pPr lvl="1"/>
            <a:r>
              <a:rPr lang="de-DE" dirty="0"/>
              <a:t>Vorgehensmodell für </a:t>
            </a:r>
            <a:r>
              <a:rPr lang="de-DE" dirty="0" smtClean="0"/>
              <a:t>Projektmanagement</a:t>
            </a:r>
          </a:p>
          <a:p>
            <a:pPr lvl="1"/>
            <a:r>
              <a:rPr lang="de-DE" dirty="0" smtClean="0"/>
              <a:t>Eingesetzt bei Software-Entwicklung</a:t>
            </a:r>
            <a:endParaRPr lang="de-DE" dirty="0"/>
          </a:p>
          <a:p>
            <a:r>
              <a:rPr lang="de-DE" dirty="0"/>
              <a:t>Rollen</a:t>
            </a:r>
          </a:p>
          <a:p>
            <a:pPr lvl="1"/>
            <a:r>
              <a:rPr lang="de-DE" dirty="0" smtClean="0"/>
              <a:t>Im BOGY: </a:t>
            </a:r>
            <a:r>
              <a:rPr lang="de-DE" dirty="0"/>
              <a:t>Entwickler, Anwender</a:t>
            </a:r>
          </a:p>
          <a:p>
            <a:r>
              <a:rPr lang="de-DE" dirty="0"/>
              <a:t>Sprint </a:t>
            </a:r>
            <a:r>
              <a:rPr lang="de-DE" dirty="0" err="1"/>
              <a:t>Planning</a:t>
            </a:r>
            <a:endParaRPr lang="de-DE" dirty="0"/>
          </a:p>
          <a:p>
            <a:pPr lvl="1"/>
            <a:r>
              <a:rPr lang="de-DE" dirty="0"/>
              <a:t>Was </a:t>
            </a:r>
            <a:r>
              <a:rPr lang="de-DE" dirty="0" smtClean="0"/>
              <a:t>wird entwickelt?</a:t>
            </a:r>
          </a:p>
          <a:p>
            <a:pPr lvl="1"/>
            <a:r>
              <a:rPr lang="de-DE" dirty="0" smtClean="0"/>
              <a:t>Wie könnte es umgesetzt werden?</a:t>
            </a:r>
            <a:endParaRPr lang="de-DE" dirty="0"/>
          </a:p>
        </p:txBody>
      </p:sp>
      <p:sp>
        <p:nvSpPr>
          <p:cNvPr id="2" name="Datumsplatzhalter 1"/>
          <p:cNvSpPr>
            <a:spLocks noGrp="1"/>
          </p:cNvSpPr>
          <p:nvPr>
            <p:ph type="dt" sz="half" idx="10"/>
          </p:nvPr>
        </p:nvSpPr>
        <p:spPr/>
        <p:txBody>
          <a:bodyPr/>
          <a:lstStyle/>
          <a:p>
            <a:fld id="{82965B78-9794-48ED-9B19-9A354849C49A}"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323205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lstStyle/>
          <a:p>
            <a:r>
              <a:rPr lang="de-DE" dirty="0"/>
              <a:t>Task Board</a:t>
            </a:r>
          </a:p>
          <a:p>
            <a:pPr lvl="1"/>
            <a:r>
              <a:rPr lang="de-DE" dirty="0"/>
              <a:t>Aufgabenübersicht und </a:t>
            </a:r>
            <a:r>
              <a:rPr lang="de-DE" dirty="0" smtClean="0"/>
              <a:t>Status</a:t>
            </a:r>
          </a:p>
          <a:p>
            <a:pPr lvl="1"/>
            <a:r>
              <a:rPr lang="de-DE" dirty="0" err="1" smtClean="0"/>
              <a:t>Todo</a:t>
            </a:r>
            <a:r>
              <a:rPr lang="de-DE" dirty="0" smtClean="0"/>
              <a:t> </a:t>
            </a:r>
            <a:r>
              <a:rPr lang="de-DE" dirty="0" smtClean="0">
                <a:sym typeface="Wingdings" panose="05000000000000000000" pitchFamily="2" charset="2"/>
              </a:rPr>
              <a:t> In </a:t>
            </a:r>
            <a:r>
              <a:rPr lang="de-DE" dirty="0">
                <a:sym typeface="Wingdings" panose="05000000000000000000" pitchFamily="2" charset="2"/>
              </a:rPr>
              <a:t>P</a:t>
            </a:r>
            <a:r>
              <a:rPr lang="de-DE" dirty="0" smtClean="0">
                <a:sym typeface="Wingdings" panose="05000000000000000000" pitchFamily="2" charset="2"/>
              </a:rPr>
              <a:t>rogress  </a:t>
            </a:r>
            <a:r>
              <a:rPr lang="de-DE" dirty="0" err="1" smtClean="0">
                <a:sym typeface="Wingdings" panose="05000000000000000000" pitchFamily="2" charset="2"/>
              </a:rPr>
              <a:t>To</a:t>
            </a:r>
            <a:r>
              <a:rPr lang="de-DE" dirty="0" smtClean="0">
                <a:sym typeface="Wingdings" panose="05000000000000000000" pitchFamily="2" charset="2"/>
              </a:rPr>
              <a:t> </a:t>
            </a:r>
            <a:r>
              <a:rPr lang="de-DE" dirty="0" err="1">
                <a:sym typeface="Wingdings" panose="05000000000000000000" pitchFamily="2" charset="2"/>
              </a:rPr>
              <a:t>V</a:t>
            </a:r>
            <a:r>
              <a:rPr lang="de-DE" dirty="0" err="1" smtClean="0">
                <a:sym typeface="Wingdings" panose="05000000000000000000" pitchFamily="2" charset="2"/>
              </a:rPr>
              <a:t>erify</a:t>
            </a:r>
            <a:r>
              <a:rPr lang="de-DE" dirty="0" smtClean="0">
                <a:sym typeface="Wingdings" panose="05000000000000000000" pitchFamily="2" charset="2"/>
              </a:rPr>
              <a:t>  </a:t>
            </a:r>
            <a:r>
              <a:rPr lang="de-DE" dirty="0" err="1" smtClean="0">
                <a:sym typeface="Wingdings" panose="05000000000000000000" pitchFamily="2" charset="2"/>
              </a:rPr>
              <a:t>Done</a:t>
            </a:r>
            <a:endParaRPr lang="de-DE" dirty="0"/>
          </a:p>
          <a:p>
            <a:r>
              <a:rPr lang="de-DE" dirty="0" err="1"/>
              <a:t>Burn</a:t>
            </a:r>
            <a:r>
              <a:rPr lang="de-DE" dirty="0"/>
              <a:t>-Down-Chart</a:t>
            </a:r>
          </a:p>
          <a:p>
            <a:pPr lvl="1"/>
            <a:r>
              <a:rPr lang="de-DE" dirty="0"/>
              <a:t>Fortschritt </a:t>
            </a:r>
            <a:r>
              <a:rPr lang="de-DE" dirty="0" smtClean="0"/>
              <a:t>und Motivation</a:t>
            </a:r>
            <a:endParaRPr lang="de-DE" dirty="0"/>
          </a:p>
          <a:p>
            <a:r>
              <a:rPr lang="de-DE" dirty="0"/>
              <a:t>Definition </a:t>
            </a:r>
            <a:r>
              <a:rPr lang="de-DE" dirty="0" err="1"/>
              <a:t>of</a:t>
            </a:r>
            <a:r>
              <a:rPr lang="de-DE" dirty="0"/>
              <a:t> </a:t>
            </a:r>
            <a:r>
              <a:rPr lang="de-DE" dirty="0" err="1"/>
              <a:t>Done</a:t>
            </a:r>
            <a:endParaRPr lang="de-DE" dirty="0"/>
          </a:p>
          <a:p>
            <a:pPr lvl="1"/>
            <a:r>
              <a:rPr lang="de-DE" dirty="0"/>
              <a:t>Regeln zur Sicherstellung von </a:t>
            </a:r>
            <a:r>
              <a:rPr lang="de-DE" dirty="0" smtClean="0"/>
              <a:t>Qualität</a:t>
            </a:r>
            <a:endParaRPr lang="de-DE" dirty="0"/>
          </a:p>
        </p:txBody>
      </p:sp>
      <p:sp>
        <p:nvSpPr>
          <p:cNvPr id="2" name="Datumsplatzhalter 1"/>
          <p:cNvSpPr>
            <a:spLocks noGrp="1"/>
          </p:cNvSpPr>
          <p:nvPr>
            <p:ph type="dt" sz="half" idx="10"/>
          </p:nvPr>
        </p:nvSpPr>
        <p:spPr/>
        <p:txBody>
          <a:bodyPr/>
          <a:lstStyle/>
          <a:p>
            <a:fld id="{C437EBDE-C8AC-47E2-BEF3-A296818C2D83}"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4126469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2" name="Datumsplatzhalter 1"/>
          <p:cNvSpPr>
            <a:spLocks noGrp="1"/>
          </p:cNvSpPr>
          <p:nvPr>
            <p:ph type="dt" sz="half" idx="10"/>
          </p:nvPr>
        </p:nvSpPr>
        <p:spPr/>
        <p:txBody>
          <a:bodyPr/>
          <a:lstStyle/>
          <a:p>
            <a:fld id="{B86DA193-DC46-4057-A622-50B087EC349E}"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Agenda</a:t>
            </a:r>
            <a:endParaRPr lang="de-DE" dirty="0"/>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r>
              <a:rPr lang="de-DE" dirty="0"/>
              <a:t>Rollen</a:t>
            </a:r>
          </a:p>
          <a:p>
            <a:r>
              <a:rPr lang="de-DE" dirty="0"/>
              <a:t>Sprint </a:t>
            </a:r>
            <a:r>
              <a:rPr lang="de-DE" dirty="0" err="1"/>
              <a:t>Planning</a:t>
            </a:r>
            <a:endParaRPr lang="de-DE" dirty="0"/>
          </a:p>
          <a:p>
            <a:r>
              <a:rPr lang="de-DE" dirty="0"/>
              <a:t>Task Board</a:t>
            </a:r>
          </a:p>
          <a:p>
            <a:r>
              <a:rPr lang="de-DE" dirty="0" err="1"/>
              <a:t>Burn</a:t>
            </a:r>
            <a:r>
              <a:rPr lang="de-DE" dirty="0"/>
              <a:t>-Down-Chart</a:t>
            </a:r>
          </a:p>
          <a:p>
            <a:r>
              <a:rPr lang="de-DE" dirty="0"/>
              <a:t>Definition </a:t>
            </a:r>
            <a:r>
              <a:rPr lang="de-DE" dirty="0" err="1"/>
              <a:t>of</a:t>
            </a:r>
            <a:r>
              <a:rPr lang="de-DE" dirty="0"/>
              <a:t> </a:t>
            </a:r>
            <a:r>
              <a:rPr lang="de-DE" dirty="0" err="1" smtClean="0"/>
              <a:t>Done</a:t>
            </a:r>
            <a:endParaRPr lang="de-DE" dirty="0"/>
          </a:p>
        </p:txBody>
      </p:sp>
      <p:sp>
        <p:nvSpPr>
          <p:cNvPr id="9" name="Datumsplatzhalter 8"/>
          <p:cNvSpPr>
            <a:spLocks noGrp="1"/>
          </p:cNvSpPr>
          <p:nvPr>
            <p:ph type="dt" sz="half" idx="10"/>
          </p:nvPr>
        </p:nvSpPr>
        <p:spPr/>
        <p:txBody>
          <a:bodyPr/>
          <a:lstStyle/>
          <a:p>
            <a:fld id="{B8715ED3-C920-4B70-A08D-F795E448A69A}" type="datetime1">
              <a:rPr lang="de-DE" smtClean="0"/>
              <a:t>12.07.2019</a:t>
            </a:fld>
            <a:endParaRPr lang="de-DE"/>
          </a:p>
        </p:txBody>
      </p:sp>
      <p:sp>
        <p:nvSpPr>
          <p:cNvPr id="10" name="Fußzeilenplatzhalter 9"/>
          <p:cNvSpPr>
            <a:spLocks noGrp="1"/>
          </p:cNvSpPr>
          <p:nvPr>
            <p:ph type="ftr" sz="quarter" idx="11"/>
          </p:nvPr>
        </p:nvSpPr>
        <p:spPr/>
        <p:txBody>
          <a:bodyPr/>
          <a:lstStyle/>
          <a:p>
            <a:r>
              <a:rPr lang="de-DE" smtClean="0"/>
              <a:t>Scrum: Vorgehensweise im Projektmanagement</a:t>
            </a:r>
            <a:endParaRPr lang="de-DE"/>
          </a:p>
        </p:txBody>
      </p:sp>
      <p:sp>
        <p:nvSpPr>
          <p:cNvPr id="11" name="Foliennummernplatzhalter 10"/>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991365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Was ist </a:t>
            </a:r>
            <a:r>
              <a:rPr lang="de-DE" dirty="0" err="1"/>
              <a:t>Scrum</a:t>
            </a:r>
            <a:r>
              <a:rPr lang="de-DE" dirty="0" smtClean="0"/>
              <a:t>?</a:t>
            </a:r>
            <a:endParaRPr lang="de-DE" dirty="0"/>
          </a:p>
        </p:txBody>
      </p:sp>
      <p:sp>
        <p:nvSpPr>
          <p:cNvPr id="7" name="Inhaltsplatzhalter 6"/>
          <p:cNvSpPr>
            <a:spLocks noGrp="1"/>
          </p:cNvSpPr>
          <p:nvPr>
            <p:ph idx="1"/>
          </p:nvPr>
        </p:nvSpPr>
        <p:spPr/>
        <p:txBody>
          <a:bodyPr/>
          <a:lstStyle/>
          <a:p>
            <a:r>
              <a:rPr lang="de-DE" dirty="0"/>
              <a:t>Projekt- / Produktmanagement</a:t>
            </a:r>
          </a:p>
          <a:p>
            <a:r>
              <a:rPr lang="de-DE" dirty="0"/>
              <a:t>Vorgehensmodell</a:t>
            </a:r>
          </a:p>
          <a:p>
            <a:r>
              <a:rPr lang="de-DE" dirty="0" err="1" smtClean="0"/>
              <a:t>lean</a:t>
            </a:r>
            <a:r>
              <a:rPr lang="de-DE" dirty="0" smtClean="0"/>
              <a:t> </a:t>
            </a:r>
            <a:r>
              <a:rPr lang="de-DE" dirty="0"/>
              <a:t>= schlank, d.h. ohne unnötige Bürokratie</a:t>
            </a:r>
          </a:p>
          <a:p>
            <a:endParaRPr lang="de-DE" dirty="0" smtClean="0"/>
          </a:p>
          <a:p>
            <a:r>
              <a:rPr lang="de-DE" dirty="0" smtClean="0"/>
              <a:t>empirisch </a:t>
            </a:r>
            <a:r>
              <a:rPr lang="de-DE" dirty="0"/>
              <a:t>= Lernen aus Erfahrungen</a:t>
            </a:r>
          </a:p>
          <a:p>
            <a:r>
              <a:rPr lang="de-DE" dirty="0"/>
              <a:t>inkrementell =in kleinen Schritten</a:t>
            </a:r>
          </a:p>
          <a:p>
            <a:r>
              <a:rPr lang="de-DE" dirty="0"/>
              <a:t>iterativ = wiederholend (in "Sprints</a:t>
            </a:r>
            <a:r>
              <a:rPr lang="de-DE" dirty="0" smtClean="0"/>
              <a:t>")</a:t>
            </a:r>
            <a:endParaRPr lang="de-DE" dirty="0"/>
          </a:p>
        </p:txBody>
      </p:sp>
      <p:sp>
        <p:nvSpPr>
          <p:cNvPr id="2" name="Datumsplatzhalter 1"/>
          <p:cNvSpPr>
            <a:spLocks noGrp="1"/>
          </p:cNvSpPr>
          <p:nvPr>
            <p:ph type="dt" sz="half" idx="10"/>
          </p:nvPr>
        </p:nvSpPr>
        <p:spPr/>
        <p:txBody>
          <a:bodyPr/>
          <a:lstStyle/>
          <a:p>
            <a:fld id="{8611EA0C-DF6D-439B-8AF7-3DE12582DECB}"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453568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Rollen</a:t>
            </a:r>
            <a:endParaRPr lang="de-DE" dirty="0"/>
          </a:p>
        </p:txBody>
      </p:sp>
      <p:sp>
        <p:nvSpPr>
          <p:cNvPr id="7" name="Inhaltsplatzhalter 6"/>
          <p:cNvSpPr>
            <a:spLocks noGrp="1"/>
          </p:cNvSpPr>
          <p:nvPr>
            <p:ph idx="1"/>
          </p:nvPr>
        </p:nvSpPr>
        <p:spPr/>
        <p:txBody>
          <a:bodyPr/>
          <a:lstStyle/>
          <a:p>
            <a:r>
              <a:rPr lang="de-DE" dirty="0"/>
              <a:t>Vereinfachte Rollen im BOGY</a:t>
            </a:r>
          </a:p>
          <a:p>
            <a:endParaRPr lang="de-DE" dirty="0"/>
          </a:p>
          <a:p>
            <a:r>
              <a:rPr lang="de-DE" strike="sngStrike" dirty="0" err="1"/>
              <a:t>Product</a:t>
            </a:r>
            <a:r>
              <a:rPr lang="de-DE" strike="sngStrike" dirty="0"/>
              <a:t> </a:t>
            </a:r>
            <a:r>
              <a:rPr lang="de-DE" strike="sngStrike" dirty="0" err="1"/>
              <a:t>Owner</a:t>
            </a:r>
            <a:endParaRPr lang="de-DE" strike="sngStrike" dirty="0"/>
          </a:p>
          <a:p>
            <a:r>
              <a:rPr lang="de-DE" dirty="0"/>
              <a:t>Entwicklungsteam: ihr</a:t>
            </a:r>
          </a:p>
          <a:p>
            <a:r>
              <a:rPr lang="de-DE" strike="sngStrike" dirty="0" err="1"/>
              <a:t>Scrum</a:t>
            </a:r>
            <a:r>
              <a:rPr lang="de-DE" strike="sngStrike" dirty="0"/>
              <a:t> Master</a:t>
            </a:r>
          </a:p>
          <a:p>
            <a:r>
              <a:rPr lang="de-DE" strike="sngStrike" dirty="0"/>
              <a:t>Kunde</a:t>
            </a:r>
          </a:p>
          <a:p>
            <a:r>
              <a:rPr lang="de-DE" dirty="0"/>
              <a:t>Anwender: ihr</a:t>
            </a:r>
          </a:p>
          <a:p>
            <a:r>
              <a:rPr lang="de-DE" strike="sngStrike" dirty="0"/>
              <a:t>Management</a:t>
            </a:r>
          </a:p>
          <a:p>
            <a:endParaRPr lang="de-DE" dirty="0"/>
          </a:p>
          <a:p>
            <a:endParaRPr lang="de-DE" dirty="0"/>
          </a:p>
        </p:txBody>
      </p:sp>
      <p:sp>
        <p:nvSpPr>
          <p:cNvPr id="2" name="Datumsplatzhalter 1"/>
          <p:cNvSpPr>
            <a:spLocks noGrp="1"/>
          </p:cNvSpPr>
          <p:nvPr>
            <p:ph type="dt" sz="half" idx="10"/>
          </p:nvPr>
        </p:nvSpPr>
        <p:spPr/>
        <p:txBody>
          <a:bodyPr/>
          <a:lstStyle/>
          <a:p>
            <a:fld id="{A2312694-4809-4E68-8815-208C33AA1058}"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4</a:t>
            </a:fld>
            <a:endParaRPr lang="de-DE"/>
          </a:p>
        </p:txBody>
      </p:sp>
    </p:spTree>
    <p:extLst>
      <p:ext uri="{BB962C8B-B14F-4D97-AF65-F5344CB8AC3E}">
        <p14:creationId xmlns:p14="http://schemas.microsoft.com/office/powerpoint/2010/main" val="372402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Sprint </a:t>
            </a:r>
            <a:r>
              <a:rPr lang="de-DE" dirty="0" err="1" smtClean="0"/>
              <a:t>Planning</a:t>
            </a:r>
            <a:endParaRPr lang="de-DE" dirty="0"/>
          </a:p>
        </p:txBody>
      </p:sp>
      <p:sp>
        <p:nvSpPr>
          <p:cNvPr id="7" name="Inhaltsplatzhalter 6"/>
          <p:cNvSpPr>
            <a:spLocks noGrp="1"/>
          </p:cNvSpPr>
          <p:nvPr>
            <p:ph idx="1"/>
          </p:nvPr>
        </p:nvSpPr>
        <p:spPr/>
        <p:txBody>
          <a:bodyPr/>
          <a:lstStyle/>
          <a:p>
            <a:r>
              <a:rPr lang="de-DE" dirty="0"/>
              <a:t>Was wird entwickelt?</a:t>
            </a:r>
          </a:p>
          <a:p>
            <a:pPr lvl="1"/>
            <a:r>
              <a:rPr lang="de-DE" dirty="0"/>
              <a:t>definiert vom </a:t>
            </a:r>
            <a:r>
              <a:rPr lang="de-DE" dirty="0" err="1"/>
              <a:t>Product</a:t>
            </a:r>
            <a:r>
              <a:rPr lang="de-DE" dirty="0"/>
              <a:t> </a:t>
            </a:r>
            <a:r>
              <a:rPr lang="de-DE" dirty="0" err="1"/>
              <a:t>Owner</a:t>
            </a:r>
            <a:endParaRPr lang="de-DE" dirty="0"/>
          </a:p>
          <a:p>
            <a:pPr lvl="1">
              <a:buFont typeface="Symbol" panose="05050102010706020507" pitchFamily="18" charset="2"/>
              <a:buChar char="-"/>
            </a:pPr>
            <a:r>
              <a:rPr lang="de-DE" dirty="0"/>
              <a:t>gemeinsames Verständnis für das Produkt entwickeln</a:t>
            </a:r>
          </a:p>
          <a:p>
            <a:r>
              <a:rPr lang="de-DE" dirty="0"/>
              <a:t>Wie wird </a:t>
            </a:r>
            <a:r>
              <a:rPr lang="de-DE" dirty="0" smtClean="0"/>
              <a:t>es umgesetzt?</a:t>
            </a:r>
            <a:endParaRPr lang="de-DE" dirty="0"/>
          </a:p>
          <a:p>
            <a:pPr lvl="1"/>
            <a:r>
              <a:rPr lang="de-DE" dirty="0"/>
              <a:t>definiert vom Entwicklungsteam</a:t>
            </a:r>
          </a:p>
          <a:p>
            <a:pPr lvl="1"/>
            <a:r>
              <a:rPr lang="de-DE" dirty="0"/>
              <a:t>Aufteilung in kleine, konkrete Aufgaben</a:t>
            </a:r>
          </a:p>
          <a:p>
            <a:endParaRPr lang="de-DE" dirty="0">
              <a:sym typeface="Wingdings" panose="05000000000000000000" pitchFamily="2" charset="2"/>
            </a:endParaRPr>
          </a:p>
          <a:p>
            <a:pPr marL="0" indent="0">
              <a:buNone/>
            </a:pPr>
            <a:r>
              <a:rPr lang="de-DE" dirty="0">
                <a:sym typeface="Wingdings" panose="05000000000000000000" pitchFamily="2" charset="2"/>
              </a:rPr>
              <a:t> </a:t>
            </a:r>
            <a:r>
              <a:rPr lang="de-DE" dirty="0" smtClean="0">
                <a:sym typeface="Wingdings" panose="05000000000000000000" pitchFamily="2" charset="2"/>
              </a:rPr>
              <a:t>Aufgaben übernehmen wir vom vorherigen BOGY</a:t>
            </a:r>
            <a:endParaRPr lang="de-DE" dirty="0"/>
          </a:p>
        </p:txBody>
      </p:sp>
      <p:sp>
        <p:nvSpPr>
          <p:cNvPr id="2" name="Datumsplatzhalter 1"/>
          <p:cNvSpPr>
            <a:spLocks noGrp="1"/>
          </p:cNvSpPr>
          <p:nvPr>
            <p:ph type="dt" sz="half" idx="10"/>
          </p:nvPr>
        </p:nvSpPr>
        <p:spPr/>
        <p:txBody>
          <a:bodyPr/>
          <a:lstStyle/>
          <a:p>
            <a:fld id="{8CC13FF4-D520-4EFF-B961-DF71F27A13F1}"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270592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Taskboard</a:t>
            </a:r>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47728" y="2636913"/>
            <a:ext cx="1296144" cy="646331"/>
          </a:xfrm>
          <a:prstGeom prst="rect">
            <a:avLst/>
          </a:prstGeom>
          <a:solidFill>
            <a:srgbClr val="FFFFCC"/>
          </a:solidFill>
          <a:ln>
            <a:solidFill>
              <a:schemeClr val="tx1"/>
            </a:solidFill>
          </a:ln>
        </p:spPr>
        <p:txBody>
          <a:bodyPr wrap="square" rtlCol="0">
            <a:spAutoFit/>
          </a:bodyPr>
          <a:lstStyle/>
          <a:p>
            <a:r>
              <a:rPr lang="de-DE" dirty="0" err="1" smtClean="0"/>
              <a:t>Tetris</a:t>
            </a:r>
            <a:r>
              <a:rPr lang="de-DE" dirty="0" smtClean="0"/>
              <a:t>-Stein</a:t>
            </a:r>
          </a:p>
          <a:p>
            <a:r>
              <a:rPr lang="de-DE" dirty="0" smtClean="0"/>
              <a:t>malen</a:t>
            </a:r>
            <a:endParaRPr lang="de-DE" dirty="0"/>
          </a:p>
        </p:txBody>
      </p:sp>
      <p:cxnSp>
        <p:nvCxnSpPr>
          <p:cNvPr id="3" name="Gerader Verbinder 2"/>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Datumsplatzhalter 6"/>
          <p:cNvSpPr>
            <a:spLocks noGrp="1"/>
          </p:cNvSpPr>
          <p:nvPr>
            <p:ph type="dt" sz="half" idx="10"/>
          </p:nvPr>
        </p:nvSpPr>
        <p:spPr/>
        <p:txBody>
          <a:bodyPr/>
          <a:lstStyle/>
          <a:p>
            <a:fld id="{5406C96F-1486-41C7-876C-FDAE3E7A7257}" type="datetime1">
              <a:rPr lang="de-DE" smtClean="0"/>
              <a:t>12.07.2019</a:t>
            </a:fld>
            <a:endParaRPr lang="de-DE"/>
          </a:p>
        </p:txBody>
      </p:sp>
      <p:sp>
        <p:nvSpPr>
          <p:cNvPr id="12" name="Fußzeilenplatzhalter 11"/>
          <p:cNvSpPr>
            <a:spLocks noGrp="1"/>
          </p:cNvSpPr>
          <p:nvPr>
            <p:ph type="ftr" sz="quarter" idx="11"/>
          </p:nvPr>
        </p:nvSpPr>
        <p:spPr/>
        <p:txBody>
          <a:bodyPr/>
          <a:lstStyle/>
          <a:p>
            <a:r>
              <a:rPr lang="de-DE" smtClean="0"/>
              <a:t>Scrum: Vorgehensweise im Projektmanagement</a:t>
            </a:r>
            <a:endParaRPr lang="de-DE"/>
          </a:p>
        </p:txBody>
      </p:sp>
      <p:sp>
        <p:nvSpPr>
          <p:cNvPr id="13" name="Foliennummernplatzhalter 12"/>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520275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3.75E-6 -1.48148E-6 L 0.03503 0.04005 C 0.04245 0.04908 0.05339 0.05394 0.06498 0.05394 C 0.07813 0.05394 0.08855 0.04908 0.09584 0.04005 L 0.13125 -1.48148E-6 " pathEditMode="relative" rAng="0" ptsTypes="AAAAA">
                                      <p:cBhvr>
                                        <p:cTn id="6" dur="2000" fill="hold"/>
                                        <p:tgtEl>
                                          <p:spTgt spid="20"/>
                                        </p:tgtEl>
                                        <p:attrNameLst>
                                          <p:attrName>ppt_x</p:attrName>
                                          <p:attrName>ppt_y</p:attrName>
                                        </p:attrNameLst>
                                      </p:cBhvr>
                                      <p:rCtr x="6562"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1" nodeType="clickEffect">
                                  <p:stCondLst>
                                    <p:cond delay="0"/>
                                  </p:stCondLst>
                                  <p:childTnLst>
                                    <p:animMotion origin="layout" path="M 0.13125 -1.48148E-6 L 0.1681 0.04005 C 0.17592 0.04908 0.1875 0.05394 0.19948 0.05394 C 0.21342 0.05394 0.22448 0.04908 0.2323 0.04005 L 0.2694 -1.48148E-6 " pathEditMode="relative" rAng="0" ptsTypes="AAAAA">
                                      <p:cBhvr>
                                        <p:cTn id="10" dur="2000" fill="hold"/>
                                        <p:tgtEl>
                                          <p:spTgt spid="20"/>
                                        </p:tgtEl>
                                        <p:attrNameLst>
                                          <p:attrName>ppt_x</p:attrName>
                                          <p:attrName>ppt_y</p:attrName>
                                        </p:attrNameLst>
                                      </p:cBhvr>
                                      <p:rCtr x="6901"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2" nodeType="clickEffect">
                                  <p:stCondLst>
                                    <p:cond delay="0"/>
                                  </p:stCondLst>
                                  <p:childTnLst>
                                    <p:animMotion origin="layout" path="M 0.2694 -1.48148E-6 L 0.30521 0.04005 C 0.31276 0.04908 0.32396 0.05394 0.33581 0.05394 C 0.34922 0.05394 0.3599 0.04908 0.36745 0.04005 L 0.40352 -1.48148E-6 " pathEditMode="relative" rAng="0" ptsTypes="AAAAA">
                                      <p:cBhvr>
                                        <p:cTn id="14" dur="2000" fill="hold"/>
                                        <p:tgtEl>
                                          <p:spTgt spid="20"/>
                                        </p:tgtEl>
                                        <p:attrNameLst>
                                          <p:attrName>ppt_x</p:attrName>
                                          <p:attrName>ppt_y</p:attrName>
                                        </p:attrNameLst>
                                      </p:cBhvr>
                                      <p:rCtr x="6706"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Taskboard</a:t>
            </a:r>
            <a:endParaRPr lang="de-DE" dirty="0"/>
          </a:p>
        </p:txBody>
      </p:sp>
      <p:sp>
        <p:nvSpPr>
          <p:cNvPr id="20" name="Textfeld 19"/>
          <p:cNvSpPr txBox="1"/>
          <p:nvPr/>
        </p:nvSpPr>
        <p:spPr>
          <a:xfrm>
            <a:off x="3647728" y="2492897"/>
            <a:ext cx="4608512" cy="2585323"/>
          </a:xfrm>
          <a:prstGeom prst="rect">
            <a:avLst/>
          </a:prstGeom>
          <a:solidFill>
            <a:srgbClr val="FFFFCC"/>
          </a:solidFill>
          <a:ln>
            <a:solidFill>
              <a:schemeClr val="tx1"/>
            </a:solidFill>
          </a:ln>
        </p:spPr>
        <p:txBody>
          <a:bodyPr wrap="square" rtlCol="0">
            <a:spAutoFit/>
          </a:bodyPr>
          <a:lstStyle/>
          <a:p>
            <a:endParaRPr lang="de-DE" b="1" dirty="0"/>
          </a:p>
          <a:p>
            <a:r>
              <a:rPr lang="de-DE" b="1" dirty="0" err="1" smtClean="0"/>
              <a:t>Tetris</a:t>
            </a:r>
            <a:r>
              <a:rPr lang="de-DE" b="1" dirty="0" smtClean="0"/>
              <a:t>-Stein malen</a:t>
            </a:r>
            <a:endParaRPr lang="de-DE" b="1" dirty="0"/>
          </a:p>
          <a:p>
            <a:endParaRPr lang="de-DE" dirty="0"/>
          </a:p>
          <a:p>
            <a:pPr>
              <a:tabLst>
                <a:tab pos="1438275" algn="l"/>
              </a:tabLst>
            </a:pPr>
            <a:r>
              <a:rPr lang="de-DE" dirty="0"/>
              <a:t>Eingabe: </a:t>
            </a:r>
            <a:r>
              <a:rPr lang="de-DE" dirty="0" smtClean="0"/>
              <a:t>	Daten </a:t>
            </a:r>
            <a:r>
              <a:rPr lang="de-DE" dirty="0"/>
              <a:t>/ Datenformat</a:t>
            </a:r>
          </a:p>
          <a:p>
            <a:pPr>
              <a:tabLst>
                <a:tab pos="1438275" algn="l"/>
              </a:tabLst>
            </a:pPr>
            <a:r>
              <a:rPr lang="de-DE" dirty="0"/>
              <a:t>Verarbeitung: </a:t>
            </a:r>
            <a:r>
              <a:rPr lang="de-DE" dirty="0" smtClean="0"/>
              <a:t>	ggf</a:t>
            </a:r>
            <a:r>
              <a:rPr lang="de-DE" dirty="0"/>
              <a:t>. technische </a:t>
            </a:r>
            <a:r>
              <a:rPr lang="de-DE" dirty="0" smtClean="0"/>
              <a:t>Details, </a:t>
            </a:r>
            <a:br>
              <a:rPr lang="de-DE" dirty="0" smtClean="0"/>
            </a:br>
            <a:r>
              <a:rPr lang="de-DE" dirty="0" smtClean="0"/>
              <a:t>	Lösungsidee</a:t>
            </a:r>
            <a:endParaRPr lang="de-DE" dirty="0"/>
          </a:p>
          <a:p>
            <a:pPr>
              <a:tabLst>
                <a:tab pos="1438275" algn="l"/>
              </a:tabLst>
            </a:pPr>
            <a:r>
              <a:rPr lang="de-DE" dirty="0"/>
              <a:t>Ausgabe: </a:t>
            </a:r>
            <a:r>
              <a:rPr lang="de-DE" dirty="0" smtClean="0"/>
              <a:t>	Daten </a:t>
            </a:r>
            <a:r>
              <a:rPr lang="de-DE" dirty="0"/>
              <a:t>/ Datenformat</a:t>
            </a:r>
          </a:p>
          <a:p>
            <a:endParaRPr lang="de-DE" dirty="0"/>
          </a:p>
          <a:p>
            <a:endParaRPr lang="de-DE" dirty="0"/>
          </a:p>
        </p:txBody>
      </p:sp>
      <p:sp>
        <p:nvSpPr>
          <p:cNvPr id="2" name="Datumsplatzhalter 1"/>
          <p:cNvSpPr>
            <a:spLocks noGrp="1"/>
          </p:cNvSpPr>
          <p:nvPr>
            <p:ph type="dt" sz="half" idx="10"/>
          </p:nvPr>
        </p:nvSpPr>
        <p:spPr/>
        <p:txBody>
          <a:bodyPr/>
          <a:lstStyle/>
          <a:p>
            <a:fld id="{A8FF0583-D10C-4709-B265-AAAE25068A71}"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309905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Taskboard</a:t>
            </a:r>
            <a:endParaRPr lang="de-DE" dirty="0"/>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53361" y="2943206"/>
            <a:ext cx="1296144" cy="646331"/>
          </a:xfrm>
          <a:prstGeom prst="rect">
            <a:avLst/>
          </a:prstGeom>
          <a:solidFill>
            <a:srgbClr val="FFFFCC"/>
          </a:solidFill>
          <a:ln>
            <a:solidFill>
              <a:schemeClr val="tx1"/>
            </a:solidFill>
          </a:ln>
        </p:spPr>
        <p:txBody>
          <a:bodyPr wrap="square" rtlCol="0">
            <a:spAutoFit/>
          </a:bodyPr>
          <a:lstStyle/>
          <a:p>
            <a:r>
              <a:rPr lang="de-DE" dirty="0" err="1" smtClean="0"/>
              <a:t>Tetris</a:t>
            </a:r>
            <a:r>
              <a:rPr lang="de-DE" dirty="0" smtClean="0"/>
              <a:t>-Stein</a:t>
            </a:r>
          </a:p>
          <a:p>
            <a:r>
              <a:rPr lang="de-DE" dirty="0" smtClean="0"/>
              <a:t>malen</a:t>
            </a:r>
            <a:endParaRPr lang="de-DE" dirty="0"/>
          </a:p>
        </p:txBody>
      </p:sp>
      <p:sp>
        <p:nvSpPr>
          <p:cNvPr id="4" name="Bogen 3"/>
          <p:cNvSpPr/>
          <p:nvPr/>
        </p:nvSpPr>
        <p:spPr>
          <a:xfrm rot="7421828">
            <a:off x="4046002" y="1630863"/>
            <a:ext cx="1584176" cy="2304256"/>
          </a:xfrm>
          <a:prstGeom prst="arc">
            <a:avLst/>
          </a:prstGeom>
          <a:ln w="38100">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2" name="Bogen 21"/>
          <p:cNvSpPr/>
          <p:nvPr/>
        </p:nvSpPr>
        <p:spPr>
          <a:xfrm rot="7421828">
            <a:off x="5693801" y="1638945"/>
            <a:ext cx="1584176" cy="2304256"/>
          </a:xfrm>
          <a:prstGeom prst="arc">
            <a:avLst/>
          </a:prstGeom>
          <a:ln w="38100">
            <a:prstDash val="dash"/>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3" name="Bogen 22"/>
          <p:cNvSpPr/>
          <p:nvPr/>
        </p:nvSpPr>
        <p:spPr>
          <a:xfrm rot="7421828">
            <a:off x="7266711" y="1647027"/>
            <a:ext cx="1584176" cy="2304256"/>
          </a:xfrm>
          <a:prstGeom prst="arc">
            <a:avLst/>
          </a:prstGeom>
          <a:ln w="38100">
            <a:prstDash val="sysDot"/>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cxnSp>
        <p:nvCxnSpPr>
          <p:cNvPr id="21" name="Gerader Verbinder 20"/>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8D11829A-8810-4E72-9DEB-E6225B4D78DB}"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1785102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Burndown</a:t>
            </a:r>
            <a:r>
              <a:rPr lang="de-DE" dirty="0"/>
              <a:t> </a:t>
            </a:r>
            <a:r>
              <a:rPr lang="de-DE" dirty="0" smtClean="0"/>
              <a:t>Chart</a:t>
            </a:r>
            <a:endParaRPr lang="de-DE" dirty="0"/>
          </a:p>
        </p:txBody>
      </p:sp>
      <p:cxnSp>
        <p:nvCxnSpPr>
          <p:cNvPr id="7" name="Gerade Verbindung mit Pfeil 6"/>
          <p:cNvCxnSpPr/>
          <p:nvPr/>
        </p:nvCxnSpPr>
        <p:spPr>
          <a:xfrm flipV="1">
            <a:off x="3440088" y="2348880"/>
            <a:ext cx="0" cy="33123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a:off x="3440088" y="5640766"/>
            <a:ext cx="60402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feld 9"/>
          <p:cNvSpPr txBox="1"/>
          <p:nvPr/>
        </p:nvSpPr>
        <p:spPr>
          <a:xfrm>
            <a:off x="3054629" y="1907540"/>
            <a:ext cx="827342" cy="369332"/>
          </a:xfrm>
          <a:prstGeom prst="rect">
            <a:avLst/>
          </a:prstGeom>
          <a:noFill/>
        </p:spPr>
        <p:txBody>
          <a:bodyPr wrap="none" rtlCol="0">
            <a:spAutoFit/>
          </a:bodyPr>
          <a:lstStyle/>
          <a:p>
            <a:r>
              <a:rPr lang="de-DE" dirty="0"/>
              <a:t>TODOs</a:t>
            </a:r>
          </a:p>
        </p:txBody>
      </p:sp>
      <p:sp>
        <p:nvSpPr>
          <p:cNvPr id="11" name="Textfeld 10"/>
          <p:cNvSpPr txBox="1"/>
          <p:nvPr/>
        </p:nvSpPr>
        <p:spPr>
          <a:xfrm>
            <a:off x="9489276" y="5476582"/>
            <a:ext cx="533864" cy="369332"/>
          </a:xfrm>
          <a:prstGeom prst="rect">
            <a:avLst/>
          </a:prstGeom>
          <a:noFill/>
        </p:spPr>
        <p:txBody>
          <a:bodyPr wrap="none" rtlCol="0">
            <a:spAutoFit/>
          </a:bodyPr>
          <a:lstStyle/>
          <a:p>
            <a:r>
              <a:rPr lang="de-DE" dirty="0"/>
              <a:t>Zeit</a:t>
            </a:r>
          </a:p>
        </p:txBody>
      </p:sp>
      <p:cxnSp>
        <p:nvCxnSpPr>
          <p:cNvPr id="13" name="Gerader Verbinder 12"/>
          <p:cNvCxnSpPr/>
          <p:nvPr/>
        </p:nvCxnSpPr>
        <p:spPr>
          <a:xfrm>
            <a:off x="4511824" y="5476582"/>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4" name="Gerader Verbinder 13"/>
          <p:cNvCxnSpPr/>
          <p:nvPr/>
        </p:nvCxnSpPr>
        <p:spPr>
          <a:xfrm>
            <a:off x="5663952" y="5474255"/>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5" name="Gerader Verbinder 14"/>
          <p:cNvCxnSpPr/>
          <p:nvPr/>
        </p:nvCxnSpPr>
        <p:spPr>
          <a:xfrm>
            <a:off x="6816080" y="5471928"/>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6" name="Gerader Verbinder 15"/>
          <p:cNvCxnSpPr/>
          <p:nvPr/>
        </p:nvCxnSpPr>
        <p:spPr>
          <a:xfrm>
            <a:off x="7968208" y="5469601"/>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7" name="Gerader Verbinder 16"/>
          <p:cNvCxnSpPr/>
          <p:nvPr/>
        </p:nvCxnSpPr>
        <p:spPr>
          <a:xfrm>
            <a:off x="9120336" y="5467274"/>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9" name="Gerader Verbinder 18"/>
          <p:cNvCxnSpPr/>
          <p:nvPr/>
        </p:nvCxnSpPr>
        <p:spPr>
          <a:xfrm>
            <a:off x="3468300" y="2708920"/>
            <a:ext cx="5652036" cy="2952328"/>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feld 19"/>
          <p:cNvSpPr txBox="1"/>
          <p:nvPr/>
        </p:nvSpPr>
        <p:spPr>
          <a:xfrm>
            <a:off x="2466105" y="2524254"/>
            <a:ext cx="720069" cy="369332"/>
          </a:xfrm>
          <a:prstGeom prst="rect">
            <a:avLst/>
          </a:prstGeom>
          <a:noFill/>
        </p:spPr>
        <p:txBody>
          <a:bodyPr wrap="none" rtlCol="0">
            <a:spAutoFit/>
          </a:bodyPr>
          <a:lstStyle/>
          <a:p>
            <a:r>
              <a:rPr lang="de-DE" dirty="0"/>
              <a:t>20 (?)</a:t>
            </a:r>
          </a:p>
        </p:txBody>
      </p:sp>
      <p:sp>
        <p:nvSpPr>
          <p:cNvPr id="21" name="Textfeld 20"/>
          <p:cNvSpPr txBox="1"/>
          <p:nvPr/>
        </p:nvSpPr>
        <p:spPr>
          <a:xfrm>
            <a:off x="3495907" y="5811932"/>
            <a:ext cx="917111" cy="369332"/>
          </a:xfrm>
          <a:prstGeom prst="rect">
            <a:avLst/>
          </a:prstGeom>
          <a:noFill/>
        </p:spPr>
        <p:txBody>
          <a:bodyPr wrap="none" rtlCol="0">
            <a:spAutoFit/>
          </a:bodyPr>
          <a:lstStyle/>
          <a:p>
            <a:r>
              <a:rPr lang="de-DE" dirty="0"/>
              <a:t>Montag</a:t>
            </a:r>
          </a:p>
        </p:txBody>
      </p:sp>
      <p:sp>
        <p:nvSpPr>
          <p:cNvPr id="22" name="Textfeld 21"/>
          <p:cNvSpPr txBox="1"/>
          <p:nvPr/>
        </p:nvSpPr>
        <p:spPr>
          <a:xfrm>
            <a:off x="4622641" y="5811932"/>
            <a:ext cx="998415" cy="369332"/>
          </a:xfrm>
          <a:prstGeom prst="rect">
            <a:avLst/>
          </a:prstGeom>
          <a:noFill/>
        </p:spPr>
        <p:txBody>
          <a:bodyPr wrap="none" rtlCol="0">
            <a:spAutoFit/>
          </a:bodyPr>
          <a:lstStyle/>
          <a:p>
            <a:r>
              <a:rPr lang="de-DE" dirty="0"/>
              <a:t>Dienstag</a:t>
            </a:r>
          </a:p>
        </p:txBody>
      </p:sp>
      <p:sp>
        <p:nvSpPr>
          <p:cNvPr id="23" name="Textfeld 22"/>
          <p:cNvSpPr txBox="1"/>
          <p:nvPr/>
        </p:nvSpPr>
        <p:spPr>
          <a:xfrm>
            <a:off x="5749374" y="5811932"/>
            <a:ext cx="1089786" cy="369332"/>
          </a:xfrm>
          <a:prstGeom prst="rect">
            <a:avLst/>
          </a:prstGeom>
          <a:noFill/>
        </p:spPr>
        <p:txBody>
          <a:bodyPr wrap="none" rtlCol="0">
            <a:spAutoFit/>
          </a:bodyPr>
          <a:lstStyle/>
          <a:p>
            <a:r>
              <a:rPr lang="de-DE" dirty="0"/>
              <a:t>Mittwoch</a:t>
            </a:r>
          </a:p>
        </p:txBody>
      </p:sp>
      <p:sp>
        <p:nvSpPr>
          <p:cNvPr id="24" name="Textfeld 23"/>
          <p:cNvSpPr txBox="1"/>
          <p:nvPr/>
        </p:nvSpPr>
        <p:spPr>
          <a:xfrm>
            <a:off x="6800780" y="5811932"/>
            <a:ext cx="1265346" cy="369332"/>
          </a:xfrm>
          <a:prstGeom prst="rect">
            <a:avLst/>
          </a:prstGeom>
          <a:noFill/>
        </p:spPr>
        <p:txBody>
          <a:bodyPr wrap="none" rtlCol="0">
            <a:spAutoFit/>
          </a:bodyPr>
          <a:lstStyle/>
          <a:p>
            <a:r>
              <a:rPr lang="de-DE" dirty="0"/>
              <a:t>Donnerstag</a:t>
            </a:r>
          </a:p>
        </p:txBody>
      </p:sp>
      <p:sp>
        <p:nvSpPr>
          <p:cNvPr id="25" name="Textfeld 24"/>
          <p:cNvSpPr txBox="1"/>
          <p:nvPr/>
        </p:nvSpPr>
        <p:spPr>
          <a:xfrm>
            <a:off x="8171613" y="5811932"/>
            <a:ext cx="829651" cy="369332"/>
          </a:xfrm>
          <a:prstGeom prst="rect">
            <a:avLst/>
          </a:prstGeom>
          <a:noFill/>
        </p:spPr>
        <p:txBody>
          <a:bodyPr wrap="none" rtlCol="0">
            <a:spAutoFit/>
          </a:bodyPr>
          <a:lstStyle/>
          <a:p>
            <a:r>
              <a:rPr lang="de-DE" dirty="0"/>
              <a:t>Freitag</a:t>
            </a:r>
          </a:p>
        </p:txBody>
      </p:sp>
      <p:sp>
        <p:nvSpPr>
          <p:cNvPr id="26" name="Textfeld 25"/>
          <p:cNvSpPr txBox="1"/>
          <p:nvPr/>
        </p:nvSpPr>
        <p:spPr>
          <a:xfrm>
            <a:off x="2466105" y="3995772"/>
            <a:ext cx="720069" cy="369332"/>
          </a:xfrm>
          <a:prstGeom prst="rect">
            <a:avLst/>
          </a:prstGeom>
          <a:noFill/>
        </p:spPr>
        <p:txBody>
          <a:bodyPr wrap="none" rtlCol="0">
            <a:spAutoFit/>
          </a:bodyPr>
          <a:lstStyle/>
          <a:p>
            <a:r>
              <a:rPr lang="de-DE" dirty="0"/>
              <a:t>10 (?)</a:t>
            </a:r>
          </a:p>
        </p:txBody>
      </p:sp>
      <p:cxnSp>
        <p:nvCxnSpPr>
          <p:cNvPr id="27" name="Gerader Verbinder 26"/>
          <p:cNvCxnSpPr/>
          <p:nvPr/>
        </p:nvCxnSpPr>
        <p:spPr>
          <a:xfrm>
            <a:off x="3237523" y="4168189"/>
            <a:ext cx="461555" cy="0"/>
          </a:xfrm>
          <a:prstGeom prst="line">
            <a:avLst/>
          </a:prstGeom>
        </p:spPr>
        <p:style>
          <a:lnRef idx="3">
            <a:schemeClr val="dk1"/>
          </a:lnRef>
          <a:fillRef idx="0">
            <a:schemeClr val="dk1"/>
          </a:fillRef>
          <a:effectRef idx="2">
            <a:schemeClr val="dk1"/>
          </a:effectRef>
          <a:fontRef idx="minor">
            <a:schemeClr val="tx1"/>
          </a:fontRef>
        </p:style>
      </p:cxnSp>
      <p:cxnSp>
        <p:nvCxnSpPr>
          <p:cNvPr id="30" name="Gerader Verbinder 29"/>
          <p:cNvCxnSpPr/>
          <p:nvPr/>
        </p:nvCxnSpPr>
        <p:spPr>
          <a:xfrm>
            <a:off x="3209311" y="2708920"/>
            <a:ext cx="461555" cy="0"/>
          </a:xfrm>
          <a:prstGeom prst="line">
            <a:avLst/>
          </a:prstGeom>
        </p:spPr>
        <p:style>
          <a:lnRef idx="3">
            <a:schemeClr val="dk1"/>
          </a:lnRef>
          <a:fillRef idx="0">
            <a:schemeClr val="dk1"/>
          </a:fillRef>
          <a:effectRef idx="2">
            <a:schemeClr val="dk1"/>
          </a:effectRef>
          <a:fontRef idx="minor">
            <a:schemeClr val="tx1"/>
          </a:fontRef>
        </p:style>
      </p:cxnSp>
      <p:sp>
        <p:nvSpPr>
          <p:cNvPr id="31" name="Textfeld 30"/>
          <p:cNvSpPr txBox="1"/>
          <p:nvPr/>
        </p:nvSpPr>
        <p:spPr>
          <a:xfrm>
            <a:off x="4413017" y="2893586"/>
            <a:ext cx="638316" cy="369332"/>
          </a:xfrm>
          <a:prstGeom prst="rect">
            <a:avLst/>
          </a:prstGeom>
          <a:noFill/>
        </p:spPr>
        <p:txBody>
          <a:bodyPr wrap="none" rtlCol="0">
            <a:spAutoFit/>
          </a:bodyPr>
          <a:lstStyle/>
          <a:p>
            <a:r>
              <a:rPr lang="de-DE" dirty="0">
                <a:solidFill>
                  <a:schemeClr val="accent1"/>
                </a:solidFill>
              </a:rPr>
              <a:t>ideal</a:t>
            </a:r>
          </a:p>
        </p:txBody>
      </p:sp>
      <p:grpSp>
        <p:nvGrpSpPr>
          <p:cNvPr id="53" name="Gruppieren 52"/>
          <p:cNvGrpSpPr/>
          <p:nvPr/>
        </p:nvGrpSpPr>
        <p:grpSpPr>
          <a:xfrm>
            <a:off x="3495906" y="2708920"/>
            <a:ext cx="5624430" cy="2952328"/>
            <a:chOff x="1971906" y="2708920"/>
            <a:chExt cx="5624430" cy="2952328"/>
          </a:xfrm>
        </p:grpSpPr>
        <p:cxnSp>
          <p:nvCxnSpPr>
            <p:cNvPr id="33" name="Gerader Verbinder 32"/>
            <p:cNvCxnSpPr/>
            <p:nvPr/>
          </p:nvCxnSpPr>
          <p:spPr>
            <a:xfrm>
              <a:off x="1971906" y="2708920"/>
              <a:ext cx="917111" cy="864096"/>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5" name="Gerader Verbinder 34"/>
            <p:cNvCxnSpPr/>
            <p:nvPr/>
          </p:nvCxnSpPr>
          <p:spPr>
            <a:xfrm>
              <a:off x="2889017" y="3573016"/>
              <a:ext cx="1336357" cy="514383"/>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8" name="Gerader Verbinder 37"/>
            <p:cNvCxnSpPr/>
            <p:nvPr/>
          </p:nvCxnSpPr>
          <p:spPr>
            <a:xfrm flipV="1">
              <a:off x="4225374" y="3720725"/>
              <a:ext cx="1089786" cy="36667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1" name="Gerader Verbinder 40"/>
            <p:cNvCxnSpPr/>
            <p:nvPr/>
          </p:nvCxnSpPr>
          <p:spPr>
            <a:xfrm>
              <a:off x="5315160" y="3720725"/>
              <a:ext cx="1129048" cy="893052"/>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5" name="Gerader Verbinder 44"/>
            <p:cNvCxnSpPr/>
            <p:nvPr/>
          </p:nvCxnSpPr>
          <p:spPr>
            <a:xfrm>
              <a:off x="6444208" y="4613777"/>
              <a:ext cx="1152128" cy="1047471"/>
            </a:xfrm>
            <a:prstGeom prst="line">
              <a:avLst/>
            </a:prstGeom>
            <a:ln w="28575"/>
          </p:spPr>
          <p:style>
            <a:lnRef idx="2">
              <a:schemeClr val="accent2"/>
            </a:lnRef>
            <a:fillRef idx="0">
              <a:schemeClr val="accent2"/>
            </a:fillRef>
            <a:effectRef idx="1">
              <a:schemeClr val="accent2"/>
            </a:effectRef>
            <a:fontRef idx="minor">
              <a:schemeClr val="tx1"/>
            </a:fontRef>
          </p:style>
        </p:cxnSp>
        <p:sp>
          <p:nvSpPr>
            <p:cNvPr id="47" name="Textfeld 46"/>
            <p:cNvSpPr txBox="1"/>
            <p:nvPr/>
          </p:nvSpPr>
          <p:spPr>
            <a:xfrm>
              <a:off x="6271763" y="4093761"/>
              <a:ext cx="540725" cy="369332"/>
            </a:xfrm>
            <a:prstGeom prst="rect">
              <a:avLst/>
            </a:prstGeom>
            <a:noFill/>
            <a:ln w="28575">
              <a:noFill/>
            </a:ln>
          </p:spPr>
          <p:txBody>
            <a:bodyPr wrap="none" rtlCol="0">
              <a:spAutoFit/>
            </a:bodyPr>
            <a:lstStyle/>
            <a:p>
              <a:r>
                <a:rPr lang="de-DE" dirty="0">
                  <a:solidFill>
                    <a:schemeClr val="tx2"/>
                  </a:solidFill>
                </a:rPr>
                <a:t>real</a:t>
              </a:r>
            </a:p>
          </p:txBody>
        </p:sp>
      </p:grpSp>
      <p:grpSp>
        <p:nvGrpSpPr>
          <p:cNvPr id="54" name="Gruppieren 53"/>
          <p:cNvGrpSpPr/>
          <p:nvPr/>
        </p:nvGrpSpPr>
        <p:grpSpPr>
          <a:xfrm>
            <a:off x="5923154" y="1929899"/>
            <a:ext cx="2168480" cy="1900309"/>
            <a:chOff x="4399154" y="1929898"/>
            <a:chExt cx="2168480" cy="1900309"/>
          </a:xfrm>
        </p:grpSpPr>
        <p:cxnSp>
          <p:nvCxnSpPr>
            <p:cNvPr id="49" name="Gerade Verbindung mit Pfeil 48"/>
            <p:cNvCxnSpPr/>
            <p:nvPr/>
          </p:nvCxnSpPr>
          <p:spPr>
            <a:xfrm>
              <a:off x="4575709" y="3100769"/>
              <a:ext cx="0" cy="72943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52" name="Wolkenförmige Legende 51"/>
            <p:cNvSpPr/>
            <p:nvPr/>
          </p:nvSpPr>
          <p:spPr>
            <a:xfrm>
              <a:off x="4399154" y="1929898"/>
              <a:ext cx="2168480" cy="1188712"/>
            </a:xfrm>
            <a:prstGeom prst="cloudCallout">
              <a:avLst>
                <a:gd name="adj1" fmla="val -35087"/>
                <a:gd name="adj2" fmla="val 776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Oops</a:t>
              </a:r>
              <a:r>
                <a:rPr lang="de-DE" dirty="0"/>
                <a:t>, wir haben was vergessen.</a:t>
              </a:r>
            </a:p>
          </p:txBody>
        </p:sp>
      </p:grpSp>
      <p:sp>
        <p:nvSpPr>
          <p:cNvPr id="2" name="Datumsplatzhalter 1"/>
          <p:cNvSpPr>
            <a:spLocks noGrp="1"/>
          </p:cNvSpPr>
          <p:nvPr>
            <p:ph type="dt" sz="half" idx="10"/>
          </p:nvPr>
        </p:nvSpPr>
        <p:spPr/>
        <p:txBody>
          <a:bodyPr/>
          <a:lstStyle/>
          <a:p>
            <a:fld id="{9DAA559E-8BD9-4BA6-AC18-7CCF07B9A843}" type="datetime1">
              <a:rPr lang="de-DE" smtClean="0"/>
              <a:t>12.07.2019</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219905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9E350644-413E-4257-A1E5-6698D263B46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33E0C24A-62EB-48D1-AE5A-7443B60AB9D3}"/>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1777</Words>
  <Application>Microsoft Office PowerPoint</Application>
  <PresentationFormat>Breitbild</PresentationFormat>
  <Paragraphs>223</Paragraphs>
  <Slides>13</Slides>
  <Notes>9</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Calibri</vt:lpstr>
      <vt:lpstr>Helvetica Narrow</vt:lpstr>
      <vt:lpstr>Symbol</vt:lpstr>
      <vt:lpstr>Wingdings</vt:lpstr>
      <vt:lpstr>Titel</vt:lpstr>
      <vt:lpstr>Inhalt</vt:lpstr>
      <vt:lpstr>Scrum</vt:lpstr>
      <vt:lpstr>Agenda</vt:lpstr>
      <vt:lpstr>Was ist Scrum?</vt:lpstr>
      <vt:lpstr>Rollen</vt:lpstr>
      <vt:lpstr>Sprint Planning</vt:lpstr>
      <vt:lpstr>Taskboard</vt:lpstr>
      <vt:lpstr>Taskboard</vt:lpstr>
      <vt:lpstr>Taskboard</vt:lpstr>
      <vt:lpstr>Burndown Chart</vt:lpstr>
      <vt:lpstr>Definition of Done</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Thomas Weller</dc:creator>
  <cp:lastModifiedBy>Thomas Weller</cp:lastModifiedBy>
  <cp:revision>18</cp:revision>
  <dcterms:created xsi:type="dcterms:W3CDTF">2018-03-13T15:52:14Z</dcterms:created>
  <dcterms:modified xsi:type="dcterms:W3CDTF">2019-07-12T07:19:01Z</dcterms:modified>
</cp:coreProperties>
</file>