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14"/>
  </p:notesMasterIdLst>
  <p:handoutMasterIdLst>
    <p:handoutMasterId r:id="rId15"/>
  </p:handoutMasterIdLst>
  <p:sldIdLst>
    <p:sldId id="256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5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61"/>
          </p14:sldIdLst>
        </p14:section>
        <p14:section name="Aufgaben einer Versionsverwaltung" id="{EB7416D2-FE43-421A-A82D-DCCB9519097D}">
          <p14:sldIdLst>
            <p14:sldId id="262"/>
            <p14:sldId id="263"/>
            <p14:sldId id="264"/>
            <p14:sldId id="265"/>
          </p14:sldIdLst>
        </p14:section>
        <p14:section name="Vokabeln" id="{8CE1650E-649A-4073-97C3-7485DBBD6718}">
          <p14:sldIdLst>
            <p14:sldId id="266"/>
            <p14:sldId id="267"/>
            <p14:sldId id="268"/>
          </p14:sldIdLst>
        </p14:section>
        <p14:section name="Zusammenfassung" id="{3935168F-CA97-4DBE-AA4D-CD6487E81BA7}">
          <p14:sldIdLst>
            <p14:sldId id="269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6D3"/>
    <a:srgbClr val="336DA6"/>
    <a:srgbClr val="003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907" autoAdjust="0"/>
  </p:normalViewPr>
  <p:slideViewPr>
    <p:cSldViewPr snapToGrid="0">
      <p:cViewPr varScale="1">
        <p:scale>
          <a:sx n="53" d="100"/>
          <a:sy n="53" d="100"/>
        </p:scale>
        <p:origin x="106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05.03.2018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05.03.2018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Was wurde geändert: welche Datei und welcher Inhalt davon?</a:t>
            </a:r>
          </a:p>
          <a:p>
            <a:r>
              <a:rPr lang="de-DE" dirty="0" smtClean="0"/>
              <a:t>Wann wurde geändert: seit</a:t>
            </a:r>
            <a:r>
              <a:rPr lang="de-DE" baseline="0" dirty="0" smtClean="0"/>
              <a:t> wann ist eine Funktion verfügbar? Ist die Funktion in meiner Version schon verfügbar?</a:t>
            </a:r>
            <a:endParaRPr lang="de-DE" dirty="0" smtClean="0"/>
          </a:p>
          <a:p>
            <a:r>
              <a:rPr lang="de-DE" dirty="0" smtClean="0"/>
              <a:t>Warum</a:t>
            </a:r>
            <a:r>
              <a:rPr lang="de-DE" baseline="0" dirty="0" smtClean="0"/>
              <a:t> wurde geändert: erfordert Disziplin seitens des Teilnehmers</a:t>
            </a:r>
          </a:p>
          <a:p>
            <a:r>
              <a:rPr lang="de-DE" baseline="0" dirty="0" smtClean="0"/>
              <a:t>Wer hat geändert: wen kann ich ggf. ansprechen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248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Versehentliche oder auch absichtliche Änderungen können rückgängig gemacht werden.</a:t>
            </a:r>
          </a:p>
          <a:p>
            <a:r>
              <a:rPr lang="de-DE" dirty="0" smtClean="0"/>
              <a:t>Die Versionskontrolle funktioniert wie eine Art Absicherung oder Versicherung,</a:t>
            </a:r>
            <a:r>
              <a:rPr lang="de-DE" baseline="0" dirty="0" smtClean="0"/>
              <a:t> man könnte auch sagen „Backup“.</a:t>
            </a:r>
          </a:p>
          <a:p>
            <a:r>
              <a:rPr lang="de-DE" baseline="0" dirty="0" smtClean="0"/>
              <a:t>Im Unterschied zu einem Backup werden alte Dateien aber nicht nach einem bestimmten Plan gelöscht, sondern bleiben erhalten.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211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Es kann auch parallel an mehreren Versionen gearbeitet</a:t>
            </a:r>
            <a:r>
              <a:rPr lang="de-DE" baseline="0" dirty="0" smtClean="0"/>
              <a:t> werden, z.B. alle Versionen, die an Kunden geliefert wurden und für die noch ein Wartungsvertrag existiert.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Beispielsweise kann es erforderlich sein, Version 2.2 weiter zu pflegen, weil es die letzte Version war, die auf Windows 7 funktioniert. Neue Funktionen kommen nicht mehr hinzu, aber Fehler werden noch behoben. Gleichzeitig muss Version 3.0 gepflegt werden, die aber nur noch unter Windows 10 läuft.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580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 Entwickler darf die Änderungen eines anderen Entwicklers nicht einfach überschreiben.</a:t>
            </a:r>
          </a:p>
          <a:p>
            <a:r>
              <a:rPr lang="de-DE" dirty="0" smtClean="0"/>
              <a:t>Es muss entschieden werden, welche Änderungen beibehalten werden sollen.</a:t>
            </a:r>
          </a:p>
          <a:p>
            <a:pPr marL="228600" indent="-228600">
              <a:buAutoNum type="alphaLcParenR"/>
            </a:pPr>
            <a:r>
              <a:rPr lang="de-DE" dirty="0" smtClean="0"/>
              <a:t>nur Änderungen von Entwickler 1</a:t>
            </a:r>
          </a:p>
          <a:p>
            <a:pPr marL="228600" indent="-228600">
              <a:buAutoNum type="alphaLcParenR"/>
            </a:pPr>
            <a:r>
              <a:rPr lang="de-DE" dirty="0" smtClean="0"/>
              <a:t>nur Änderungen von Entwickler 2</a:t>
            </a:r>
          </a:p>
          <a:p>
            <a:pPr marL="228600" indent="-228600">
              <a:buAutoNum type="alphaLcParenR"/>
            </a:pPr>
            <a:r>
              <a:rPr lang="de-DE" dirty="0" smtClean="0"/>
              <a:t>alle Änderungen von beiden</a:t>
            </a:r>
          </a:p>
          <a:p>
            <a:pPr marL="228600" indent="-228600">
              <a:buAutoNum type="alphaLcParenR"/>
            </a:pPr>
            <a:r>
              <a:rPr lang="de-DE" dirty="0" smtClean="0"/>
              <a:t>Teile</a:t>
            </a:r>
            <a:r>
              <a:rPr lang="de-DE" baseline="0" dirty="0" smtClean="0"/>
              <a:t> von Entwickler 1 und Teile von Entwickler 2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Ein quasi-gleichzeitiger Schreibzugriff muss erkannt und gemeldet werden, damit sich die beiden Entwickler abstimmen können und die gemeinsame Lösung erarbeiten.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493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Der Trunk kennzeichnet</a:t>
            </a:r>
            <a:r>
              <a:rPr lang="de-DE" baseline="0" dirty="0" smtClean="0"/>
              <a:t> die Hauptlinie der Entwicklung. Im Prinzip kommen alle Änderungen kommen hier hinein, um dann eine Software zu erhalten, die alle Funktionen enthält.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68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Branch</a:t>
            </a:r>
            <a:r>
              <a:rPr lang="de-DE" baseline="0" dirty="0" smtClean="0"/>
              <a:t> kann verwendet werden, wenn eine neue Funktion entwickelt werden soll und deren Umsetzung nicht trivial ist, d.h. länger dauert.</a:t>
            </a:r>
          </a:p>
          <a:p>
            <a:r>
              <a:rPr lang="de-DE" dirty="0" smtClean="0"/>
              <a:t>Um</a:t>
            </a:r>
            <a:r>
              <a:rPr lang="de-DE" baseline="0" dirty="0" smtClean="0"/>
              <a:t> in der Zwischenzeit die an den Kunden ausgelieferten Versionen nicht durch die unvollständige oder fehlerhafte Funktion zu gefährden, findet die Entwicklung auf einem </a:t>
            </a:r>
            <a:r>
              <a:rPr lang="de-DE" baseline="0" dirty="0" err="1" smtClean="0"/>
              <a:t>Branch</a:t>
            </a:r>
            <a:r>
              <a:rPr lang="de-DE" baseline="0" dirty="0" smtClean="0"/>
              <a:t> statt.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Der Vorgang zum Erzeugen des </a:t>
            </a:r>
            <a:r>
              <a:rPr lang="de-DE" baseline="0" dirty="0" err="1" smtClean="0"/>
              <a:t>Branches</a:t>
            </a:r>
            <a:r>
              <a:rPr lang="de-DE" baseline="0" dirty="0" smtClean="0"/>
              <a:t> heißt Branchen.</a:t>
            </a:r>
          </a:p>
          <a:p>
            <a:r>
              <a:rPr lang="de-DE" baseline="0" dirty="0" smtClean="0"/>
              <a:t>Der Vorgang zur Übertragung von Änderungen zurück in den Trunk heißt </a:t>
            </a:r>
            <a:r>
              <a:rPr lang="de-DE" baseline="0" dirty="0" err="1" smtClean="0"/>
              <a:t>Mergen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6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Kommen</a:t>
            </a:r>
            <a:r>
              <a:rPr lang="de-DE" baseline="0" dirty="0" smtClean="0"/>
              <a:t> aufgrund der neuen Funktion ausschließlich neue Dateien hinzu, so kann problemlos </a:t>
            </a:r>
            <a:r>
              <a:rPr lang="de-DE" baseline="0" dirty="0" err="1" smtClean="0"/>
              <a:t>gemergt</a:t>
            </a:r>
            <a:r>
              <a:rPr lang="de-DE" baseline="0" dirty="0" smtClean="0"/>
              <a:t> werden.</a:t>
            </a:r>
          </a:p>
          <a:p>
            <a:r>
              <a:rPr lang="de-DE" baseline="0" dirty="0" smtClean="0"/>
              <a:t>Mussten jedoch aufgrund der neuen Funktion und aufgrund einer Fehlerbehebung sowohl auf den Trunk als auch im </a:t>
            </a:r>
            <a:r>
              <a:rPr lang="de-DE" baseline="0" dirty="0" err="1" smtClean="0"/>
              <a:t>Branch</a:t>
            </a:r>
            <a:r>
              <a:rPr lang="de-DE" baseline="0" dirty="0" smtClean="0"/>
              <a:t> die gleiche Datei verändert werden, kommt es zu einem Konflikt, wenn die neue Funktion in das Programm übernommen werden soll (also beim </a:t>
            </a:r>
            <a:r>
              <a:rPr lang="de-DE" baseline="0" dirty="0" err="1" smtClean="0"/>
              <a:t>Mergevorgang</a:t>
            </a:r>
            <a:r>
              <a:rPr lang="de-DE" baseline="0" dirty="0" smtClean="0"/>
              <a:t>).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F9917-5994-44A5-92B9-3EA978D226E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705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916113"/>
            <a:ext cx="10521297" cy="16190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19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799B-B899-47B8-92A8-5243EA1C43ED}" type="datetime1">
              <a:rPr lang="de-DE" smtClean="0"/>
              <a:t>05.03.2018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Versionskontrolle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154" y="102885"/>
            <a:ext cx="1180118" cy="11801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079C9-FA1C-4E7E-A76C-1B5690D6AE1E}" type="datetime1">
              <a:rPr lang="de-DE" smtClean="0"/>
              <a:t>05.03.2018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Versionskontrolle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955" y="2696647"/>
            <a:ext cx="2532090" cy="25320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216F-1E98-44EE-9407-6ED0DB8BCBEB}" type="datetime1">
              <a:rPr lang="de-DE" smtClean="0"/>
              <a:t>05.03.2018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Versionskontrolle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108108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645025"/>
          </a:xfrm>
        </p:spPr>
        <p:txBody>
          <a:bodyPr/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4645025"/>
          </a:xfrm>
        </p:spPr>
        <p:txBody>
          <a:bodyPr/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D627-793B-44F8-B966-3081CF943B4A}" type="datetime1">
              <a:rPr lang="de-DE" smtClean="0"/>
              <a:t>05.03.2018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Versionskontrolle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551F-F99B-43FD-A6ED-85636062B962}" type="datetime1">
              <a:rPr lang="de-DE" smtClean="0"/>
              <a:t>05.03.2018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Versionskontrolle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peri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25"/>
            <a:ext cx="9271475" cy="464502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3BD7-B094-41E8-9CB6-5D8566AAE303}" type="datetime1">
              <a:rPr lang="de-DE" smtClean="0"/>
              <a:t>05.03.2018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Versionskontrolle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690" y="2725781"/>
            <a:ext cx="1396945" cy="223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24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3D0E-CB26-4A71-A116-DDE4B6543734}" type="datetime1">
              <a:rPr lang="de-DE" smtClean="0"/>
              <a:t>05.03.2018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Versionskontrolle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D531-54F1-4786-B0D6-870CA836D4B9}" type="datetime1">
              <a:rPr lang="de-DE" smtClean="0"/>
              <a:t>05.03.2018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Versionskontrolle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Andere Medien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B5B-B27E-40A3-9DCD-426A9488EC3A}" type="datetime1">
              <a:rPr lang="de-DE" smtClean="0"/>
              <a:t>05.03.2018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Versionskontrolle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753" y="2279787"/>
            <a:ext cx="1370494" cy="34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893" y="2914649"/>
            <a:ext cx="2210213" cy="22102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Pause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FF7A5-8892-401C-96C0-4A99B6584CD8}" type="datetime1">
              <a:rPr lang="de-DE" smtClean="0"/>
              <a:t>05.03.2018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Versionskontrolle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344" y="175075"/>
            <a:ext cx="1035738" cy="10357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15A2-BD98-4A08-9DD1-038966A0D989}" type="datetime1">
              <a:rPr lang="de-DE" smtClean="0"/>
              <a:t>05.03.2018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Versionskontrolle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50000">
                <a:srgbClr val="336DA6">
                  <a:alpha val="50000"/>
                </a:srgbClr>
              </a:gs>
              <a:gs pos="0">
                <a:srgbClr val="336DA6">
                  <a:alpha val="0"/>
                </a:srgbClr>
              </a:gs>
              <a:gs pos="100000">
                <a:srgbClr val="336DA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33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6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916113"/>
            <a:ext cx="10515600" cy="2305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D0B8011-25D9-4ED6-9D3D-48FC26EC9CAC}" type="datetime1">
              <a:rPr lang="de-DE" smtClean="0"/>
              <a:t>05.03.2018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smtClean="0"/>
              <a:t>Versionskontrolle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57" y="5215200"/>
            <a:ext cx="1909763" cy="47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232" userDrawn="1">
          <p15:clr>
            <a:srgbClr val="F26B43"/>
          </p15:clr>
        </p15:guide>
        <p15:guide id="3" orient="horz" pos="1026" userDrawn="1">
          <p15:clr>
            <a:srgbClr val="F26B43"/>
          </p15:clr>
        </p15:guide>
        <p15:guide id="4" orient="horz" pos="1207" userDrawn="1">
          <p15:clr>
            <a:srgbClr val="F26B43"/>
          </p15:clr>
        </p15:guide>
        <p15:guide id="5" orient="horz" pos="2659" userDrawn="1">
          <p15:clr>
            <a:srgbClr val="F26B43"/>
          </p15:clr>
        </p15:guide>
        <p15:guide id="6" pos="71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4013" cy="1081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520825"/>
            <a:ext cx="10514013" cy="4645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99EB432-788F-4DAB-BA39-67EE76D90793}" type="datetime1">
              <a:rPr lang="de-DE" smtClean="0"/>
              <a:t>05.03.2018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smtClean="0"/>
              <a:t>Versionskontrolle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1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80934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13538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468" y="6171331"/>
            <a:ext cx="447239" cy="37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7" r:id="rId3"/>
    <p:sldLayoutId id="2147483660" r:id="rId4"/>
    <p:sldLayoutId id="2147483661" r:id="rId5"/>
    <p:sldLayoutId id="2147483665" r:id="rId6"/>
    <p:sldLayoutId id="2147483666" r:id="rId7"/>
    <p:sldLayoutId id="2147483662" r:id="rId8"/>
    <p:sldLayoutId id="2147483663" r:id="rId9"/>
    <p:sldLayoutId id="214748366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96" userDrawn="1">
          <p15:clr>
            <a:srgbClr val="F26B43"/>
          </p15:clr>
        </p15:guide>
        <p15:guide id="4" orient="horz" pos="958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3795" userDrawn="1">
          <p15:clr>
            <a:srgbClr val="F26B43"/>
          </p15:clr>
        </p15:guide>
        <p15:guide id="7" pos="3885" userDrawn="1">
          <p15:clr>
            <a:srgbClr val="F26B43"/>
          </p15:clr>
        </p15:guide>
        <p15:guide id="8" orient="horz" pos="77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Versionskontrolle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4402-73F9-4C75-A705-E2D5EA48B484}" type="datetime1">
              <a:rPr lang="de-DE" smtClean="0"/>
              <a:t>05.03.2018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Versionskontrolle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Aufgaben einer Versionsverwaltung</a:t>
            </a:r>
          </a:p>
          <a:p>
            <a:pPr lvl="1"/>
            <a:r>
              <a:rPr lang="de-DE" dirty="0" smtClean="0"/>
              <a:t>Nachvollziehbarkeit</a:t>
            </a:r>
          </a:p>
          <a:p>
            <a:pPr lvl="1"/>
            <a:r>
              <a:rPr lang="de-DE" dirty="0" smtClean="0"/>
              <a:t>Wiederherstellung („Backup“)</a:t>
            </a:r>
          </a:p>
          <a:p>
            <a:pPr lvl="1"/>
            <a:r>
              <a:rPr lang="de-DE" dirty="0" smtClean="0"/>
              <a:t>Archivierung von Ständen</a:t>
            </a:r>
          </a:p>
          <a:p>
            <a:pPr lvl="1"/>
            <a:r>
              <a:rPr lang="de-DE" dirty="0" smtClean="0"/>
              <a:t>gemeinsamer Zugriff / Datenaustausch</a:t>
            </a:r>
          </a:p>
          <a:p>
            <a:r>
              <a:rPr lang="de-DE" dirty="0" smtClean="0"/>
              <a:t>Vokabeln</a:t>
            </a:r>
          </a:p>
          <a:p>
            <a:pPr lvl="1"/>
            <a:r>
              <a:rPr lang="de-DE" dirty="0" smtClean="0"/>
              <a:t>Trunk: Hauptversion</a:t>
            </a:r>
          </a:p>
          <a:p>
            <a:pPr lvl="1"/>
            <a:r>
              <a:rPr lang="de-DE" dirty="0" err="1" smtClean="0"/>
              <a:t>Branch</a:t>
            </a:r>
            <a:r>
              <a:rPr lang="de-DE" dirty="0" smtClean="0"/>
              <a:t>: Nebenversion</a:t>
            </a:r>
          </a:p>
          <a:p>
            <a:pPr lvl="1"/>
            <a:r>
              <a:rPr lang="de-DE" dirty="0" err="1" smtClean="0"/>
              <a:t>Merge</a:t>
            </a:r>
            <a:r>
              <a:rPr lang="de-DE" dirty="0" smtClean="0"/>
              <a:t>: Integration der Nebenversion in die Hauptversion</a:t>
            </a:r>
          </a:p>
          <a:p>
            <a:pPr lvl="1"/>
            <a:r>
              <a:rPr lang="de-DE" dirty="0" err="1" smtClean="0"/>
              <a:t>Conflict</a:t>
            </a:r>
            <a:r>
              <a:rPr lang="de-DE" dirty="0" smtClean="0"/>
              <a:t>: gleichzeitige Änderung einer Datei in mehreren Versionen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FC87-6BF3-41AC-BB46-31583E11660C}" type="datetime1">
              <a:rPr lang="de-DE" smtClean="0"/>
              <a:t>05.03.2018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Versionskontrolle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43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A63D-C149-4B48-836D-42FE87C52439}" type="datetime1">
              <a:rPr lang="de-DE" smtClean="0"/>
              <a:t>05.03.2018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Versionskontrolle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Aufgaben einer Versionsverwaltung</a:t>
            </a:r>
          </a:p>
          <a:p>
            <a:r>
              <a:rPr lang="de-DE" dirty="0" smtClean="0"/>
              <a:t>Vokabeln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956-8A56-4071-AAFB-D5D0C25F861D}" type="datetime1">
              <a:rPr lang="de-DE" smtClean="0"/>
              <a:t>05.03.2018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Versionskontrolle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21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 einer Versionsverwaltung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Nachvollziehbarkeit von Änderungen</a:t>
            </a:r>
          </a:p>
          <a:p>
            <a:pPr lvl="1"/>
            <a:r>
              <a:rPr lang="de-DE" dirty="0" smtClean="0"/>
              <a:t>was wurde geändert</a:t>
            </a:r>
          </a:p>
          <a:p>
            <a:pPr lvl="1"/>
            <a:r>
              <a:rPr lang="de-DE" dirty="0" smtClean="0"/>
              <a:t>wann wurde geändert</a:t>
            </a:r>
          </a:p>
          <a:p>
            <a:pPr lvl="1"/>
            <a:r>
              <a:rPr lang="de-DE" dirty="0" smtClean="0"/>
              <a:t>warum wurde geändert</a:t>
            </a:r>
          </a:p>
          <a:p>
            <a:pPr lvl="1"/>
            <a:r>
              <a:rPr lang="de-DE" dirty="0" smtClean="0"/>
              <a:t>wer hat geändert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4FA2A-D458-4FE9-836B-B0B8D93E304B}" type="datetime1">
              <a:rPr lang="de-DE" smtClean="0"/>
              <a:t>05.03.2018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Versionskontrolle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55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 einer Versionsverwaltung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Wiederherstellung älterer Dateiinhalte</a:t>
            </a:r>
          </a:p>
          <a:p>
            <a:pPr lvl="1"/>
            <a:r>
              <a:rPr lang="de-DE" dirty="0" smtClean="0"/>
              <a:t>alle Dateien</a:t>
            </a:r>
          </a:p>
          <a:p>
            <a:pPr lvl="1"/>
            <a:r>
              <a:rPr lang="de-DE" dirty="0" smtClean="0"/>
              <a:t>einzelne Dateien</a:t>
            </a:r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A17B-0C1A-404D-9ED9-69D168DB0C2D}" type="datetime1">
              <a:rPr lang="de-DE" smtClean="0"/>
              <a:t>05.03.2018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Versionskontrolle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95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 einer Versionsverwaltung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Archivierung von Ständen</a:t>
            </a:r>
          </a:p>
          <a:p>
            <a:pPr lvl="1"/>
            <a:r>
              <a:rPr lang="de-DE" dirty="0" smtClean="0"/>
              <a:t>Version 1.0</a:t>
            </a:r>
          </a:p>
          <a:p>
            <a:pPr lvl="1"/>
            <a:r>
              <a:rPr lang="de-DE" dirty="0" smtClean="0"/>
              <a:t>Version 1.1</a:t>
            </a:r>
          </a:p>
          <a:p>
            <a:r>
              <a:rPr lang="de-DE" dirty="0" smtClean="0"/>
              <a:t>Pflege von mehreren Ständen parallel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261F-C1B7-4B20-A6A3-DB77C77DDC05}" type="datetime1">
              <a:rPr lang="de-DE" smtClean="0"/>
              <a:t>05.03.2018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Versionskontrolle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01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 einer Versionsverwaltung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Regelung des gemeinsamen Zugriffs</a:t>
            </a:r>
          </a:p>
          <a:p>
            <a:pPr lvl="1"/>
            <a:r>
              <a:rPr lang="de-DE" dirty="0" smtClean="0"/>
              <a:t>ein Projekt</a:t>
            </a:r>
          </a:p>
          <a:p>
            <a:pPr lvl="1"/>
            <a:r>
              <a:rPr lang="de-DE" dirty="0" smtClean="0"/>
              <a:t>viele Entwickler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1616-CC17-41B1-8C4A-74E97C481B12}" type="datetime1">
              <a:rPr lang="de-DE" smtClean="0"/>
              <a:t>05.03.2018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Versionskontrolle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80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Vokabeln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22866" y="2055813"/>
            <a:ext cx="10430933" cy="509587"/>
          </a:xfrm>
        </p:spPr>
        <p:txBody>
          <a:bodyPr/>
          <a:lstStyle/>
          <a:p>
            <a:r>
              <a:rPr lang="de-DE" dirty="0" smtClean="0"/>
              <a:t>Trunk (Stamm)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E76B-AE45-4BE9-94AC-1306C85FEC2A}" type="datetime1">
              <a:rPr lang="de-DE" smtClean="0"/>
              <a:t>05.03.2018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Versionskontrolle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7</a:t>
            </a:fld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185333" y="3928533"/>
            <a:ext cx="789093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1452360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2026791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601222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3175653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750084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324515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898946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473377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6047808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6622239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7196670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7771101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8345532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8919963" y="4082235"/>
            <a:ext cx="54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Zeit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9771795" y="4819420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10228187" y="4788456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Änderung</a:t>
            </a:r>
            <a:endParaRPr lang="de-DE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17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erade Verbindung mit Pfeil 26"/>
          <p:cNvCxnSpPr/>
          <p:nvPr/>
        </p:nvCxnSpPr>
        <p:spPr>
          <a:xfrm>
            <a:off x="3159376" y="3223845"/>
            <a:ext cx="386991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Vokabeln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22866" y="2055813"/>
            <a:ext cx="10430933" cy="509587"/>
          </a:xfrm>
        </p:spPr>
        <p:txBody>
          <a:bodyPr/>
          <a:lstStyle/>
          <a:p>
            <a:r>
              <a:rPr lang="de-DE" dirty="0" err="1" smtClean="0"/>
              <a:t>Branch</a:t>
            </a:r>
            <a:r>
              <a:rPr lang="de-DE" dirty="0" smtClean="0"/>
              <a:t> (Zweig)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FEFB-1B1B-4951-AAC2-FD899308110F}" type="datetime1">
              <a:rPr lang="de-DE" smtClean="0"/>
              <a:t>05.03.2018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Versionskontrolle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8</a:t>
            </a:fld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185333" y="3928533"/>
            <a:ext cx="789093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1452360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2026791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601222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3195841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738366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324515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926303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471097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6047808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6656765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7196670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7771101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8345532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8919963" y="4082235"/>
            <a:ext cx="54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Zeit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9771795" y="4819420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0228187" y="4788456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Änderung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25" name="Gerader Verbinder 24"/>
          <p:cNvCxnSpPr/>
          <p:nvPr/>
        </p:nvCxnSpPr>
        <p:spPr>
          <a:xfrm flipV="1">
            <a:off x="2450123" y="3223846"/>
            <a:ext cx="725530" cy="704687"/>
          </a:xfrm>
          <a:prstGeom prst="line">
            <a:avLst/>
          </a:prstGeom>
          <a:ln w="38100">
            <a:solidFill>
              <a:schemeClr val="accent6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H="1" flipV="1">
            <a:off x="7045571" y="3223845"/>
            <a:ext cx="725530" cy="704687"/>
          </a:xfrm>
          <a:prstGeom prst="line">
            <a:avLst/>
          </a:prstGeom>
          <a:ln w="38100">
            <a:solidFill>
              <a:schemeClr val="accent6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1909878" y="4660804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chemeClr val="accent6"/>
                </a:solidFill>
              </a:rPr>
              <a:t>branchen</a:t>
            </a:r>
            <a:endParaRPr lang="de-DE" b="1" dirty="0">
              <a:solidFill>
                <a:schemeClr val="accent6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7230856" y="4660804"/>
            <a:ext cx="91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chemeClr val="accent6"/>
                </a:solidFill>
              </a:rPr>
              <a:t>mergen</a:t>
            </a:r>
            <a:endParaRPr lang="de-DE" b="1" dirty="0">
              <a:solidFill>
                <a:schemeClr val="accent6"/>
              </a:solidFill>
            </a:endParaRPr>
          </a:p>
        </p:txBody>
      </p:sp>
      <p:cxnSp>
        <p:nvCxnSpPr>
          <p:cNvPr id="33" name="Gerade Verbindung mit Pfeil 32"/>
          <p:cNvCxnSpPr>
            <a:stCxn id="30" idx="0"/>
          </p:cNvCxnSpPr>
          <p:nvPr/>
        </p:nvCxnSpPr>
        <p:spPr>
          <a:xfrm flipV="1">
            <a:off x="2450123" y="4082235"/>
            <a:ext cx="0" cy="57856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7678615" y="4082235"/>
            <a:ext cx="0" cy="57856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3111822" y="2692968"/>
            <a:ext cx="156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neue Funktion</a:t>
            </a:r>
            <a:endParaRPr lang="de-DE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86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erade Verbindung mit Pfeil 26"/>
          <p:cNvCxnSpPr/>
          <p:nvPr/>
        </p:nvCxnSpPr>
        <p:spPr>
          <a:xfrm>
            <a:off x="3159376" y="3223845"/>
            <a:ext cx="386991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Vokabeln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22866" y="2055813"/>
            <a:ext cx="10430933" cy="509587"/>
          </a:xfrm>
        </p:spPr>
        <p:txBody>
          <a:bodyPr/>
          <a:lstStyle/>
          <a:p>
            <a:r>
              <a:rPr lang="de-DE" dirty="0" err="1" smtClean="0"/>
              <a:t>Conflict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066E-E86D-4348-A7EA-F9D80BAC393A}" type="datetime1">
              <a:rPr lang="de-DE" smtClean="0"/>
              <a:t>05.03.2018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Versionskontrolle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58CDC-F811-4EB3-BCC2-BC6A7985F2E8}" type="slidenum">
              <a:rPr lang="de-DE" smtClean="0"/>
              <a:t>9</a:t>
            </a:fld>
            <a:endParaRPr lang="de-DE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1185333" y="3928533"/>
            <a:ext cx="789093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1452360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2026791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2601222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3195841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3738366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4324515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4926303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471097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6047808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6656765" y="3070143"/>
            <a:ext cx="307404" cy="30740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/>
        </p:nvSpPr>
        <p:spPr>
          <a:xfrm>
            <a:off x="7196670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7771101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8345532" y="3774831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8919963" y="4082235"/>
            <a:ext cx="54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Zeit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9771795" y="4819420"/>
            <a:ext cx="307404" cy="307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0228187" y="4788456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Änderung</a:t>
            </a:r>
            <a:endParaRPr lang="de-DE" b="1" dirty="0">
              <a:solidFill>
                <a:schemeClr val="accent1"/>
              </a:solidFill>
            </a:endParaRPr>
          </a:p>
        </p:txBody>
      </p:sp>
      <p:cxnSp>
        <p:nvCxnSpPr>
          <p:cNvPr id="25" name="Gerader Verbinder 24"/>
          <p:cNvCxnSpPr/>
          <p:nvPr/>
        </p:nvCxnSpPr>
        <p:spPr>
          <a:xfrm flipV="1">
            <a:off x="2450123" y="3223846"/>
            <a:ext cx="725530" cy="704687"/>
          </a:xfrm>
          <a:prstGeom prst="line">
            <a:avLst/>
          </a:prstGeom>
          <a:ln w="38100">
            <a:solidFill>
              <a:schemeClr val="accent6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H="1" flipV="1">
            <a:off x="7045571" y="3223845"/>
            <a:ext cx="725530" cy="704687"/>
          </a:xfrm>
          <a:prstGeom prst="line">
            <a:avLst/>
          </a:prstGeom>
          <a:ln w="38100">
            <a:solidFill>
              <a:schemeClr val="accent6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1909878" y="4660804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chemeClr val="accent6"/>
                </a:solidFill>
              </a:rPr>
              <a:t>branchen</a:t>
            </a:r>
            <a:endParaRPr lang="de-DE" b="1" dirty="0">
              <a:solidFill>
                <a:schemeClr val="accent6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7230856" y="4660804"/>
            <a:ext cx="91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>
                <a:solidFill>
                  <a:schemeClr val="accent6"/>
                </a:solidFill>
              </a:rPr>
              <a:t>mergen</a:t>
            </a:r>
            <a:endParaRPr lang="de-DE" b="1" dirty="0">
              <a:solidFill>
                <a:schemeClr val="accent6"/>
              </a:solidFill>
            </a:endParaRPr>
          </a:p>
        </p:txBody>
      </p:sp>
      <p:cxnSp>
        <p:nvCxnSpPr>
          <p:cNvPr id="33" name="Gerade Verbindung mit Pfeil 32"/>
          <p:cNvCxnSpPr>
            <a:stCxn id="30" idx="0"/>
          </p:cNvCxnSpPr>
          <p:nvPr/>
        </p:nvCxnSpPr>
        <p:spPr>
          <a:xfrm flipV="1">
            <a:off x="2450123" y="4082235"/>
            <a:ext cx="0" cy="57856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7678615" y="4082235"/>
            <a:ext cx="0" cy="57856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111822" y="2692968"/>
            <a:ext cx="156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6"/>
                </a:solidFill>
              </a:rPr>
              <a:t>neue Funktion</a:t>
            </a:r>
            <a:endParaRPr lang="de-DE" b="1" dirty="0">
              <a:solidFill>
                <a:schemeClr val="accent6"/>
              </a:solidFill>
            </a:endParaRPr>
          </a:p>
        </p:txBody>
      </p:sp>
      <p:sp>
        <p:nvSpPr>
          <p:cNvPr id="29" name="Eine Ecke des Rechtecks schneiden 28"/>
          <p:cNvSpPr/>
          <p:nvPr/>
        </p:nvSpPr>
        <p:spPr>
          <a:xfrm>
            <a:off x="5354846" y="2169787"/>
            <a:ext cx="539905" cy="760046"/>
          </a:xfrm>
          <a:prstGeom prst="snip1Rect">
            <a:avLst>
              <a:gd name="adj" fmla="val 3838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5984435" y="2402809"/>
            <a:ext cx="88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Datei A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36" name="Eine Ecke des Rechtecks schneiden 35"/>
          <p:cNvSpPr/>
          <p:nvPr/>
        </p:nvSpPr>
        <p:spPr>
          <a:xfrm>
            <a:off x="3702218" y="4236875"/>
            <a:ext cx="539905" cy="760046"/>
          </a:xfrm>
          <a:prstGeom prst="snip1Rect">
            <a:avLst>
              <a:gd name="adj" fmla="val 3838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4331807" y="4469897"/>
            <a:ext cx="883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Datei A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38" name="Gewitterblitz 37"/>
          <p:cNvSpPr/>
          <p:nvPr/>
        </p:nvSpPr>
        <p:spPr>
          <a:xfrm>
            <a:off x="7488148" y="3564841"/>
            <a:ext cx="352636" cy="672034"/>
          </a:xfrm>
          <a:prstGeom prst="lightningBol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15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8F524477-76FE-4091-8034-DF6699ED6F78}" vid="{9E350644-413E-4257-A1E5-6698D263B46B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otx" id="{8F524477-76FE-4091-8034-DF6699ED6F78}" vid="{33E0C24A-62EB-48D1-AE5A-7443B60AB9D3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</Template>
  <TotalTime>0</TotalTime>
  <Words>586</Words>
  <Application>Microsoft Office PowerPoint</Application>
  <PresentationFormat>Breitbild</PresentationFormat>
  <Paragraphs>124</Paragraphs>
  <Slides>11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Titel</vt:lpstr>
      <vt:lpstr>Inhalt</vt:lpstr>
      <vt:lpstr>Versionskontrolle</vt:lpstr>
      <vt:lpstr>Agenda</vt:lpstr>
      <vt:lpstr>Aufgaben einer Versionsverwaltung</vt:lpstr>
      <vt:lpstr>Aufgaben einer Versionsverwaltung</vt:lpstr>
      <vt:lpstr>Aufgaben einer Versionsverwaltung</vt:lpstr>
      <vt:lpstr>Aufgaben einer Versionsverwaltung</vt:lpstr>
      <vt:lpstr>Vokabeln</vt:lpstr>
      <vt:lpstr>Vokabeln</vt:lpstr>
      <vt:lpstr>Vokabeln</vt:lpstr>
      <vt:lpstr>Zusammenfassung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Versionskontrolle</dc:title>
  <dc:creator>Thomas Weller</dc:creator>
  <cp:lastModifiedBy>Thomas Weller</cp:lastModifiedBy>
  <cp:revision>4</cp:revision>
  <dcterms:created xsi:type="dcterms:W3CDTF">2018-03-05T13:20:29Z</dcterms:created>
  <dcterms:modified xsi:type="dcterms:W3CDTF">2018-03-05T13:41:26Z</dcterms:modified>
</cp:coreProperties>
</file>