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0" r:id="rId4"/>
    <p:sldId id="263" r:id="rId5"/>
    <p:sldId id="264" r:id="rId6"/>
    <p:sldId id="269" r:id="rId7"/>
    <p:sldId id="277" r:id="rId8"/>
    <p:sldId id="278" r:id="rId9"/>
    <p:sldId id="280" r:id="rId10"/>
    <p:sldId id="284" r:id="rId11"/>
    <p:sldId id="321" r:id="rId12"/>
    <p:sldId id="322" r:id="rId13"/>
    <p:sldId id="302" r:id="rId14"/>
    <p:sldId id="303" r:id="rId15"/>
    <p:sldId id="25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60"/>
          </p14:sldIdLst>
        </p14:section>
        <p14:section name="Was ist Git?" id="{EB7416D2-FE43-421A-A82D-DCCB9519097D}">
          <p14:sldIdLst>
            <p14:sldId id="263"/>
            <p14:sldId id="264"/>
          </p14:sldIdLst>
        </p14:section>
        <p14:section name="Übungs-Git einrichten" id="{D838958E-9EAA-44DC-8EBA-5816043724AD}">
          <p14:sldIdLst>
            <p14:sldId id="269"/>
          </p14:sldIdLst>
        </p14:section>
        <p14:section name="git status" id="{E4E4B36C-5725-4BCF-B4C6-6A88A3C01BD6}">
          <p14:sldIdLst>
            <p14:sldId id="277"/>
          </p14:sldIdLst>
        </p14:section>
        <p14:section name="git add" id="{2403AC2D-5347-4D0F-8864-FCB12D80D9FE}">
          <p14:sldIdLst>
            <p14:sldId id="278"/>
          </p14:sldIdLst>
        </p14:section>
        <p14:section name="git reset / checkout" id="{8508994D-5F1C-4627-BF41-89918DD7F4E4}">
          <p14:sldIdLst>
            <p14:sldId id="280"/>
          </p14:sldIdLst>
        </p14:section>
        <p14:section name="git commit" id="{6C8BFBA5-0C2A-490C-BB0A-59C57F16C9E4}">
          <p14:sldIdLst>
            <p14:sldId id="284"/>
          </p14:sldIdLst>
        </p14:section>
        <p14:section name="git push" id="{CF476AAC-81CB-41D6-BD13-1028DD6AE76E}">
          <p14:sldIdLst>
            <p14:sldId id="321"/>
            <p14:sldId id="322"/>
          </p14:sldIdLst>
        </p14:section>
        <p14:section name="Zusammenfassung" id="{3935168F-CA97-4DBE-AA4D-CD6487E81BA7}">
          <p14:sldIdLst>
            <p14:sldId id="302"/>
            <p14:sldId id="303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Weller" initials="TW" lastIdx="8" clrIdx="0">
    <p:extLst>
      <p:ext uri="{19B8F6BF-5375-455C-9EA6-DF929625EA0E}">
        <p15:presenceInfo xmlns:p15="http://schemas.microsoft.com/office/powerpoint/2012/main" userId="S-1-5-21-4093605920-539119258-2180558043-26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4767" autoAdjust="0"/>
  </p:normalViewPr>
  <p:slideViewPr>
    <p:cSldViewPr snapToGrid="0">
      <p:cViewPr varScale="1">
        <p:scale>
          <a:sx n="94" d="100"/>
          <a:sy n="94" d="100"/>
        </p:scale>
        <p:origin x="97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12.07.2019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12.07.2019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ist ein System, welches</a:t>
            </a:r>
            <a:r>
              <a:rPr lang="de-DE" baseline="0" dirty="0" smtClean="0"/>
              <a:t> das Konzept von </a:t>
            </a:r>
            <a:r>
              <a:rPr lang="de-DE" dirty="0" smtClean="0"/>
              <a:t>Versionskontrolle technisch umsetzt.</a:t>
            </a:r>
          </a:p>
          <a:p>
            <a:r>
              <a:rPr lang="de-DE" dirty="0" smtClean="0"/>
              <a:t>Aufgrund einer Lizenzänderung von </a:t>
            </a:r>
            <a:r>
              <a:rPr lang="de-DE" dirty="0" err="1" smtClean="0"/>
              <a:t>BitKeeper</a:t>
            </a:r>
            <a:r>
              <a:rPr lang="de-DE" dirty="0" smtClean="0"/>
              <a:t> (wurde in ein kommerzielles Tool umgewandelt) entwickelte</a:t>
            </a:r>
            <a:r>
              <a:rPr lang="de-DE" baseline="0" dirty="0" smtClean="0"/>
              <a:t> Linus </a:t>
            </a:r>
            <a:r>
              <a:rPr lang="de-DE" baseline="0" dirty="0" err="1" smtClean="0"/>
              <a:t>Torvalds</a:t>
            </a:r>
            <a:r>
              <a:rPr lang="de-DE" baseline="0" dirty="0" smtClean="0"/>
              <a:t>, der Erfinder von Linux, sein eigenes System.</a:t>
            </a:r>
          </a:p>
          <a:p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Eine</a:t>
            </a:r>
            <a:r>
              <a:rPr lang="de-DE" baseline="0" dirty="0" smtClean="0"/>
              <a:t> andere bekannte, kostenlose Alternative wäre Subversion (SVN).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Allerdings gibt es für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einen Provider, bei dem man seine Projekte kostenlos ablegen kann: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Dieser Provider ist vermutlich auch der Grund für die hohe Akzeptanz von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Logos: oben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, unten die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Octocat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01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kann</a:t>
            </a:r>
            <a:r>
              <a:rPr lang="de-DE" baseline="0" dirty="0" smtClean="0"/>
              <a:t> lokal auf der eigenen Festplatte betrieben werden, was nur ein einziges Verzeichnis erfordert. Diese Variante werden wir für die Übungen in dieser Präsentation verwenden.</a:t>
            </a:r>
          </a:p>
          <a:p>
            <a:r>
              <a:rPr lang="de-DE" dirty="0" smtClean="0"/>
              <a:t>Für</a:t>
            </a:r>
            <a:r>
              <a:rPr lang="de-DE" baseline="0" dirty="0" smtClean="0"/>
              <a:t> das eigentliche </a:t>
            </a:r>
            <a:r>
              <a:rPr lang="de-DE" dirty="0" smtClean="0"/>
              <a:t>BOGY verwenden wir die mittlere Variante mit </a:t>
            </a:r>
            <a:r>
              <a:rPr lang="de-DE" dirty="0" err="1" smtClean="0"/>
              <a:t>Github</a:t>
            </a:r>
            <a:r>
              <a:rPr lang="de-DE" dirty="0" smtClean="0"/>
              <a:t> als Provider.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Das Hierarchische Modell wird bei sehr großen Software-Paketen verwendet, beispielsweise bei Linux.</a:t>
            </a:r>
          </a:p>
          <a:p>
            <a:r>
              <a:rPr lang="de-DE" baseline="0" dirty="0" smtClean="0"/>
              <a:t>Die Pakete können jeweils einzeln entwickelt werden, das ganze Betriebssystem holt sich dann die Pakete aus den Servern und nicht von den Entwicklern.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Auf die lokale und die hierarchische Variante wird in dieser Präsentation nicht weiter eingegangen.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81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764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9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364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475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616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die Zusammenfassung aller bisher besprochenen Befehle du deren Auswirkung auf</a:t>
            </a:r>
            <a:r>
              <a:rPr lang="de-DE" baseline="0" dirty="0" smtClean="0"/>
              <a:t> Dateien.</a:t>
            </a:r>
          </a:p>
          <a:p>
            <a:r>
              <a:rPr lang="de-DE" baseline="0" dirty="0" smtClean="0"/>
              <a:t>Noch nicht besprochen wurden die Befehle zum Arbeiten auf Serverseite: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push und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pull.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157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B9F-4667-4144-BE25-538278C9F7BA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7B08-6172-4F18-B301-458977AB4D4C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B489-7465-43F0-8090-5F63B6A8CEBC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0C7A-537B-4680-970F-099894853C62}" type="datetime1">
              <a:rPr lang="de-DE" smtClean="0"/>
              <a:t>12.07.2019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EDB0-77CD-4224-B690-72579E113DA5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6AA-CE86-43E4-8179-4FCC50AD1D8E}" type="datetime1">
              <a:rPr lang="de-DE" smtClean="0"/>
              <a:t>12.07.2019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60FD-384B-4EC9-8273-C333CC776452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73C-81C2-4A47-984E-C054C4BD8602}" type="datetime1">
              <a:rPr lang="de-DE" smtClean="0"/>
              <a:t>12.07.2019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0F21-5DEC-4F55-92AB-1B44A80CCCA8}" type="datetime1">
              <a:rPr lang="de-DE" smtClean="0"/>
              <a:t>12.07.2019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38D4-9C09-45A6-8823-88A25D2D7D66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6D545D1-DF18-473E-919E-FDEEF30A3AEC}" type="datetime1">
              <a:rPr lang="de-DE" smtClean="0"/>
              <a:t>12.07.2019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mtClean="0"/>
              <a:t>Git Grundlagen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A4A97F-5067-422C-8457-56EF766A6B31}" type="datetime1">
              <a:rPr lang="de-DE" smtClean="0"/>
              <a:t>12.07.2019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mtClean="0"/>
              <a:t>Git Grundlagen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13538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468" y="6171331"/>
            <a:ext cx="447239" cy="3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smtClean="0"/>
              <a:t>Grundlagen / </a:t>
            </a:r>
            <a:r>
              <a:rPr lang="de-DE" dirty="0" err="1" smtClean="0"/>
              <a:t>Git</a:t>
            </a:r>
            <a:r>
              <a:rPr lang="de-DE" smtClean="0"/>
              <a:t> in Pycharm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kostenloses Versionskontroll-System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8085-D8F8-4625-81EC-ABE2B2865DA9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262120" cy="1252855"/>
          </a:xfrm>
        </p:spPr>
        <p:txBody>
          <a:bodyPr/>
          <a:lstStyle/>
          <a:p>
            <a:r>
              <a:rPr lang="de-DE" dirty="0" smtClean="0"/>
              <a:t>An Server übertragen: Push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718" y="2182790"/>
            <a:ext cx="7594495" cy="398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3246120" cy="4645025"/>
          </a:xfrm>
        </p:spPr>
        <p:txBody>
          <a:bodyPr/>
          <a:lstStyle/>
          <a:p>
            <a:r>
              <a:rPr lang="de-DE" dirty="0" smtClean="0"/>
              <a:t>Vom Server holen: Pull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305" y="1973155"/>
            <a:ext cx="7565908" cy="41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555" y="1520825"/>
            <a:ext cx="9676451" cy="46450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</a:t>
            </a:r>
            <a:r>
              <a:rPr lang="de-DE" dirty="0" smtClean="0"/>
              <a:t>Operationen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0CE0-69B9-4D76-AF88-27BF35D25B97}" type="datetime1">
              <a:rPr lang="de-DE" smtClean="0"/>
              <a:t>12.07.2019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</a:p>
          <a:p>
            <a:r>
              <a:rPr lang="de-DE" dirty="0" smtClean="0"/>
              <a:t>Basisoperationen</a:t>
            </a:r>
          </a:p>
          <a:p>
            <a:pPr lvl="1"/>
            <a:r>
              <a:rPr lang="de-DE" dirty="0" smtClean="0"/>
              <a:t>Repository einrichten</a:t>
            </a:r>
          </a:p>
          <a:p>
            <a:pPr lvl="1"/>
            <a:r>
              <a:rPr lang="de-DE" dirty="0" smtClean="0"/>
              <a:t>Zustände ermitteln: farbige Markierung von Dateien</a:t>
            </a:r>
          </a:p>
          <a:p>
            <a:pPr lvl="1"/>
            <a:r>
              <a:rPr lang="de-DE" dirty="0" smtClean="0"/>
              <a:t>Dateien hinzufügen (Add)</a:t>
            </a:r>
          </a:p>
          <a:p>
            <a:pPr lvl="1"/>
            <a:r>
              <a:rPr lang="de-DE" dirty="0" smtClean="0"/>
              <a:t>Dateien zurücksetzen (</a:t>
            </a:r>
            <a:r>
              <a:rPr lang="de-DE" dirty="0" err="1" smtClean="0"/>
              <a:t>Revert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Dateien </a:t>
            </a:r>
            <a:r>
              <a:rPr lang="de-DE" dirty="0" err="1" smtClean="0"/>
              <a:t>versionieren</a:t>
            </a:r>
            <a:r>
              <a:rPr lang="de-DE" dirty="0" smtClean="0"/>
              <a:t> (Commit)</a:t>
            </a:r>
          </a:p>
          <a:p>
            <a:pPr lvl="1"/>
            <a:r>
              <a:rPr lang="de-DE" dirty="0" smtClean="0"/>
              <a:t>Zum Server übertragen (Push)</a:t>
            </a:r>
          </a:p>
          <a:p>
            <a:pPr lvl="1"/>
            <a:r>
              <a:rPr lang="de-DE" dirty="0" smtClean="0"/>
              <a:t>Vom Server holen (Pull)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6B80-6830-40EC-A3C6-8B4D98376932}" type="datetime1">
              <a:rPr lang="de-DE" smtClean="0"/>
              <a:t>12.07.2019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4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FC6-678B-440F-B5A1-922EBC98B3DE}" type="datetime1">
              <a:rPr lang="de-DE" smtClean="0"/>
              <a:t>12.07.2019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</a:p>
          <a:p>
            <a:r>
              <a:rPr lang="de-DE" dirty="0" smtClean="0"/>
              <a:t>Übungs</a:t>
            </a:r>
            <a:r>
              <a:rPr lang="de-DE" dirty="0"/>
              <a:t>-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smtClean="0"/>
              <a:t>einrichten</a:t>
            </a:r>
            <a:endParaRPr lang="de-DE" dirty="0" smtClean="0"/>
          </a:p>
          <a:p>
            <a:r>
              <a:rPr lang="de-DE" dirty="0" smtClean="0"/>
              <a:t>Basisoperationen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BB06-895A-4573-A992-176A4B812352}" type="datetime1">
              <a:rPr lang="de-DE" smtClean="0"/>
              <a:t>12.07.2019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1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Versionskontrolle</a:t>
            </a:r>
          </a:p>
          <a:p>
            <a:r>
              <a:rPr lang="de-DE" dirty="0" smtClean="0"/>
              <a:t>frei / Open Source (GPL2)</a:t>
            </a:r>
          </a:p>
          <a:p>
            <a:r>
              <a:rPr lang="de-DE" dirty="0" smtClean="0"/>
              <a:t>initiiert 2005 von Linus </a:t>
            </a:r>
            <a:r>
              <a:rPr lang="de-DE" dirty="0" err="1" smtClean="0"/>
              <a:t>Torvalds</a:t>
            </a:r>
            <a:endParaRPr lang="de-DE" dirty="0" smtClean="0"/>
          </a:p>
          <a:p>
            <a:pPr lvl="1"/>
            <a:r>
              <a:rPr lang="de-DE" dirty="0" smtClean="0"/>
              <a:t>für Linux Kernel</a:t>
            </a:r>
          </a:p>
          <a:p>
            <a:pPr lvl="1"/>
            <a:r>
              <a:rPr lang="de-DE" dirty="0" smtClean="0"/>
              <a:t>bis dato </a:t>
            </a:r>
            <a:r>
              <a:rPr lang="de-DE" dirty="0" err="1" smtClean="0"/>
              <a:t>BitKeeper</a:t>
            </a:r>
            <a:endParaRPr lang="de-DE" dirty="0" smtClean="0"/>
          </a:p>
          <a:p>
            <a:r>
              <a:rPr lang="de-DE" dirty="0" smtClean="0"/>
              <a:t>Provider: </a:t>
            </a:r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B873-D03E-4351-A939-BB03A372F070}" type="datetime1">
              <a:rPr lang="de-DE" smtClean="0"/>
              <a:t>12.07.2019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37" y="2072640"/>
            <a:ext cx="2209820" cy="9227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80" y="3742944"/>
            <a:ext cx="2456734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5"/>
            <a:ext cx="3269875" cy="4482042"/>
          </a:xfrm>
        </p:spPr>
        <p:txBody>
          <a:bodyPr/>
          <a:lstStyle/>
          <a:p>
            <a:r>
              <a:rPr lang="de-DE" dirty="0" smtClean="0"/>
              <a:t>Architekturen</a:t>
            </a:r>
          </a:p>
        </p:txBody>
      </p:sp>
      <p:grpSp>
        <p:nvGrpSpPr>
          <p:cNvPr id="51" name="Gruppieren 50"/>
          <p:cNvGrpSpPr/>
          <p:nvPr/>
        </p:nvGrpSpPr>
        <p:grpSpPr>
          <a:xfrm>
            <a:off x="244772" y="4104722"/>
            <a:ext cx="1421194" cy="521758"/>
            <a:chOff x="244772" y="4628597"/>
            <a:chExt cx="1421194" cy="521758"/>
          </a:xfrm>
        </p:grpSpPr>
        <p:sp>
          <p:nvSpPr>
            <p:cNvPr id="4" name="Abgerundetes Rechteck 3"/>
            <p:cNvSpPr/>
            <p:nvPr/>
          </p:nvSpPr>
          <p:spPr>
            <a:xfrm>
              <a:off x="244772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chemeClr val="tx2"/>
                  </a:solidFill>
                </a:rPr>
                <a:t>developer</a:t>
              </a:r>
              <a:endParaRPr lang="de-DE" sz="1600" dirty="0">
                <a:solidFill>
                  <a:schemeClr val="tx2"/>
                </a:solidFill>
              </a:endParaRPr>
            </a:p>
          </p:txBody>
        </p:sp>
        <p:sp>
          <p:nvSpPr>
            <p:cNvPr id="11" name="Flussdiagramm: Magnetplattenspeicher 10"/>
            <p:cNvSpPr/>
            <p:nvPr/>
          </p:nvSpPr>
          <p:spPr>
            <a:xfrm>
              <a:off x="1314817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5"/>
                </a:solidFill>
              </a:endParaRP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146615" y="3116387"/>
            <a:ext cx="2976047" cy="1510093"/>
            <a:chOff x="2146615" y="3640262"/>
            <a:chExt cx="2976047" cy="1510093"/>
          </a:xfrm>
        </p:grpSpPr>
        <p:sp>
          <p:nvSpPr>
            <p:cNvPr id="5" name="Abgerundetes Rechteck 4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chemeClr val="accent1"/>
                  </a:solidFill>
                </a:rPr>
                <a:t>developer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chemeClr val="accent1"/>
                  </a:solidFill>
                </a:rPr>
                <a:t>developer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lussdiagramm: Magnetplattenspeicher 11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4"/>
                </a:solidFill>
              </a:endParaRPr>
            </a:p>
          </p:txBody>
        </p:sp>
        <p:sp>
          <p:nvSpPr>
            <p:cNvPr id="13" name="Flussdiagramm: Magnetplattenspeicher 12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4"/>
                </a:solidFill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chemeClr val="accent1"/>
                  </a:solidFill>
                </a:rPr>
                <a:t>server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Flussdiagramm: Magnetplattenspeicher 15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4"/>
                </a:solidFill>
              </a:endParaRPr>
            </a:p>
          </p:txBody>
        </p:sp>
        <p:cxnSp>
          <p:nvCxnSpPr>
            <p:cNvPr id="18" name="Gerade Verbindung mit Pfeil 17"/>
            <p:cNvCxnSpPr>
              <a:stCxn id="5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6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5739814" y="2121094"/>
            <a:ext cx="6085753" cy="2505386"/>
            <a:chOff x="5739814" y="2644969"/>
            <a:chExt cx="6085753" cy="2505386"/>
          </a:xfrm>
        </p:grpSpPr>
        <p:sp>
          <p:nvSpPr>
            <p:cNvPr id="23" name="Abgerundetes Rechteck 22"/>
            <p:cNvSpPr/>
            <p:nvPr/>
          </p:nvSpPr>
          <p:spPr>
            <a:xfrm>
              <a:off x="5739814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7294667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5" name="Flussdiagramm: Magnetplattenspeicher 24"/>
            <p:cNvSpPr/>
            <p:nvPr/>
          </p:nvSpPr>
          <p:spPr>
            <a:xfrm>
              <a:off x="6809859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26" name="Flussdiagramm: Magnetplattenspeicher 25"/>
            <p:cNvSpPr/>
            <p:nvPr/>
          </p:nvSpPr>
          <p:spPr>
            <a:xfrm>
              <a:off x="8364712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571613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8" name="Flussdiagramm: Magnetplattenspeicher 27"/>
            <p:cNvSpPr/>
            <p:nvPr/>
          </p:nvSpPr>
          <p:spPr>
            <a:xfrm>
              <a:off x="7641658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29" name="Gerade Verbindung mit Pfeil 28"/>
            <p:cNvCxnSpPr>
              <a:stCxn id="23" idx="0"/>
            </p:cNvCxnSpPr>
            <p:nvPr/>
          </p:nvCxnSpPr>
          <p:spPr>
            <a:xfrm flipV="1">
              <a:off x="6329209" y="4189611"/>
              <a:ext cx="504513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24" idx="0"/>
            </p:cNvCxnSpPr>
            <p:nvPr/>
          </p:nvCxnSpPr>
          <p:spPr>
            <a:xfrm flipH="1" flipV="1">
              <a:off x="7489523" y="4189611"/>
              <a:ext cx="39453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bgerundetes Rechteck 30"/>
            <p:cNvSpPr/>
            <p:nvPr/>
          </p:nvSpPr>
          <p:spPr>
            <a:xfrm>
              <a:off x="8849521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0404374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3" name="Flussdiagramm: Magnetplattenspeicher 32"/>
            <p:cNvSpPr/>
            <p:nvPr/>
          </p:nvSpPr>
          <p:spPr>
            <a:xfrm>
              <a:off x="9919565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34" name="Flussdiagramm: Magnetplattenspeicher 33"/>
            <p:cNvSpPr/>
            <p:nvPr/>
          </p:nvSpPr>
          <p:spPr>
            <a:xfrm>
              <a:off x="11474418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9681319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6" name="Flussdiagramm: Magnetplattenspeicher 35"/>
            <p:cNvSpPr/>
            <p:nvPr/>
          </p:nvSpPr>
          <p:spPr>
            <a:xfrm>
              <a:off x="10751364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37" name="Gerade Verbindung mit Pfeil 36"/>
            <p:cNvCxnSpPr>
              <a:stCxn id="31" idx="0"/>
            </p:cNvCxnSpPr>
            <p:nvPr/>
          </p:nvCxnSpPr>
          <p:spPr>
            <a:xfrm flipV="1">
              <a:off x="9438916" y="4189611"/>
              <a:ext cx="48064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2" idx="0"/>
            </p:cNvCxnSpPr>
            <p:nvPr/>
          </p:nvCxnSpPr>
          <p:spPr>
            <a:xfrm flipH="1" flipV="1">
              <a:off x="10599229" y="4189611"/>
              <a:ext cx="39453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bgerundetes Rechteck 42"/>
            <p:cNvSpPr/>
            <p:nvPr/>
          </p:nvSpPr>
          <p:spPr>
            <a:xfrm>
              <a:off x="8126466" y="2644969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44" name="Flussdiagramm: Magnetplattenspeicher 43"/>
            <p:cNvSpPr/>
            <p:nvPr/>
          </p:nvSpPr>
          <p:spPr>
            <a:xfrm>
              <a:off x="9196511" y="2775409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45" name="Gerade Verbindung mit Pfeil 44"/>
            <p:cNvCxnSpPr>
              <a:stCxn id="27" idx="0"/>
            </p:cNvCxnSpPr>
            <p:nvPr/>
          </p:nvCxnSpPr>
          <p:spPr>
            <a:xfrm flipV="1">
              <a:off x="7161008" y="3194318"/>
              <a:ext cx="1203704" cy="44594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35" idx="0"/>
            </p:cNvCxnSpPr>
            <p:nvPr/>
          </p:nvCxnSpPr>
          <p:spPr>
            <a:xfrm flipH="1" flipV="1">
              <a:off x="9044377" y="3194318"/>
              <a:ext cx="1226337" cy="44594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545986" y="4933290"/>
            <a:ext cx="66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Lokal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2865085" y="4933290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Client-Server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8044907" y="4933290"/>
            <a:ext cx="13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Hierarchisch</a:t>
            </a:r>
            <a:endParaRPr lang="de-DE" dirty="0"/>
          </a:p>
        </p:txBody>
      </p:sp>
      <p:cxnSp>
        <p:nvCxnSpPr>
          <p:cNvPr id="60" name="Gerader Verbinder 59"/>
          <p:cNvCxnSpPr/>
          <p:nvPr/>
        </p:nvCxnSpPr>
        <p:spPr>
          <a:xfrm>
            <a:off x="1876425" y="3506086"/>
            <a:ext cx="0" cy="154464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>
            <a:off x="5429250" y="3524583"/>
            <a:ext cx="0" cy="154464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4226567" y="2496405"/>
            <a:ext cx="1275306" cy="903829"/>
            <a:chOff x="4226567" y="2496405"/>
            <a:chExt cx="1275306" cy="903829"/>
          </a:xfrm>
        </p:grpSpPr>
        <p:sp>
          <p:nvSpPr>
            <p:cNvPr id="63" name="Textfeld 62"/>
            <p:cNvSpPr txBox="1"/>
            <p:nvPr/>
          </p:nvSpPr>
          <p:spPr>
            <a:xfrm>
              <a:off x="4810658" y="2496405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uxton Sketch" panose="03080500000500000004" pitchFamily="66" charset="0"/>
                </a:rPr>
                <a:t>BOGY</a:t>
              </a:r>
              <a:endParaRPr lang="de-DE" dirty="0">
                <a:latin typeface="Buxton Sketch" panose="03080500000500000004" pitchFamily="66" charset="0"/>
              </a:endParaRPr>
            </a:p>
          </p:txBody>
        </p:sp>
        <p:sp>
          <p:nvSpPr>
            <p:cNvPr id="64" name="Bogen 63"/>
            <p:cNvSpPr/>
            <p:nvPr/>
          </p:nvSpPr>
          <p:spPr>
            <a:xfrm rot="5400000" flipH="1" flipV="1">
              <a:off x="4451611" y="2457095"/>
              <a:ext cx="718095" cy="1168183"/>
            </a:xfrm>
            <a:prstGeom prst="arc">
              <a:avLst>
                <a:gd name="adj1" fmla="val 17067113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604378" y="3043899"/>
            <a:ext cx="957313" cy="1168183"/>
            <a:chOff x="4264380" y="2457095"/>
            <a:chExt cx="957313" cy="1168183"/>
          </a:xfrm>
        </p:grpSpPr>
        <p:sp>
          <p:nvSpPr>
            <p:cNvPr id="48" name="Textfeld 47"/>
            <p:cNvSpPr txBox="1"/>
            <p:nvPr/>
          </p:nvSpPr>
          <p:spPr>
            <a:xfrm>
              <a:off x="4264380" y="2470586"/>
              <a:ext cx="9573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uxton Sketch" panose="03080500000500000004" pitchFamily="66" charset="0"/>
                </a:rPr>
                <a:t>zum Üben</a:t>
              </a:r>
              <a:endParaRPr lang="de-DE" dirty="0">
                <a:latin typeface="Buxton Sketch" panose="03080500000500000004" pitchFamily="66" charset="0"/>
              </a:endParaRPr>
            </a:p>
          </p:txBody>
        </p:sp>
        <p:sp>
          <p:nvSpPr>
            <p:cNvPr id="55" name="Bogen 54"/>
            <p:cNvSpPr/>
            <p:nvPr/>
          </p:nvSpPr>
          <p:spPr>
            <a:xfrm rot="2290658" flipH="1" flipV="1">
              <a:off x="4451611" y="2457095"/>
              <a:ext cx="718095" cy="1168183"/>
            </a:xfrm>
            <a:prstGeom prst="arc">
              <a:avLst>
                <a:gd name="adj1" fmla="val 17067113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5D55-A135-41CD-B839-790578DB92DC}" type="datetime1">
              <a:rPr lang="de-DE" smtClean="0"/>
              <a:t>12.07.2019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1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4013" cy="4645025"/>
          </a:xfrm>
        </p:spPr>
        <p:txBody>
          <a:bodyPr/>
          <a:lstStyle/>
          <a:p>
            <a:r>
              <a:rPr lang="de-DE" dirty="0" smtClean="0"/>
              <a:t>Menü VCS / Import </a:t>
            </a:r>
            <a:r>
              <a:rPr lang="de-DE" dirty="0" err="1" smtClean="0"/>
              <a:t>into</a:t>
            </a:r>
            <a:r>
              <a:rPr lang="de-DE" dirty="0" smtClean="0"/>
              <a:t> Version Control / Create </a:t>
            </a:r>
            <a:r>
              <a:rPr lang="de-DE" dirty="0" err="1" smtClean="0"/>
              <a:t>Git</a:t>
            </a:r>
            <a:r>
              <a:rPr lang="de-DE" dirty="0" smtClean="0"/>
              <a:t> Repository …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1D7E-713D-44DB-95A5-98557D0BF5B9}" type="datetime1">
              <a:rPr lang="de-DE" smtClean="0"/>
              <a:t>12.07.2019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5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686" y="2152134"/>
            <a:ext cx="6394989" cy="401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5186363" cy="4645025"/>
          </a:xfrm>
        </p:spPr>
        <p:txBody>
          <a:bodyPr/>
          <a:lstStyle/>
          <a:p>
            <a:r>
              <a:rPr lang="de-DE" dirty="0" smtClean="0"/>
              <a:t>Zustand </a:t>
            </a:r>
            <a:r>
              <a:rPr lang="de-DE" dirty="0" smtClean="0"/>
              <a:t>ermitteln</a:t>
            </a:r>
          </a:p>
          <a:p>
            <a:pPr lvl="1"/>
            <a:r>
              <a:rPr lang="de-DE" dirty="0" smtClean="0"/>
              <a:t>weiß</a:t>
            </a:r>
            <a:r>
              <a:rPr lang="de-DE" dirty="0"/>
              <a:t>: unveränderte Datei</a:t>
            </a:r>
          </a:p>
          <a:p>
            <a:pPr lvl="1"/>
            <a:r>
              <a:rPr lang="de-DE" dirty="0" smtClean="0"/>
              <a:t>blau</a:t>
            </a:r>
            <a:r>
              <a:rPr lang="de-DE" dirty="0"/>
              <a:t>: Geänderte Datei</a:t>
            </a:r>
          </a:p>
          <a:p>
            <a:pPr lvl="1"/>
            <a:r>
              <a:rPr lang="de-DE" dirty="0" smtClean="0"/>
              <a:t>grün</a:t>
            </a:r>
            <a:r>
              <a:rPr lang="de-DE" dirty="0"/>
              <a:t>: neue </a:t>
            </a:r>
            <a:r>
              <a:rPr lang="de-DE" dirty="0" smtClean="0"/>
              <a:t>Datei</a:t>
            </a:r>
          </a:p>
          <a:p>
            <a:pPr lvl="1"/>
            <a:r>
              <a:rPr lang="de-DE" dirty="0" smtClean="0"/>
              <a:t>rot: nicht </a:t>
            </a:r>
            <a:r>
              <a:rPr lang="de-DE" dirty="0" err="1" smtClean="0"/>
              <a:t>versioniert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6F65-6539-47A6-99A1-E443EB27B69A}" type="datetime1">
              <a:rPr lang="de-DE" smtClean="0"/>
              <a:t>12.07.2019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6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439" y="1544732"/>
            <a:ext cx="1642818" cy="21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4013" cy="1340405"/>
          </a:xfrm>
        </p:spPr>
        <p:txBody>
          <a:bodyPr>
            <a:normAutofit/>
          </a:bodyPr>
          <a:lstStyle/>
          <a:p>
            <a:r>
              <a:rPr lang="de-DE" dirty="0" smtClean="0"/>
              <a:t>Datei für </a:t>
            </a:r>
            <a:r>
              <a:rPr lang="de-DE" dirty="0" err="1" smtClean="0"/>
              <a:t>Versionierung</a:t>
            </a:r>
            <a:r>
              <a:rPr lang="de-DE" dirty="0" smtClean="0"/>
              <a:t> vorsehen</a:t>
            </a:r>
          </a:p>
          <a:p>
            <a:pPr lvl="1"/>
            <a:r>
              <a:rPr lang="de-DE" dirty="0" smtClean="0"/>
              <a:t>Dialog von </a:t>
            </a:r>
            <a:r>
              <a:rPr lang="de-DE" dirty="0" err="1" smtClean="0"/>
              <a:t>PyCharm</a:t>
            </a:r>
            <a:endParaRPr lang="de-DE" dirty="0" smtClean="0"/>
          </a:p>
          <a:p>
            <a:pPr lvl="1"/>
            <a:r>
              <a:rPr lang="de-DE" dirty="0" smtClean="0"/>
              <a:t>erscheint automatisch beim Hinzufügen einer Datei</a:t>
            </a:r>
            <a:endParaRPr lang="de-DE" dirty="0" smtClean="0"/>
          </a:p>
        </p:txBody>
      </p:sp>
      <p:grpSp>
        <p:nvGrpSpPr>
          <p:cNvPr id="6" name="Gruppieren 5"/>
          <p:cNvGrpSpPr/>
          <p:nvPr/>
        </p:nvGrpSpPr>
        <p:grpSpPr>
          <a:xfrm>
            <a:off x="1507078" y="2999693"/>
            <a:ext cx="2044149" cy="1306646"/>
            <a:chOff x="3971303" y="1333799"/>
            <a:chExt cx="2044149" cy="1306646"/>
          </a:xfrm>
        </p:grpSpPr>
        <p:sp>
          <p:nvSpPr>
            <p:cNvPr id="7" name="Textfeld 6"/>
            <p:cNvSpPr txBox="1"/>
            <p:nvPr/>
          </p:nvSpPr>
          <p:spPr>
            <a:xfrm>
              <a:off x="3971303" y="1994114"/>
              <a:ext cx="20441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  <a:latin typeface="Buxton Sketch" panose="03080500000500000004" pitchFamily="66" charset="0"/>
                </a:rPr>
                <a:t>anders als SourceSafe</a:t>
              </a:r>
            </a:p>
            <a:p>
              <a:r>
                <a:rPr lang="de-DE" dirty="0" smtClean="0">
                  <a:solidFill>
                    <a:schemeClr val="bg1"/>
                  </a:solidFill>
                  <a:latin typeface="Buxton Sketch" panose="03080500000500000004" pitchFamily="66" charset="0"/>
                </a:rPr>
                <a:t>und anders als bei SVN</a:t>
              </a:r>
              <a:endParaRPr lang="de-DE" dirty="0">
                <a:solidFill>
                  <a:schemeClr val="bg1"/>
                </a:solidFill>
                <a:latin typeface="Buxton Sketch" panose="03080500000500000004" pitchFamily="66" charset="0"/>
              </a:endParaRPr>
            </a:p>
          </p:txBody>
        </p:sp>
        <p:sp>
          <p:nvSpPr>
            <p:cNvPr id="8" name="Bogen 7"/>
            <p:cNvSpPr/>
            <p:nvPr/>
          </p:nvSpPr>
          <p:spPr>
            <a:xfrm rot="11422597" flipV="1">
              <a:off x="4488262" y="1333799"/>
              <a:ext cx="718095" cy="1168183"/>
            </a:xfrm>
            <a:prstGeom prst="arc">
              <a:avLst>
                <a:gd name="adj1" fmla="val 17067113"/>
                <a:gd name="adj2" fmla="val 956502"/>
              </a:avLst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7</a:t>
            </a:fld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56B1-84EA-412D-8AFF-233707D4049C}" type="datetime1">
              <a:rPr lang="de-DE" smtClean="0"/>
              <a:t>12.07.2019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768" y="3429000"/>
            <a:ext cx="5181445" cy="205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Datei </a:t>
            </a:r>
            <a:r>
              <a:rPr lang="de-DE" dirty="0" smtClean="0"/>
              <a:t>auf letzten Stand zurücksetzen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23C5-BAB4-458A-84F3-45201C34F403}" type="datetime1">
              <a:rPr lang="de-DE" smtClean="0"/>
              <a:t>12.07.2019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893" y="3119121"/>
            <a:ext cx="7489320" cy="304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9" y="1520824"/>
            <a:ext cx="3494588" cy="4645025"/>
          </a:xfrm>
        </p:spPr>
        <p:txBody>
          <a:bodyPr/>
          <a:lstStyle/>
          <a:p>
            <a:r>
              <a:rPr lang="de-DE" dirty="0" smtClean="0"/>
              <a:t>Dateiinhalte </a:t>
            </a:r>
            <a:r>
              <a:rPr lang="de-DE" dirty="0" err="1" smtClean="0"/>
              <a:t>versionieren</a:t>
            </a:r>
            <a:endParaRPr lang="de-DE" dirty="0" smtClean="0"/>
          </a:p>
          <a:p>
            <a:r>
              <a:rPr lang="de-DE" dirty="0" smtClean="0"/>
              <a:t>Email </a:t>
            </a:r>
            <a:r>
              <a:rPr lang="de-DE" dirty="0" smtClean="0"/>
              <a:t>erforderlich</a:t>
            </a:r>
          </a:p>
          <a:p>
            <a:r>
              <a:rPr lang="de-DE" dirty="0" smtClean="0"/>
              <a:t>Username erforderlich</a:t>
            </a:r>
          </a:p>
          <a:p>
            <a:r>
              <a:rPr lang="de-DE" dirty="0" smtClean="0"/>
              <a:t>Beschreibung erforderlich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F3C-5636-43C7-9EE9-F2E964C8C4AA}" type="datetime1">
              <a:rPr lang="de-DE" smtClean="0"/>
              <a:t>12.07.2019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818" y="3149600"/>
            <a:ext cx="7823395" cy="301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9E350644-413E-4257-A1E5-6698D263B46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33E0C24A-62EB-48D1-AE5A-7443B60AB9D3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477</Words>
  <Application>Microsoft Office PowerPoint</Application>
  <PresentationFormat>Breitbild</PresentationFormat>
  <Paragraphs>137</Paragraphs>
  <Slides>14</Slides>
  <Notes>9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Buxton Sketch</vt:lpstr>
      <vt:lpstr>Calibri</vt:lpstr>
      <vt:lpstr>Titel</vt:lpstr>
      <vt:lpstr>Inhalt</vt:lpstr>
      <vt:lpstr>Git Grundlagen / Git in Pycharm</vt:lpstr>
      <vt:lpstr>Agenda</vt:lpstr>
      <vt:lpstr>Was ist Git?</vt:lpstr>
      <vt:lpstr>Was ist Git?</vt:lpstr>
      <vt:lpstr>Übungs-Git einrichten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65</cp:revision>
  <dcterms:created xsi:type="dcterms:W3CDTF">2018-03-05T13:40:27Z</dcterms:created>
  <dcterms:modified xsi:type="dcterms:W3CDTF">2019-07-12T07:50:19Z</dcterms:modified>
</cp:coreProperties>
</file>