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7" r:id="rId5"/>
    <p:sldId id="268" r:id="rId6"/>
    <p:sldId id="273" r:id="rId7"/>
    <p:sldId id="269" r:id="rId8"/>
    <p:sldId id="270" r:id="rId9"/>
    <p:sldId id="271" r:id="rId10"/>
    <p:sldId id="272" r:id="rId11"/>
    <p:sldId id="258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Inhalt" id="{EB7416D2-FE43-421A-A82D-DCCB9519097D}">
          <p14:sldIdLst>
            <p14:sldId id="267"/>
            <p14:sldId id="268"/>
            <p14:sldId id="273"/>
            <p14:sldId id="269"/>
            <p14:sldId id="270"/>
            <p14:sldId id="271"/>
            <p14:sldId id="272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91" autoAdjust="0"/>
  </p:normalViewPr>
  <p:slideViewPr>
    <p:cSldViewPr snapToGrid="0">
      <p:cViewPr varScale="1">
        <p:scale>
          <a:sx n="135" d="100"/>
          <a:sy n="135" d="100"/>
        </p:scale>
        <p:origin x="123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03.02.2021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03.02.2021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– Himbeere</a:t>
            </a:r>
          </a:p>
          <a:p>
            <a:endParaRPr lang="de-DE" dirty="0"/>
          </a:p>
          <a:p>
            <a:r>
              <a:rPr lang="de-DE" dirty="0"/>
              <a:t>Name aus Tradition: früher wurden viele Software/Computerfirmen nach Früchten benannt. Beispiele: </a:t>
            </a:r>
            <a:r>
              <a:rPr lang="de-DE" dirty="0" err="1"/>
              <a:t>Tangerine</a:t>
            </a:r>
            <a:r>
              <a:rPr lang="de-DE" dirty="0"/>
              <a:t> Computer Systems (Mandarine), Apricot Computers (Aprikose), BlackBerry, Apple,…</a:t>
            </a:r>
          </a:p>
          <a:p>
            <a:endParaRPr lang="de-DE" dirty="0"/>
          </a:p>
          <a:p>
            <a:r>
              <a:rPr lang="de-DE" dirty="0"/>
              <a:t>PI von Python Interpreter: anfangs war ein </a:t>
            </a:r>
            <a:r>
              <a:rPr lang="de-DE" dirty="0" err="1"/>
              <a:t>built</a:t>
            </a:r>
            <a:r>
              <a:rPr lang="de-DE" dirty="0"/>
              <a:t>-in Interpreter für Python geplant.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10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1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6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grau eingezeichneten Teile brauchen</a:t>
            </a:r>
            <a:r>
              <a:rPr lang="de-DE" baseline="0" dirty="0"/>
              <a:t> wir nicht.</a:t>
            </a:r>
          </a:p>
          <a:p>
            <a:r>
              <a:rPr lang="de-DE" baseline="0" dirty="0"/>
              <a:t>Den Monitor brauchen wir nur vorübergehend zur Programmierung. Später werden LEDs unser Display sein.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09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07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Microcontroller</a:t>
            </a:r>
            <a:r>
              <a:rPr lang="de-DE" dirty="0"/>
              <a:t> sind echtzeitfähig</a:t>
            </a:r>
          </a:p>
          <a:p>
            <a:pPr marL="171450" indent="-171450"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vorgegebene Zeit für</a:t>
            </a:r>
            <a:r>
              <a:rPr lang="de-DE" baseline="0" dirty="0">
                <a:sym typeface="Wingdings" panose="05000000000000000000" pitchFamily="2" charset="2"/>
              </a:rPr>
              <a:t> ein </a:t>
            </a:r>
            <a:r>
              <a:rPr lang="de-DE" dirty="0">
                <a:sym typeface="Wingdings" panose="05000000000000000000" pitchFamily="2" charset="2"/>
              </a:rPr>
              <a:t>Ergebnis</a:t>
            </a:r>
          </a:p>
          <a:p>
            <a:r>
              <a:rPr lang="de-DE" dirty="0"/>
              <a:t>Programmlaufzeiten von</a:t>
            </a:r>
            <a:r>
              <a:rPr lang="de-DE" baseline="0" dirty="0"/>
              <a:t> </a:t>
            </a:r>
            <a:r>
              <a:rPr lang="de-DE" dirty="0"/>
              <a:t>Computern lassen sich nicht / sehr</a:t>
            </a:r>
            <a:r>
              <a:rPr lang="de-DE" baseline="0" dirty="0"/>
              <a:t> schlecht vorherberechnen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0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EEPROM - </a:t>
            </a:r>
            <a:r>
              <a:rPr lang="de-DE" dirty="0" err="1"/>
              <a:t>Electrically</a:t>
            </a:r>
            <a:r>
              <a:rPr lang="de-DE" dirty="0"/>
              <a:t> </a:t>
            </a:r>
            <a:r>
              <a:rPr lang="de-DE" dirty="0" err="1"/>
              <a:t>Eraseable</a:t>
            </a:r>
            <a:r>
              <a:rPr lang="de-DE" dirty="0"/>
              <a:t> </a:t>
            </a:r>
            <a:r>
              <a:rPr lang="de-DE" dirty="0" err="1"/>
              <a:t>Programmable</a:t>
            </a:r>
            <a:r>
              <a:rPr lang="de-DE" dirty="0"/>
              <a:t> Read-</a:t>
            </a:r>
            <a:r>
              <a:rPr lang="de-DE" dirty="0" err="1"/>
              <a:t>Only</a:t>
            </a:r>
            <a:r>
              <a:rPr lang="de-DE" dirty="0"/>
              <a:t> Memory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99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18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3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F8-A2EC-4198-9E36-DBB9A5E69421}" type="datetime1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F18-335E-423F-840B-520FCCBC58B0}" type="datetime1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A158-B28A-4332-898A-3D2EA42F67AB}" type="datetime1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9C26-AC38-4438-B32F-ADE4D8EDD263}" type="datetime1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E175-6946-44BA-B62D-2AD8EE072717}" type="datetime1">
              <a:rPr lang="de-DE" smtClean="0"/>
              <a:t>03.02.2021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D9C1-1B44-444C-B71A-9AB4492F5DCF}" type="datetime1">
              <a:rPr lang="de-DE" smtClean="0"/>
              <a:t>03.02.2021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017-DC60-4F48-A4FE-76A224230C41}" type="datetime1">
              <a:rPr lang="de-DE" smtClean="0"/>
              <a:t>03.02.2021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918-59DF-447C-B953-43AAE69DFD65}" type="datetime1">
              <a:rPr lang="de-DE" smtClean="0"/>
              <a:t>03.02.2021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43AB-00AC-47CA-9DA4-D42A8A4F8719}" type="datetime1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B6DA-725B-459F-8C96-34C29E6AFC15}" type="datetime1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6B330D-DE4C-469B-80B3-694F2458CE73}" type="datetime1">
              <a:rPr lang="de-DE" smtClean="0"/>
              <a:t>03.02.2021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46CF27-31F7-489B-B5DC-DCF0B4A46B6C}" type="datetime1">
              <a:rPr lang="de-DE" smtClean="0"/>
              <a:t>03.02.2021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ana-pi.org/" TargetMode="External"/><Relationship Id="rId7" Type="http://schemas.openxmlformats.org/officeDocument/2006/relationships/hyperlink" Target="http://www.hardkernel.com/main/main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bieboard.org/" TargetMode="External"/><Relationship Id="rId5" Type="http://schemas.openxmlformats.org/officeDocument/2006/relationships/hyperlink" Target="http://beagleboard.org/bone" TargetMode="External"/><Relationship Id="rId4" Type="http://schemas.openxmlformats.org/officeDocument/2006/relationships/hyperlink" Target="http://www.udoo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Einführung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4A4B-34EE-44C9-B223-BCC9D2420145}" type="datetime1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15063"/>
            <a:ext cx="10515600" cy="4261899"/>
          </a:xfrm>
        </p:spPr>
        <p:txBody>
          <a:bodyPr/>
          <a:lstStyle/>
          <a:p>
            <a:r>
              <a:rPr lang="de-DE" dirty="0"/>
              <a:t>Logos und Namen</a:t>
            </a:r>
          </a:p>
          <a:p>
            <a:pPr lvl="1"/>
            <a:r>
              <a:rPr lang="de-DE" dirty="0"/>
              <a:t>Himbeere</a:t>
            </a:r>
          </a:p>
          <a:p>
            <a:r>
              <a:rPr lang="de-DE" dirty="0"/>
              <a:t>Anschlüsse</a:t>
            </a:r>
          </a:p>
          <a:p>
            <a:pPr lvl="1"/>
            <a:r>
              <a:rPr lang="de-DE" dirty="0"/>
              <a:t>WLAN / Netzwerk / USB / HDMI / Kamera</a:t>
            </a:r>
          </a:p>
          <a:p>
            <a:r>
              <a:rPr lang="de-DE" dirty="0"/>
              <a:t>Vergleich mit PC/Arduino</a:t>
            </a:r>
          </a:p>
          <a:p>
            <a:pPr lvl="1"/>
            <a:r>
              <a:rPr lang="de-DE" dirty="0"/>
              <a:t>Kleiner PC, kann durch Arduino ergänzt werden</a:t>
            </a:r>
          </a:p>
          <a:p>
            <a:r>
              <a:rPr lang="de-DE" dirty="0"/>
              <a:t>Warum Raspberry?</a:t>
            </a:r>
          </a:p>
          <a:p>
            <a:pPr lvl="1"/>
            <a:r>
              <a:rPr lang="de-DE" dirty="0"/>
              <a:t>Beste Unterstützung, große Community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102A-1AF2-40B9-A5C4-D25FC32CBFD8}" type="datetime1">
              <a:rPr lang="de-DE" smtClean="0"/>
              <a:t>03.02.2021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7239-AA8A-425B-8C47-DC303DF5C9DD}" type="datetime1">
              <a:rPr lang="de-DE" smtClean="0"/>
              <a:t>03.02.2021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838200" y="1975449"/>
            <a:ext cx="10515600" cy="4201514"/>
          </a:xfrm>
        </p:spPr>
        <p:txBody>
          <a:bodyPr/>
          <a:lstStyle/>
          <a:p>
            <a:r>
              <a:rPr lang="de-DE" dirty="0"/>
              <a:t>Logos und Namen</a:t>
            </a:r>
          </a:p>
          <a:p>
            <a:r>
              <a:rPr lang="de-DE" dirty="0"/>
              <a:t>Anschlüsse</a:t>
            </a:r>
          </a:p>
          <a:p>
            <a:r>
              <a:rPr lang="de-DE" dirty="0"/>
              <a:t>Vergleich mit PC/</a:t>
            </a:r>
            <a:r>
              <a:rPr lang="de-DE" dirty="0" err="1"/>
              <a:t>Arduino</a:t>
            </a:r>
            <a:endParaRPr lang="de-DE" dirty="0"/>
          </a:p>
          <a:p>
            <a:r>
              <a:rPr lang="de-DE" dirty="0"/>
              <a:t>Alternativen</a:t>
            </a:r>
          </a:p>
          <a:p>
            <a:r>
              <a:rPr lang="de-DE" dirty="0"/>
              <a:t>Warum </a:t>
            </a:r>
            <a:r>
              <a:rPr lang="de-DE" dirty="0" err="1"/>
              <a:t>Raspberry</a:t>
            </a:r>
            <a:r>
              <a:rPr lang="de-DE" dirty="0"/>
              <a:t>?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34C5-9076-4E79-A23B-8722AF51B8EA}" type="datetime1">
              <a:rPr lang="de-DE" smtClean="0"/>
              <a:t>03.02.2021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20F6AD4C-633D-405A-8C9A-3545D6F4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88" y="1820823"/>
            <a:ext cx="3122263" cy="23944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Logo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Betriebssystem: </a:t>
            </a:r>
            <a:br>
              <a:rPr lang="de-DE" dirty="0"/>
            </a:br>
            <a:r>
              <a:rPr lang="de-DE" dirty="0"/>
              <a:t>Raspberry Pi OS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449368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Hardware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Namen</a:t>
            </a:r>
          </a:p>
          <a:p>
            <a:pPr marL="457200" lvl="1" indent="0">
              <a:buNone/>
            </a:pPr>
            <a:r>
              <a:rPr lang="de-DE" dirty="0"/>
              <a:t>Raspberry Pi 4B</a:t>
            </a:r>
          </a:p>
          <a:p>
            <a:pPr marL="457200" lvl="1" indent="0">
              <a:buNone/>
            </a:pPr>
            <a:r>
              <a:rPr lang="de-DE" dirty="0" err="1"/>
              <a:t>Raspberry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Raspi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RPi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74" y="2434871"/>
            <a:ext cx="1374726" cy="129224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791" y="4793795"/>
            <a:ext cx="1929692" cy="1168546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A0E4-470F-45A7-8FEF-D8015FCA0313}" type="datetime1">
              <a:rPr lang="de-DE" smtClean="0"/>
              <a:t>03.02.2021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93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Anschlüsse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761D-6BE6-4D8F-932E-D098DF4156D4}" type="datetime1">
              <a:rPr lang="de-DE" smtClean="0"/>
              <a:t>03.02.2021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DCCEBC2-4E31-48F5-8062-EC40F744F1C0}"/>
              </a:ext>
            </a:extLst>
          </p:cNvPr>
          <p:cNvGrpSpPr/>
          <p:nvPr/>
        </p:nvGrpSpPr>
        <p:grpSpPr>
          <a:xfrm>
            <a:off x="1270942" y="1994533"/>
            <a:ext cx="8152402" cy="4134172"/>
            <a:chOff x="1030939" y="1774131"/>
            <a:chExt cx="9137239" cy="4633593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83D5DA6-3C13-4BE4-809A-2491700A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5410" y="1850509"/>
              <a:ext cx="5766385" cy="4422220"/>
            </a:xfrm>
            <a:prstGeom prst="rect">
              <a:avLst/>
            </a:prstGeom>
          </p:spPr>
        </p:pic>
        <p:cxnSp>
          <p:nvCxnSpPr>
            <p:cNvPr id="9" name="Gerader Verbinder 8"/>
            <p:cNvCxnSpPr/>
            <p:nvPr/>
          </p:nvCxnSpPr>
          <p:spPr>
            <a:xfrm>
              <a:off x="5620288" y="5933718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5862250" y="6038392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Strom (USB-C)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025028" y="5448613"/>
              <a:ext cx="240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Monitor (Micro-HDMI)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331331" y="5155478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Kamera (Flachband)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759401" y="4895265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Audio (Klinke)</a:t>
              </a:r>
            </a:p>
          </p:txBody>
        </p:sp>
        <p:cxnSp>
          <p:nvCxnSpPr>
            <p:cNvPr id="19" name="Gerader Verbinder 18"/>
            <p:cNvCxnSpPr/>
            <p:nvPr/>
          </p:nvCxnSpPr>
          <p:spPr>
            <a:xfrm flipV="1">
              <a:off x="8534478" y="2880093"/>
              <a:ext cx="282048" cy="17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7534419" y="1774131"/>
              <a:ext cx="2190959" cy="41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Netzwerk (RJ45)</a:t>
              </a:r>
            </a:p>
          </p:txBody>
        </p:sp>
        <p:cxnSp>
          <p:nvCxnSpPr>
            <p:cNvPr id="22" name="Gerader Verbinder 21"/>
            <p:cNvCxnSpPr/>
            <p:nvPr/>
          </p:nvCxnSpPr>
          <p:spPr>
            <a:xfrm flipV="1">
              <a:off x="7875737" y="2400238"/>
              <a:ext cx="282048" cy="17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8140700" y="221781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2x USB 3.0</a:t>
              </a:r>
            </a:p>
          </p:txBody>
        </p:sp>
        <p:cxnSp>
          <p:nvCxnSpPr>
            <p:cNvPr id="24" name="Gerader Verbinder 23"/>
            <p:cNvCxnSpPr/>
            <p:nvPr/>
          </p:nvCxnSpPr>
          <p:spPr>
            <a:xfrm flipV="1">
              <a:off x="7252371" y="2022347"/>
              <a:ext cx="282048" cy="17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8816526" y="266039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2x USB 2.0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199872" y="5177135"/>
              <a:ext cx="2622858" cy="41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Display (Flachband)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313955" y="28777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I/Os</a:t>
              </a:r>
            </a:p>
          </p:txBody>
        </p:sp>
        <p:cxnSp>
          <p:nvCxnSpPr>
            <p:cNvPr id="30" name="Gerader Verbinder 29"/>
            <p:cNvCxnSpPr/>
            <p:nvPr/>
          </p:nvCxnSpPr>
          <p:spPr>
            <a:xfrm flipV="1">
              <a:off x="3196794" y="4598057"/>
              <a:ext cx="421091" cy="1358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030939" y="4537804"/>
              <a:ext cx="2238788" cy="41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WLAN (Antenne)</a:t>
              </a:r>
            </a:p>
          </p:txBody>
        </p:sp>
        <p:cxnSp>
          <p:nvCxnSpPr>
            <p:cNvPr id="33" name="Gerader Verbinder 32"/>
            <p:cNvCxnSpPr/>
            <p:nvPr/>
          </p:nvCxnSpPr>
          <p:spPr>
            <a:xfrm flipV="1">
              <a:off x="3597068" y="5157931"/>
              <a:ext cx="421091" cy="1358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6843227" y="5203196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7170837" y="5005177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7558641" y="4824678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23F87F0-7EC1-4DFE-AA60-FDEF04441912}"/>
                </a:ext>
              </a:extLst>
            </p:cNvPr>
            <p:cNvSpPr txBox="1"/>
            <p:nvPr/>
          </p:nvSpPr>
          <p:spPr>
            <a:xfrm>
              <a:off x="6474696" y="5704279"/>
              <a:ext cx="240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Monitor (Micro-HDMI)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EA4969C-2505-4C35-A296-A986B6608D70}"/>
                </a:ext>
              </a:extLst>
            </p:cNvPr>
            <p:cNvCxnSpPr/>
            <p:nvPr/>
          </p:nvCxnSpPr>
          <p:spPr>
            <a:xfrm>
              <a:off x="6251248" y="5537309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148A614-8569-4CCD-A57E-4C9364F03177}"/>
                </a:ext>
              </a:extLst>
            </p:cNvPr>
            <p:cNvCxnSpPr/>
            <p:nvPr/>
          </p:nvCxnSpPr>
          <p:spPr>
            <a:xfrm>
              <a:off x="3887042" y="3198632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0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3D5DA6-3C13-4BE4-809A-2491700A4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05" r="8912"/>
          <a:stretch/>
        </p:blipFill>
        <p:spPr>
          <a:xfrm>
            <a:off x="776540" y="3092094"/>
            <a:ext cx="5252467" cy="1804053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Anschlüsse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3378047" y="4557137"/>
            <a:ext cx="235333" cy="255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613380" y="466181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Strom (USB-C)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761D-6BE6-4D8F-932E-D098DF4156D4}" type="datetime1">
              <a:rPr lang="de-DE" smtClean="0"/>
              <a:t>03.02.2021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DC6E6E-C416-46E8-A8BD-67E6ADDE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753" y="4467459"/>
            <a:ext cx="772869" cy="6909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A1CD8D6-71C4-420B-8534-A574964F03CB}"/>
              </a:ext>
            </a:extLst>
          </p:cNvPr>
          <p:cNvSpPr txBox="1"/>
          <p:nvPr/>
        </p:nvSpPr>
        <p:spPr>
          <a:xfrm>
            <a:off x="6781800" y="2424460"/>
            <a:ext cx="4295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erste Version des Raspberry Pi 4B hat einen Fehler beim Stromanschluss:</a:t>
            </a:r>
          </a:p>
          <a:p>
            <a:r>
              <a:rPr lang="de-DE" dirty="0"/>
              <a:t>der Anschluss erfüllt nicht die USB Spezifikation.</a:t>
            </a:r>
          </a:p>
          <a:p>
            <a:endParaRPr lang="de-DE" dirty="0"/>
          </a:p>
          <a:p>
            <a:r>
              <a:rPr lang="de-DE" dirty="0"/>
              <a:t>Kabel mit einem E-Marker-Chip (aktive Kabel) funktionieren mit dem Raspberry Pi nicht.</a:t>
            </a:r>
          </a:p>
          <a:p>
            <a:endParaRPr lang="de-DE" dirty="0"/>
          </a:p>
          <a:p>
            <a:r>
              <a:rPr lang="de-DE" dirty="0"/>
              <a:t>Das mitgelieferte Original-Netzteil und Original-Kabel funktionieren.</a:t>
            </a:r>
          </a:p>
        </p:txBody>
      </p:sp>
    </p:spTree>
    <p:extLst>
      <p:ext uri="{BB962C8B-B14F-4D97-AF65-F5344CB8AC3E}">
        <p14:creationId xmlns:p14="http://schemas.microsoft.com/office/powerpoint/2010/main" val="296520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838200" y="2281981"/>
            <a:ext cx="2655888" cy="54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838199" y="2973342"/>
            <a:ext cx="2908651" cy="305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Leistung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Speicher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Multitasking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995937" y="2973342"/>
            <a:ext cx="2375816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Viel Leistung</a:t>
            </a:r>
          </a:p>
          <a:p>
            <a:pPr marL="0" indent="0">
              <a:buNone/>
            </a:pPr>
            <a:r>
              <a:rPr lang="de-DE" dirty="0"/>
              <a:t>Viel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Multitasking</a:t>
            </a:r>
          </a:p>
          <a:p>
            <a:pPr marL="0" indent="0">
              <a:buNone/>
            </a:pPr>
            <a:r>
              <a:rPr lang="de-DE" dirty="0"/>
              <a:t>70 €</a:t>
            </a:r>
          </a:p>
        </p:txBody>
      </p:sp>
      <p:sp>
        <p:nvSpPr>
          <p:cNvPr id="7" name="Textplatzhalter 14"/>
          <p:cNvSpPr txBox="1">
            <a:spLocks/>
          </p:cNvSpPr>
          <p:nvPr/>
        </p:nvSpPr>
        <p:spPr>
          <a:xfrm>
            <a:off x="6873096" y="1736752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6742609" y="2973342"/>
            <a:ext cx="2692792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Geringe Leistung</a:t>
            </a:r>
          </a:p>
          <a:p>
            <a:pPr marL="0" indent="0">
              <a:buNone/>
            </a:pPr>
            <a:r>
              <a:rPr lang="de-DE" dirty="0"/>
              <a:t>Wenig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Echtzeit</a:t>
            </a:r>
          </a:p>
          <a:p>
            <a:pPr marL="0" indent="0">
              <a:buNone/>
            </a:pPr>
            <a:r>
              <a:rPr lang="de-DE" dirty="0"/>
              <a:t>20 €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3995582" y="2283319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Raspberry</a:t>
            </a:r>
            <a:endParaRPr lang="de-DE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6742609" y="2283319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Arduino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384324" y="4989566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keine Konkurrenz</a:t>
            </a:r>
            <a:br>
              <a:rPr lang="de-DE" dirty="0"/>
            </a:br>
            <a:r>
              <a:rPr lang="de-DE" dirty="0"/>
              <a:t>sondern ergänzend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Shield</a:t>
            </a:r>
            <a:r>
              <a:rPr lang="de-DE" dirty="0"/>
              <a:t> für </a:t>
            </a:r>
            <a:r>
              <a:rPr lang="de-DE" dirty="0" err="1"/>
              <a:t>Raspberry</a:t>
            </a:r>
            <a:r>
              <a:rPr lang="de-DE" dirty="0"/>
              <a:t>)</a:t>
            </a:r>
          </a:p>
        </p:txBody>
      </p:sp>
      <p:sp>
        <p:nvSpPr>
          <p:cNvPr id="3" name="Bogen 2"/>
          <p:cNvSpPr/>
          <p:nvPr/>
        </p:nvSpPr>
        <p:spPr>
          <a:xfrm>
            <a:off x="5146074" y="4141153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795-2838-4181-813E-95B8079030BF}" type="datetime1">
              <a:rPr lang="de-DE" smtClean="0"/>
              <a:t>03.02.2021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6DEE7A57-F183-46B1-8C89-1A1F25E8CB10}"/>
              </a:ext>
            </a:extLst>
          </p:cNvPr>
          <p:cNvSpPr/>
          <p:nvPr/>
        </p:nvSpPr>
        <p:spPr>
          <a:xfrm flipH="1">
            <a:off x="6206226" y="4152518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44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2121190" y="1881127"/>
            <a:ext cx="2655888" cy="53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2211984" y="2420877"/>
            <a:ext cx="2565094" cy="3855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Computer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32/64 Bit Intel/AMD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2 - 16 GB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2,0 – 3,5 GHz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viele (Windows)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Keine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100 / 1000 Mbit/s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DP / HDMI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SSD / HDD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4867763" y="2420876"/>
            <a:ext cx="2801856" cy="385600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Computer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32/64 Bit ARM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256 MB – 4 GB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700 – 1500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viele (Raspberry Pi OS)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100 / 1000 Mbit/s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HDMI / intern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SD Card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70 €</a:t>
            </a:r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7614436" y="2420875"/>
            <a:ext cx="2375816" cy="3856009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 err="1"/>
              <a:t>Microcontroller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Bit </a:t>
            </a:r>
            <a:r>
              <a:rPr lang="de-DE" sz="2000" dirty="0" err="1"/>
              <a:t>Atmel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 kB – 256 kB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– 84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keins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 / LCD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EEPROM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20 €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4867409" y="1881598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Raspberry</a:t>
            </a:r>
            <a:endParaRPr lang="de-DE" sz="2800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7614436" y="1881598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Arduino</a:t>
            </a:r>
            <a:endParaRPr lang="de-DE" sz="2800" dirty="0"/>
          </a:p>
        </p:txBody>
      </p:sp>
      <p:sp>
        <p:nvSpPr>
          <p:cNvPr id="11" name="Textplatzhalter 14"/>
          <p:cNvSpPr txBox="1">
            <a:spLocks/>
          </p:cNvSpPr>
          <p:nvPr/>
        </p:nvSpPr>
        <p:spPr>
          <a:xfrm>
            <a:off x="838200" y="2420877"/>
            <a:ext cx="941529" cy="3856007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Typ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Bit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RAM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Takt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I/Os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Netz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Display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Disk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Preis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A997-00F3-4ED7-AB07-57457370765A}" type="datetime1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38200" y="1988060"/>
            <a:ext cx="8424862" cy="4364037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Banana</a:t>
            </a:r>
            <a:r>
              <a:rPr lang="de-DE" dirty="0"/>
              <a:t> Pi</a:t>
            </a:r>
            <a:br>
              <a:rPr lang="de-DE" dirty="0"/>
            </a:br>
            <a:r>
              <a:rPr lang="de-DE" dirty="0">
                <a:hlinkClick r:id="rId3"/>
              </a:rPr>
              <a:t>http://www.banana-pi.org/</a:t>
            </a:r>
            <a:r>
              <a:rPr lang="de-DE" dirty="0"/>
              <a:t> </a:t>
            </a:r>
          </a:p>
          <a:p>
            <a:r>
              <a:rPr lang="de-DE" dirty="0" err="1"/>
              <a:t>Udoo</a:t>
            </a:r>
            <a:br>
              <a:rPr lang="de-DE" dirty="0"/>
            </a:br>
            <a:r>
              <a:rPr lang="de-DE" dirty="0">
                <a:hlinkClick r:id="rId4"/>
              </a:rPr>
              <a:t>http://www.udoo.org/</a:t>
            </a:r>
            <a:r>
              <a:rPr lang="de-DE" dirty="0"/>
              <a:t> </a:t>
            </a:r>
          </a:p>
          <a:p>
            <a:r>
              <a:rPr lang="de-DE" dirty="0" err="1"/>
              <a:t>BeagleBone</a:t>
            </a:r>
            <a:br>
              <a:rPr lang="de-DE" dirty="0"/>
            </a:br>
            <a:r>
              <a:rPr lang="de-DE" dirty="0">
                <a:hlinkClick r:id="rId5"/>
              </a:rPr>
              <a:t>http://beagleboard.org/bone</a:t>
            </a:r>
            <a:r>
              <a:rPr lang="de-DE" dirty="0"/>
              <a:t> </a:t>
            </a:r>
          </a:p>
          <a:p>
            <a:r>
              <a:rPr lang="de-DE" dirty="0" err="1"/>
              <a:t>Cubieboard</a:t>
            </a:r>
            <a:br>
              <a:rPr lang="de-DE" dirty="0"/>
            </a:br>
            <a:r>
              <a:rPr lang="de-DE" dirty="0">
                <a:hlinkClick r:id="rId6"/>
              </a:rPr>
              <a:t>http://cubieboard.org/</a:t>
            </a:r>
            <a:r>
              <a:rPr lang="de-DE" dirty="0"/>
              <a:t> </a:t>
            </a:r>
          </a:p>
          <a:p>
            <a:r>
              <a:rPr lang="de-DE" dirty="0" err="1"/>
              <a:t>ODroid</a:t>
            </a:r>
            <a:br>
              <a:rPr lang="de-DE" dirty="0"/>
            </a:br>
            <a:r>
              <a:rPr lang="de-DE" dirty="0">
                <a:hlinkClick r:id="rId7"/>
              </a:rPr>
              <a:t>http://www.hardkernel.com/main/main.php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45E9-3446-43F9-BB3F-FD8811CCE01A}" type="datetime1">
              <a:rPr lang="de-DE" smtClean="0"/>
              <a:t>03.02.2021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57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Raspberry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960438" y="2160588"/>
            <a:ext cx="10393362" cy="3878471"/>
          </a:xfrm>
        </p:spPr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hat </a:t>
            </a:r>
          </a:p>
          <a:p>
            <a:pPr lvl="1"/>
            <a:r>
              <a:rPr lang="de-DE" i="1" dirty="0"/>
              <a:t>nicht </a:t>
            </a:r>
            <a:r>
              <a:rPr lang="de-DE" dirty="0"/>
              <a:t>die beste Hardware</a:t>
            </a:r>
          </a:p>
          <a:p>
            <a:pPr lvl="1"/>
            <a:r>
              <a:rPr lang="de-DE" dirty="0"/>
              <a:t>die größte Community (Anleitungen, Foren, …)</a:t>
            </a:r>
          </a:p>
          <a:p>
            <a:pPr lvl="1"/>
            <a:r>
              <a:rPr lang="de-DE" dirty="0"/>
              <a:t>die beste Betriebssystem Unterstützung (regelmäßige Updates)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8B7-B43A-409F-A3E6-556E521B9F24}" type="datetime1">
              <a:rPr lang="de-DE" smtClean="0"/>
              <a:t>03.02.2021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4821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556</Words>
  <Application>Microsoft Office PowerPoint</Application>
  <PresentationFormat>Breitbild</PresentationFormat>
  <Paragraphs>182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Narrow</vt:lpstr>
      <vt:lpstr>Wingdings</vt:lpstr>
      <vt:lpstr>Titel</vt:lpstr>
      <vt:lpstr>Inhalt</vt:lpstr>
      <vt:lpstr>Raspberry Einführung</vt:lpstr>
      <vt:lpstr>Agenda</vt:lpstr>
      <vt:lpstr>Raspberry</vt:lpstr>
      <vt:lpstr>Anschlüsse</vt:lpstr>
      <vt:lpstr>Anschlüsse</vt:lpstr>
      <vt:lpstr>Vergleich</vt:lpstr>
      <vt:lpstr>Vergleich</vt:lpstr>
      <vt:lpstr>Alternativen</vt:lpstr>
      <vt:lpstr>Warum Raspberry?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Einführung</dc:title>
  <dc:creator>Thomas Weller</dc:creator>
  <cp:lastModifiedBy>Thomas Weller</cp:lastModifiedBy>
  <cp:revision>25</cp:revision>
  <dcterms:created xsi:type="dcterms:W3CDTF">2018-01-30T08:59:10Z</dcterms:created>
  <dcterms:modified xsi:type="dcterms:W3CDTF">2021-02-03T15:22:55Z</dcterms:modified>
</cp:coreProperties>
</file>