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  <p:sldId id="25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Was wäre wenn" id="{EB7416D2-FE43-421A-A82D-DCCB9519097D}">
          <p14:sldIdLst>
            <p14:sldId id="260"/>
            <p14:sldId id="261"/>
            <p14:sldId id="262"/>
          </p14:sldIdLst>
        </p14:section>
        <p14:section name="Mögliche Lösung" id="{635B5355-78A2-4AA9-8A23-78ACAEDD4BCF}">
          <p14:sldIdLst>
            <p14:sldId id="264"/>
            <p14:sldId id="263"/>
            <p14:sldId id="265"/>
            <p14:sldId id="266"/>
          </p14:sldIdLst>
        </p14:section>
        <p14:section name="Abbildung einer Situation" id="{A1A50630-E46D-4F35-B950-10488F847C31}">
          <p14:sldIdLst>
            <p14:sldId id="267"/>
            <p14:sldId id="268"/>
          </p14:sldIdLst>
        </p14:section>
        <p14:section name="Grenzen" id="{C66A46D3-AD2D-4EAE-AF45-AF6A283C6ADE}">
          <p14:sldIdLst>
            <p14:sldId id="269"/>
            <p14:sldId id="270"/>
            <p14:sldId id="271"/>
          </p14:sldIdLst>
        </p14:section>
        <p14:section name="Datenmenge reduzieren" id="{2BE5E281-265A-4852-87C9-2FBB622B63F3}">
          <p14:sldIdLst>
            <p14:sldId id="272"/>
            <p14:sldId id="273"/>
          </p14:sldIdLst>
        </p14:section>
        <p14:section name="Aufgabe" id="{2818C4CC-5351-4795-8CC6-21D1318454F3}">
          <p14:sldIdLst>
            <p14:sldId id="274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86316" autoAdjust="0"/>
  </p:normalViewPr>
  <p:slideViewPr>
    <p:cSldViewPr snapToGrid="0">
      <p:cViewPr varScale="1">
        <p:scale>
          <a:sx n="99" d="100"/>
          <a:sy n="99" d="100"/>
        </p:scale>
        <p:origin x="8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28.03.2020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 mehr Bedingungen wir in die Entscheidung einfließen lassen, desto mehr Futter kann unsere Schlange fressen.</a:t>
            </a:r>
          </a:p>
          <a:p>
            <a:r>
              <a:rPr lang="de-DE" dirty="0"/>
              <a:t>Allerdings wird die Methode immer unübersichtlicher. Beim Einfügen neuer Bedingungen wird es immer schwieriger zu entscheiden, wo die neue Bedingung eingefügt werden soll.</a:t>
            </a:r>
          </a:p>
          <a:p>
            <a:endParaRPr lang="de-DE" dirty="0"/>
          </a:p>
          <a:p>
            <a:r>
              <a:rPr lang="de-DE" dirty="0"/>
              <a:t>Es entsteht ein verwirrender Code, den später kaum mehr jemand verstehen kann.</a:t>
            </a:r>
          </a:p>
          <a:p>
            <a:r>
              <a:rPr lang="de-DE" dirty="0"/>
              <a:t>Solch undurchsichtigen Code, der stark ineinander verflochten ist, nennt man Spaghetti-Code.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6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80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7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Datenmenge wurde von 2^25 auf 2^20 reduziert, d.h. um den Faktor 2^5=32 geringer. Das ist eine nicht zu unterschätzende Menge.</a:t>
            </a:r>
          </a:p>
          <a:p>
            <a:r>
              <a:rPr lang="de-DE" dirty="0"/>
              <a:t>Dieser Faktor reduziert z.B. von 64 GB (nicht mehr vom Raspberry Pi verarbeitbar) auf 2 GB (noch möglich)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82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75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Von der Spaghetti-Schlange zu Q-Tables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Von der Spaghetti-Schlange zu Q-Tables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Von der Spaghetti-Schlange zu Q-</a:t>
            </a:r>
            <a:r>
              <a:rPr lang="de-DE" dirty="0" err="1"/>
              <a:t>Tables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DE665-758D-4226-AA88-D55B1A21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einer 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1EAEF-158D-4D7E-9AA3-837CF998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viele unterschiedliche Situationen gibt es im Sichtfeld?</a:t>
            </a:r>
          </a:p>
          <a:p>
            <a:endParaRPr lang="de-DE" dirty="0"/>
          </a:p>
          <a:p>
            <a:r>
              <a:rPr lang="de-DE" dirty="0"/>
              <a:t>Zuerst gibt es 9 Felder, in die man die Schlange legen kann, </a:t>
            </a:r>
            <a:br>
              <a:rPr lang="de-DE" dirty="0"/>
            </a:br>
            <a:r>
              <a:rPr lang="de-DE" dirty="0"/>
              <a:t>dann noch 8, …</a:t>
            </a:r>
            <a:br>
              <a:rPr lang="de-DE" dirty="0"/>
            </a:br>
            <a:r>
              <a:rPr lang="de-DE" dirty="0"/>
              <a:t>9 ∙ 8 ∙ … ∙ 1 = 9! = 362880</a:t>
            </a:r>
          </a:p>
          <a:p>
            <a:endParaRPr lang="de-DE" dirty="0"/>
          </a:p>
          <a:p>
            <a:r>
              <a:rPr lang="de-DE" dirty="0"/>
              <a:t>Im ersten Feld gibt es zwei Möglichkeiten: belegt oder nicht,</a:t>
            </a:r>
            <a:br>
              <a:rPr lang="de-DE" dirty="0"/>
            </a:br>
            <a:r>
              <a:rPr lang="de-DE" dirty="0"/>
              <a:t>im zweiten Feld gibt es auch zwei Möglichkeiten, …</a:t>
            </a:r>
            <a:br>
              <a:rPr lang="de-DE" dirty="0"/>
            </a:br>
            <a:r>
              <a:rPr lang="de-DE" dirty="0"/>
              <a:t>2 ∙ 2 ∙ … ∙ 2 = 2</a:t>
            </a:r>
            <a:r>
              <a:rPr lang="de-DE" baseline="30000" dirty="0"/>
              <a:t>9</a:t>
            </a:r>
            <a:r>
              <a:rPr lang="de-DE" dirty="0"/>
              <a:t> = 512</a:t>
            </a:r>
            <a:endParaRPr lang="de-DE" baseline="30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A4D25-6994-4140-B426-E9D7CFA1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001C9-8823-41B4-AF14-7856F400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3D137-0F8D-44A5-A927-A82E8033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B96894-B572-4C15-9E87-E40EABC6D0C7}"/>
              </a:ext>
            </a:extLst>
          </p:cNvPr>
          <p:cNvSpPr txBox="1"/>
          <p:nvPr/>
        </p:nvSpPr>
        <p:spPr>
          <a:xfrm>
            <a:off x="4679760" y="2828835"/>
            <a:ext cx="721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BC5BF1-7BAE-4AB9-A2F4-B96D0EA5F766}"/>
              </a:ext>
            </a:extLst>
          </p:cNvPr>
          <p:cNvSpPr txBox="1"/>
          <p:nvPr/>
        </p:nvSpPr>
        <p:spPr>
          <a:xfrm>
            <a:off x="4237721" y="4653248"/>
            <a:ext cx="721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3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DE665-758D-4226-AA88-D55B1A21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einer 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1EAEF-158D-4D7E-9AA3-837CF998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 zwei Möglichkeiten …</a:t>
            </a:r>
          </a:p>
          <a:p>
            <a:pPr marL="0" indent="0">
              <a:buNone/>
            </a:pPr>
            <a:r>
              <a:rPr lang="de-DE" baseline="30000" dirty="0"/>
              <a:t>	belegt	frei</a:t>
            </a:r>
          </a:p>
          <a:p>
            <a:pPr marL="0" indent="0">
              <a:buNone/>
            </a:pPr>
            <a:r>
              <a:rPr lang="de-DE" baseline="30000" dirty="0"/>
              <a:t>	voll	leer</a:t>
            </a:r>
          </a:p>
          <a:p>
            <a:pPr marL="0" indent="0">
              <a:buNone/>
            </a:pPr>
            <a:r>
              <a:rPr lang="de-DE" baseline="30000" dirty="0"/>
              <a:t>	an	aus</a:t>
            </a:r>
          </a:p>
          <a:p>
            <a:pPr marL="0" indent="0">
              <a:buNone/>
            </a:pPr>
            <a:r>
              <a:rPr lang="de-DE" baseline="30000" dirty="0"/>
              <a:t>	True	</a:t>
            </a:r>
            <a:r>
              <a:rPr lang="de-DE" baseline="30000" dirty="0" err="1"/>
              <a:t>False</a:t>
            </a:r>
            <a:endParaRPr lang="de-DE" baseline="30000" dirty="0"/>
          </a:p>
          <a:p>
            <a:pPr marL="0" indent="0">
              <a:buNone/>
            </a:pPr>
            <a:r>
              <a:rPr lang="de-DE" baseline="30000" dirty="0"/>
              <a:t>	1	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		= [ True,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True, True,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True, True,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de-DE" baseline="30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A4D25-6994-4140-B426-E9D7CFA1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001C9-8823-41B4-AF14-7856F400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3D137-0F8D-44A5-A927-A82E8033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D5C3673D-CFCE-4D60-B928-6337ECDC5663}"/>
              </a:ext>
            </a:extLst>
          </p:cNvPr>
          <p:cNvGrpSpPr/>
          <p:nvPr/>
        </p:nvGrpSpPr>
        <p:grpSpPr>
          <a:xfrm>
            <a:off x="1545498" y="3852004"/>
            <a:ext cx="8995480" cy="1631464"/>
            <a:chOff x="1545498" y="3852004"/>
            <a:chExt cx="8995480" cy="163146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27B956B-7078-47B4-9941-1B762B9E9AC1}"/>
                </a:ext>
              </a:extLst>
            </p:cNvPr>
            <p:cNvGrpSpPr/>
            <p:nvPr/>
          </p:nvGrpSpPr>
          <p:grpSpPr>
            <a:xfrm>
              <a:off x="1545498" y="4089166"/>
              <a:ext cx="1090545" cy="1105088"/>
              <a:chOff x="1542197" y="2189787"/>
              <a:chExt cx="1090545" cy="1105088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94A49AB-6729-4C41-8E0E-79B9852C8790}"/>
                  </a:ext>
                </a:extLst>
              </p:cNvPr>
              <p:cNvSpPr/>
              <p:nvPr/>
            </p:nvSpPr>
            <p:spPr>
              <a:xfrm>
                <a:off x="1542197" y="2197290"/>
                <a:ext cx="363515" cy="36351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691F9359-29CA-4E54-AA0C-F375F829AC33}"/>
                  </a:ext>
                </a:extLst>
              </p:cNvPr>
              <p:cNvSpPr/>
              <p:nvPr/>
            </p:nvSpPr>
            <p:spPr>
              <a:xfrm>
                <a:off x="1542197" y="2560805"/>
                <a:ext cx="363515" cy="36351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5E357E26-7D54-4E9C-8EB2-6F171C24E8D8}"/>
                  </a:ext>
                </a:extLst>
              </p:cNvPr>
              <p:cNvSpPr/>
              <p:nvPr/>
            </p:nvSpPr>
            <p:spPr>
              <a:xfrm>
                <a:off x="1542197" y="2924320"/>
                <a:ext cx="363515" cy="36351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053076E-D8DC-48C3-857C-6FF45C8B4541}"/>
                  </a:ext>
                </a:extLst>
              </p:cNvPr>
              <p:cNvSpPr/>
              <p:nvPr/>
            </p:nvSpPr>
            <p:spPr>
              <a:xfrm>
                <a:off x="1905712" y="2197290"/>
                <a:ext cx="363515" cy="3635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F77AD86-627F-4F11-BAB4-6091F1A8D6EE}"/>
                  </a:ext>
                </a:extLst>
              </p:cNvPr>
              <p:cNvSpPr/>
              <p:nvPr/>
            </p:nvSpPr>
            <p:spPr>
              <a:xfrm>
                <a:off x="1905712" y="2560805"/>
                <a:ext cx="363515" cy="36351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663ECC20-33D6-4D5E-97E3-11CFB05FB835}"/>
                  </a:ext>
                </a:extLst>
              </p:cNvPr>
              <p:cNvSpPr/>
              <p:nvPr/>
            </p:nvSpPr>
            <p:spPr>
              <a:xfrm>
                <a:off x="1905712" y="2924320"/>
                <a:ext cx="363515" cy="36351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9656054-0EAC-4692-A15B-08F6572894C1}"/>
                  </a:ext>
                </a:extLst>
              </p:cNvPr>
              <p:cNvSpPr/>
              <p:nvPr/>
            </p:nvSpPr>
            <p:spPr>
              <a:xfrm>
                <a:off x="2269227" y="2197290"/>
                <a:ext cx="363515" cy="3635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F44987-89B4-4147-80AF-CB54D5787CC0}"/>
                  </a:ext>
                </a:extLst>
              </p:cNvPr>
              <p:cNvSpPr/>
              <p:nvPr/>
            </p:nvSpPr>
            <p:spPr>
              <a:xfrm>
                <a:off x="2269227" y="2560805"/>
                <a:ext cx="363515" cy="3635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29CD658-2E10-40F0-B03D-CED82587D9BA}"/>
                  </a:ext>
                </a:extLst>
              </p:cNvPr>
              <p:cNvSpPr/>
              <p:nvPr/>
            </p:nvSpPr>
            <p:spPr>
              <a:xfrm>
                <a:off x="2269227" y="2924320"/>
                <a:ext cx="363515" cy="3635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395030F-E30C-4C8B-A846-0850DE3EFA9D}"/>
                  </a:ext>
                </a:extLst>
              </p:cNvPr>
              <p:cNvSpPr txBox="1"/>
              <p:nvPr/>
            </p:nvSpPr>
            <p:spPr>
              <a:xfrm>
                <a:off x="1573112" y="2189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EF53320-BD82-470C-A05E-370A08CA5D9A}"/>
                  </a:ext>
                </a:extLst>
              </p:cNvPr>
              <p:cNvSpPr txBox="1"/>
              <p:nvPr/>
            </p:nvSpPr>
            <p:spPr>
              <a:xfrm>
                <a:off x="1936626" y="219729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2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6E92C66-B0AE-4FE2-9141-5DDB8DB48F27}"/>
                  </a:ext>
                </a:extLst>
              </p:cNvPr>
              <p:cNvSpPr txBox="1"/>
              <p:nvPr/>
            </p:nvSpPr>
            <p:spPr>
              <a:xfrm>
                <a:off x="2300140" y="22047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3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B7D7F0F-9BB4-4F79-8331-12694831D301}"/>
                  </a:ext>
                </a:extLst>
              </p:cNvPr>
              <p:cNvSpPr txBox="1"/>
              <p:nvPr/>
            </p:nvSpPr>
            <p:spPr>
              <a:xfrm>
                <a:off x="1573112" y="2548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3636210-8522-418D-A538-3DDC8D3DA744}"/>
                  </a:ext>
                </a:extLst>
              </p:cNvPr>
              <p:cNvSpPr txBox="1"/>
              <p:nvPr/>
            </p:nvSpPr>
            <p:spPr>
              <a:xfrm>
                <a:off x="1936626" y="25562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5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23B1B8E-EEBC-4118-B871-0869DF6CDD7F}"/>
                  </a:ext>
                </a:extLst>
              </p:cNvPr>
              <p:cNvSpPr txBox="1"/>
              <p:nvPr/>
            </p:nvSpPr>
            <p:spPr>
              <a:xfrm>
                <a:off x="2300140" y="25637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6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8BC51E6-1BFF-4740-8A05-D40874E7BC6A}"/>
                  </a:ext>
                </a:extLst>
              </p:cNvPr>
              <p:cNvSpPr txBox="1"/>
              <p:nvPr/>
            </p:nvSpPr>
            <p:spPr>
              <a:xfrm>
                <a:off x="1580995" y="29105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7292320-33B6-4C59-8D9D-5809BD398E00}"/>
                  </a:ext>
                </a:extLst>
              </p:cNvPr>
              <p:cNvSpPr txBox="1"/>
              <p:nvPr/>
            </p:nvSpPr>
            <p:spPr>
              <a:xfrm>
                <a:off x="1944509" y="29180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867C929-E56F-4F82-BAA1-55FA71123E4E}"/>
                  </a:ext>
                </a:extLst>
              </p:cNvPr>
              <p:cNvSpPr txBox="1"/>
              <p:nvPr/>
            </p:nvSpPr>
            <p:spPr>
              <a:xfrm>
                <a:off x="2308023" y="29255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9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A5B5D9E1-8417-41AA-A264-955A2867A3AA}"/>
                </a:ext>
              </a:extLst>
            </p:cNvPr>
            <p:cNvSpPr txBox="1"/>
            <p:nvPr/>
          </p:nvSpPr>
          <p:spPr>
            <a:xfrm>
              <a:off x="3456114" y="4793819"/>
              <a:ext cx="708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1            0                0              1             1              0              1             1              0</a:t>
              </a:r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08C87FD7-58E1-4FA3-B91E-DFC9FCC262B0}"/>
                </a:ext>
              </a:extLst>
            </p:cNvPr>
            <p:cNvGrpSpPr/>
            <p:nvPr/>
          </p:nvGrpSpPr>
          <p:grpSpPr>
            <a:xfrm>
              <a:off x="1730501" y="3852004"/>
              <a:ext cx="1735138" cy="621500"/>
              <a:chOff x="1727200" y="1952625"/>
              <a:chExt cx="1735138" cy="621500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9EB56E5F-0EFA-4AA8-9F91-0106C6AE6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7200" y="1955800"/>
                <a:ext cx="0" cy="177800"/>
              </a:xfrm>
              <a:prstGeom prst="line">
                <a:avLst/>
              </a:prstGeom>
              <a:ln cap="rnd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C8E6BA4F-4C23-4D06-967B-B034BF5C0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8788" y="1952625"/>
                <a:ext cx="1724025" cy="3175"/>
              </a:xfrm>
              <a:prstGeom prst="line">
                <a:avLst/>
              </a:prstGeom>
              <a:ln cap="rnd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6201410E-6C30-4260-8163-0506D9712F78}"/>
                  </a:ext>
                </a:extLst>
              </p:cNvPr>
              <p:cNvCxnSpPr/>
              <p:nvPr/>
            </p:nvCxnSpPr>
            <p:spPr>
              <a:xfrm>
                <a:off x="3462338" y="1955800"/>
                <a:ext cx="0" cy="618325"/>
              </a:xfrm>
              <a:prstGeom prst="line">
                <a:avLst/>
              </a:prstGeom>
              <a:ln cap="rnd">
                <a:headEnd type="none" w="med" len="med"/>
                <a:tailEnd type="arrow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E8D637E6-8E82-4DDF-98AC-B9C657153F0E}"/>
                </a:ext>
              </a:extLst>
            </p:cNvPr>
            <p:cNvGrpSpPr/>
            <p:nvPr/>
          </p:nvGrpSpPr>
          <p:grpSpPr>
            <a:xfrm>
              <a:off x="2413171" y="5145023"/>
              <a:ext cx="7932738" cy="338445"/>
              <a:chOff x="2409870" y="3245644"/>
              <a:chExt cx="7932738" cy="338445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951EB317-1180-4396-B017-C3A6F7262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9870" y="3403113"/>
                <a:ext cx="0" cy="177800"/>
              </a:xfrm>
              <a:prstGeom prst="line">
                <a:avLst/>
              </a:prstGeom>
              <a:ln cap="rnd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3AA751FD-4AC7-4BFF-9FCD-A37287027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1458" y="3584088"/>
                <a:ext cx="7931150" cy="1"/>
              </a:xfrm>
              <a:prstGeom prst="line">
                <a:avLst/>
              </a:prstGeom>
              <a:ln cap="rnd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92499626-5A7A-4E11-AF4D-342573B6FC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42608" y="3245644"/>
                <a:ext cx="0" cy="335270"/>
              </a:xfrm>
              <a:prstGeom prst="line">
                <a:avLst/>
              </a:prstGeom>
              <a:ln cap="rnd">
                <a:headEnd type="none" w="med" len="med"/>
                <a:tailEnd type="arrow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5D5E89A9-6B4D-4D30-B15A-1CD888AE4505}"/>
              </a:ext>
            </a:extLst>
          </p:cNvPr>
          <p:cNvSpPr txBox="1"/>
          <p:nvPr/>
        </p:nvSpPr>
        <p:spPr>
          <a:xfrm>
            <a:off x="5333368" y="5732459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011011001</a:t>
            </a:r>
            <a:r>
              <a:rPr lang="de-DE" baseline="-25000" dirty="0"/>
              <a:t>2</a:t>
            </a:r>
            <a:r>
              <a:rPr lang="de-DE" dirty="0"/>
              <a:t>= 217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4838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3E66E-3E02-4A65-9676-714CBD3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36553-BC8F-4CE5-8055-3D827D78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einem 3x3 Sichtfeld kann die Schlange schon gefangen sein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Je größer wir das Sichtfeld machen, desto besser</a:t>
            </a:r>
          </a:p>
          <a:p>
            <a:r>
              <a:rPr lang="de-DE" dirty="0"/>
              <a:t>Wie groß können wir es machen?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4A4D-263C-4487-8535-7BF92ADA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D483-FCB5-42C9-93FE-BCEC51B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C4B14-96B7-499B-A7A9-55E24C6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0C9B9C6-0746-447E-8E17-D08C6DFBA069}"/>
              </a:ext>
            </a:extLst>
          </p:cNvPr>
          <p:cNvGrpSpPr/>
          <p:nvPr/>
        </p:nvGrpSpPr>
        <p:grpSpPr>
          <a:xfrm>
            <a:off x="5186420" y="2670966"/>
            <a:ext cx="1817571" cy="1811127"/>
            <a:chOff x="4050826" y="2693111"/>
            <a:chExt cx="1817571" cy="1811127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B2DED92-941A-4863-80DF-D30DBAD70F0D}"/>
                </a:ext>
              </a:extLst>
            </p:cNvPr>
            <p:cNvSpPr/>
            <p:nvPr/>
          </p:nvSpPr>
          <p:spPr>
            <a:xfrm>
              <a:off x="4414341" y="305662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5226037-4B61-4C99-9E0C-339F7A1E81FA}"/>
                </a:ext>
              </a:extLst>
            </p:cNvPr>
            <p:cNvSpPr/>
            <p:nvPr/>
          </p:nvSpPr>
          <p:spPr>
            <a:xfrm>
              <a:off x="4414341" y="3420141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4CF5B9E-32E3-44D6-9C1C-5D85CEFA916E}"/>
                </a:ext>
              </a:extLst>
            </p:cNvPr>
            <p:cNvSpPr/>
            <p:nvPr/>
          </p:nvSpPr>
          <p:spPr>
            <a:xfrm>
              <a:off x="4414341" y="378365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A3A743D-CC9D-40F8-BAAC-06BB0989FF8D}"/>
                </a:ext>
              </a:extLst>
            </p:cNvPr>
            <p:cNvSpPr/>
            <p:nvPr/>
          </p:nvSpPr>
          <p:spPr>
            <a:xfrm>
              <a:off x="4777856" y="305662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6487D07-21CE-4F58-9920-A19240C311C6}"/>
                </a:ext>
              </a:extLst>
            </p:cNvPr>
            <p:cNvSpPr/>
            <p:nvPr/>
          </p:nvSpPr>
          <p:spPr>
            <a:xfrm>
              <a:off x="4777856" y="3420141"/>
              <a:ext cx="363515" cy="3635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61A79EB-B0D1-4665-90D5-54BDFC7B6641}"/>
                </a:ext>
              </a:extLst>
            </p:cNvPr>
            <p:cNvSpPr/>
            <p:nvPr/>
          </p:nvSpPr>
          <p:spPr>
            <a:xfrm>
              <a:off x="4777856" y="3783656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95E7164-9964-4FE9-B12E-9E4C5C124CE5}"/>
                </a:ext>
              </a:extLst>
            </p:cNvPr>
            <p:cNvSpPr/>
            <p:nvPr/>
          </p:nvSpPr>
          <p:spPr>
            <a:xfrm>
              <a:off x="5141371" y="305662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D71D2E6-55EB-4347-8536-F06E9CC4F054}"/>
                </a:ext>
              </a:extLst>
            </p:cNvPr>
            <p:cNvSpPr/>
            <p:nvPr/>
          </p:nvSpPr>
          <p:spPr>
            <a:xfrm>
              <a:off x="5141371" y="3420141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7CF1C68-301E-48AC-B74A-37AFFBE871C8}"/>
                </a:ext>
              </a:extLst>
            </p:cNvPr>
            <p:cNvSpPr/>
            <p:nvPr/>
          </p:nvSpPr>
          <p:spPr>
            <a:xfrm>
              <a:off x="5141371" y="378365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B9B565B-C8D7-4F4A-BDD3-AFC08441CAC3}"/>
                </a:ext>
              </a:extLst>
            </p:cNvPr>
            <p:cNvSpPr txBox="1"/>
            <p:nvPr/>
          </p:nvSpPr>
          <p:spPr>
            <a:xfrm>
              <a:off x="4445256" y="30491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9755C65-BC60-4AD7-853F-D9955932F7E2}"/>
                </a:ext>
              </a:extLst>
            </p:cNvPr>
            <p:cNvSpPr txBox="1"/>
            <p:nvPr/>
          </p:nvSpPr>
          <p:spPr>
            <a:xfrm>
              <a:off x="4808770" y="30566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3FAB2DD-8FDD-48F4-8103-6950EF4619B9}"/>
                </a:ext>
              </a:extLst>
            </p:cNvPr>
            <p:cNvSpPr txBox="1"/>
            <p:nvPr/>
          </p:nvSpPr>
          <p:spPr>
            <a:xfrm>
              <a:off x="5172284" y="30641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44FBD99-D2F8-4999-B82B-064748C92879}"/>
                </a:ext>
              </a:extLst>
            </p:cNvPr>
            <p:cNvSpPr txBox="1"/>
            <p:nvPr/>
          </p:nvSpPr>
          <p:spPr>
            <a:xfrm>
              <a:off x="4445256" y="34080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38C64E1-7AE0-4F67-AFF6-A8172D689C2D}"/>
                </a:ext>
              </a:extLst>
            </p:cNvPr>
            <p:cNvSpPr txBox="1"/>
            <p:nvPr/>
          </p:nvSpPr>
          <p:spPr>
            <a:xfrm>
              <a:off x="4808770" y="34155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DD0BB80-B746-4764-8984-450BA32AA430}"/>
                </a:ext>
              </a:extLst>
            </p:cNvPr>
            <p:cNvSpPr txBox="1"/>
            <p:nvPr/>
          </p:nvSpPr>
          <p:spPr>
            <a:xfrm>
              <a:off x="5172284" y="3423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8F74E01-9860-455B-BA4F-20B208C43BB4}"/>
                </a:ext>
              </a:extLst>
            </p:cNvPr>
            <p:cNvSpPr txBox="1"/>
            <p:nvPr/>
          </p:nvSpPr>
          <p:spPr>
            <a:xfrm>
              <a:off x="4453139" y="37698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EA819F22-DC4D-417C-A41D-9B2C6FD6B97A}"/>
                </a:ext>
              </a:extLst>
            </p:cNvPr>
            <p:cNvSpPr txBox="1"/>
            <p:nvPr/>
          </p:nvSpPr>
          <p:spPr>
            <a:xfrm>
              <a:off x="4816653" y="37773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C1BFC32-096A-493D-9A50-5F8050983594}"/>
                </a:ext>
              </a:extLst>
            </p:cNvPr>
            <p:cNvSpPr txBox="1"/>
            <p:nvPr/>
          </p:nvSpPr>
          <p:spPr>
            <a:xfrm>
              <a:off x="5180167" y="37848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BD73DE8-32D4-45C0-A976-7FE27D071A9D}"/>
                </a:ext>
              </a:extLst>
            </p:cNvPr>
            <p:cNvSpPr/>
            <p:nvPr/>
          </p:nvSpPr>
          <p:spPr>
            <a:xfrm>
              <a:off x="4051980" y="3056626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69CA05C-0992-4AF6-8439-06DFDD660455}"/>
                </a:ext>
              </a:extLst>
            </p:cNvPr>
            <p:cNvSpPr/>
            <p:nvPr/>
          </p:nvSpPr>
          <p:spPr>
            <a:xfrm>
              <a:off x="4051980" y="342014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D88B76F6-3A32-449C-A26B-0FB4005DAD94}"/>
                </a:ext>
              </a:extLst>
            </p:cNvPr>
            <p:cNvSpPr/>
            <p:nvPr/>
          </p:nvSpPr>
          <p:spPr>
            <a:xfrm>
              <a:off x="4051980" y="3783656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6A9D7E1-BEF5-4510-B97D-6FF8B8052875}"/>
                </a:ext>
              </a:extLst>
            </p:cNvPr>
            <p:cNvSpPr/>
            <p:nvPr/>
          </p:nvSpPr>
          <p:spPr>
            <a:xfrm>
              <a:off x="5504842" y="3056626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5EBFD1B-EF36-4AD5-B057-4DBA76674298}"/>
                </a:ext>
              </a:extLst>
            </p:cNvPr>
            <p:cNvSpPr/>
            <p:nvPr/>
          </p:nvSpPr>
          <p:spPr>
            <a:xfrm>
              <a:off x="5504842" y="342014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2C39B58-41DB-4C0A-911F-B99B0E70F4B2}"/>
                </a:ext>
              </a:extLst>
            </p:cNvPr>
            <p:cNvSpPr/>
            <p:nvPr/>
          </p:nvSpPr>
          <p:spPr>
            <a:xfrm>
              <a:off x="5504842" y="3783656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57D0BB0A-9230-420E-820D-CDCC44378052}"/>
                </a:ext>
              </a:extLst>
            </p:cNvPr>
            <p:cNvSpPr/>
            <p:nvPr/>
          </p:nvSpPr>
          <p:spPr>
            <a:xfrm>
              <a:off x="4050826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CEB877E2-937C-41D7-8E6D-B072C768FEEA}"/>
                </a:ext>
              </a:extLst>
            </p:cNvPr>
            <p:cNvSpPr/>
            <p:nvPr/>
          </p:nvSpPr>
          <p:spPr>
            <a:xfrm>
              <a:off x="4414340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C0DAD14-3ED2-49DC-A8C1-09FCF2997763}"/>
                </a:ext>
              </a:extLst>
            </p:cNvPr>
            <p:cNvSpPr/>
            <p:nvPr/>
          </p:nvSpPr>
          <p:spPr>
            <a:xfrm>
              <a:off x="4777854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A620DB34-7B73-412C-9677-2FAC7CDE7C45}"/>
                </a:ext>
              </a:extLst>
            </p:cNvPr>
            <p:cNvSpPr/>
            <p:nvPr/>
          </p:nvSpPr>
          <p:spPr>
            <a:xfrm>
              <a:off x="5141368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F9E2427-BBE2-4C8C-AED5-6518B0E42C0F}"/>
                </a:ext>
              </a:extLst>
            </p:cNvPr>
            <p:cNvSpPr/>
            <p:nvPr/>
          </p:nvSpPr>
          <p:spPr>
            <a:xfrm>
              <a:off x="5504882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6D0716B1-2BD0-4988-A74B-88C89A4705BE}"/>
                </a:ext>
              </a:extLst>
            </p:cNvPr>
            <p:cNvSpPr/>
            <p:nvPr/>
          </p:nvSpPr>
          <p:spPr>
            <a:xfrm>
              <a:off x="4050826" y="4140723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8A111642-495A-4B4C-89B7-535CF5469DD5}"/>
                </a:ext>
              </a:extLst>
            </p:cNvPr>
            <p:cNvSpPr/>
            <p:nvPr/>
          </p:nvSpPr>
          <p:spPr>
            <a:xfrm>
              <a:off x="4414340" y="4140723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314E1A3-9883-4A2B-8EBA-F9BD5EF4C682}"/>
                </a:ext>
              </a:extLst>
            </p:cNvPr>
            <p:cNvSpPr/>
            <p:nvPr/>
          </p:nvSpPr>
          <p:spPr>
            <a:xfrm>
              <a:off x="4777854" y="4140723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0132C2BA-50DA-467F-A812-8BC3E4797EA7}"/>
                </a:ext>
              </a:extLst>
            </p:cNvPr>
            <p:cNvSpPr/>
            <p:nvPr/>
          </p:nvSpPr>
          <p:spPr>
            <a:xfrm>
              <a:off x="5141368" y="4140723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F3648D11-9745-4EE8-A528-27B429DC8EBF}"/>
                </a:ext>
              </a:extLst>
            </p:cNvPr>
            <p:cNvSpPr/>
            <p:nvPr/>
          </p:nvSpPr>
          <p:spPr>
            <a:xfrm>
              <a:off x="5504882" y="4140723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A933C2E-57EC-4CA0-8F97-AE303DD32CA0}"/>
                </a:ext>
              </a:extLst>
            </p:cNvPr>
            <p:cNvSpPr/>
            <p:nvPr/>
          </p:nvSpPr>
          <p:spPr>
            <a:xfrm>
              <a:off x="4414340" y="3056331"/>
              <a:ext cx="1090462" cy="107305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6093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3E66E-3E02-4A65-9676-714CBD3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36553-BC8F-4CE5-8055-3D827D78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Zahl / ein Buchstabe braucht ca. 8 Bytes Platz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Wir müssen </a:t>
            </a:r>
            <a:r>
              <a:rPr lang="de-DE" i="1" dirty="0"/>
              <a:t>n</a:t>
            </a:r>
            <a:r>
              <a:rPr lang="de-DE" dirty="0"/>
              <a:t> Situationen und </a:t>
            </a:r>
            <a:r>
              <a:rPr lang="de-DE" i="1" dirty="0"/>
              <a:t>m</a:t>
            </a:r>
            <a:r>
              <a:rPr lang="de-DE" dirty="0"/>
              <a:t> Richtungen des Futters angeben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4A4D-263C-4487-8535-7BF92ADA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D483-FCB5-42C9-93FE-BCEC51B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C4B14-96B7-499B-A7A9-55E24C6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97C3C7D-A559-4177-BEAF-E811CACCC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50" y="2272278"/>
            <a:ext cx="4061868" cy="25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5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3E66E-3E02-4A65-9676-714CBD3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36553-BC8F-4CE5-8055-3D827D78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3*3 Feld, 4 Richtungen: 2</a:t>
            </a:r>
            <a:r>
              <a:rPr lang="de-DE" baseline="30000" dirty="0"/>
              <a:t>9 </a:t>
            </a:r>
            <a:r>
              <a:rPr lang="de-DE" dirty="0"/>
              <a:t>∙ 4 ∙ 8B = 16384 B</a:t>
            </a:r>
          </a:p>
          <a:p>
            <a:r>
              <a:rPr lang="de-DE" dirty="0"/>
              <a:t>5*5 Feld, 4 Richtungen: 2</a:t>
            </a:r>
            <a:r>
              <a:rPr lang="de-DE" baseline="30000" dirty="0"/>
              <a:t>25 </a:t>
            </a:r>
            <a:r>
              <a:rPr lang="de-DE" dirty="0"/>
              <a:t>∙ 4 ∙ 8B = 1.073.741.824 </a:t>
            </a:r>
            <a:r>
              <a:rPr lang="de-DE" dirty="0">
                <a:latin typeface="+mn-lt"/>
              </a:rPr>
              <a:t>B ≙ ca. 1 GB</a:t>
            </a:r>
          </a:p>
          <a:p>
            <a:r>
              <a:rPr lang="de-DE" dirty="0"/>
              <a:t>7*7 Feld, 4 Richtungen: 2</a:t>
            </a:r>
            <a:r>
              <a:rPr lang="de-DE" baseline="30000" dirty="0"/>
              <a:t>49 </a:t>
            </a:r>
            <a:r>
              <a:rPr lang="de-DE" dirty="0"/>
              <a:t>∙ 4 ∙ 8B ≙ ca. 18014 TB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Wir brauchen eine Möglichkeit zur Reduzierung der Datenmenge</a:t>
            </a:r>
            <a:endParaRPr lang="de-DE" dirty="0"/>
          </a:p>
          <a:p>
            <a:endParaRPr lang="de-DE" dirty="0">
              <a:latin typeface="+mn-lt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4A4D-263C-4487-8535-7BF92ADA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D483-FCB5-42C9-93FE-BCEC51B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C4B14-96B7-499B-A7A9-55E24C6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28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75206-1226-436B-92E4-595E6C5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Datenmenge reduzieren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C3DDDBE-3547-4CAB-A02A-880063922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6" y="1510506"/>
            <a:ext cx="6163343" cy="46450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90014-9194-4072-ACCF-538B1119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C900-D633-4CAA-BD37-79B87944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337C2-238E-42BA-A91E-20DECA43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86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5834EA30-E5DE-4E03-80D5-2C61128A6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76" y="2614824"/>
            <a:ext cx="6083166" cy="24363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375206-1226-436B-92E4-595E6C5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Datenmenge reduzieren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90014-9194-4072-ACCF-538B1119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C900-D633-4CAA-BD37-79B87944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337C2-238E-42BA-A91E-20DECA43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609FD7A-4132-4EF1-BE46-FD927BA1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andere Maske mit 20 sichtbaren Feldern</a:t>
            </a:r>
          </a:p>
        </p:txBody>
      </p:sp>
    </p:spTree>
    <p:extLst>
      <p:ext uri="{BB962C8B-B14F-4D97-AF65-F5344CB8AC3E}">
        <p14:creationId xmlns:p14="http://schemas.microsoft.com/office/powerpoint/2010/main" val="327775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B5C22-1A22-49A9-ABDF-19769693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3DD8FFF-A62C-4981-A925-D08E8E9E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Schreibe eine Funktion, die </a:t>
            </a:r>
          </a:p>
          <a:p>
            <a:r>
              <a:rPr lang="de-DE" dirty="0"/>
              <a:t>einen quadratischen Ausschnitt aus dem Spielfeld um den Kopf herum in Betracht zieht,</a:t>
            </a:r>
          </a:p>
          <a:p>
            <a:r>
              <a:rPr lang="de-DE" dirty="0"/>
              <a:t>dabei bestimmte Felder ausmaskieren (auslassen) kann</a:t>
            </a:r>
          </a:p>
          <a:p>
            <a:r>
              <a:rPr lang="de-DE" dirty="0"/>
              <a:t>und die leeren / belegten Feldern in eine Zahl umrechnet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Eingabedaten für die Funktion:</a:t>
            </a:r>
          </a:p>
          <a:p>
            <a:pPr lvl="1"/>
            <a:r>
              <a:rPr lang="de-DE" dirty="0"/>
              <a:t>eine Zahl für die Kantenläge des Quadrats, z.B. 3</a:t>
            </a:r>
          </a:p>
          <a:p>
            <a:pPr lvl="1"/>
            <a:r>
              <a:rPr lang="de-DE" dirty="0"/>
              <a:t>ein Text für die Maske aus Einsen und Nullen, z.B. "111 101 111"</a:t>
            </a:r>
          </a:p>
          <a:p>
            <a:pPr lvl="1"/>
            <a:r>
              <a:rPr lang="de-DE" dirty="0"/>
              <a:t>Spielfeld mit Info, wo der Kopf liegt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A5A20C-70C4-41CD-A155-0304BBB1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D4962-0290-4275-9091-ACF11FD8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4B54C-5447-4832-A23A-A773F6C6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Code = schlechter verständlich</a:t>
            </a:r>
          </a:p>
          <a:p>
            <a:r>
              <a:rPr lang="de-DE" dirty="0"/>
              <a:t>hier: Übersichtlichkeit durch Bedingungen in einer Schleife</a:t>
            </a:r>
          </a:p>
          <a:p>
            <a:r>
              <a:rPr lang="de-DE" dirty="0"/>
              <a:t>Spielfeld-Ausschnitt in eine Zahl umwandeln</a:t>
            </a:r>
          </a:p>
          <a:p>
            <a:r>
              <a:rPr lang="de-DE" dirty="0"/>
              <a:t>Datenmenge ist ein Problem, für das man Lösungen finden muss</a:t>
            </a:r>
          </a:p>
          <a:p>
            <a:r>
              <a:rPr lang="de-DE" dirty="0"/>
              <a:t>hier: Auslassen von Daten durch Maskierung</a:t>
            </a:r>
          </a:p>
          <a:p>
            <a:endParaRPr lang="de-DE" dirty="0"/>
          </a:p>
          <a:p>
            <a:r>
              <a:rPr lang="de-DE" dirty="0"/>
              <a:t>Aufgabe: programmiere die Umwandlung und Datenreduzierung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 Spaghetti desto besser</a:t>
            </a:r>
          </a:p>
          <a:p>
            <a:r>
              <a:rPr lang="de-DE" dirty="0"/>
              <a:t>Was wäre wenn…?</a:t>
            </a:r>
          </a:p>
          <a:p>
            <a:r>
              <a:rPr lang="de-DE" dirty="0"/>
              <a:t>Eine mögliche Lösung</a:t>
            </a:r>
          </a:p>
          <a:p>
            <a:r>
              <a:rPr lang="de-DE" dirty="0"/>
              <a:t>Abbildung einer Situation</a:t>
            </a:r>
          </a:p>
          <a:p>
            <a:r>
              <a:rPr lang="de-DE" dirty="0"/>
              <a:t>Grenzen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 Spaghetti desto besser?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029076" y="2416029"/>
            <a:ext cx="7323138" cy="3749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Erkenntnisse aus eigener Implementierung: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Mehr Bedingungen </a:t>
            </a:r>
            <a:r>
              <a:rPr lang="de-DE" sz="2400" dirty="0">
                <a:sym typeface="Wingdings" panose="05000000000000000000" pitchFamily="2" charset="2"/>
              </a:rPr>
              <a:t> besseres Spielergebnis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Mehr Bedingungen  schlechtere Verständlichkeit</a:t>
            </a:r>
            <a:endParaRPr lang="de-DE" sz="240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A319205-5FA7-4820-8706-CF6004B7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7535"/>
            <a:ext cx="2777352" cy="466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380FAF97-94ED-4C62-9B1B-FF1D0E94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19" y="3053856"/>
            <a:ext cx="5965061" cy="2058232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wäre wenn …?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B199879-40F0-40CC-BB02-00B32CCD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051"/>
            <a:ext cx="10514013" cy="123203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… man alle Bedingungen in einer Liste hätte?</a:t>
            </a:r>
          </a:p>
          <a:p>
            <a:pPr marL="0" indent="0">
              <a:buNone/>
            </a:pPr>
            <a:r>
              <a:rPr lang="de-DE" dirty="0"/>
              <a:t>… man diese Bedingungen in einer Schleife prüfen könnte?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D967AA3-3BE5-4AF6-9984-F2CC0C64B173}"/>
              </a:ext>
            </a:extLst>
          </p:cNvPr>
          <p:cNvGrpSpPr/>
          <p:nvPr/>
        </p:nvGrpSpPr>
        <p:grpSpPr>
          <a:xfrm>
            <a:off x="4281201" y="4078303"/>
            <a:ext cx="3710759" cy="2072494"/>
            <a:chOff x="4281201" y="4078303"/>
            <a:chExt cx="3710759" cy="2072494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C6E5BAF4-0E76-42EE-89CB-98A5CE76B0CE}"/>
                </a:ext>
              </a:extLst>
            </p:cNvPr>
            <p:cNvCxnSpPr>
              <a:cxnSpLocks/>
            </p:cNvCxnSpPr>
            <p:nvPr/>
          </p:nvCxnSpPr>
          <p:spPr>
            <a:xfrm>
              <a:off x="6136581" y="4748852"/>
              <a:ext cx="1" cy="997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7C86E2D-CD52-4F95-82C7-803FF296F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1444" y="4078303"/>
              <a:ext cx="569508" cy="1667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930BD25-0C94-4466-90C5-E85DFDD0EABC}"/>
                </a:ext>
              </a:extLst>
            </p:cNvPr>
            <p:cNvCxnSpPr>
              <a:cxnSpLocks/>
            </p:cNvCxnSpPr>
            <p:nvPr/>
          </p:nvCxnSpPr>
          <p:spPr>
            <a:xfrm>
              <a:off x="5772150" y="5112088"/>
              <a:ext cx="194711" cy="6313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4CF4AEE-F7EF-4206-BA86-1406E86C0ED2}"/>
                </a:ext>
              </a:extLst>
            </p:cNvPr>
            <p:cNvSpPr txBox="1"/>
            <p:nvPr/>
          </p:nvSpPr>
          <p:spPr>
            <a:xfrm>
              <a:off x="4281201" y="5781465"/>
              <a:ext cx="3710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Das muss noch irgendwo herkommen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8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D1BFDD-7F50-406A-9060-357486610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5" y="2697094"/>
            <a:ext cx="8787845" cy="3056006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wäre wenn …?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B199879-40F0-40CC-BB02-00B32CCD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051"/>
            <a:ext cx="10514013" cy="123203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… wir grafisch programmieren könnten?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2636EE-9E92-45A4-A9C6-9DCB9ADD5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1011" y="3429000"/>
            <a:ext cx="3712781" cy="8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3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843AE-2F30-4D03-B0DE-8EB1CC8D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mögliche Lösung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559739-1993-497D-A7C6-20DEAE6B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0825"/>
            <a:ext cx="7521054" cy="4645025"/>
          </a:xfrm>
        </p:spPr>
        <p:txBody>
          <a:bodyPr/>
          <a:lstStyle/>
          <a:p>
            <a:r>
              <a:rPr lang="de-DE" dirty="0"/>
              <a:t>Wir können in </a:t>
            </a:r>
            <a:r>
              <a:rPr lang="de-DE" dirty="0" err="1"/>
              <a:t>PyCharm</a:t>
            </a:r>
            <a:r>
              <a:rPr lang="de-DE" dirty="0"/>
              <a:t> keine Grafiken in den Quelltext einfügen</a:t>
            </a:r>
          </a:p>
          <a:p>
            <a:r>
              <a:rPr lang="de-DE" dirty="0"/>
              <a:t>Selbst wenn wir es könnten, würde Python es nicht verstehen</a:t>
            </a:r>
          </a:p>
          <a:p>
            <a:endParaRPr lang="de-DE" dirty="0"/>
          </a:p>
          <a:p>
            <a:r>
              <a:rPr lang="de-DE" dirty="0"/>
              <a:t>Was könnte eine Lösung sein?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FFAD7-B5AD-4E93-907E-7EBB33AA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838819-A8D5-4B24-847F-8F2B0F77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699BD9-FEF7-46A8-BCA6-565E4942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32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5D782-12F8-49FB-9340-4296A8A4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mögliche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1D1B6-C2AD-4006-98F6-1CA8BBE1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10514013" cy="4409126"/>
          </a:xfrm>
        </p:spPr>
        <p:txBody>
          <a:bodyPr/>
          <a:lstStyle/>
          <a:p>
            <a:r>
              <a:rPr lang="de-DE" dirty="0"/>
              <a:t>Verwendung von Listen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	= [ True,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True, True, </a:t>
            </a:r>
            <a:r>
              <a:rPr lang="de-DE" dirty="0" err="1"/>
              <a:t>False</a:t>
            </a:r>
            <a:r>
              <a:rPr lang="de-DE" dirty="0"/>
              <a:t>, True, True, </a:t>
            </a:r>
            <a:r>
              <a:rPr lang="de-DE" dirty="0" err="1"/>
              <a:t>False</a:t>
            </a:r>
            <a:r>
              <a:rPr lang="de-DE" dirty="0"/>
              <a:t>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6D881-A3D7-45F3-92BC-931A5FAC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107C9-8CE7-4197-A25B-141F3BB5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9A4DF-9835-4B53-B1F8-9D22A38D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5DAF52B-F6FB-47D3-A4C9-3B062CE3DDC6}"/>
              </a:ext>
            </a:extLst>
          </p:cNvPr>
          <p:cNvGrpSpPr/>
          <p:nvPr/>
        </p:nvGrpSpPr>
        <p:grpSpPr>
          <a:xfrm>
            <a:off x="1542197" y="2653812"/>
            <a:ext cx="1090545" cy="1105088"/>
            <a:chOff x="1542197" y="2189787"/>
            <a:chExt cx="1090545" cy="110508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DCC604C-9845-4547-A15B-5687BC3B2D9A}"/>
                </a:ext>
              </a:extLst>
            </p:cNvPr>
            <p:cNvSpPr/>
            <p:nvPr/>
          </p:nvSpPr>
          <p:spPr>
            <a:xfrm>
              <a:off x="1542197" y="219729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B0D4E57-CB7B-4BF0-BCCF-961D397AED78}"/>
                </a:ext>
              </a:extLst>
            </p:cNvPr>
            <p:cNvSpPr/>
            <p:nvPr/>
          </p:nvSpPr>
          <p:spPr>
            <a:xfrm>
              <a:off x="1542197" y="2560805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FEE2327-65BD-4A42-A503-D443D884C304}"/>
                </a:ext>
              </a:extLst>
            </p:cNvPr>
            <p:cNvSpPr/>
            <p:nvPr/>
          </p:nvSpPr>
          <p:spPr>
            <a:xfrm>
              <a:off x="1542197" y="292432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FEED60-1053-4210-85D2-E20C12BAE403}"/>
                </a:ext>
              </a:extLst>
            </p:cNvPr>
            <p:cNvSpPr/>
            <p:nvPr/>
          </p:nvSpPr>
          <p:spPr>
            <a:xfrm>
              <a:off x="1905712" y="219729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B38E32A-CC65-457F-9990-9171313E4AF2}"/>
                </a:ext>
              </a:extLst>
            </p:cNvPr>
            <p:cNvSpPr/>
            <p:nvPr/>
          </p:nvSpPr>
          <p:spPr>
            <a:xfrm>
              <a:off x="1905712" y="2560805"/>
              <a:ext cx="363515" cy="3635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C809085-E8FD-4D22-A883-4051DC189DDA}"/>
                </a:ext>
              </a:extLst>
            </p:cNvPr>
            <p:cNvSpPr/>
            <p:nvPr/>
          </p:nvSpPr>
          <p:spPr>
            <a:xfrm>
              <a:off x="1905712" y="292432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8EEA07A-C7CE-4049-A191-6C0549146BBD}"/>
                </a:ext>
              </a:extLst>
            </p:cNvPr>
            <p:cNvSpPr/>
            <p:nvPr/>
          </p:nvSpPr>
          <p:spPr>
            <a:xfrm>
              <a:off x="2269227" y="219729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67B2BD5-A7D4-4973-9B2D-DF060CED2DEF}"/>
                </a:ext>
              </a:extLst>
            </p:cNvPr>
            <p:cNvSpPr/>
            <p:nvPr/>
          </p:nvSpPr>
          <p:spPr>
            <a:xfrm>
              <a:off x="2269227" y="2560805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1D4DE43-6498-4CFB-9B74-36E242ACE0AD}"/>
                </a:ext>
              </a:extLst>
            </p:cNvPr>
            <p:cNvSpPr/>
            <p:nvPr/>
          </p:nvSpPr>
          <p:spPr>
            <a:xfrm>
              <a:off x="2269227" y="292432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7DBED80-B52B-41B8-8D9C-5E8C48AD56DB}"/>
                </a:ext>
              </a:extLst>
            </p:cNvPr>
            <p:cNvSpPr txBox="1"/>
            <p:nvPr/>
          </p:nvSpPr>
          <p:spPr>
            <a:xfrm>
              <a:off x="1573112" y="21897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0F8B131-15D7-470C-A479-46D446A943C9}"/>
                </a:ext>
              </a:extLst>
            </p:cNvPr>
            <p:cNvSpPr txBox="1"/>
            <p:nvPr/>
          </p:nvSpPr>
          <p:spPr>
            <a:xfrm>
              <a:off x="1936626" y="21972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E6A4856-221D-4393-8FD7-F39CF7903487}"/>
                </a:ext>
              </a:extLst>
            </p:cNvPr>
            <p:cNvSpPr txBox="1"/>
            <p:nvPr/>
          </p:nvSpPr>
          <p:spPr>
            <a:xfrm>
              <a:off x="2300140" y="22047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29C005C-3A2D-4A5F-B073-C6C25DF524BC}"/>
                </a:ext>
              </a:extLst>
            </p:cNvPr>
            <p:cNvSpPr txBox="1"/>
            <p:nvPr/>
          </p:nvSpPr>
          <p:spPr>
            <a:xfrm>
              <a:off x="1573112" y="2548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42B1B4C-EA6E-4568-B8EB-1CDC1A066066}"/>
                </a:ext>
              </a:extLst>
            </p:cNvPr>
            <p:cNvSpPr txBox="1"/>
            <p:nvPr/>
          </p:nvSpPr>
          <p:spPr>
            <a:xfrm>
              <a:off x="1936626" y="2556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69479C7-D742-4E0B-9A5C-69A66C8745EC}"/>
                </a:ext>
              </a:extLst>
            </p:cNvPr>
            <p:cNvSpPr txBox="1"/>
            <p:nvPr/>
          </p:nvSpPr>
          <p:spPr>
            <a:xfrm>
              <a:off x="2300140" y="25637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2D94874-A74B-4812-969A-BFDB4DE2BECD}"/>
                </a:ext>
              </a:extLst>
            </p:cNvPr>
            <p:cNvSpPr txBox="1"/>
            <p:nvPr/>
          </p:nvSpPr>
          <p:spPr>
            <a:xfrm>
              <a:off x="1580995" y="2910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A42700-A215-4A46-8B14-6CE9843F5C0E}"/>
                </a:ext>
              </a:extLst>
            </p:cNvPr>
            <p:cNvSpPr txBox="1"/>
            <p:nvPr/>
          </p:nvSpPr>
          <p:spPr>
            <a:xfrm>
              <a:off x="1944509" y="2918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675B46D-4744-41CF-A45A-CFA20475D8A6}"/>
                </a:ext>
              </a:extLst>
            </p:cNvPr>
            <p:cNvSpPr txBox="1"/>
            <p:nvPr/>
          </p:nvSpPr>
          <p:spPr>
            <a:xfrm>
              <a:off x="2308023" y="29255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CF122D82-BC18-45CF-AB00-EED9BFEE9255}"/>
              </a:ext>
            </a:extLst>
          </p:cNvPr>
          <p:cNvSpPr txBox="1"/>
          <p:nvPr/>
        </p:nvSpPr>
        <p:spPr>
          <a:xfrm>
            <a:off x="3136900" y="3374562"/>
            <a:ext cx="740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belegt       frei          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frei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        belegt   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belegt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       frei        belegt   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belegt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      frei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4D244FC-2C68-4C1D-AE4A-C55212B246A6}"/>
              </a:ext>
            </a:extLst>
          </p:cNvPr>
          <p:cNvGrpSpPr/>
          <p:nvPr/>
        </p:nvGrpSpPr>
        <p:grpSpPr>
          <a:xfrm>
            <a:off x="1727200" y="2416650"/>
            <a:ext cx="1735138" cy="621500"/>
            <a:chOff x="1727200" y="1952625"/>
            <a:chExt cx="1735138" cy="621500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DA468D18-3281-4F36-96B5-234E4E400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7200" y="1955800"/>
              <a:ext cx="0" cy="177800"/>
            </a:xfrm>
            <a:prstGeom prst="line">
              <a:avLst/>
            </a:prstGeom>
            <a:ln cap="rnd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4A05AEE6-A1E0-4779-846F-58241999EC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88" y="1952625"/>
              <a:ext cx="1724025" cy="3175"/>
            </a:xfrm>
            <a:prstGeom prst="line">
              <a:avLst/>
            </a:prstGeom>
            <a:ln cap="rnd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5DBAB8C-33B3-41FB-BB10-BB9DDA408CFF}"/>
                </a:ext>
              </a:extLst>
            </p:cNvPr>
            <p:cNvCxnSpPr/>
            <p:nvPr/>
          </p:nvCxnSpPr>
          <p:spPr>
            <a:xfrm>
              <a:off x="3462338" y="1955800"/>
              <a:ext cx="0" cy="618325"/>
            </a:xfrm>
            <a:prstGeom prst="line">
              <a:avLst/>
            </a:prstGeom>
            <a:ln cap="rnd"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7CB1A94B-9F44-4B3E-B1E8-CB51E2F61B16}"/>
              </a:ext>
            </a:extLst>
          </p:cNvPr>
          <p:cNvGrpSpPr/>
          <p:nvPr/>
        </p:nvGrpSpPr>
        <p:grpSpPr>
          <a:xfrm>
            <a:off x="2409870" y="3709669"/>
            <a:ext cx="7932738" cy="338445"/>
            <a:chOff x="2409870" y="3245644"/>
            <a:chExt cx="7932738" cy="338445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9C6A998-61A0-4A9D-B32B-1D269FFFF8F3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70" y="3403113"/>
              <a:ext cx="0" cy="177800"/>
            </a:xfrm>
            <a:prstGeom prst="line">
              <a:avLst/>
            </a:prstGeom>
            <a:ln cap="rnd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2C1CBCFC-7262-425A-9EA4-D9DD64CAD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458" y="3584088"/>
              <a:ext cx="7931150" cy="1"/>
            </a:xfrm>
            <a:prstGeom prst="line">
              <a:avLst/>
            </a:prstGeom>
            <a:ln cap="rnd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9A9893C8-2B95-4246-A881-528137157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2608" y="3245644"/>
              <a:ext cx="0" cy="335270"/>
            </a:xfrm>
            <a:prstGeom prst="line">
              <a:avLst/>
            </a:prstGeom>
            <a:ln cap="rnd"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49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5D782-12F8-49FB-9340-4296A8A4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mögliche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1D1B6-C2AD-4006-98F6-1CA8BBE1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10514013" cy="4409126"/>
          </a:xfrm>
        </p:spPr>
        <p:txBody>
          <a:bodyPr/>
          <a:lstStyle/>
          <a:p>
            <a:r>
              <a:rPr lang="de-DE" dirty="0"/>
              <a:t>Umwandeln der "Grafik" in eine Nummer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	= Situation Nummer 321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6D881-A3D7-45F3-92BC-931A5FAC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107C9-8CE7-4197-A25B-141F3BB5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9A4DF-9835-4B53-B1F8-9D22A38D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5DAF52B-F6FB-47D3-A4C9-3B062CE3DDC6}"/>
              </a:ext>
            </a:extLst>
          </p:cNvPr>
          <p:cNvGrpSpPr/>
          <p:nvPr/>
        </p:nvGrpSpPr>
        <p:grpSpPr>
          <a:xfrm>
            <a:off x="1542197" y="2728878"/>
            <a:ext cx="1090545" cy="1105088"/>
            <a:chOff x="1542197" y="2189787"/>
            <a:chExt cx="1090545" cy="110508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DCC604C-9845-4547-A15B-5687BC3B2D9A}"/>
                </a:ext>
              </a:extLst>
            </p:cNvPr>
            <p:cNvSpPr/>
            <p:nvPr/>
          </p:nvSpPr>
          <p:spPr>
            <a:xfrm>
              <a:off x="1542197" y="219729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B0D4E57-CB7B-4BF0-BCCF-961D397AED78}"/>
                </a:ext>
              </a:extLst>
            </p:cNvPr>
            <p:cNvSpPr/>
            <p:nvPr/>
          </p:nvSpPr>
          <p:spPr>
            <a:xfrm>
              <a:off x="1542197" y="2560805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FEE2327-65BD-4A42-A503-D443D884C304}"/>
                </a:ext>
              </a:extLst>
            </p:cNvPr>
            <p:cNvSpPr/>
            <p:nvPr/>
          </p:nvSpPr>
          <p:spPr>
            <a:xfrm>
              <a:off x="1542197" y="292432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FEED60-1053-4210-85D2-E20C12BAE403}"/>
                </a:ext>
              </a:extLst>
            </p:cNvPr>
            <p:cNvSpPr/>
            <p:nvPr/>
          </p:nvSpPr>
          <p:spPr>
            <a:xfrm>
              <a:off x="1905712" y="219729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B38E32A-CC65-457F-9990-9171313E4AF2}"/>
                </a:ext>
              </a:extLst>
            </p:cNvPr>
            <p:cNvSpPr/>
            <p:nvPr/>
          </p:nvSpPr>
          <p:spPr>
            <a:xfrm>
              <a:off x="1905712" y="2560805"/>
              <a:ext cx="363515" cy="3635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C809085-E8FD-4D22-A883-4051DC189DDA}"/>
                </a:ext>
              </a:extLst>
            </p:cNvPr>
            <p:cNvSpPr/>
            <p:nvPr/>
          </p:nvSpPr>
          <p:spPr>
            <a:xfrm>
              <a:off x="1905712" y="292432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8EEA07A-C7CE-4049-A191-6C0549146BBD}"/>
                </a:ext>
              </a:extLst>
            </p:cNvPr>
            <p:cNvSpPr/>
            <p:nvPr/>
          </p:nvSpPr>
          <p:spPr>
            <a:xfrm>
              <a:off x="2269227" y="219729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67B2BD5-A7D4-4973-9B2D-DF060CED2DEF}"/>
                </a:ext>
              </a:extLst>
            </p:cNvPr>
            <p:cNvSpPr/>
            <p:nvPr/>
          </p:nvSpPr>
          <p:spPr>
            <a:xfrm>
              <a:off x="2269227" y="2560805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1D4DE43-6498-4CFB-9B74-36E242ACE0AD}"/>
                </a:ext>
              </a:extLst>
            </p:cNvPr>
            <p:cNvSpPr/>
            <p:nvPr/>
          </p:nvSpPr>
          <p:spPr>
            <a:xfrm>
              <a:off x="2269227" y="292432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7DBED80-B52B-41B8-8D9C-5E8C48AD56DB}"/>
                </a:ext>
              </a:extLst>
            </p:cNvPr>
            <p:cNvSpPr txBox="1"/>
            <p:nvPr/>
          </p:nvSpPr>
          <p:spPr>
            <a:xfrm>
              <a:off x="1573112" y="21897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0F8B131-15D7-470C-A479-46D446A943C9}"/>
                </a:ext>
              </a:extLst>
            </p:cNvPr>
            <p:cNvSpPr txBox="1"/>
            <p:nvPr/>
          </p:nvSpPr>
          <p:spPr>
            <a:xfrm>
              <a:off x="1936626" y="21972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E6A4856-221D-4393-8FD7-F39CF7903487}"/>
                </a:ext>
              </a:extLst>
            </p:cNvPr>
            <p:cNvSpPr txBox="1"/>
            <p:nvPr/>
          </p:nvSpPr>
          <p:spPr>
            <a:xfrm>
              <a:off x="2300140" y="22047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29C005C-3A2D-4A5F-B073-C6C25DF524BC}"/>
                </a:ext>
              </a:extLst>
            </p:cNvPr>
            <p:cNvSpPr txBox="1"/>
            <p:nvPr/>
          </p:nvSpPr>
          <p:spPr>
            <a:xfrm>
              <a:off x="1573112" y="2548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42B1B4C-EA6E-4568-B8EB-1CDC1A066066}"/>
                </a:ext>
              </a:extLst>
            </p:cNvPr>
            <p:cNvSpPr txBox="1"/>
            <p:nvPr/>
          </p:nvSpPr>
          <p:spPr>
            <a:xfrm>
              <a:off x="1936626" y="2556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69479C7-D742-4E0B-9A5C-69A66C8745EC}"/>
                </a:ext>
              </a:extLst>
            </p:cNvPr>
            <p:cNvSpPr txBox="1"/>
            <p:nvPr/>
          </p:nvSpPr>
          <p:spPr>
            <a:xfrm>
              <a:off x="2300140" y="25637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2D94874-A74B-4812-969A-BFDB4DE2BECD}"/>
                </a:ext>
              </a:extLst>
            </p:cNvPr>
            <p:cNvSpPr txBox="1"/>
            <p:nvPr/>
          </p:nvSpPr>
          <p:spPr>
            <a:xfrm>
              <a:off x="1580995" y="2910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A42700-A215-4A46-8B14-6CE9843F5C0E}"/>
                </a:ext>
              </a:extLst>
            </p:cNvPr>
            <p:cNvSpPr txBox="1"/>
            <p:nvPr/>
          </p:nvSpPr>
          <p:spPr>
            <a:xfrm>
              <a:off x="1944509" y="2918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675B46D-4744-41CF-A45A-CFA20475D8A6}"/>
                </a:ext>
              </a:extLst>
            </p:cNvPr>
            <p:cNvSpPr txBox="1"/>
            <p:nvPr/>
          </p:nvSpPr>
          <p:spPr>
            <a:xfrm>
              <a:off x="2308023" y="29255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D86BAD5-DA12-40C0-B4AB-7207EAFCA8A2}"/>
              </a:ext>
            </a:extLst>
          </p:cNvPr>
          <p:cNvGrpSpPr/>
          <p:nvPr/>
        </p:nvGrpSpPr>
        <p:grpSpPr>
          <a:xfrm>
            <a:off x="5581077" y="3551308"/>
            <a:ext cx="1657826" cy="833565"/>
            <a:chOff x="5714427" y="2964767"/>
            <a:chExt cx="1657826" cy="833565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3BC15D2-4327-4540-A144-A2D1A81917EC}"/>
                </a:ext>
              </a:extLst>
            </p:cNvPr>
            <p:cNvSpPr txBox="1"/>
            <p:nvPr/>
          </p:nvSpPr>
          <p:spPr>
            <a:xfrm>
              <a:off x="5714427" y="3429000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Nur ein Beispiel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8D9AF59E-BC5E-48E6-ACFD-A557485A08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3150" y="2964767"/>
              <a:ext cx="246287" cy="4915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42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111936D4-764D-4045-BE0F-DD39216BD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86" y="2551628"/>
            <a:ext cx="3161686" cy="31533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4B80E0-F2CC-4238-874C-5E21CAB3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mögliche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D2E63-8C4A-4430-ACA0-B890028F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1236023"/>
          </a:xfrm>
        </p:spPr>
        <p:txBody>
          <a:bodyPr/>
          <a:lstStyle/>
          <a:p>
            <a:r>
              <a:rPr lang="de-DE" dirty="0"/>
              <a:t>Wir werden die Lösung mit der Nummer implementieren</a:t>
            </a:r>
          </a:p>
          <a:p>
            <a:r>
              <a:rPr lang="de-DE" dirty="0"/>
              <a:t>Warum? Weil wir sonst mit 4-dimensionalen Arrays arbeiten müssen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B4BF7-79D0-4C6B-842D-E09321E2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747412-90D1-4F34-BF70-03439FAB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5B9B3-7217-4ECE-B3E6-FB765376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6D69E5E-B406-4EE3-89EF-59C4EE23AC8B}"/>
              </a:ext>
            </a:extLst>
          </p:cNvPr>
          <p:cNvGrpSpPr/>
          <p:nvPr/>
        </p:nvGrpSpPr>
        <p:grpSpPr>
          <a:xfrm>
            <a:off x="838200" y="5524212"/>
            <a:ext cx="2050561" cy="651310"/>
            <a:chOff x="5714427" y="3147022"/>
            <a:chExt cx="2050561" cy="651310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A14E6F6-1580-4A9A-B10C-C12018AE15A9}"/>
                </a:ext>
              </a:extLst>
            </p:cNvPr>
            <p:cNvSpPr txBox="1"/>
            <p:nvPr/>
          </p:nvSpPr>
          <p:spPr>
            <a:xfrm>
              <a:off x="5714427" y="3429000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Nur eine Dimension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EC33EE5-CF24-4AB0-859B-B164257C0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6855" y="3147022"/>
              <a:ext cx="525438" cy="2819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65CE842-0B6D-4942-AE2E-5CD251B63828}"/>
              </a:ext>
            </a:extLst>
          </p:cNvPr>
          <p:cNvCxnSpPr>
            <a:cxnSpLocks/>
          </p:cNvCxnSpPr>
          <p:nvPr/>
        </p:nvCxnSpPr>
        <p:spPr>
          <a:xfrm>
            <a:off x="4338525" y="3044185"/>
            <a:ext cx="11122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3E79217-098C-4ADA-8D75-2CD10CC0C91F}"/>
              </a:ext>
            </a:extLst>
          </p:cNvPr>
          <p:cNvSpPr txBox="1"/>
          <p:nvPr/>
        </p:nvSpPr>
        <p:spPr>
          <a:xfrm>
            <a:off x="5450818" y="2721019"/>
            <a:ext cx="202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Zuversichtlichkeit 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für einen guten Zug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16B041B-1E4C-4BAC-B7F3-B83C0B4C0435}"/>
              </a:ext>
            </a:extLst>
          </p:cNvPr>
          <p:cNvGrpSpPr/>
          <p:nvPr/>
        </p:nvGrpSpPr>
        <p:grpSpPr>
          <a:xfrm>
            <a:off x="3527947" y="3947617"/>
            <a:ext cx="6634888" cy="961573"/>
            <a:chOff x="3527947" y="3947617"/>
            <a:chExt cx="6634888" cy="961573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F09A7AA-E07B-4D86-A395-4D15B7146246}"/>
                </a:ext>
              </a:extLst>
            </p:cNvPr>
            <p:cNvSpPr txBox="1"/>
            <p:nvPr/>
          </p:nvSpPr>
          <p:spPr>
            <a:xfrm>
              <a:off x="5789458" y="3985860"/>
              <a:ext cx="43733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accent3"/>
                  </a:solidFill>
                </a:rPr>
                <a:t>Wenn</a:t>
              </a:r>
              <a:r>
                <a:rPr lang="de-DE" dirty="0">
                  <a:solidFill>
                    <a:schemeClr val="accent3"/>
                  </a:solidFill>
                </a:rPr>
                <a:t> Situation </a:t>
              </a:r>
              <a:r>
                <a:rPr lang="de-DE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de-DE" dirty="0">
                  <a:solidFill>
                    <a:schemeClr val="accent3"/>
                  </a:solidFill>
                </a:rPr>
                <a:t> eingetreten ist</a:t>
              </a:r>
            </a:p>
            <a:p>
              <a:r>
                <a:rPr lang="de-DE" i="1" dirty="0">
                  <a:solidFill>
                    <a:schemeClr val="accent3"/>
                  </a:solidFill>
                </a:rPr>
                <a:t>und</a:t>
              </a:r>
              <a:r>
                <a:rPr lang="de-DE" dirty="0">
                  <a:solidFill>
                    <a:schemeClr val="accent3"/>
                  </a:solidFill>
                </a:rPr>
                <a:t> sich das Futter </a:t>
              </a:r>
              <a:r>
                <a:rPr lang="de-DE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rechts</a:t>
              </a:r>
              <a:r>
                <a:rPr lang="de-DE" dirty="0">
                  <a:solidFill>
                    <a:schemeClr val="accent3"/>
                  </a:solidFill>
                </a:rPr>
                <a:t> vom Kopf befindet</a:t>
              </a:r>
            </a:p>
            <a:p>
              <a:r>
                <a:rPr lang="de-DE" i="1" dirty="0">
                  <a:solidFill>
                    <a:schemeClr val="accent3"/>
                  </a:solidFill>
                </a:rPr>
                <a:t>dann</a:t>
              </a:r>
              <a:r>
                <a:rPr lang="de-DE" dirty="0">
                  <a:solidFill>
                    <a:schemeClr val="accent3"/>
                  </a:solidFill>
                </a:rPr>
                <a:t> ist  </a:t>
              </a:r>
              <a:r>
                <a:rPr lang="de-DE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Süden</a:t>
              </a:r>
              <a:r>
                <a:rPr lang="de-DE" dirty="0">
                  <a:solidFill>
                    <a:schemeClr val="accent3"/>
                  </a:solidFill>
                </a:rPr>
                <a:t> keine gute Wahl.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C5A9065-8000-458E-B270-FA66DD9F9661}"/>
                </a:ext>
              </a:extLst>
            </p:cNvPr>
            <p:cNvSpPr/>
            <p:nvPr/>
          </p:nvSpPr>
          <p:spPr>
            <a:xfrm>
              <a:off x="3527947" y="3947617"/>
              <a:ext cx="320722" cy="30707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230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89F9A699-8D82-415A-9A4A-88A24A77257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07AF9A81-013C-4FC2-8BF9-B5EEE4E2CFCD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907</Words>
  <Application>Microsoft Office PowerPoint</Application>
  <PresentationFormat>Breitbild</PresentationFormat>
  <Paragraphs>216</Paragraphs>
  <Slides>19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Titel</vt:lpstr>
      <vt:lpstr>Inhalt</vt:lpstr>
      <vt:lpstr>Von der Spaghetti-Schlange zu Q-Tables</vt:lpstr>
      <vt:lpstr>Agenda</vt:lpstr>
      <vt:lpstr>Je Spaghetti desto besser?</vt:lpstr>
      <vt:lpstr>Was wäre wenn …?</vt:lpstr>
      <vt:lpstr>Was wäre wenn …?</vt:lpstr>
      <vt:lpstr>Eine mögliche Lösung</vt:lpstr>
      <vt:lpstr>Eine mögliche Lösung</vt:lpstr>
      <vt:lpstr>Eine mögliche Lösung</vt:lpstr>
      <vt:lpstr>Eine mögliche Lösung</vt:lpstr>
      <vt:lpstr>Abbildung einer Situation</vt:lpstr>
      <vt:lpstr>Abbildung einer Situation</vt:lpstr>
      <vt:lpstr>Grenzen</vt:lpstr>
      <vt:lpstr>Grenzen</vt:lpstr>
      <vt:lpstr>Grenzen</vt:lpstr>
      <vt:lpstr>Datenmenge reduzieren</vt:lpstr>
      <vt:lpstr>Datenmenge reduzieren</vt:lpstr>
      <vt:lpstr>Aufgabe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Von der Spaghetti-Schlange zu Q-Tables</dc:title>
  <dc:creator>Thomas Weller</dc:creator>
  <cp:lastModifiedBy>Thomas Weller</cp:lastModifiedBy>
  <cp:revision>30</cp:revision>
  <dcterms:created xsi:type="dcterms:W3CDTF">2020-03-10T14:17:58Z</dcterms:created>
  <dcterms:modified xsi:type="dcterms:W3CDTF">2020-03-28T22:09:06Z</dcterms:modified>
</cp:coreProperties>
</file>