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70"/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07" autoAdjust="0"/>
  </p:normalViewPr>
  <p:slideViewPr>
    <p:cSldViewPr snapToGrid="0">
      <p:cViewPr varScale="1">
        <p:scale>
          <a:sx n="127" d="100"/>
          <a:sy n="127" d="100"/>
        </p:scale>
        <p:origin x="154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17.03.2021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von einem Entwickler müssen zum anderen kommen</a:t>
            </a:r>
            <a:endParaRPr lang="de-DE" baseline="0" dirty="0"/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Bildquellen, </a:t>
            </a:r>
            <a:r>
              <a:rPr lang="de-DE" baseline="0" dirty="0" err="1"/>
              <a:t>rev</a:t>
            </a:r>
            <a:r>
              <a:rPr lang="de-DE" baseline="0" dirty="0"/>
              <a:t>. 2021-03-17: </a:t>
            </a:r>
          </a:p>
          <a:p>
            <a:pPr marL="0" indent="0">
              <a:buNone/>
            </a:pPr>
            <a:r>
              <a:rPr lang="de-DE" baseline="0" dirty="0"/>
              <a:t>https://pixabay.com/de/photos/mann-m%C3%A4nnlich-erwachsene-person-1209494/</a:t>
            </a:r>
          </a:p>
          <a:p>
            <a:pPr marL="0" indent="0">
              <a:buNone/>
            </a:pPr>
            <a:r>
              <a:rPr lang="de-DE" dirty="0"/>
              <a:t>https://pixabay.com/de/photos/portr%C3%A4t-mann-m%C3%A4nnlich-person-2194457/</a:t>
            </a:r>
          </a:p>
          <a:p>
            <a:pPr marL="0" indent="0">
              <a:buNone/>
            </a:pPr>
            <a:r>
              <a:rPr lang="de-DE"/>
              <a:t>https://pixabay.com/de/photos/apple-smartphone-schreibtisch-1282241/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geändert: welche Datei und welcher Inhalt davon?</a:t>
            </a:r>
          </a:p>
          <a:p>
            <a:r>
              <a:rPr lang="de-DE" dirty="0"/>
              <a:t>Wann wurde geändert: seit</a:t>
            </a:r>
            <a:r>
              <a:rPr lang="de-DE" baseline="0" dirty="0"/>
              <a:t> wann ist eine Funktion verfügbar? Ist die Funktion in meiner Version schon verfügbar?</a:t>
            </a:r>
            <a:endParaRPr lang="de-DE" dirty="0"/>
          </a:p>
          <a:p>
            <a:r>
              <a:rPr lang="de-DE" dirty="0"/>
              <a:t>Warum</a:t>
            </a:r>
            <a:r>
              <a:rPr lang="de-DE" baseline="0" dirty="0"/>
              <a:t> wurde geändert: erfordert Disziplin seitens des Teilnehmers</a:t>
            </a:r>
          </a:p>
          <a:p>
            <a:r>
              <a:rPr lang="de-DE" baseline="0" dirty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Versehentliche oder auch absichtliche Änderungen können rückgängig gemacht werden.</a:t>
            </a:r>
          </a:p>
          <a:p>
            <a:r>
              <a:rPr lang="de-DE" dirty="0"/>
              <a:t>Die Versionskontrolle funktioniert wie eine Art Absicherung oder Versicherung,</a:t>
            </a:r>
            <a:r>
              <a:rPr lang="de-DE" baseline="0" dirty="0"/>
              <a:t> man könnte auch sagen „Backup“.</a:t>
            </a:r>
          </a:p>
          <a:p>
            <a:r>
              <a:rPr lang="de-DE" baseline="0" dirty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auch parallel an mehreren Versionen gearbeitet</a:t>
            </a:r>
            <a:r>
              <a:rPr lang="de-DE" baseline="0" dirty="0"/>
              <a:t> werden, z.B. alle Versionen, die an Kunden geliefert wurden und für die noch ein Wartungsvertrag existiert.</a:t>
            </a:r>
          </a:p>
          <a:p>
            <a:endParaRPr lang="de-DE" baseline="0" dirty="0"/>
          </a:p>
          <a:p>
            <a:r>
              <a:rPr lang="de-DE" baseline="0" dirty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Entwickler darf die Änderungen eines anderen Entwicklers nicht einfach überschreiben.</a:t>
            </a:r>
          </a:p>
          <a:p>
            <a:r>
              <a:rPr lang="de-DE" dirty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/>
              <a:t>Teile</a:t>
            </a:r>
            <a:r>
              <a:rPr lang="de-DE" baseline="0" dirty="0"/>
              <a:t> von Entwickler 1 und Teile von Entwickler 2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Ein quasi-gleichzeitiger Schreibzugriff muss erkannt und gemeldet werden, damit sich die beiden Entwickler abstimmen können und die gemeinsame Lösung erarbeiten.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Trunk kennzeichnet</a:t>
            </a:r>
            <a:r>
              <a:rPr lang="de-DE" baseline="0" dirty="0"/>
              <a:t> die Hauptlinie der Entwicklung. Im Prinzip kommen alle Änderungen kommen hier hinein, um dann eine Software zu erhalten, die alle Funktionen enthält.</a:t>
            </a:r>
          </a:p>
          <a:p>
            <a:r>
              <a:rPr lang="de-DE" baseline="0" dirty="0"/>
              <a:t>Der Begriff Master wird vermutlich langsam verschwinden. Im Zuge der Diskussion um Sklaverei (Master/Slave) zeichnet sich eine Abwendung vom Begriff Master ab.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</a:t>
            </a:r>
            <a:r>
              <a:rPr lang="de-DE" baseline="0" dirty="0" err="1"/>
              <a:t>Branch</a:t>
            </a:r>
            <a:r>
              <a:rPr lang="de-DE" baseline="0" dirty="0"/>
              <a:t> kann verwendet werden, wenn eine neue Funktion entwickelt werden soll und deren Umsetzung nicht trivial ist, d.h. länger dauert.</a:t>
            </a:r>
          </a:p>
          <a:p>
            <a:r>
              <a:rPr lang="de-DE" dirty="0"/>
              <a:t>Um</a:t>
            </a:r>
            <a:r>
              <a:rPr lang="de-DE" baseline="0" dirty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/>
              <a:t>Branch</a:t>
            </a:r>
            <a:r>
              <a:rPr lang="de-DE" baseline="0" dirty="0"/>
              <a:t> statt.</a:t>
            </a:r>
          </a:p>
          <a:p>
            <a:endParaRPr lang="de-DE" baseline="0" dirty="0"/>
          </a:p>
          <a:p>
            <a:r>
              <a:rPr lang="de-DE" baseline="0" dirty="0"/>
              <a:t>Der Vorgang zum Erzeugen des </a:t>
            </a:r>
            <a:r>
              <a:rPr lang="de-DE" baseline="0" dirty="0" err="1"/>
              <a:t>Branches</a:t>
            </a:r>
            <a:r>
              <a:rPr lang="de-DE" baseline="0" dirty="0"/>
              <a:t> heißt Branchen.</a:t>
            </a:r>
          </a:p>
          <a:p>
            <a:r>
              <a:rPr lang="de-DE" baseline="0" dirty="0"/>
              <a:t>Der Vorgang zur Übertragung von Änderungen zurück in den Trunk heißt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</a:t>
            </a:r>
            <a:r>
              <a:rPr lang="de-DE" baseline="0" dirty="0"/>
              <a:t> aufgrund der neuen Funktion ausschließlich neue Dateien hinzu, so kann problemlos </a:t>
            </a:r>
            <a:r>
              <a:rPr lang="de-DE" baseline="0" dirty="0" err="1"/>
              <a:t>gemergt</a:t>
            </a:r>
            <a:r>
              <a:rPr lang="de-DE" baseline="0" dirty="0"/>
              <a:t> werden.</a:t>
            </a:r>
          </a:p>
          <a:p>
            <a:r>
              <a:rPr lang="de-DE" baseline="0" dirty="0"/>
              <a:t>Mussten jedoch aufgrund der neuen Funktion und aufgrund einer Fehlerbehebung sowohl auf den Trunk als auch im </a:t>
            </a:r>
            <a:r>
              <a:rPr lang="de-DE" baseline="0" dirty="0" err="1"/>
              <a:t>Branch</a:t>
            </a:r>
            <a:r>
              <a:rPr lang="de-DE" baseline="0" dirty="0"/>
              <a:t> die gleiche Datei verändert werden, kommt es zu einem Konflikt, wenn die neue Funktion in das Programm übernommen werden soll (also beim </a:t>
            </a:r>
            <a:r>
              <a:rPr lang="de-DE" baseline="0" dirty="0" err="1"/>
              <a:t>Mergevorgang</a:t>
            </a:r>
            <a:r>
              <a:rPr lang="de-DE" baseline="0" dirty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79C9-FA1C-4E7E-A76C-1B5690D6AE1E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216F-1E98-44EE-9407-6ED0DB8BCBE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627-793B-44F8-B966-3081CF943B4A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51F-F99B-43FD-A6ED-85636062B96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BD7-B094-41E8-9CB6-5D8566AAE303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D0E-CB26-4A71-A116-DDE4B6543734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D531-54F1-4786-B0D6-870CA836D4B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B5B-B27E-40A3-9DCD-426A9488EC3A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7A5-8892-401C-96C0-4A99B6584CD8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5A2-BD98-4A08-9DD1-038966A0D989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9EB432-788F-4DAB-BA39-67EE76D90793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1882621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3074" y="262181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530446" y="4994831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pPr lvl="1"/>
            <a:r>
              <a:rPr lang="de-DE" dirty="0"/>
              <a:t>Datenaustausch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Wiederherstellung („Backup“)</a:t>
            </a:r>
          </a:p>
          <a:p>
            <a:pPr lvl="1"/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gemeinsamer Zugriff / Datenaustausch</a:t>
            </a:r>
          </a:p>
          <a:p>
            <a:r>
              <a:rPr lang="de-DE" dirty="0"/>
              <a:t>Vokabeln</a:t>
            </a:r>
          </a:p>
          <a:p>
            <a:pPr lvl="1"/>
            <a:r>
              <a:rPr lang="de-DE" dirty="0"/>
              <a:t>Trunk / Main / Master: Hauptversion</a:t>
            </a:r>
          </a:p>
          <a:p>
            <a:pPr lvl="1"/>
            <a:r>
              <a:rPr lang="de-DE" dirty="0" err="1"/>
              <a:t>Branch</a:t>
            </a:r>
            <a:r>
              <a:rPr lang="de-DE" dirty="0"/>
              <a:t>: Nebenversion</a:t>
            </a:r>
          </a:p>
          <a:p>
            <a:pPr lvl="1"/>
            <a:r>
              <a:rPr lang="de-DE" dirty="0" err="1"/>
              <a:t>Merge</a:t>
            </a:r>
            <a:r>
              <a:rPr lang="de-DE" dirty="0"/>
              <a:t>: Integration der Nebenversion in die Hauptversion</a:t>
            </a:r>
          </a:p>
          <a:p>
            <a:pPr lvl="1"/>
            <a:r>
              <a:rPr lang="de-DE" dirty="0"/>
              <a:t>Conflict: gleichzeitige Änderung einer Datei in mehreren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r>
              <a:rPr lang="de-DE" dirty="0"/>
              <a:t>Vokabeln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1720349-CB1E-4D12-B2ED-6407DF07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1947" y="3730171"/>
            <a:ext cx="2299195" cy="17759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0" y="3950059"/>
            <a:ext cx="559575" cy="6680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5711452" y="4486269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3" y="2201633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7" y="2148562"/>
            <a:ext cx="1478845" cy="14788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609E2E-6A31-4D47-9E45-9A3193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15" y="3730171"/>
            <a:ext cx="2299195" cy="177590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1BF80B-0F99-4471-AEBF-5D20538A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412" y="3950059"/>
            <a:ext cx="559575" cy="66806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93AC81-2572-4CB2-A69A-3F43F6C457E0}"/>
              </a:ext>
            </a:extLst>
          </p:cNvPr>
          <p:cNvSpPr txBox="1"/>
          <p:nvPr/>
        </p:nvSpPr>
        <p:spPr>
          <a:xfrm>
            <a:off x="9962514" y="4486269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Settings.py</a:t>
            </a: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CE9A828B-D728-4C27-8DC7-ACBF971BCF2C}"/>
              </a:ext>
            </a:extLst>
          </p:cNvPr>
          <p:cNvSpPr/>
          <p:nvPr/>
        </p:nvSpPr>
        <p:spPr>
          <a:xfrm rot="19162068">
            <a:off x="5614044" y="3708691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F6993BBC-1706-4918-AEDF-A6B80E7B3199}"/>
              </a:ext>
            </a:extLst>
          </p:cNvPr>
          <p:cNvSpPr/>
          <p:nvPr/>
        </p:nvSpPr>
        <p:spPr>
          <a:xfrm rot="19162068" flipH="1" flipV="1">
            <a:off x="6709265" y="1002606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6204947" cy="4645025"/>
          </a:xfrm>
        </p:spPr>
        <p:txBody>
          <a:bodyPr/>
          <a:lstStyle/>
          <a:p>
            <a:r>
              <a:rPr lang="de-DE" dirty="0"/>
              <a:t>Nachvollziehbarkeit von Änderungen</a:t>
            </a:r>
          </a:p>
          <a:p>
            <a:pPr lvl="1"/>
            <a:r>
              <a:rPr lang="de-DE" dirty="0"/>
              <a:t>was wurde geändert</a:t>
            </a:r>
          </a:p>
          <a:p>
            <a:pPr lvl="1"/>
            <a:r>
              <a:rPr lang="de-DE" dirty="0"/>
              <a:t>wann wurde geändert</a:t>
            </a:r>
          </a:p>
          <a:p>
            <a:pPr lvl="1"/>
            <a:r>
              <a:rPr lang="de-DE" dirty="0"/>
              <a:t>warum wurde geändert</a:t>
            </a:r>
          </a:p>
          <a:p>
            <a:pPr lvl="1"/>
            <a:r>
              <a:rPr lang="de-DE" dirty="0"/>
              <a:t>wer hat geändert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3E1990A-8B47-445A-B05A-04CD5CAB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9869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A1B443-1CFE-4A96-BCAC-8353C6FA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8FAC1E-AFC8-4FE3-A8C0-CB9DF756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616DC4E-34CC-4E81-B317-953B7AFA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4E5ECE-84E8-470B-971E-F0D883D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8547624" cy="1456643"/>
          </a:xfrm>
        </p:spPr>
        <p:txBody>
          <a:bodyPr/>
          <a:lstStyle/>
          <a:p>
            <a:r>
              <a:rPr lang="de-DE" dirty="0"/>
              <a:t>Wiederherstellung älterer Dateiinhalte ("Backup")</a:t>
            </a:r>
          </a:p>
          <a:p>
            <a:pPr lvl="1"/>
            <a:r>
              <a:rPr lang="de-DE" dirty="0"/>
              <a:t>alle Dateien</a:t>
            </a:r>
          </a:p>
          <a:p>
            <a:pPr lvl="1"/>
            <a:r>
              <a:rPr lang="de-DE" dirty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BAB5B15-EC16-4827-8035-7EE98699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09162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93503AC3-A2C6-42AD-9E03-842455F9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E378345-07D7-4519-84E9-6B4E933B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49582BF-4AC9-469B-93D8-175BE232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4E73455-22BB-4EB5-AE67-F231D5C8F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3F6FCB4-C72C-444E-A5CC-C814BF33D589}"/>
              </a:ext>
            </a:extLst>
          </p:cNvPr>
          <p:cNvSpPr/>
          <p:nvPr/>
        </p:nvSpPr>
        <p:spPr>
          <a:xfrm>
            <a:off x="5629983" y="3336385"/>
            <a:ext cx="6106077" cy="6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2F15CD64-5907-4DD2-BA13-A7C64B8FAF20}"/>
              </a:ext>
            </a:extLst>
          </p:cNvPr>
          <p:cNvSpPr/>
          <p:nvPr/>
        </p:nvSpPr>
        <p:spPr>
          <a:xfrm>
            <a:off x="2282221" y="3105085"/>
            <a:ext cx="3317534" cy="1140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"Da hat es doch noch funktioniert."</a:t>
            </a:r>
          </a:p>
        </p:txBody>
      </p:sp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385449" cy="4645025"/>
          </a:xfrm>
        </p:spPr>
        <p:txBody>
          <a:bodyPr/>
          <a:lstStyle/>
          <a:p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Version 1.0</a:t>
            </a:r>
          </a:p>
          <a:p>
            <a:pPr lvl="1"/>
            <a:r>
              <a:rPr lang="de-DE" dirty="0"/>
              <a:t>Version 1.1</a:t>
            </a:r>
          </a:p>
          <a:p>
            <a:pPr lvl="1"/>
            <a:endParaRPr lang="de-DE" dirty="0"/>
          </a:p>
          <a:p>
            <a:r>
              <a:rPr lang="de-DE" dirty="0"/>
              <a:t>Pflege von mehreren Ständen parallel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E0D9DF9-1A24-47BE-8AB2-FEB7D34E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00136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47736651-4EA0-4AE6-AED4-11D16FD9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02D7ED-5CD0-436E-9F7F-1FD37116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D681C-FFED-4CF9-B86E-9E3AE757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AA25B6-6F10-413C-BE15-0CD92B00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3" name="Legende: mit Linie mit Rahmen und Akzentuierungsbalken 12">
            <a:extLst>
              <a:ext uri="{FF2B5EF4-FFF2-40B4-BE49-F238E27FC236}">
                <a16:creationId xmlns:a16="http://schemas.microsoft.com/office/drawing/2014/main" id="{6A191491-AECA-4D8B-805F-69A749B2FD1E}"/>
              </a:ext>
            </a:extLst>
          </p:cNvPr>
          <p:cNvSpPr/>
          <p:nvPr/>
        </p:nvSpPr>
        <p:spPr>
          <a:xfrm>
            <a:off x="3744247" y="5233938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402DD5C-D41B-4BAA-9B5D-9434B848FE3C}"/>
              </a:ext>
            </a:extLst>
          </p:cNvPr>
          <p:cNvCxnSpPr>
            <a:cxnSpLocks/>
          </p:cNvCxnSpPr>
          <p:nvPr/>
        </p:nvCxnSpPr>
        <p:spPr>
          <a:xfrm>
            <a:off x="5592198" y="5585339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gende: mit Linie mit Rahmen und Akzentuierungsbalken 16">
            <a:extLst>
              <a:ext uri="{FF2B5EF4-FFF2-40B4-BE49-F238E27FC236}">
                <a16:creationId xmlns:a16="http://schemas.microsoft.com/office/drawing/2014/main" id="{80C4A79F-DF08-4094-80B9-4C52EE92693B}"/>
              </a:ext>
            </a:extLst>
          </p:cNvPr>
          <p:cNvSpPr/>
          <p:nvPr/>
        </p:nvSpPr>
        <p:spPr>
          <a:xfrm>
            <a:off x="3744247" y="2335659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580EF70-E199-4D0F-9D8B-EE4E6AA79009}"/>
              </a:ext>
            </a:extLst>
          </p:cNvPr>
          <p:cNvCxnSpPr>
            <a:cxnSpLocks/>
          </p:cNvCxnSpPr>
          <p:nvPr/>
        </p:nvCxnSpPr>
        <p:spPr>
          <a:xfrm>
            <a:off x="5592198" y="2687060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des gemeinsamen Zugriffs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79" y="4464261"/>
            <a:ext cx="831627" cy="9928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8679596" y="5272457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7" y="2530879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7" y="2530878"/>
            <a:ext cx="1478845" cy="1478845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6C1341A-5EDA-477E-8664-11222E94F8C4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8390332" y="3270302"/>
            <a:ext cx="829061" cy="11939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78822E2-05AD-464C-B165-BE12B4D82180}"/>
              </a:ext>
            </a:extLst>
          </p:cNvPr>
          <p:cNvCxnSpPr>
            <a:stCxn id="12" idx="1"/>
            <a:endCxn id="7" idx="0"/>
          </p:cNvCxnSpPr>
          <p:nvPr/>
        </p:nvCxnSpPr>
        <p:spPr>
          <a:xfrm rot="10800000" flipV="1">
            <a:off x="9219393" y="3270301"/>
            <a:ext cx="727984" cy="11939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D58DA9-F423-4016-8F45-42FC3E20ADAC}"/>
              </a:ext>
            </a:extLst>
          </p:cNvPr>
          <p:cNvSpPr/>
          <p:nvPr/>
        </p:nvSpPr>
        <p:spPr>
          <a:xfrm>
            <a:off x="9039279" y="3088931"/>
            <a:ext cx="362737" cy="36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9221E-0812-408D-BC34-21DBC3345999}"/>
              </a:ext>
            </a:extLst>
          </p:cNvPr>
          <p:cNvSpPr txBox="1"/>
          <p:nvPr/>
        </p:nvSpPr>
        <p:spPr>
          <a:xfrm>
            <a:off x="7178939" y="4091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 415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842A40-A46E-470A-9780-CA3E40B81A4E}"/>
              </a:ext>
            </a:extLst>
          </p:cNvPr>
          <p:cNvSpPr txBox="1"/>
          <p:nvPr/>
        </p:nvSpPr>
        <p:spPr>
          <a:xfrm>
            <a:off x="10092181" y="4091757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16</a:t>
            </a:r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/>
              <a:t>Trunk (Stamm) / Main / ehem. Master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Branch</a:t>
            </a:r>
            <a:r>
              <a:rPr lang="de-DE" dirty="0"/>
              <a:t> (Zweig)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>
            <a:cxnSpLocks/>
          </p:cNvCxnSpPr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888</Words>
  <Application>Microsoft Office PowerPoint</Application>
  <PresentationFormat>Breitbild</PresentationFormat>
  <Paragraphs>222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Titel</vt:lpstr>
      <vt:lpstr>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12</cp:revision>
  <dcterms:created xsi:type="dcterms:W3CDTF">2018-03-05T13:20:29Z</dcterms:created>
  <dcterms:modified xsi:type="dcterms:W3CDTF">2021-03-17T09:27:46Z</dcterms:modified>
</cp:coreProperties>
</file>